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838" r:id="rId3"/>
    <p:sldId id="1279" r:id="rId4"/>
    <p:sldId id="1021" r:id="rId6"/>
    <p:sldId id="1237" r:id="rId7"/>
    <p:sldId id="990" r:id="rId8"/>
    <p:sldId id="992" r:id="rId9"/>
    <p:sldId id="993" r:id="rId10"/>
    <p:sldId id="994" r:id="rId11"/>
    <p:sldId id="995" r:id="rId12"/>
    <p:sldId id="996" r:id="rId13"/>
    <p:sldId id="997" r:id="rId14"/>
    <p:sldId id="998" r:id="rId15"/>
    <p:sldId id="999" r:id="rId16"/>
    <p:sldId id="1000" r:id="rId17"/>
    <p:sldId id="1001" r:id="rId18"/>
    <p:sldId id="1002" r:id="rId19"/>
    <p:sldId id="1003" r:id="rId20"/>
    <p:sldId id="1004" r:id="rId21"/>
    <p:sldId id="1005" r:id="rId22"/>
    <p:sldId id="1006" r:id="rId23"/>
    <p:sldId id="1007" r:id="rId24"/>
    <p:sldId id="1008" r:id="rId25"/>
    <p:sldId id="886" r:id="rId26"/>
    <p:sldId id="1009" r:id="rId27"/>
    <p:sldId id="1010" r:id="rId28"/>
    <p:sldId id="1011" r:id="rId29"/>
    <p:sldId id="1012" r:id="rId30"/>
    <p:sldId id="1013" r:id="rId31"/>
    <p:sldId id="1014" r:id="rId32"/>
    <p:sldId id="1015" r:id="rId33"/>
    <p:sldId id="1016" r:id="rId34"/>
    <p:sldId id="1017" r:id="rId35"/>
    <p:sldId id="1020" r:id="rId36"/>
    <p:sldId id="1019" r:id="rId37"/>
    <p:sldId id="1280" r:id="rId38"/>
    <p:sldId id="1281" r:id="rId39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28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3" Type="http://schemas.openxmlformats.org/officeDocument/2006/relationships/tags" Target="tags/tag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D1469-C67C-43DD-86C4-BFFF7550F22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77222-3A9B-4630-963E-A75EDD7F2B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121C8-6AEF-4C3E-B3B5-FD8A0792709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EC486-F6C5-4AAA-8960-E919FE3FCCA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DCA4C-AF04-4244-A082-F134C26C2F6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91335-FFD6-4CC5-9B10-2218992F66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18295-1FD1-4DA7-9F4F-48ED7ABBB11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58311-2B5E-4B54-A64F-80F748F0F7B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63A07-5878-4175-8019-C3E8ECC8F15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6A801-E626-4839-9137-0EEA428EDC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B0799-F841-424A-B011-CEEF2562E9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smtClean="0"/>
            </a:lvl1pPr>
          </a:lstStyle>
          <a:p>
            <a:pPr>
              <a:defRPr/>
            </a:pPr>
            <a:fld id="{454C29BD-F113-4F65-8132-FD331AFC82F3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、完成本文档中所有的题目并写出分析、运行结果，体会字符数组输入输出时不同用法的差异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、题目明确指定编译器外，缺省使用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如果要换成其他编译器，可能需要自行修改头文件适配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部分代码编译时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，不影响概念理解，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可以忽略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5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9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数组名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方式输入字符串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("%s", a);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235065" y="675005"/>
            <a:ext cx="3096260" cy="59677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等待键盘输入：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测试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：输入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9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个及以内字符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并回车，输出？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测试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：输入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个及以上字符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并回车，输出？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测试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：输入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123456789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49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50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51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52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53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54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55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56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57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0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  <a:sym typeface="+mn-ea"/>
              </a:rPr>
              <a:t>测试2：输入1234567890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出现报错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弹窗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问：如果要保证输入正确，输入的字符个数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__</a:t>
            </a:r>
            <a:r>
              <a:rPr kumimoji="1" lang="zh-CN" altLang="en-US" sz="1200" b="1" u="sng" dirty="0">
                <a:solidFill>
                  <a:srgbClr val="000000"/>
                </a:solidFill>
                <a:latin typeface="+mn-ea"/>
              </a:rPr>
              <a:t>小于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_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定义的字符数组的长度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AutoShape 4"/>
          <p:cNvSpPr/>
          <p:nvPr/>
        </p:nvSpPr>
        <p:spPr bwMode="auto">
          <a:xfrm>
            <a:off x="3962476" y="3331558"/>
            <a:ext cx="1800199" cy="864096"/>
          </a:xfrm>
          <a:prstGeom prst="borderCallout1">
            <a:avLst>
              <a:gd name="adj1" fmla="val 5884"/>
              <a:gd name="adj2" fmla="val -2356"/>
              <a:gd name="adj3" fmla="val 168775"/>
              <a:gd name="adj4" fmla="val -78289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直接数组名，无下标，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也不加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C/C++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规定，数组名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代表数组的起始地址</a:t>
            </a:r>
            <a:endParaRPr kumimoji="1" lang="zh-CN" altLang="en-US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04175" y="3860165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数组名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方式输入字符串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正确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235065" y="1209675"/>
            <a:ext cx="3096260" cy="5280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等待键盘输入，输入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并回车，输出为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72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101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108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108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111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问：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、回车是否在数组中？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2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后面的一个字符是什么？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  <a:sym typeface="+mn-ea"/>
              </a:rPr>
              <a:t>1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、回车不在数组中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  <a:sym typeface="+mn-ea"/>
              </a:rPr>
              <a:t>2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、后面的字符是字符串默认的尾零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AutoShape 4"/>
          <p:cNvSpPr/>
          <p:nvPr/>
        </p:nvSpPr>
        <p:spPr bwMode="auto">
          <a:xfrm>
            <a:off x="3962476" y="3331558"/>
            <a:ext cx="1620639" cy="493096"/>
          </a:xfrm>
          <a:prstGeom prst="borderCallout1">
            <a:avLst>
              <a:gd name="adj1" fmla="val 5884"/>
              <a:gd name="adj2" fmla="val -2356"/>
              <a:gd name="adj3" fmla="val 277543"/>
              <a:gd name="adj4" fmla="val -116808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直接数组名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无下标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也不加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数组名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方式输入字符串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235065" y="1075690"/>
            <a:ext cx="3096260" cy="55676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等待键盘输入：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测试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：输入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9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个及以内字符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并回车，输出？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测试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：输入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个及以上字符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并回车，输出？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测试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：输入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123456789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49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50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51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52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53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54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55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56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57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0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  <a:sym typeface="+mn-ea"/>
              </a:rPr>
              <a:t>测试2：输入1234567890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出现报错弹窗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问：如果要保证输入正确，输入的字符个数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__</a:t>
            </a:r>
            <a:r>
              <a:rPr kumimoji="1" lang="zh-CN" altLang="en-US" sz="1200" b="1" u="sng" dirty="0">
                <a:solidFill>
                  <a:srgbClr val="000000"/>
                </a:solidFill>
                <a:latin typeface="+mn-ea"/>
              </a:rPr>
              <a:t>小于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_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定义的字符数组的长度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AutoShape 4"/>
          <p:cNvSpPr/>
          <p:nvPr/>
        </p:nvSpPr>
        <p:spPr bwMode="auto">
          <a:xfrm>
            <a:off x="3962476" y="3331558"/>
            <a:ext cx="1620639" cy="493096"/>
          </a:xfrm>
          <a:prstGeom prst="borderCallout1">
            <a:avLst>
              <a:gd name="adj1" fmla="val 5884"/>
              <a:gd name="adj2" fmla="val -2356"/>
              <a:gd name="adj3" fmla="val 277543"/>
              <a:gd name="adj4" fmla="val -116808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直接数组名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无下标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也不加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("%c",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数组元素 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方式输出单个字符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a[]="Student";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长度缺省为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("%c*\n", a[5]);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a[3] &lt;&lt; '*'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输出加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是为了确认只输出了一个字符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8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n*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d*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("%c",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数组元素 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方式以单个字符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循环形式输出整个数组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a[]="Student";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&lt;7;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("%c",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换行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&lt;7;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换行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Student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Student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AutoShape 4"/>
          <p:cNvSpPr/>
          <p:nvPr/>
        </p:nvSpPr>
        <p:spPr bwMode="auto">
          <a:xfrm>
            <a:off x="3506094" y="3001961"/>
            <a:ext cx="1944216" cy="504056"/>
          </a:xfrm>
          <a:prstGeom prst="borderCallout1">
            <a:avLst>
              <a:gd name="adj1" fmla="val 11671"/>
              <a:gd name="adj2" fmla="val -2356"/>
              <a:gd name="adj3" fmla="val 211514"/>
              <a:gd name="adj4" fmla="val -52469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 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缺省长度为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[0]-[6]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，尾零不输出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("%c",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数组元素 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方式以单个字符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循环形式输出整个数组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a[]="Student";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&lt;7;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("%c,",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换行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&lt;7;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 &lt;&lt; '*';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换行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S,t,u,d,e,n,t,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S*t*u*d*e*n*t*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475970" y="3206001"/>
            <a:ext cx="2160240" cy="2068030"/>
            <a:chOff x="6804248" y="4381155"/>
            <a:chExt cx="2160240" cy="2068030"/>
          </a:xfrm>
        </p:grpSpPr>
        <p:sp>
          <p:nvSpPr>
            <p:cNvPr id="13" name="AutoShape 4"/>
            <p:cNvSpPr/>
            <p:nvPr/>
          </p:nvSpPr>
          <p:spPr bwMode="auto">
            <a:xfrm>
              <a:off x="7524328" y="4381155"/>
              <a:ext cx="1440160" cy="646088"/>
            </a:xfrm>
            <a:prstGeom prst="borderCallout1">
              <a:avLst>
                <a:gd name="adj1" fmla="val 11671"/>
                <a:gd name="adj2" fmla="val -2356"/>
                <a:gd name="adj3" fmla="val 187764"/>
                <a:gd name="adj4" fmla="val -101718"/>
              </a:avLst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%c</a:t>
              </a: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后面多一个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方式每个字符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后面多一个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*</a:t>
              </a:r>
              <a:endPara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4" name="直接连接符 13"/>
            <p:cNvCxnSpPr>
              <a:stCxn id="13" idx="2"/>
            </p:cNvCxnSpPr>
            <p:nvPr/>
          </p:nvCxnSpPr>
          <p:spPr bwMode="auto">
            <a:xfrm flipH="1">
              <a:off x="6804248" y="4704199"/>
              <a:ext cx="720080" cy="17449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数组名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以字符串方式输出字符数组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a[]="Student";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("%s\n", 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Student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Student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问：尾零输出了吗？如何证明？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尾零没有输出了。可通过循环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的方式依次输出每个数组元素的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ASCII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码来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证明。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860313" y="2679333"/>
            <a:ext cx="2353602" cy="1042135"/>
            <a:chOff x="1763688" y="2566885"/>
            <a:chExt cx="2353602" cy="1042135"/>
          </a:xfrm>
        </p:grpSpPr>
        <p:sp>
          <p:nvSpPr>
            <p:cNvPr id="10" name="AutoShape 4"/>
            <p:cNvSpPr/>
            <p:nvPr/>
          </p:nvSpPr>
          <p:spPr bwMode="auto">
            <a:xfrm>
              <a:off x="2821146" y="2566885"/>
              <a:ext cx="1296144" cy="502073"/>
            </a:xfrm>
            <a:prstGeom prst="borderCallout1">
              <a:avLst>
                <a:gd name="adj1" fmla="val 5884"/>
                <a:gd name="adj2" fmla="val -2356"/>
                <a:gd name="adj3" fmla="val 265985"/>
                <a:gd name="adj4" fmla="val -135887"/>
              </a:avLst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跟数组名</a:t>
              </a:r>
              <a:endParaRPr kumimoji="1"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不是数组元素名</a:t>
              </a:r>
              <a:endParaRPr kumimoji="1"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>
              <a:stCxn id="10" idx="2"/>
            </p:cNvCxnSpPr>
            <p:nvPr/>
          </p:nvCxnSpPr>
          <p:spPr bwMode="auto">
            <a:xfrm flipH="1">
              <a:off x="1763688" y="2817922"/>
              <a:ext cx="1057458" cy="7910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数组名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以字符串方式输出字符数组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 a[]="Student\0china";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(a) &lt;&lt;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("%s*\n", 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'*'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a[12] &lt;&lt;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14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Student*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Student*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a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：从本例的结果可知，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 数组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a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的长度是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</a:rPr>
              <a:t>14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最后是否还有隐含的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\0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？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是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a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中的字符串的长度是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</a:rPr>
              <a:t>7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：字符串形式输出字符数组，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如果数组中包含显式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'\0'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则输出到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+mn-ea"/>
              </a:rPr>
              <a:t>第一个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+mn-ea"/>
                <a:sym typeface="+mn-ea"/>
              </a:rPr>
              <a:t>显式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  <a:sym typeface="+mn-ea"/>
              </a:rPr>
              <a:t>'\0'</a:t>
            </a:r>
            <a:endParaRPr kumimoji="1" lang="en-US" altLang="zh-CN" sz="1600" b="1" u="sng" dirty="0">
              <a:solidFill>
                <a:srgbClr val="000000"/>
              </a:solidFill>
              <a:latin typeface="+mn-ea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  <a:sym typeface="+mn-ea"/>
              </a:rPr>
              <a:t> 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为止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数组名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以字符串方式输出字符数组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不含尾零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。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注意：不能以字符串方式初始化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 a[5]={'C','h','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','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n','a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'};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("%s\n", 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065" y="1374140"/>
            <a:ext cx="3096260" cy="51161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China烫烫烫虪炍嚼飨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China烫烫烫虪炍嚼飨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：为什么会有乱字符？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因为数组中没有尾零，会越界访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问直到读到尾零为止，在越界后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为随机值。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：如果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%s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方式换成下面形式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for 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&lt;5;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("%c",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]);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还会看到乱字符吗？为什么？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不会，因为该方式不是以字符串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形式输出字符数组而是用循环依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次输出每个数组元素，在不满足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条件后跳出循环，不会越界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访问。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数组名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15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以字符串方式输出字符数组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不含尾零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 a[5];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不初始化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("%s\n", 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烫烫烫烫烫烫?㈱橗?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烫烫烫烫烫烫?㈱橗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：为什么会有乱字符？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字符数组未初始化，元素为随机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值，且不含尾零，会越界输出直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到遇到尾零为止，期间的输出无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法预测，出现乱字符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：乱字符出现几行是正常的？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一行？多行？或者都正常？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都正常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结论：不能字符串形式输出不含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__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+mn-ea"/>
              </a:rPr>
              <a:t>尾零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的字符数组，否则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可能会得到不正确的结果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从任一元素开始以字符串形式输入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solidFill>
                <a:srgbClr val="FF3300"/>
              </a:solidFill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：从任一元素开始以字符串形式输出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38066" y="2545210"/>
            <a:ext cx="3091200" cy="1656184"/>
            <a:chOff x="3143673" y="2852936"/>
            <a:chExt cx="3091200" cy="1656184"/>
          </a:xfrm>
        </p:grpSpPr>
        <p:sp>
          <p:nvSpPr>
            <p:cNvPr id="6" name="AutoShape 4"/>
            <p:cNvSpPr/>
            <p:nvPr/>
          </p:nvSpPr>
          <p:spPr bwMode="auto">
            <a:xfrm>
              <a:off x="4742391" y="2852936"/>
              <a:ext cx="648072" cy="286050"/>
            </a:xfrm>
            <a:prstGeom prst="borderCallout1">
              <a:avLst>
                <a:gd name="adj1" fmla="val 5884"/>
                <a:gd name="adj2" fmla="val -2356"/>
                <a:gd name="adj3" fmla="val 415312"/>
                <a:gd name="adj4" fmla="val -249976"/>
              </a:avLst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%s</a:t>
              </a: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形式</a:t>
              </a:r>
              <a:endPara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AutoShape 4"/>
            <p:cNvSpPr/>
            <p:nvPr/>
          </p:nvSpPr>
          <p:spPr bwMode="auto">
            <a:xfrm>
              <a:off x="4772051" y="3442501"/>
              <a:ext cx="1462822" cy="346540"/>
            </a:xfrm>
            <a:prstGeom prst="borderCallout1">
              <a:avLst>
                <a:gd name="adj1" fmla="val 5884"/>
                <a:gd name="adj2" fmla="val -2356"/>
                <a:gd name="adj3" fmla="val 155055"/>
                <a:gd name="adj4" fmla="val -66747"/>
              </a:avLst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&amp;</a:t>
              </a: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数组元素名形式</a:t>
              </a:r>
              <a:endPara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 flipH="1">
              <a:off x="3143673" y="3559514"/>
              <a:ext cx="1617999" cy="94960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椭圆 9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a[]="Student";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("%s\n", &amp;a[3]);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&amp;a[3]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dent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dent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从任一元素开始以字符串形式输入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solidFill>
                <a:srgbClr val="FF3300"/>
              </a:solidFill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17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方式从任一元素开始以字符串形式输入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("%s", &amp;a[3]);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等待键盘输入，输入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并回车，输出为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72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101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108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108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111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0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AutoShape 4"/>
          <p:cNvSpPr/>
          <p:nvPr/>
        </p:nvSpPr>
        <p:spPr bwMode="auto">
          <a:xfrm>
            <a:off x="4091019" y="3750087"/>
            <a:ext cx="1462822" cy="346540"/>
          </a:xfrm>
          <a:prstGeom prst="borderCallout1">
            <a:avLst>
              <a:gd name="adj1" fmla="val 5884"/>
              <a:gd name="adj2" fmla="val -2356"/>
              <a:gd name="adj3" fmla="val 300957"/>
              <a:gd name="adj4" fmla="val -97634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数组元素名形式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从任一元素开始以字符串形式输入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solidFill>
                <a:srgbClr val="FF3300"/>
              </a:solidFill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18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方式从任一元素开始以字符串形式输入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&amp;a[3];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235065" y="1312545"/>
            <a:ext cx="3096260" cy="51777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行，内容是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等待键盘输入，输入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并回车，输出为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72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101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108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108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111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0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综合例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16-18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的结果，得出的结论是：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C/C++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方式从任一元素开始以字符串形式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输入输出时，表示形式都是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zh-CN" altLang="en-US" sz="1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字符数组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的形式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AutoShape 4"/>
          <p:cNvSpPr/>
          <p:nvPr/>
        </p:nvSpPr>
        <p:spPr bwMode="auto">
          <a:xfrm>
            <a:off x="3572273" y="3662164"/>
            <a:ext cx="1462822" cy="346540"/>
          </a:xfrm>
          <a:prstGeom prst="borderCallout1">
            <a:avLst>
              <a:gd name="adj1" fmla="val 5884"/>
              <a:gd name="adj2" fmla="val -2356"/>
              <a:gd name="adj3" fmla="val 300957"/>
              <a:gd name="adj4" fmla="val -97634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数组元素名形式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1-3.</a:t>
            </a:r>
            <a:r>
              <a:rPr lang="zh-CN" altLang="en-US" sz="1600" b="1" dirty="0">
                <a:latin typeface="+mn-ea"/>
              </a:rPr>
              <a:t>总结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完成下表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给出了第一行的答案供参考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：</a:t>
            </a:r>
            <a:endParaRPr lang="zh-CN" altLang="en-US" sz="1600" b="1" dirty="0">
              <a:latin typeface="+mn-ea"/>
            </a:endParaRPr>
          </a:p>
        </p:txBody>
      </p:sp>
      <p:graphicFrame>
        <p:nvGraphicFramePr>
          <p:cNvPr id="3" name="Group 54"/>
          <p:cNvGraphicFramePr>
            <a:graphicFrameLocks noGrp="1"/>
          </p:cNvGraphicFramePr>
          <p:nvPr/>
        </p:nvGraphicFramePr>
        <p:xfrm>
          <a:off x="287061" y="1611217"/>
          <a:ext cx="6984776" cy="2374687"/>
        </p:xfrm>
        <a:graphic>
          <a:graphicData uri="http://schemas.openxmlformats.org/drawingml/2006/table">
            <a:tbl>
              <a:tblPr/>
              <a:tblGrid>
                <a:gridCol w="2088232"/>
                <a:gridCol w="2520280"/>
                <a:gridCol w="2376264"/>
              </a:tblGrid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方式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C++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方式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输入单个字符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scanf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("%c", &amp;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元素名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cin &gt;&gt; 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元素名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输入字符串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dirty="0" err="1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scanf</a:t>
                      </a:r>
                      <a:r>
                        <a:rPr kumimoji="1" lang="en-US" altLang="zh-CN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("%</a:t>
                      </a:r>
                      <a:r>
                        <a:rPr kumimoji="1" lang="en-US" altLang="zh-CN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s", </a:t>
                      </a:r>
                      <a:r>
                        <a:rPr kumimoji="1" lang="zh-CN" altLang="en-US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数组名</a:t>
                      </a:r>
                      <a:r>
                        <a:rPr kumimoji="1" lang="en-US" altLang="zh-CN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cin &gt;&gt; </a:t>
                      </a:r>
                      <a:r>
                        <a:rPr kumimoji="1" lang="zh-CN" altLang="en-US" sz="1600" b="1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数组名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输出单个字符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printf(</a:t>
                      </a:r>
                      <a:r>
                        <a:rPr kumimoji="1" lang="en-US" altLang="zh-CN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"%c",</a:t>
                      </a:r>
                      <a:r>
                        <a:rPr kumimoji="1" lang="zh-CN" altLang="en-US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元素名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cout &lt;&lt; 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元素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输出字符串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printf(</a:t>
                      </a:r>
                      <a:r>
                        <a:rPr kumimoji="1" lang="en-US" altLang="zh-CN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"%s",</a:t>
                      </a:r>
                      <a:r>
                        <a:rPr kumimoji="1" lang="zh-CN" altLang="en-US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数组名</a:t>
                      </a:r>
                      <a:r>
                        <a:rPr kumimoji="1" lang="en-US" altLang="zh-CN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cout &lt;&lt; </a:t>
                      </a:r>
                      <a:r>
                        <a:rPr kumimoji="1" lang="zh-CN" altLang="en-US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数组名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任一元素开始输入串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dirty="0" err="1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scanf</a:t>
                      </a:r>
                      <a:r>
                        <a:rPr kumimoji="1" lang="en-US" altLang="zh-CN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("%s", &amp;</a:t>
                      </a:r>
                      <a:r>
                        <a:rPr kumimoji="1" lang="zh-CN" altLang="en-US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元素名</a:t>
                      </a:r>
                      <a:r>
                        <a:rPr kumimoji="1" lang="en-US" altLang="zh-CN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cin &gt;&gt; &amp;</a:t>
                      </a:r>
                      <a:r>
                        <a:rPr kumimoji="1" lang="zh-CN" altLang="en-US" sz="1600" b="1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元素名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2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任一元素开始输出串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printf(</a:t>
                      </a:r>
                      <a:r>
                        <a:rPr kumimoji="1" lang="en-US" altLang="zh-CN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"%s",&amp;</a:t>
                      </a:r>
                      <a:r>
                        <a:rPr kumimoji="1" lang="zh-CN" altLang="en-US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元素名</a:t>
                      </a:r>
                      <a:r>
                        <a:rPr kumimoji="1" lang="en-US" altLang="zh-CN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cout &lt;&lt; &amp;</a:t>
                      </a:r>
                      <a:r>
                        <a:rPr kumimoji="1" lang="zh-CN" altLang="en-US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元素名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19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方式多个字符串的输入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 a[10], b[20];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s%s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a, b);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("%s-%s\n", a, b);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、假设输入为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空格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并回车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abc-def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、假设输入为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3300"/>
                </a:solidFill>
                <a:latin typeface="+mn-ea"/>
              </a:rPr>
              <a:t>          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abc-def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结论：空格是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  <a:sym typeface="+mn-ea"/>
              </a:rPr>
              <a:t>B.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+mn-ea"/>
                <a:sym typeface="+mn-ea"/>
              </a:rPr>
              <a:t>输入分隔符</a:t>
            </a:r>
            <a:endParaRPr kumimoji="1" lang="en-US" altLang="zh-CN" sz="1600" b="1" u="sng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A.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输入串中的合法字符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B.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输入分隔符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20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方式多个字符串的输入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 a[10], b[20];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b;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'-'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、假设输入为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空格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并回车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abc-def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、假设输入为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3300"/>
                </a:solidFill>
                <a:latin typeface="+mn-ea"/>
              </a:rPr>
              <a:t>          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abc-def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结论：空格是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  <a:sym typeface="+mn-ea"/>
              </a:rPr>
              <a:t>B.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+mn-ea"/>
                <a:sym typeface="+mn-ea"/>
              </a:rPr>
              <a:t>输入分隔符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</a:rPr>
              <a:t>_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A.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输入串中的合法字符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B.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输入分隔符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综合例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19-20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可知：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从键盘上输入的字符串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不能包含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+mn-ea"/>
              </a:rPr>
              <a:t>空格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</a:rPr>
              <a:t>_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★ 从键盘输入含空格字符串的方法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不同编译器不同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● VS2022    </a:t>
            </a:r>
            <a:r>
              <a:rPr lang="zh-CN" altLang="en-US" sz="1600" b="1" dirty="0">
                <a:latin typeface="+mn-ea"/>
              </a:rPr>
              <a:t>：有</a:t>
            </a:r>
            <a:r>
              <a:rPr lang="en-US" altLang="zh-CN" sz="1600" b="1" dirty="0" err="1">
                <a:latin typeface="+mn-ea"/>
              </a:rPr>
              <a:t>gets_s</a:t>
            </a:r>
            <a:r>
              <a:rPr lang="zh-CN" altLang="en-US" sz="1600" b="1" dirty="0">
                <a:latin typeface="+mn-ea"/>
              </a:rPr>
              <a:t>，无</a:t>
            </a:r>
            <a:r>
              <a:rPr lang="en-US" altLang="zh-CN" sz="1600" b="1" dirty="0">
                <a:latin typeface="+mn-ea"/>
              </a:rPr>
              <a:t>gets</a:t>
            </a:r>
            <a:r>
              <a:rPr lang="zh-CN" altLang="en-US" sz="1600" b="1" dirty="0">
                <a:latin typeface="+mn-ea"/>
              </a:rPr>
              <a:t>，  有</a:t>
            </a:r>
            <a:r>
              <a:rPr lang="en-US" altLang="zh-CN" sz="1600" b="1" dirty="0" err="1">
                <a:latin typeface="+mn-ea"/>
              </a:rPr>
              <a:t>fgets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● Dev C++   </a:t>
            </a:r>
            <a:r>
              <a:rPr lang="zh-CN" altLang="en-US" sz="1600" b="1" dirty="0">
                <a:latin typeface="+mn-ea"/>
              </a:rPr>
              <a:t>：有</a:t>
            </a:r>
            <a:r>
              <a:rPr lang="en-US" altLang="zh-CN" sz="1600" b="1" dirty="0">
                <a:latin typeface="+mn-ea"/>
              </a:rPr>
              <a:t>gets</a:t>
            </a:r>
            <a:r>
              <a:rPr lang="zh-CN" altLang="en-US" sz="1600" b="1" dirty="0">
                <a:latin typeface="+mn-ea"/>
              </a:rPr>
              <a:t>，  无</a:t>
            </a:r>
            <a:r>
              <a:rPr lang="en-US" altLang="zh-CN" sz="1600" b="1" dirty="0" err="1">
                <a:latin typeface="+mn-ea"/>
              </a:rPr>
              <a:t>gets_s</a:t>
            </a:r>
            <a:r>
              <a:rPr lang="zh-CN" altLang="en-US" sz="1600" b="1" dirty="0">
                <a:latin typeface="+mn-ea"/>
              </a:rPr>
              <a:t>，有</a:t>
            </a:r>
            <a:r>
              <a:rPr lang="en-US" altLang="zh-CN" sz="1600" b="1" dirty="0" err="1">
                <a:latin typeface="+mn-ea"/>
              </a:rPr>
              <a:t>fgets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● </a:t>
            </a:r>
            <a:r>
              <a:rPr lang="en-US" altLang="zh-CN" sz="1600" b="1" dirty="0" err="1">
                <a:latin typeface="+mn-ea"/>
              </a:rPr>
              <a:t>fgets</a:t>
            </a:r>
            <a:r>
              <a:rPr lang="zh-CN" altLang="en-US" sz="1600" b="1" dirty="0">
                <a:latin typeface="+mn-ea"/>
              </a:rPr>
              <a:t>函数的原型定义为：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</a:t>
            </a:r>
            <a:r>
              <a:rPr lang="en-US" altLang="zh-CN" sz="1600" b="1" dirty="0" err="1">
                <a:latin typeface="+mn-ea"/>
              </a:rPr>
              <a:t>fgets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字符数组名，最大长度，</a:t>
            </a:r>
            <a:r>
              <a:rPr lang="en-US" altLang="zh-CN" sz="1600" b="1" dirty="0" err="1">
                <a:latin typeface="+mn-ea"/>
              </a:rPr>
              <a:t>stdin</a:t>
            </a:r>
            <a:r>
              <a:rPr lang="en-US" altLang="zh-CN" sz="1600" b="1" dirty="0">
                <a:latin typeface="+mn-ea"/>
              </a:rPr>
              <a:t>);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</a:t>
            </a:r>
            <a:r>
              <a:rPr lang="zh-CN" altLang="en-US" sz="1600" b="1" dirty="0">
                <a:latin typeface="+mn-ea"/>
              </a:rPr>
              <a:t>但与</a:t>
            </a:r>
            <a:r>
              <a:rPr lang="en-US" altLang="zh-CN" sz="1600" b="1" dirty="0">
                <a:latin typeface="+mn-ea"/>
              </a:rPr>
              <a:t>gets/</a:t>
            </a:r>
            <a:r>
              <a:rPr lang="en-US" altLang="zh-CN" sz="1600" b="1" dirty="0" err="1">
                <a:latin typeface="+mn-ea"/>
              </a:rPr>
              <a:t>gets_s</a:t>
            </a:r>
            <a:r>
              <a:rPr lang="zh-CN" altLang="en-US" sz="1600" b="1" dirty="0">
                <a:latin typeface="+mn-ea"/>
              </a:rPr>
              <a:t>的表现有不同，请自行观察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★ </a:t>
            </a:r>
            <a:r>
              <a:rPr lang="en-US" altLang="zh-CN" sz="1600" b="1" dirty="0" err="1">
                <a:solidFill>
                  <a:schemeClr val="accent2"/>
                </a:solidFill>
                <a:latin typeface="+mn-ea"/>
              </a:rPr>
              <a:t>scanf</a:t>
            </a:r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/</a:t>
            </a:r>
            <a:r>
              <a:rPr lang="en-US" altLang="zh-CN" sz="1600" b="1" dirty="0" err="1">
                <a:solidFill>
                  <a:schemeClr val="accent2"/>
                </a:solidFill>
                <a:latin typeface="+mn-ea"/>
              </a:rPr>
              <a:t>cin</a:t>
            </a:r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通过某些高级设置方式还是可以输入含空格的字符串的，本课程不再讨论</a:t>
            </a:r>
            <a:endParaRPr lang="zh-CN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★ 从键盘输入含空格字符串的方法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不同编译器不同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下用</a:t>
            </a:r>
            <a:r>
              <a:rPr lang="en-US" altLang="zh-CN" sz="1600" b="1" dirty="0" err="1">
                <a:latin typeface="+mn-ea"/>
              </a:rPr>
              <a:t>gets_s</a:t>
            </a:r>
            <a:r>
              <a:rPr lang="zh-CN" altLang="en-US" sz="1600" b="1" dirty="0">
                <a:latin typeface="+mn-ea"/>
              </a:rPr>
              <a:t>输入含空格的字符串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a[10], b[20];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gets_s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gets_s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(b);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065" y="1045210"/>
            <a:ext cx="3096260" cy="544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、键盘输入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空格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会继续等待输入，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再输入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xyz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 def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xyz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、键盘输入超过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个字符，观察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出现弹窗错误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、键盘先输入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再输入超过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个字符，观察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出现弹窗错误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问：为什么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最长输入只能是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最长输入只能是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字符串输入末尾有默认的尾零，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需要有空间存储，因此最长输入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只能是数组长度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★ 从键盘输入含空格字符串的方法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不同编译器不同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DevC</a:t>
            </a:r>
            <a:r>
              <a:rPr lang="en-US" altLang="zh-CN" sz="1600" b="1" dirty="0">
                <a:latin typeface="+mn-ea"/>
              </a:rPr>
              <a:t>++</a:t>
            </a:r>
            <a:r>
              <a:rPr lang="zh-CN" altLang="en-US" sz="1600" b="1" dirty="0">
                <a:latin typeface="+mn-ea"/>
              </a:rPr>
              <a:t>下用</a:t>
            </a:r>
            <a:r>
              <a:rPr lang="en-US" altLang="zh-CN" sz="1600" b="1" dirty="0">
                <a:latin typeface="+mn-ea"/>
              </a:rPr>
              <a:t>gets</a:t>
            </a:r>
            <a:r>
              <a:rPr lang="zh-CN" altLang="en-US" sz="1600" b="1" dirty="0">
                <a:latin typeface="+mn-ea"/>
              </a:rPr>
              <a:t>输入含空格的字符串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a[10], b[20];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gets(a);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gets(b);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065" y="1055370"/>
            <a:ext cx="3096260" cy="5699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、键盘输入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空格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会继续等待输入，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再输入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xyz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 def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xyz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、键盘输入超过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个字符，观察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、键盘先输入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再输入超过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个字符，观察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问：为什么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最长输入只能是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最长输入只能是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字符串输入末尾有默认的尾零，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需要有空间存储，因此最长输入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只能是数组长度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-1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 descr="a8dd2d466c2ff79a9b6d2d37213feb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6595" y="3263265"/>
            <a:ext cx="1061720" cy="8248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590" y="4633595"/>
            <a:ext cx="2186940" cy="94488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★ 不同编译器从键盘输入含空格字符串的方法不同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>
                <a:latin typeface="+mn-ea"/>
              </a:rPr>
              <a:t>Dev C++</a:t>
            </a:r>
            <a:r>
              <a:rPr lang="zh-CN" altLang="en-US" sz="1600" b="1" dirty="0">
                <a:latin typeface="+mn-ea"/>
              </a:rPr>
              <a:t>均可用</a:t>
            </a:r>
            <a:r>
              <a:rPr lang="en-US" altLang="zh-CN" sz="1600" b="1" dirty="0" err="1">
                <a:latin typeface="+mn-ea"/>
              </a:rPr>
              <a:t>fgets</a:t>
            </a:r>
            <a:r>
              <a:rPr lang="zh-CN" altLang="en-US" sz="1600" b="1" dirty="0">
                <a:latin typeface="+mn-ea"/>
              </a:rPr>
              <a:t>输入含空格的字符串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560636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a[10], b[20];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(a,10,stdin);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(b,20,stdin);</a:t>
            </a:r>
            <a:endParaRPr kumimoji="1" lang="en-US" altLang="zh-CN" sz="12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a[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]!='\0';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' ';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b[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]!='\0';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int(b[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' ';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947410" y="596900"/>
            <a:ext cx="6175375" cy="6261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、键盘输入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空格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会继续等待输入，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再输入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xyz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buClrTx/>
              <a:buSzTx/>
              <a:buNone/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则输出为：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buClrTx/>
              <a:buSzTx/>
              <a:buNone/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 def</a:t>
            </a:r>
            <a:endParaRPr kumimoji="1" lang="zh-CN" altLang="en-US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buClrTx/>
              <a:buSzTx/>
              <a:buNone/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xyz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97 98 99 32 100 101 102 10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120 121 122 10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问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：和例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21-22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的输出区别在哪里？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两行输出之间多了一行空格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：后面两段红色代码的目的是什么？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检查数组内的元素是否包含尾零和回车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并回车，则输出为：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123456789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输出：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123456789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49 50 51 52 53 54 55 56 57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、如果输入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28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并回车，则输出为：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输入：1234567890123456789012345678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输出：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123456789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0123456789012345678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49 50 51 52 53 54 55 56 57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48 49 50 51 52 53 54 55 56 57 48 49 50 51 52 53 54 55 56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10370" y="1090930"/>
            <a:ext cx="258254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、如果输入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超过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28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并回车，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则输出为：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输入：1234567890123456789012345678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9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输出：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123456789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0123456789012345678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49 50 51 52 53 54 55 56 57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48 49 50 51 52 53 54 55 56 57 48 49 50 51 52 53 54 55 56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、部分内容的填写，如果能确定是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不确定值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随机值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的，可直接填写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**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随机</a:t>
            </a:r>
            <a:r>
              <a:rPr lang="en-US" altLang="zh-CN" sz="1600" b="1" dirty="0">
                <a:latin typeface="+mn-ea"/>
              </a:rPr>
              <a:t>"</a:t>
            </a:r>
            <a:endParaRPr lang="en-US" altLang="zh-CN" sz="1600" b="1" dirty="0">
              <a:latin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99018" y="1400426"/>
            <a:ext cx="8424936" cy="2820662"/>
            <a:chOff x="323528" y="3933056"/>
            <a:chExt cx="8424936" cy="282066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23528" y="3933056"/>
              <a:ext cx="6333333" cy="26380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6948264" y="3933056"/>
              <a:ext cx="1800200" cy="28206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输出的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行内容是：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**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**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**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**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**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输出的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行内容是：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随机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随机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随机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随机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随机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5" name="直接连接符 4"/>
            <p:cNvCxnSpPr>
              <a:stCxn id="4" idx="1"/>
              <a:endCxn id="4" idx="3"/>
            </p:cNvCxnSpPr>
            <p:nvPr/>
          </p:nvCxnSpPr>
          <p:spPr bwMode="auto">
            <a:xfrm>
              <a:off x="6948264" y="5343387"/>
              <a:ext cx="18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箭头: 右 5"/>
            <p:cNvSpPr/>
            <p:nvPr/>
          </p:nvSpPr>
          <p:spPr bwMode="auto">
            <a:xfrm>
              <a:off x="5796136" y="5157192"/>
              <a:ext cx="1152128" cy="389869"/>
            </a:xfrm>
            <a:prstGeom prst="rightArrow">
              <a:avLst/>
            </a:prstGeom>
            <a:solidFill>
              <a:srgbClr val="FF0000">
                <a:alpha val="3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</a:t>
            </a:r>
            <a:r>
              <a:rPr lang="zh-CN" altLang="en-US" sz="1600" b="1" dirty="0">
                <a:latin typeface="+mn-ea"/>
              </a:rPr>
              <a:t>二维字符数组的输入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数组名加双下标表示元素，单下标表示一维数组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24</a:t>
            </a:r>
            <a:r>
              <a:rPr lang="zh-CN" altLang="en-US" sz="1600" b="1" dirty="0">
                <a:latin typeface="+mn-ea"/>
              </a:rPr>
              <a:t>：二维字符数组以双下标形式输出单个字符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单下标形式输出字符串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char a[3][30]={"ABCDEFGHIJKLMNOPQRSTUVWXYZ",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abcdefghijklmnopqrstuvwxyz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",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"0123456789" };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    //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单个字符输出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双下标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("a[0][2]=%c\n", a[0][2]);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"a[1][20]=" &lt;&lt; a[1][20]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    //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字符串输出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单下标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("a[0]=%s\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n",a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[0]);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"a[2]=" &lt;&lt; a[2]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065" y="1837055"/>
            <a:ext cx="3522345" cy="46532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输出为：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a[0][2]=C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a[1][20]=u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a[0]=ABCDEFGHIJKLMNOPQRSTUVWXYZ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a[2]=0123456789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</a:t>
            </a:r>
            <a:r>
              <a:rPr lang="zh-CN" altLang="en-US" sz="1600" b="1" dirty="0">
                <a:latin typeface="+mn-ea"/>
              </a:rPr>
              <a:t>二维字符数组的输入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数组名加双下标表示元素，单下标表示一维数组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25</a:t>
            </a:r>
            <a:r>
              <a:rPr lang="zh-CN" altLang="en-US" sz="1600" b="1" dirty="0">
                <a:latin typeface="+mn-ea"/>
              </a:rPr>
              <a:t>：二维字符数组以双下标形式输入单个字符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char a[3][30]={"ABCDEFGHIJKLMNOPQRSTUVWXYZ",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abcdefghijklmnopqrstuvwxyz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",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"0123456789" };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    //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单字符输入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双下标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("%c\n", &amp;a[0][2]);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格式符为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%c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&gt;&gt; a[1][20];     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无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&amp;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    //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字符串输出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单下标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("a[0]=%s\n", a[0]);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"a[1]=" &lt;&lt; a[1]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065" y="1837055"/>
            <a:ext cx="3521075" cy="46532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#@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并回车，输出为：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a[0]=AB#DEFGHIJKLMNOPQRSTUVWXYZ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a[1]=abcdefghijklmnopqrst@vwxyz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@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输出为：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a[0]=AB#DEFGHIJKLMNOPQRSTUVWXYZ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a[1]=abcdefghijklmnopqrst@vwxyz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</a:t>
            </a:r>
            <a:r>
              <a:rPr lang="zh-CN" altLang="en-US" sz="1600" b="1" dirty="0">
                <a:latin typeface="+mn-ea"/>
              </a:rPr>
              <a:t>二维字符数组的输入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数组名加双下标表示元素，单下标表示一维数组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26</a:t>
            </a:r>
            <a:r>
              <a:rPr lang="zh-CN" altLang="en-US" sz="1600" b="1" dirty="0">
                <a:latin typeface="+mn-ea"/>
              </a:rPr>
              <a:t>：二维字符数组以单下标形式输入字符串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#define _CRT_SECURE_NO_WARNINGS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需要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a[3][30]={"ABCDEFGHIJKLMNOPQRSTUVWXYZ",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abcdefghijklmnopqrstuvwxyz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"0123456789" };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("%s", a[1]);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//a[1]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是一维数组名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,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无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&amp;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"a[0]=" &lt;&lt; a[0]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"a[1]=" &lt;&lt; a[1]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"a[2]=" &lt;&lt; a[2]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0" y="635000"/>
            <a:ext cx="5318760" cy="61188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、输入≤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29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个字符，输出为：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12345678901234567890123456789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12345678901234567890123456789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a[0]=ABCDEFGHIJKLMNOPQRSTUVWXYZ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a[1]=12345678901234567890123456789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a[2]=0123456789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30-59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个字符，输出为：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输入：12345678901234567890123456789012345678901234567890123456789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a[0]=ABCDEFGHIJKLMNOPQRSTUVWXYZ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a[1]=12345678901234567890123456789012345678901234567890123456789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a[2]=12345678901234567890123456789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60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个以上字符，输出为：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出现弹窗报错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将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换为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&gt;&gt; a[1];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再重复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，观察结果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同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scanf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：输入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30~59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个字符为什么不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出现错误？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a[2]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中是什么？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因为此二维数组可看作由三个一维数组组成的一维数组，其元素空间连续，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因此在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a[1]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越界后进入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a[2]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的空间，且并未超出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a[2]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的长度，没有越出整个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二维数组，未报错。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a[2]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中的是从第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30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个字符起的字符（若短与原有的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元素，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原有元素更长的部分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保留）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：简述你是怎么理解二维数组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越界的？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二维数组可看作由多个一维数组组成的一维数组，其元素空间连续。二维数组</a:t>
            </a:r>
            <a:endParaRPr kumimoji="1" lang="zh-CN" altLang="en-US" sz="1200" b="1" dirty="0">
              <a:solidFill>
                <a:srgbClr val="FF0000"/>
              </a:solidFill>
              <a:latin typeface="+mn-ea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越界可分为越出整个二维数组的界，和仅越出期中作为元素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的一维数组的界。</a:t>
            </a:r>
            <a:endParaRPr kumimoji="1" lang="zh-CN" altLang="en-US" sz="1200" b="1" dirty="0">
              <a:solidFill>
                <a:srgbClr val="FF0000"/>
              </a:solidFill>
              <a:latin typeface="+mn-ea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在越出整个二维数组意味着对未分配给该二维数组的空间进行操作，而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仅越出</a:t>
            </a:r>
            <a:endParaRPr kumimoji="1" lang="zh-CN" altLang="en-US" sz="1200" b="1" dirty="0">
              <a:solidFill>
                <a:srgbClr val="FF0000"/>
              </a:solidFill>
              <a:latin typeface="+mn-ea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期中作为元素的一维数组的界虽然也越界，但操作的空间还是分配给了</a:t>
            </a:r>
            <a:endParaRPr kumimoji="1" lang="zh-CN" altLang="en-US" sz="1200" b="1" dirty="0">
              <a:solidFill>
                <a:srgbClr val="FF0000"/>
              </a:solidFill>
              <a:latin typeface="+mn-ea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该二维数组的，会执行修改与读取操作而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不报错。</a:t>
            </a:r>
            <a:endParaRPr kumimoji="1" lang="zh-CN" altLang="en-US" sz="1200" b="1" dirty="0">
              <a:solidFill>
                <a:srgbClr val="FF0000"/>
              </a:solidFill>
              <a:latin typeface="+mn-ea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</a:t>
            </a:r>
            <a:r>
              <a:rPr lang="zh-CN" altLang="en-US" sz="1600" b="1" dirty="0">
                <a:latin typeface="+mn-ea"/>
              </a:rPr>
              <a:t>二维字符数组的输入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数组名加双下标表示元素，单下标表示一维数组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27</a:t>
            </a:r>
            <a:r>
              <a:rPr lang="zh-CN" altLang="en-US" sz="1600" b="1" dirty="0">
                <a:latin typeface="+mn-ea"/>
              </a:rPr>
              <a:t>：二维字符数组从任一位置开始输出字符串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char a[3][30]={"ABCDEFGHIJKLMNOPQRSTUVWXYZ",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               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abcdefghijklmnopqrstuvwxyz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",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               "0123456789" };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//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（第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组）单字符输出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数组名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+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双下标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("a[0][2]=%c\n", a[0][2]);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"a[1][20]=" &lt;&lt; a[1][20]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//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（第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组）字符串输出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(&amp;+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数组名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+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双下标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("a[0][2]=%s\n", &amp;a[0][2]); </a:t>
            </a:r>
            <a:endParaRPr kumimoji="1" lang="zh-CN" altLang="zh-CN" sz="1200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"a[1][20]=" &lt;&lt; &amp;a[1][20]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       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//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（第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组）字符串输出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数组名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+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单下标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("a[0]=%s\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n",a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[0]);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"a[2]=" &lt;&lt; a[2]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065" y="1837055"/>
            <a:ext cx="5132705" cy="46532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a[0][2]=C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a[1][20]=u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a[0][2]=CDEFGHIJKLMNOPQRSTUVWXYZ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a[1][20]=uvwxyz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a[0]=ABCDEFGHIJKLMNOPQRSTUVWXYZ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a[2]=0123456789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：同样双下标形式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1/2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怎样输出单个字符？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怎样输出字符串？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要输出单个字符，则不加取地址符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输出字符串，则加取地址符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：如何修改第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组的输出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(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必须保持双下标形式不变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使输出结果与第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组一致？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将第二组的列改为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（即为从第一个元素开始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</a:t>
            </a:r>
            <a:r>
              <a:rPr lang="zh-CN" altLang="en-US" sz="1600" b="1" dirty="0">
                <a:latin typeface="+mn-ea"/>
              </a:rPr>
              <a:t>二维字符数组的输入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数组名加双下标表示元素，单下标表示一维数组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28</a:t>
            </a:r>
            <a:r>
              <a:rPr lang="zh-CN" altLang="en-US" sz="1600" b="1" dirty="0">
                <a:latin typeface="+mn-ea"/>
              </a:rPr>
              <a:t>：二维字符数组从任一位置开始输入字符串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a[3][30]={"ABCDEFGHIJKLMNOPQRSTUVWXYZ",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abcdefghijklmnopqrstuvwxyz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"0123456789" };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("%s", &amp;a[1][3]);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//&amp;+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双下标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"a[0]=" &lt;&lt; a[0]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"a[1]=" &lt;&lt; a[1]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"a[2]=" &lt;&lt; a[2]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162675" y="880745"/>
            <a:ext cx="5523865" cy="56095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、输入≤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个字符，输出为：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12345678901234567890123456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输出：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a[0]=ABCDEFGHIJKLMNOPQRSTUVWXYZ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a[1]=abc12345678901234567890123456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a[2]=0123456789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、输入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27-56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个字符，输出为：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  <a:sym typeface="+mn-ea"/>
              </a:rPr>
              <a:t>12345678901234567890123456789012345678901234567890123456</a:t>
            </a:r>
            <a:endParaRPr kumimoji="1" lang="zh-CN" altLang="en-US" sz="1200" b="1" dirty="0">
              <a:solidFill>
                <a:srgbClr val="000000"/>
              </a:solidFill>
              <a:latin typeface="+mn-ea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输出：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a[0]=ABCDEFGHIJKLMNOPQRSTUVWXYZ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a[1]=abc12345678901234567890123456789012345678901234567890123456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a[2]=89012345678901234567890123456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、输入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56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个以上字符，输出为：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弹窗报错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换为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&amp;a[1][3];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再重复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，观察结果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：输入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27~56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个字符为什么不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出现错误？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a[2]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中是什么？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因为此二维数组可看作由三个一维数组组成的一维数组，其元素空间连续，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因此在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  <a:sym typeface="+mn-ea"/>
              </a:rPr>
              <a:t>a[1]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越界后进入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  <a:sym typeface="+mn-ea"/>
              </a:rPr>
              <a:t>a[2]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的空间，且并未超出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  <a:sym typeface="+mn-ea"/>
              </a:rPr>
              <a:t>a[2]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的长度，没有越出整个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二维数组，未报错。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  <a:sym typeface="+mn-ea"/>
              </a:rPr>
              <a:t>a[2]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中的是从第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  <a:sym typeface="+mn-ea"/>
              </a:rPr>
              <a:t>27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个字符起的字符（若短与原有的元素，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原有元素更长的部分保留）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：如果想不影响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a[2]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中是≤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29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本例中是≤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差别在哪？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差别在于起始的元素不同，本例中从第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个元素开始输入</a:t>
            </a:r>
            <a:endParaRPr kumimoji="1" lang="zh-CN" altLang="en-US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在不超过一维数组的长度的前提下，只能再输入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</a:t>
            </a:r>
            <a:endParaRPr kumimoji="1" lang="zh-CN" altLang="en-US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</a:t>
            </a:r>
            <a:r>
              <a:rPr lang="zh-CN" altLang="en-US" sz="1600" b="1" dirty="0">
                <a:latin typeface="+mn-ea"/>
              </a:rPr>
              <a:t>尾零的输出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29</a:t>
            </a:r>
            <a:r>
              <a:rPr lang="zh-CN" altLang="en-US" sz="1600" b="1" dirty="0">
                <a:latin typeface="+mn-ea"/>
              </a:rPr>
              <a:t>：在不同的控制台及字体设置下尾零输出的差异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2" y="1836812"/>
            <a:ext cx="6570785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char a[10] = { 'c','h','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','</a:t>
            </a:r>
            <a:r>
              <a:rPr lang="en-US" altLang="zh-CN" sz="1600" b="1" dirty="0" err="1">
                <a:latin typeface="+mn-ea"/>
              </a:rPr>
              <a:t>n','a</a:t>
            </a:r>
            <a:r>
              <a:rPr lang="en-US" altLang="zh-CN" sz="1600" b="1" dirty="0">
                <a:latin typeface="+mn-ea"/>
              </a:rPr>
              <a:t>' };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         1         2         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标尺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"012345678901234567890123456789"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标尺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</a:t>
            </a:r>
            <a:r>
              <a:rPr lang="en-US" altLang="zh-CN" sz="1600" b="1" dirty="0">
                <a:latin typeface="+mn-ea"/>
              </a:rPr>
              <a:t>for (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 = 0; 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 &lt; 10; 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++)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int(a[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]) &lt;&lt; '$';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确认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a[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]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是否输出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'#'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加行尾识别符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476490" y="1003300"/>
            <a:ext cx="3979545" cy="548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、新版控制台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新宋体</a:t>
            </a:r>
            <a:r>
              <a:rPr kumimoji="1" lang="en-US" altLang="zh-CN" sz="1600" b="1" dirty="0">
                <a:latin typeface="+mn-ea"/>
              </a:rPr>
              <a:t>28</a:t>
            </a:r>
            <a:r>
              <a:rPr kumimoji="1" lang="zh-CN" altLang="en-US" sz="1600" b="1" dirty="0">
                <a:latin typeface="+mn-ea"/>
              </a:rPr>
              <a:t>点阵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、旧版控制台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新宋体</a:t>
            </a:r>
            <a:r>
              <a:rPr kumimoji="1" lang="en-US" altLang="zh-CN" sz="1600" b="1" dirty="0">
                <a:latin typeface="+mn-ea"/>
              </a:rPr>
              <a:t>28</a:t>
            </a:r>
            <a:r>
              <a:rPr kumimoji="1" lang="zh-CN" altLang="en-US" sz="1600" b="1" dirty="0">
                <a:latin typeface="+mn-ea"/>
              </a:rPr>
              <a:t>点阵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、旧版控制台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新宋体</a:t>
            </a:r>
            <a:r>
              <a:rPr kumimoji="1" lang="en-US" altLang="zh-CN" sz="1600" b="1" dirty="0">
                <a:latin typeface="+mn-ea"/>
              </a:rPr>
              <a:t>16</a:t>
            </a:r>
            <a:r>
              <a:rPr kumimoji="1" lang="zh-CN" altLang="en-US" sz="1600" b="1" dirty="0">
                <a:latin typeface="+mn-ea"/>
              </a:rPr>
              <a:t>点阵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、不要以字符形式输出</a:t>
            </a:r>
            <a:r>
              <a:rPr kumimoji="1" lang="en-US" altLang="zh-CN" sz="1600" b="1" dirty="0">
                <a:latin typeface="+mn-ea"/>
              </a:rPr>
              <a:t>\0</a:t>
            </a:r>
            <a:r>
              <a:rPr kumimoji="1" lang="zh-CN" altLang="en-US" sz="1600" b="1" dirty="0">
                <a:latin typeface="+mn-ea"/>
              </a:rPr>
              <a:t>，因为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看到的内容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不可信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可信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不可信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、如果想准确得知某字符的值，转为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_</a:t>
            </a:r>
            <a:r>
              <a:rPr kumimoji="1" lang="en-US" altLang="zh-CN" sz="1600" b="1" u="sng" dirty="0">
                <a:latin typeface="+mn-ea"/>
              </a:rPr>
              <a:t>int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类型输出即可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左侧改一处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9840" y="1539875"/>
            <a:ext cx="2642870" cy="8013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380" y="2715260"/>
            <a:ext cx="2640330" cy="8680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535" y="3881120"/>
            <a:ext cx="2446020" cy="79248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</a:t>
            </a:r>
            <a:r>
              <a:rPr lang="zh-CN" altLang="en-US" sz="1600" b="1" dirty="0">
                <a:latin typeface="+mn-ea"/>
              </a:rPr>
              <a:t>尾零的输出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30</a:t>
            </a:r>
            <a:r>
              <a:rPr lang="zh-CN" altLang="en-US" sz="1600" b="1" dirty="0">
                <a:latin typeface="+mn-ea"/>
              </a:rPr>
              <a:t>：在不同的控制台及字体设置下其它非图形字符输出的差异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（去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码表中查表示扑克牌四种花色的字符，用测试程序打印含这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个字符的字符串，然后贴图）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2" y="1836812"/>
            <a:ext cx="6570785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/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char a[] = {'\3','\4','\5','\6','\0'};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cout &lt;&lt; a;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72177" y="1836812"/>
            <a:ext cx="3784202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、某版控制台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某字体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某点阵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(</a:t>
            </a:r>
            <a:r>
              <a:rPr kumimoji="1" lang="zh-CN" altLang="en-US" sz="1600" b="1" dirty="0">
                <a:latin typeface="+mn-ea"/>
              </a:rPr>
              <a:t>此处找到一种可显示的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、某版控制台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某字体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某点阵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(</a:t>
            </a:r>
            <a:r>
              <a:rPr kumimoji="1" lang="zh-CN" altLang="en-US" sz="1600" b="1" dirty="0">
                <a:latin typeface="+mn-ea"/>
              </a:rPr>
              <a:t>此处随便找到一种不显示的即可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上页的结论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也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适用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适用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不适用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于其它非图形字符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1195" y="2705100"/>
            <a:ext cx="2049780" cy="723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985" y="4474210"/>
            <a:ext cx="1600200" cy="6934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逐个输入：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("%c",&amp;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数组元素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方式输入单个字符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c%c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&amp;a[3], &amp;a[7]);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行，内容是：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并回车，输出是：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65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66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AutoShape 4"/>
          <p:cNvSpPr/>
          <p:nvPr/>
        </p:nvSpPr>
        <p:spPr bwMode="auto">
          <a:xfrm>
            <a:off x="4147112" y="3331558"/>
            <a:ext cx="1513135" cy="864096"/>
          </a:xfrm>
          <a:prstGeom prst="borderCallout1">
            <a:avLst>
              <a:gd name="adj1" fmla="val 5884"/>
              <a:gd name="adj2" fmla="val -2356"/>
              <a:gd name="adj3" fmla="val 168775"/>
              <a:gd name="adj4" fmla="val -78289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数组下标表示前有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取地址符号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规定后面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必须是变量的地址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逐个输入：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("%c",&amp;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数组元素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方式输入单个字符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 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a[3] &gt;&gt; a[7];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并回车，输出是：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65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66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AutoShape 4"/>
          <p:cNvSpPr/>
          <p:nvPr/>
        </p:nvSpPr>
        <p:spPr bwMode="auto">
          <a:xfrm>
            <a:off x="4164696" y="3591154"/>
            <a:ext cx="1513135" cy="449134"/>
          </a:xfrm>
          <a:prstGeom prst="borderCallout1">
            <a:avLst>
              <a:gd name="adj1" fmla="val 5884"/>
              <a:gd name="adj2" fmla="val -2356"/>
              <a:gd name="adj3" fmla="val 240742"/>
              <a:gd name="adj4" fmla="val -95721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数组下标表示前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无取地址符号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逐个输入：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("%c",&amp;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数组元素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方式多次逐个输入时回车的处理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</a:t>
            </a:r>
            <a:r>
              <a:rPr kumimoji="1" lang="en-US" altLang="zh-CN" sz="14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c%c</a:t>
            </a:r>
            <a:r>
              <a:rPr kumimoji="1" lang="en-US" altLang="zh-CN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&amp;a[3], &amp;a[7]);</a:t>
            </a:r>
            <a:endParaRPr kumimoji="1" lang="en-US" altLang="zh-CN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("%c", &amp;a[0]);</a:t>
            </a:r>
            <a:endParaRPr kumimoji="1" lang="en-US" altLang="zh-CN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for(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4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177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并回车，输出是：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65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66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逐个输入：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("%c",&amp;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数组元素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方式多次逐个输入时回车的处理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a[3] &gt;&gt; a[7];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a[0];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24905" y="808990"/>
            <a:ext cx="3364230" cy="59455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时，输入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AB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并回车，表现如何？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多按几次回车，表现如何？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最后再输入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C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并回车，则输出是：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67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65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66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综合例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3/4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得到结论：当多次逐个输入时，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C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方式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处理回车的方式是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__</a:t>
            </a:r>
            <a:r>
              <a:rPr kumimoji="1" lang="zh-CN" altLang="en-US" sz="1200" b="1" u="sng" dirty="0">
                <a:solidFill>
                  <a:srgbClr val="000000"/>
                </a:solidFill>
                <a:latin typeface="+mn-ea"/>
              </a:rPr>
              <a:t>将回车也当作一个字符赋值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_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，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方式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处理回车的方式是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_</a:t>
            </a:r>
            <a:r>
              <a:rPr kumimoji="1" lang="zh-CN" altLang="en-US" sz="1200" b="1" u="sng" dirty="0">
                <a:solidFill>
                  <a:srgbClr val="000000"/>
                </a:solidFill>
                <a:latin typeface="+mn-ea"/>
              </a:rPr>
              <a:t>忽略回车，仅将回车作为输入结束的标志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_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数组名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方式输入字符串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正确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("%s", a);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235065" y="655320"/>
            <a:ext cx="3096260" cy="54952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等待键盘输入，输入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并回车，输出为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72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101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108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108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111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问：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、回车是否在数组中？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2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后面的一个字符是什么？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、回车不在数组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中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、后面的字符是字符串默认的尾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零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AutoShape 4"/>
          <p:cNvSpPr/>
          <p:nvPr/>
        </p:nvSpPr>
        <p:spPr bwMode="auto">
          <a:xfrm>
            <a:off x="3962476" y="3331558"/>
            <a:ext cx="1800199" cy="864096"/>
          </a:xfrm>
          <a:prstGeom prst="borderCallout1">
            <a:avLst>
              <a:gd name="adj1" fmla="val 5884"/>
              <a:gd name="adj2" fmla="val -2356"/>
              <a:gd name="adj3" fmla="val 168775"/>
              <a:gd name="adj4" fmla="val -78289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直接数组名，无下标，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也不加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C/C++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规定，数组名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代表数组的起始地址</a:t>
            </a:r>
            <a:endParaRPr kumimoji="1" lang="zh-CN" altLang="en-US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jhlOWE0OGVjZTc4YmM3OTdlZDFiMTQwNmZkNWIwMjE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17696</Words>
  <Application>WPS 演示</Application>
  <PresentationFormat>宽屏</PresentationFormat>
  <Paragraphs>1697</Paragraphs>
  <Slides>36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叶子の辰</cp:lastModifiedBy>
  <cp:revision>57</cp:revision>
  <dcterms:created xsi:type="dcterms:W3CDTF">2020-08-13T13:39:00Z</dcterms:created>
  <dcterms:modified xsi:type="dcterms:W3CDTF">2024-05-11T10:18:49Z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02498BCF675C4FF8BB8599E5B4DEC89E_12</vt:lpwstr>
  </property>
  <property fmtid="{D5CDD505-2E9C-101B-9397-08002B2CF9AE}" pid="3" name="KSOProductBuildVer">
    <vt:lpwstr>2052-12.1.0.16729</vt:lpwstr>
  </property>
</Properties>
</file>