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38" r:id="rId3"/>
    <p:sldId id="1237" r:id="rId4"/>
    <p:sldId id="990" r:id="rId6"/>
    <p:sldId id="992" r:id="rId7"/>
    <p:sldId id="993" r:id="rId8"/>
    <p:sldId id="1238" r:id="rId9"/>
    <p:sldId id="1244" r:id="rId10"/>
    <p:sldId id="1245" r:id="rId11"/>
    <p:sldId id="1239" r:id="rId12"/>
    <p:sldId id="1246" r:id="rId13"/>
    <p:sldId id="1247" r:id="rId14"/>
    <p:sldId id="1240" r:id="rId15"/>
    <p:sldId id="1248" r:id="rId16"/>
    <p:sldId id="1249" r:id="rId17"/>
    <p:sldId id="1250" r:id="rId18"/>
    <p:sldId id="1241" r:id="rId19"/>
    <p:sldId id="1251" r:id="rId20"/>
    <p:sldId id="1252" r:id="rId21"/>
    <p:sldId id="1253" r:id="rId22"/>
    <p:sldId id="1254" r:id="rId23"/>
    <p:sldId id="1242" r:id="rId24"/>
    <p:sldId id="1255" r:id="rId25"/>
    <p:sldId id="1256" r:id="rId26"/>
    <p:sldId id="1257" r:id="rId27"/>
    <p:sldId id="1243" r:id="rId28"/>
    <p:sldId id="1258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str1[30]="Tongji 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str2[30]="Tongji 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str3[]="University";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(str2, str3, 300)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但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表示的字符串的长度时，连接规则是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u="sng" dirty="0">
                <a:latin typeface="+mn-ea"/>
              </a:rPr>
              <a:t>只连接</a:t>
            </a:r>
            <a:r>
              <a:rPr lang="en-US" altLang="zh-CN" sz="1600" b="1" u="sng" dirty="0">
                <a:latin typeface="+mn-ea"/>
              </a:rPr>
              <a:t>src</a:t>
            </a:r>
            <a:r>
              <a:rPr lang="zh-CN" altLang="en-US" sz="1600" b="1" u="sng" dirty="0">
                <a:latin typeface="+mn-ea"/>
              </a:rPr>
              <a:t>的总长度个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9580" y="2809240"/>
            <a:ext cx="2072640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个字符（错误）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str3[]="University";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缺省长度为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11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dst</a:t>
            </a:r>
            <a:r>
              <a:rPr lang="zh-CN" altLang="en-US" sz="1600" b="1" u="sng" dirty="0">
                <a:latin typeface="+mn-ea"/>
              </a:rPr>
              <a:t>字符串长度</a:t>
            </a:r>
            <a:r>
              <a:rPr lang="en-US" altLang="zh-CN" sz="1600" b="1" u="sng" dirty="0">
                <a:latin typeface="+mn-ea"/>
              </a:rPr>
              <a:t>+n(</a:t>
            </a:r>
            <a:r>
              <a:rPr lang="zh-CN" altLang="en-US" sz="1600" b="1" u="sng" dirty="0">
                <a:latin typeface="+mn-ea"/>
              </a:rPr>
              <a:t>若</a:t>
            </a:r>
            <a:r>
              <a:rPr lang="en-US" altLang="zh-CN" sz="1600" b="1" u="sng" dirty="0">
                <a:latin typeface="+mn-ea"/>
              </a:rPr>
              <a:t>n</a:t>
            </a:r>
            <a:r>
              <a:rPr lang="zh-CN" altLang="en-US" sz="1600" b="1" u="sng" dirty="0">
                <a:latin typeface="+mn-ea"/>
              </a:rPr>
              <a:t>大于</a:t>
            </a:r>
            <a:r>
              <a:rPr lang="en-US" altLang="zh-CN" sz="1600" b="1" u="sng" dirty="0">
                <a:latin typeface="+mn-ea"/>
              </a:rPr>
              <a:t>src</a:t>
            </a:r>
            <a:r>
              <a:rPr lang="zh-CN" altLang="en-US" sz="1600" b="1" u="sng" dirty="0">
                <a:latin typeface="+mn-ea"/>
              </a:rPr>
              <a:t>总长度则按</a:t>
            </a:r>
            <a:r>
              <a:rPr lang="en-US" altLang="zh-CN" sz="1600" b="1" u="sng" dirty="0">
                <a:latin typeface="+mn-ea"/>
              </a:rPr>
              <a:t>src</a:t>
            </a:r>
            <a:r>
              <a:rPr lang="zh-CN" altLang="en-US" sz="1600" b="1" u="sng" dirty="0">
                <a:latin typeface="+mn-ea"/>
              </a:rPr>
              <a:t>的字符串长度计</a:t>
            </a:r>
            <a:r>
              <a:rPr lang="en-US" altLang="zh-CN" sz="1600" b="1" u="sng" dirty="0">
                <a:latin typeface="+mn-ea"/>
              </a:rPr>
              <a:t>)+1</a:t>
            </a:r>
            <a:r>
              <a:rPr lang="en-US" altLang="zh-CN" sz="1600" b="1" dirty="0">
                <a:latin typeface="+mn-ea"/>
              </a:rPr>
              <a:t>_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165685" y="2764359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0330" y="1844040"/>
            <a:ext cx="4168140" cy="2796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：字符串拷贝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、字符串复制时，复制到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u="sng" dirty="0">
                <a:latin typeface="+mn-ea"/>
              </a:rPr>
              <a:t>尾零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为止，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u="sng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，之后的字符不再复制。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、在运行截图中用箭头指出证明结论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的位置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4485" y="2634615"/>
            <a:ext cx="2324100" cy="72390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 flipV="1">
            <a:off x="8281670" y="3315335"/>
            <a:ext cx="10795" cy="51435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：字符串拷贝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b[]="hello\0china";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数组的默认大小时</a:t>
            </a:r>
            <a:r>
              <a:rPr lang="en-US" altLang="zh-CN" sz="1600" b="1" dirty="0">
                <a:latin typeface="+mn-ea"/>
              </a:rPr>
              <a:t>_____8______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数组的默认大小是</a:t>
            </a:r>
            <a:r>
              <a:rPr lang="en-US" altLang="zh-CN" sz="1600" b="1" dirty="0">
                <a:latin typeface="+mn-ea"/>
              </a:rPr>
              <a:t>____12________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数组的大小超过了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数组的大小，为什么运行不出错？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、本例中，复制到</a:t>
            </a:r>
            <a:r>
              <a:rPr lang="en-US" altLang="zh-CN" sz="1600" b="1" dirty="0">
                <a:latin typeface="+mn-ea"/>
              </a:rPr>
              <a:t>b[_5_]</a:t>
            </a:r>
            <a:r>
              <a:rPr lang="zh-CN" altLang="en-US" sz="1600" b="1" dirty="0">
                <a:latin typeface="+mn-ea"/>
              </a:rPr>
              <a:t>就停止复制了？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1135" y="2903220"/>
            <a:ext cx="2278380" cy="678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：字符串拷贝（有错）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]="student", b[]="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hellochina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、本程序为什么会错？因为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数组中字符串的长度大于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数组的长度，数组越界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、仅改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的定义使正确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如何做？（直接在上面的源程序中用红色写出修改内容即可）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src</a:t>
            </a:r>
            <a:r>
              <a:rPr lang="zh-CN" altLang="en-US" sz="1600" b="1" u="sng" dirty="0">
                <a:latin typeface="+mn-ea"/>
              </a:rPr>
              <a:t>字符串长度</a:t>
            </a:r>
            <a:r>
              <a:rPr lang="en-US" altLang="zh-CN" sz="1600" b="1" u="sng" dirty="0">
                <a:latin typeface="+mn-ea"/>
              </a:rPr>
              <a:t>+1_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015" y="1974215"/>
            <a:ext cx="410718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只复制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(min(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,n)+1)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 b, 2);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本程序证明了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zh-CN" altLang="en-US" sz="1600" b="1" dirty="0">
                <a:latin typeface="+mn-ea"/>
              </a:rPr>
              <a:t>复制时，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u="sng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2445" y="2686050"/>
            <a:ext cx="2293620" cy="6629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b+2, 2);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如果想从</a:t>
            </a:r>
            <a:r>
              <a:rPr lang="en-US" altLang="zh-CN" sz="1600" b="1" dirty="0">
                <a:latin typeface="+mn-ea"/>
              </a:rPr>
              <a:t>b[2]</a:t>
            </a:r>
            <a:r>
              <a:rPr lang="zh-CN" altLang="en-US" sz="1600" b="1" dirty="0">
                <a:latin typeface="+mn-ea"/>
              </a:rPr>
              <a:t>开始复制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个字符到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中，如何做？（即期望输出：</a:t>
            </a:r>
            <a:r>
              <a:rPr lang="en-US" altLang="zh-CN" sz="1600" b="1" dirty="0" err="1">
                <a:latin typeface="+mn-ea"/>
              </a:rPr>
              <a:t>lludent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（直接在源程序中修改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位置即可）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2890" y="3027680"/>
            <a:ext cx="244602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  <a:endParaRPr lang="en-US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330" y="5221605"/>
            <a:ext cx="9216390" cy="16363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观察两个</a:t>
            </a:r>
            <a:r>
              <a:rPr lang="en-US" altLang="zh-CN" sz="1600" b="1" dirty="0">
                <a:latin typeface="+mn-ea"/>
              </a:rPr>
              <a:t>for</a:t>
            </a:r>
            <a:r>
              <a:rPr lang="zh-CN" altLang="en-US" sz="1600" b="1" dirty="0">
                <a:latin typeface="+mn-ea"/>
              </a:rPr>
              <a:t>循环的后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个数字的输出，能得到什么结论？（提示：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长度是到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为止吗</a:t>
            </a:r>
            <a:r>
              <a:rPr lang="en-US" altLang="zh-CN" sz="1600" b="1" dirty="0">
                <a:latin typeface="+mn-ea"/>
              </a:rPr>
              <a:t>?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两个</a:t>
            </a:r>
            <a:r>
              <a:rPr lang="en-US" altLang="zh-CN" sz="1600" b="1" dirty="0">
                <a:latin typeface="+mn-ea"/>
              </a:rPr>
              <a:t>for</a:t>
            </a:r>
            <a:r>
              <a:rPr lang="zh-CN" altLang="en-US" sz="1600" b="1" dirty="0">
                <a:latin typeface="+mn-ea"/>
              </a:rPr>
              <a:t>中判定条件是已经越界的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是为了观察在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</a:t>
            </a:r>
            <a:r>
              <a:rPr lang="en-US" altLang="zh-CN" sz="1600" b="1" dirty="0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长度时数组元素的情况，发现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</a:t>
            </a:r>
            <a:r>
              <a:rPr lang="en-US" altLang="zh-CN" sz="1600" b="1" dirty="0">
                <a:latin typeface="+mn-ea"/>
              </a:rPr>
              <a:t>src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长度时，不是复制到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为止，而是超过长度的部分都以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计。</a:t>
            </a:r>
            <a:endParaRPr lang="zh-CN" altLang="en-US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第一个</a:t>
            </a:r>
            <a:r>
              <a:rPr lang="en-US" altLang="zh-CN" sz="1600" b="1" dirty="0">
                <a:latin typeface="+mn-ea"/>
              </a:rPr>
              <a:t>for</a:t>
            </a:r>
            <a:r>
              <a:rPr lang="zh-CN" altLang="en-US" sz="1600" b="1" dirty="0">
                <a:latin typeface="+mn-ea"/>
              </a:rPr>
              <a:t>循环的后六位包括原字符串的最后一位，一个尾零和四位随机值，第二个</a:t>
            </a:r>
            <a:r>
              <a:rPr lang="en-US" altLang="zh-CN" sz="1600" b="1" dirty="0">
                <a:latin typeface="+mn-ea"/>
              </a:rPr>
              <a:t> for</a:t>
            </a:r>
            <a:r>
              <a:rPr lang="zh-CN" altLang="en-US" sz="1600" b="1" dirty="0">
                <a:latin typeface="+mn-ea"/>
              </a:rPr>
              <a:t>循环全为</a:t>
            </a:r>
            <a:r>
              <a:rPr lang="zh-CN" altLang="en-US" sz="1600" b="1" dirty="0">
                <a:latin typeface="+mn-ea"/>
              </a:rPr>
              <a:t>尾零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6825" y="658495"/>
            <a:ext cx="3209290" cy="2444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70" y="3766185"/>
            <a:ext cx="4724400" cy="1455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  <a:endParaRPr lang="en-US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20;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20;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超过了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的长度，则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u="sng" dirty="0">
                <a:latin typeface="+mn-ea"/>
              </a:rPr>
              <a:t>超过的部分都按</a:t>
            </a:r>
            <a:r>
              <a:rPr lang="en-US" altLang="zh-CN" sz="1600" b="1" u="sng" dirty="0">
                <a:latin typeface="+mn-ea"/>
              </a:rPr>
              <a:t>\0</a:t>
            </a:r>
            <a:r>
              <a:rPr lang="zh-CN" altLang="en-US" sz="1600" b="1" u="sng" dirty="0">
                <a:latin typeface="+mn-ea"/>
              </a:rPr>
              <a:t>计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en-US" altLang="zh-CN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995863" y="1792705"/>
            <a:ext cx="1636295" cy="67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同上例，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数组越界到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20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9070" y="706755"/>
            <a:ext cx="3893820" cy="2722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20" y="3705225"/>
            <a:ext cx="4953000" cy="15163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的大小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：字符串比较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str1[] = "house", str2[]  = "horse";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str3[] = "abcd",  str4[]  = "abcde";</a:t>
            </a:r>
            <a:endParaRPr kumimoji="1" lang="de-DE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str5[]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str6[]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str7[]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str8[]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str9[]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str10[]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\0efgh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(str3, str4)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(str5, str6)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(str7, str8)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(str9, str10)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问题：两个字符串相等的条件是？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两个字符串的每一位都相同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1695" y="2571115"/>
            <a:ext cx="1249680" cy="10363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：字符串比较（另一种形式）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str2[]="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(k==0)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=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else if (k&lt;0)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&lt;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else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&gt;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330" y="5221605"/>
            <a:ext cx="8595995" cy="1532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问题：给出两个字符串比较的执行过程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两个字符串从第一个字符开始比较ASCII码，若相等则继续下一位进行比较，若不同则按大小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返回正值或负值，若能直至两个尾零的比较，则返回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。若出现长度不同，较长的字符串用对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应的位数与较短字符串的尾零进行</a:t>
            </a:r>
            <a:r>
              <a:rPr lang="zh-CN" altLang="en-US" sz="1600" b="1" dirty="0">
                <a:latin typeface="+mn-ea"/>
              </a:rPr>
              <a:t>比较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2585" y="2616835"/>
            <a:ext cx="2247900" cy="472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：字符串比较（编译不错，但运行结果与期望不符合）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str1[]="house", str2[]="horse";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 = str1 &lt; str2;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这个程序的运行结果是表示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str2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u="sng" dirty="0">
                <a:latin typeface="+mn-ea"/>
              </a:rPr>
              <a:t>地址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进行比较。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str1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的内容互换，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str1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都置为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"house",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个字符的大小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要比较的长度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：字符串比较前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str1[] = "abcd",  str2[]  = "abcde";</a:t>
            </a:r>
            <a:endParaRPr kumimoji="1" lang="de-DE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3)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4)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5)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100)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小于短串长度时，则比较到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n</a:t>
            </a:r>
            <a:r>
              <a:rPr lang="zh-CN" altLang="en-US" sz="1600" b="1" u="sng" dirty="0">
                <a:latin typeface="+mn-ea"/>
              </a:rPr>
              <a:t>指定的位数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。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大于等于短串长度时，则比较到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  <a:sym typeface="+mn-ea"/>
              </a:rPr>
              <a:t>n</a:t>
            </a:r>
            <a:r>
              <a:rPr lang="zh-CN" altLang="en-US" sz="1600" b="1" u="sng" dirty="0">
                <a:latin typeface="+mn-ea"/>
                <a:sym typeface="+mn-ea"/>
              </a:rPr>
              <a:t>指定的位数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为止。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超过长串的长度，则比较到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u="sng" dirty="0">
                <a:latin typeface="+mn-ea"/>
              </a:rPr>
              <a:t>长串的长度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为止。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也置为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abcd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6390" y="1892935"/>
            <a:ext cx="2110740" cy="952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90" y="3882390"/>
            <a:ext cx="2217420" cy="906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总体知识：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常用字符串处理函数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①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 (const char s[]);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② </a:t>
            </a:r>
            <a:r>
              <a:rPr lang="en-US" altLang="zh-CN" sz="1600" b="1" dirty="0" err="1">
                <a:latin typeface="+mn-ea"/>
              </a:rPr>
              <a:t>strcat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③ </a:t>
            </a:r>
            <a:r>
              <a:rPr lang="en-US" altLang="zh-CN" sz="1600" b="1" dirty="0" err="1">
                <a:latin typeface="+mn-ea"/>
              </a:rPr>
              <a:t>strncat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④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⑤ 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⑥ </a:t>
            </a:r>
            <a:r>
              <a:rPr lang="en-US" altLang="zh-CN" sz="1600" b="1" dirty="0" err="1">
                <a:latin typeface="+mn-ea"/>
              </a:rPr>
              <a:t>strcmp</a:t>
            </a:r>
            <a:r>
              <a:rPr lang="en-US" altLang="zh-CN" sz="1600" b="1" dirty="0">
                <a:latin typeface="+mn-ea"/>
              </a:rPr>
              <a:t> (const char s1[], const char s2[]);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⑦ </a:t>
            </a:r>
            <a:r>
              <a:rPr lang="en-US" altLang="zh-CN" sz="1600" b="1" dirty="0" err="1">
                <a:latin typeface="+mn-ea"/>
              </a:rPr>
              <a:t>strncmp</a:t>
            </a:r>
            <a:r>
              <a:rPr lang="en-US" altLang="zh-CN" sz="1600" b="1" dirty="0">
                <a:latin typeface="+mn-ea"/>
              </a:rPr>
              <a:t>(const char s1[], const char s2[],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更多的字符串处理函数通过作业完成并理解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教材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参考资料中，很多形式是 </a:t>
            </a:r>
            <a:r>
              <a:rPr lang="en-US" altLang="zh-CN" sz="1600" b="1" dirty="0">
                <a:latin typeface="+mn-ea"/>
              </a:rPr>
              <a:t>const char *s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暂时忽略</a:t>
            </a:r>
            <a:r>
              <a:rPr lang="zh-CN" altLang="en-US" sz="1600" b="1" dirty="0">
                <a:latin typeface="+mn-ea"/>
              </a:rPr>
              <a:t>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先不要考虑这些函数的返回值，待学习指针后再进一步理解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能：求字符串的长度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输入参数：存放字符串的字符数组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返 回 值：整型值表示的长度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注意事项：返回第一个</a:t>
            </a:r>
            <a:r>
              <a:rPr lang="en-US" altLang="zh-CN" sz="1600" b="1" dirty="0">
                <a:latin typeface="+mn-ea"/>
              </a:rPr>
              <a:t>'\0'</a:t>
            </a:r>
            <a:r>
              <a:rPr lang="zh-CN" altLang="en-US" sz="1600" b="1" dirty="0">
                <a:latin typeface="+mn-ea"/>
              </a:rPr>
              <a:t>前的字符数量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不含</a:t>
            </a:r>
            <a:r>
              <a:rPr lang="en-US" altLang="zh-CN" sz="1600" b="1" dirty="0">
                <a:latin typeface="+mn-ea"/>
              </a:rPr>
              <a:t>'\0'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：字符数组与字符串长度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90718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str1[]="Hello";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str2[]="china\0Hello\0\0";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读操作，不需要加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_CRT_SECURE_NO_WARNINGS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、求数组长度时，无论是否有显式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，最后一定有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1600" b="1" u="sng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、当含有多个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时，字符串长度计算到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第一个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为止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42811" y="1263316"/>
            <a:ext cx="368887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335" y="2664460"/>
            <a:ext cx="17907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含尾零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两串总长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：字符串连接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str1[30]="Tongji ";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不能缺省，至少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!!!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数组的默认长度是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en-US" altLang="zh-CN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11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、结合前面字符数组输入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输出的作业，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复制时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不包含）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905" y="2606040"/>
            <a:ext cx="1607820" cy="472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：字符串连接（错误）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18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u="sng" dirty="0">
                <a:latin typeface="+mn-ea"/>
              </a:rPr>
              <a:t>两个字符串的总长度</a:t>
            </a:r>
            <a:r>
              <a:rPr lang="en-US" altLang="zh-CN" sz="1600" b="1" u="sng" dirty="0">
                <a:latin typeface="+mn-ea"/>
              </a:rPr>
              <a:t>+1_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153653" y="2680138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8975" y="2019300"/>
            <a:ext cx="4267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个字符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长度，则只连接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原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+n+1)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10508</Words>
  <Application>WPS 演示</Application>
  <PresentationFormat>宽屏</PresentationFormat>
  <Paragraphs>810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叶子の辰</cp:lastModifiedBy>
  <cp:revision>55</cp:revision>
  <dcterms:created xsi:type="dcterms:W3CDTF">2020-08-13T13:39:00Z</dcterms:created>
  <dcterms:modified xsi:type="dcterms:W3CDTF">2024-04-27T08:44:29Z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9D655794B8D74F34881DC2E8BC868265_12</vt:lpwstr>
  </property>
  <property fmtid="{D5CDD505-2E9C-101B-9397-08002B2CF9AE}" pid="3" name="KSOProductBuildVer">
    <vt:lpwstr>2052-12.1.0.16729</vt:lpwstr>
  </property>
</Properties>
</file>