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52" r:id="rId3"/>
    <p:sldId id="1237" r:id="rId4"/>
    <p:sldId id="644" r:id="rId6"/>
    <p:sldId id="643" r:id="rId7"/>
    <p:sldId id="558" r:id="rId8"/>
    <p:sldId id="645" r:id="rId9"/>
    <p:sldId id="646" r:id="rId10"/>
    <p:sldId id="632" r:id="rId11"/>
    <p:sldId id="647" r:id="rId12"/>
    <p:sldId id="648" r:id="rId13"/>
    <p:sldId id="649" r:id="rId14"/>
    <p:sldId id="633" r:id="rId15"/>
    <p:sldId id="650" r:id="rId16"/>
    <p:sldId id="634" r:id="rId17"/>
    <p:sldId id="635" r:id="rId18"/>
    <p:sldId id="651" r:id="rId19"/>
    <p:sldId id="636" r:id="rId20"/>
    <p:sldId id="591" r:id="rId21"/>
    <p:sldId id="637" r:id="rId22"/>
    <p:sldId id="638" r:id="rId23"/>
    <p:sldId id="640" r:id="rId24"/>
    <p:sldId id="653" r:id="rId25"/>
    <p:sldId id="639" r:id="rId26"/>
    <p:sldId id="654" r:id="rId27"/>
    <p:sldId id="655" r:id="rId28"/>
    <p:sldId id="641" r:id="rId29"/>
    <p:sldId id="642" r:id="rId30"/>
    <p:sldId id="656" r:id="rId31"/>
    <p:sldId id="657" r:id="rId32"/>
    <p:sldId id="658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5E6376-A889-419B-BC94-8D1A3A08F74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减负，不用提交，里面的成员函数学会了后续也可以用</a:t>
            </a:r>
            <a:endParaRPr lang="zh-CN" altLang="en-US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pPr algn="l"/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))!='\n')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编译出错，为什么？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因为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cin.get(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字符变量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的返回值是流对象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，无法和字符进行比较</a:t>
            </a:r>
            <a:endParaRPr kumimoji="1" lang="zh-CN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0" y="3001645"/>
            <a:ext cx="7440930" cy="8020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))!=EOF)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编译出错，为什么？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因为</a:t>
            </a:r>
            <a:r>
              <a:rPr kumimoji="1" lang="en-US" altLang="zh-CN" sz="1600" b="1" dirty="0">
                <a:latin typeface="+mn-ea"/>
                <a:sym typeface="+mn-ea"/>
              </a:rPr>
              <a:t>cin.get(</a:t>
            </a:r>
            <a:r>
              <a:rPr kumimoji="1" lang="zh-CN" altLang="en-US" sz="1600" b="1" dirty="0">
                <a:latin typeface="+mn-ea"/>
                <a:sym typeface="+mn-ea"/>
              </a:rPr>
              <a:t>字符变量</a:t>
            </a:r>
            <a:r>
              <a:rPr kumimoji="1" lang="en-US" altLang="zh-CN" sz="1600" b="1" dirty="0">
                <a:latin typeface="+mn-ea"/>
                <a:sym typeface="+mn-ea"/>
              </a:rPr>
              <a:t>)</a:t>
            </a:r>
            <a:r>
              <a:rPr kumimoji="1" lang="zh-CN" altLang="en-US" sz="1600" b="1" dirty="0">
                <a:latin typeface="+mn-ea"/>
                <a:sym typeface="+mn-ea"/>
              </a:rPr>
              <a:t>的返回值是流对象</a:t>
            </a:r>
            <a:r>
              <a:rPr kumimoji="1" lang="en-US" altLang="zh-CN" sz="1600" b="1" dirty="0">
                <a:latin typeface="+mn-ea"/>
                <a:sym typeface="+mn-ea"/>
              </a:rPr>
              <a:t>cin</a:t>
            </a:r>
            <a:r>
              <a:rPr kumimoji="1" lang="zh-CN" altLang="en-US" sz="1600" b="1" dirty="0">
                <a:latin typeface="+mn-ea"/>
                <a:sym typeface="+mn-ea"/>
              </a:rPr>
              <a:t>，无法进行比较</a:t>
            </a:r>
            <a:endParaRPr kumimoji="1" lang="zh-CN" altLang="en-US" sz="1600" b="1" dirty="0">
              <a:solidFill>
                <a:schemeClr val="tx1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257613" y="1244870"/>
            <a:ext cx="462003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())!=EOF 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本题不需要写运行结果，回答问题即可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程序同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P.7/P.9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右，编译正确，为什么？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因为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cin.get()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（无字符变量）的返回值是输入的字符，可以与一个常变量进行比较</a:t>
            </a:r>
            <a:endParaRPr kumimoji="1" lang="zh-CN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-114" t="-5258" r="34651" b="5258"/>
          <a:stretch>
            <a:fillRect/>
          </a:stretch>
        </p:blipFill>
        <p:spPr>
          <a:xfrm>
            <a:off x="628015" y="4194175"/>
            <a:ext cx="4036060" cy="6648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4" y="1244870"/>
            <a:ext cx="595361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10, '*');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前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继续接收输入直到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个字符为止（换行也算）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个及以前位置有*，输出：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个及以后位置有*，输出：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13121"/>
          <a:stretch>
            <a:fillRect/>
          </a:stretch>
        </p:blipFill>
        <p:spPr>
          <a:xfrm>
            <a:off x="3691255" y="3881120"/>
            <a:ext cx="2217420" cy="622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595" y="4503420"/>
            <a:ext cx="777240" cy="906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135" y="5410200"/>
            <a:ext cx="1272540" cy="6019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745" y="6064250"/>
            <a:ext cx="1150620" cy="5791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省略第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个参数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9990" y="4220210"/>
            <a:ext cx="1645920" cy="6400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840" y="5050155"/>
            <a:ext cx="807720" cy="647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4" y="1244870"/>
            <a:ext cx="595361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10, '*');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个及以前位置有*，输出：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个及以后位置有*，输出：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是否与三个参数的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相同？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相同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5880" y="3429000"/>
            <a:ext cx="1744980" cy="7315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30" y="3964940"/>
            <a:ext cx="662940" cy="944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610" y="4691380"/>
            <a:ext cx="1264920" cy="6019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680" y="5527675"/>
            <a:ext cx="1386840" cy="685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3" y="1244870"/>
            <a:ext cx="4711787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[20];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，空格结束</a:t>
            </a:r>
            <a:endParaRPr kumimoji="1" lang="zh-CN" altLang="en-US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20, '/');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20);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缺省是回车结束</a:t>
            </a:r>
            <a:endParaRPr kumimoji="1" lang="zh-CN" altLang="en-US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运行结果：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like C++./I study C++./I am happy.</a:t>
            </a:r>
            <a:endParaRPr kumimoji="1" lang="en-US" altLang="zh-CN" sz="1200" b="1" u="sng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is: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second part is: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third part is: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394523" y="1244870"/>
            <a:ext cx="4711787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[20];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，空格结束</a:t>
            </a:r>
            <a:endParaRPr kumimoji="1" lang="zh-CN" altLang="en-US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20, '/');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20, '/');</a:t>
            </a:r>
            <a:endParaRPr kumimoji="1" lang="zh-CN" altLang="en-US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运行结果：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like C++./I study C++./I am happy.</a:t>
            </a:r>
            <a:endParaRPr kumimoji="1" lang="en-US" altLang="zh-CN" sz="1200" b="1" u="sng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is: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second part is: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third part is: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737642" y="3574500"/>
            <a:ext cx="1981593" cy="21069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170" y="5511165"/>
            <a:ext cx="3664585" cy="897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455" y="5464175"/>
            <a:ext cx="4084320" cy="9448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58165" y="5455920"/>
            <a:ext cx="6162040" cy="75755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getline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：遇见终止字符，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会读取中止字符并不放入数组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endParaRPr kumimoji="1" lang="en-US" altLang="zh-CN" sz="12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    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：遇见终止字符，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中止字符会一直在缓冲区内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endParaRPr kumimoji="1" lang="en-US" altLang="zh-CN" sz="12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165" y="1244600"/>
            <a:ext cx="6162040" cy="4968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[20];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+mn-ea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，空格结束</a:t>
            </a:r>
            <a:endParaRPr kumimoji="1" lang="zh-CN" altLang="en-US" sz="12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cin.get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, 20, '/');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cin.get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, 20, '/');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和上页的差别：两句蓝色语句从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getline</a:t>
            </a: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变为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get</a:t>
            </a: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，则结果：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+mn-ea"/>
              </a:rPr>
              <a:t> like C++./I study C++./I am happy.</a:t>
            </a:r>
            <a:endParaRPr kumimoji="1" lang="en-US" altLang="zh-CN" sz="1200" b="1" u="sng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is: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second part is: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third part is: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3780" y="4356735"/>
            <a:ext cx="4069080" cy="9220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●</a:t>
            </a:r>
            <a:r>
              <a:rPr lang="zh-CN" altLang="en-US" sz="1600" b="1" dirty="0">
                <a:latin typeface="+mn-ea"/>
              </a:rPr>
              <a:t> 输入满：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会中止输入，下一个继续从缓冲区内读入</a:t>
            </a:r>
            <a:r>
              <a:rPr lang="en-US" altLang="zh-CN" sz="1600" b="1" dirty="0">
                <a:latin typeface="+mn-ea"/>
              </a:rPr>
              <a:t>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清空缓存区且后续读入都为空字符</a:t>
            </a:r>
            <a:r>
              <a:rPr lang="en-US" altLang="zh-CN" sz="1600" b="1" dirty="0">
                <a:latin typeface="+mn-ea"/>
              </a:rPr>
              <a:t>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600" b="1" dirty="0">
                <a:latin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+mn-ea"/>
              </a:rPr>
              <a:t>遇中止字符：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仍然会从中止字符读起，读到空字符串</a:t>
            </a:r>
            <a:r>
              <a:rPr lang="en-US" altLang="zh-CN" sz="1600" b="1" dirty="0">
                <a:latin typeface="+mn-ea"/>
              </a:rPr>
              <a:t>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读取中止字符并忽略，下一个正常读入</a:t>
            </a:r>
            <a:r>
              <a:rPr lang="en-US" altLang="zh-CN" sz="1600" b="1" dirty="0">
                <a:latin typeface="+mn-ea"/>
              </a:rPr>
              <a:t>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 panose="02010600030101010101" pitchFamily="2" charset="-122"/>
              </a:rPr>
              <a:t>  ●</a:t>
            </a:r>
            <a:r>
              <a:rPr lang="zh-CN" altLang="en-US" sz="1600" b="1" dirty="0">
                <a:latin typeface="+mn-ea"/>
              </a:rPr>
              <a:t> 未满遇回车：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会继续从缓冲区内读入</a:t>
            </a:r>
            <a:r>
              <a:rPr lang="en-US" altLang="zh-CN" sz="1600" b="1" dirty="0">
                <a:latin typeface="+mn-ea"/>
              </a:rPr>
              <a:t>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缓冲区被清空但也</a:t>
            </a:r>
            <a:r>
              <a:rPr lang="zh-CN" altLang="en-US" sz="1600" b="1" dirty="0">
                <a:latin typeface="+mn-ea"/>
              </a:rPr>
              <a:t>不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                                                           </a:t>
            </a:r>
            <a:r>
              <a:rPr lang="zh-CN" altLang="en-US" sz="1600" b="1" dirty="0">
                <a:latin typeface="+mn-ea"/>
              </a:rPr>
              <a:t>继续要求输入，</a:t>
            </a:r>
            <a:r>
              <a:rPr lang="zh-CN" altLang="en-US" sz="1600" b="1" dirty="0">
                <a:latin typeface="+mn-ea"/>
              </a:rPr>
              <a:t>输出为空字符</a:t>
            </a:r>
            <a:r>
              <a:rPr lang="en-US" altLang="zh-CN" sz="1600" b="1" dirty="0">
                <a:latin typeface="+mn-ea"/>
              </a:rPr>
              <a:t>___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14020" y="1172845"/>
            <a:ext cx="4176395" cy="35140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char ch1[10], ch2[10];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(ch1, 10, '*'); 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ch1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(ch2, 10, '*'); 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ch2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输入一串大于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个字符的字符串，输出：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输入一串字符串，每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个以内含*，输出：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的字符串，加回车，输出：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继续输入到满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个字符为止（回车也算，无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289800" y="925830"/>
            <a:ext cx="4176395" cy="36487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char ch1[10], ch2[10];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(ch1, 10, '*'); 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ch1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(ch2, 10, '*'); 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ch2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输入一串大于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个字符的字符串，输出：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输入一串字符串，每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个以内含*，输出：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的字符串，加回车，输出：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8275" y="2738755"/>
            <a:ext cx="2278380" cy="792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80" y="3531235"/>
            <a:ext cx="1645920" cy="662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775" y="2727960"/>
            <a:ext cx="2133600" cy="701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250" y="4194175"/>
            <a:ext cx="1805940" cy="845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280" y="3531235"/>
            <a:ext cx="731520" cy="960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660" y="5946140"/>
            <a:ext cx="1043940" cy="8077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8575" y="4368800"/>
            <a:ext cx="838200" cy="141732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8271510" y="5259705"/>
            <a:ext cx="555625" cy="6273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直接箭头连接符 12"/>
          <p:cNvCxnSpPr/>
          <p:nvPr/>
        </p:nvCxnSpPr>
        <p:spPr>
          <a:xfrm flipH="1" flipV="1">
            <a:off x="7211695" y="6463665"/>
            <a:ext cx="2058035" cy="10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文本框 13"/>
          <p:cNvSpPr txBox="1"/>
          <p:nvPr/>
        </p:nvSpPr>
        <p:spPr>
          <a:xfrm>
            <a:off x="10617200" y="5563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cin.eof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功能：判断是否遇到了文件结束符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，返回逻辑值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遇到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EOF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为真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功能：返回输入流中的下一个字符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不提取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遇见文件结束符则返回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EOF)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功能：将字符变量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常量插入到输入流的头部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功能：跳过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个字符，或遇到中止字符时提前结束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cin.eof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  //P.430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13.5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 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if ((c=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 ')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输入：连续多个字符串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含空格及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CTRL+Z)+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5655" y="5036820"/>
            <a:ext cx="1424940" cy="9296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ab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zh-CN" altLang="en-US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zh-CN" altLang="en-US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2070" y="4398010"/>
            <a:ext cx="579120" cy="7772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40" y="5342255"/>
            <a:ext cx="754380" cy="762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245" y="546989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215" y="5588635"/>
            <a:ext cx="533400" cy="6248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48711" y="4917278"/>
            <a:ext cx="4032448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上两页的正确情况，本页的错误情况，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综合起来，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putback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使用时要注意什么问题？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中无特殊要求，在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中若想使用可能需要先读取想要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putback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(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提示，光标一直在动，什么意思？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1520" y="4636135"/>
            <a:ext cx="2171700" cy="609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' ';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输出换为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340" y="4593590"/>
            <a:ext cx="1196340" cy="655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4781550"/>
            <a:ext cx="5092065" cy="14319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())!=EOF)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判断条件换为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!=EOF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：（程序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未中止）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6275" y="4077335"/>
            <a:ext cx="2034540" cy="1028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495" y="4921250"/>
            <a:ext cx="4274820" cy="11506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3" y="1244870"/>
            <a:ext cx="7496085" cy="53037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   char c[20];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"please enter a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sentense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(c, 15, '/');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next char(ASCII):"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(c[0]);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(c, 15, '/');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运行结果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红色为输入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please enter a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sentense: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 am a boy./ am a student.</a:t>
            </a:r>
            <a:endParaRPr kumimoji="1"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first part is: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next char(ASCII):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second part is: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4440" y="5323205"/>
            <a:ext cx="2773680" cy="11506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(5, 'A');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abcdefghijk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</a:t>
            </a:r>
            <a:r>
              <a:rPr kumimoji="1" lang="en-US" altLang="zh-CN" sz="1600" b="1" u="sng" dirty="0" err="1">
                <a:solidFill>
                  <a:schemeClr val="accent2"/>
                </a:solidFill>
                <a:latin typeface="+mn-ea"/>
              </a:rPr>
              <a:t>A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3765" y="4285615"/>
            <a:ext cx="4091940" cy="982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765" y="5473065"/>
            <a:ext cx="4206240" cy="952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缺省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个字符，中止字符为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EOF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abcdefghijk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</a:t>
            </a:r>
            <a:r>
              <a:rPr kumimoji="1" lang="en-US" altLang="zh-CN" sz="1600" b="1" u="sng" dirty="0" err="1">
                <a:solidFill>
                  <a:schemeClr val="accent2"/>
                </a:solidFill>
                <a:latin typeface="+mn-ea"/>
              </a:rPr>
              <a:t>A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6620" y="4179570"/>
            <a:ext cx="4229100" cy="967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55" y="5245735"/>
            <a:ext cx="4198620" cy="9677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[20];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指针停留在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处取，为空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I like C++./I study C++./I am happy.</a:t>
            </a:r>
            <a:endParaRPr kumimoji="1"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0110" y="5197475"/>
            <a:ext cx="3368040" cy="8458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>
              <a:spcBef>
                <a:spcPts val="385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基本概念：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文件结束符：表示文件结束的特殊标记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  ★ 一般用</a:t>
            </a:r>
            <a:r>
              <a:rPr lang="en-US" altLang="zh-CN" sz="1600" b="1" dirty="0">
                <a:latin typeface="+mn-ea"/>
              </a:rPr>
              <a:t>CTRL+Z</a:t>
            </a:r>
            <a:r>
              <a:rPr lang="zh-CN" altLang="en-US" sz="1600" b="1" dirty="0">
                <a:latin typeface="+mn-ea"/>
              </a:rPr>
              <a:t>表示键盘输入文件结束符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文件结束标记：判断文件是否结束的标记，用宏定义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End Of File</a:t>
            </a:r>
            <a:r>
              <a:rPr lang="zh-CN" altLang="en-US" sz="1600" b="1" dirty="0">
                <a:latin typeface="+mn-ea"/>
              </a:rPr>
              <a:t>）来表示</a:t>
            </a:r>
            <a:endParaRPr lang="zh-CN" altLang="en-US" sz="1600" b="1" dirty="0">
              <a:latin typeface="+mn-ea"/>
            </a:endParaRPr>
          </a:p>
          <a:p>
            <a:pPr algn="l" eaLnBrk="0" hangingPunct="0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  ★ 不同系统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的值（目前双编译器都是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）可能不同，不必关心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  ★ 一般用于字符流输入的判断，对其它类型一般不用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>
                <a:latin typeface="+mn-ea"/>
              </a:rPr>
              <a:t>24</a:t>
            </a:r>
            <a:r>
              <a:rPr lang="zh-CN" altLang="en-US" sz="1600" b="1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[20];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指针停留在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();      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跳过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后取，非空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I like C++./I study C++./I am happy.</a:t>
            </a:r>
            <a:endParaRPr kumimoji="1"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745" y="5295265"/>
            <a:ext cx="2903220" cy="8153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功能：从输入流中读一个字符并返回该字符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功能：从输入流中读一个字符给字符变量，返回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</a:t>
            </a:r>
            <a:r>
              <a:rPr lang="en-US" altLang="zh-CN" sz="1600" b="1" dirty="0">
                <a:latin typeface="+mn-ea"/>
              </a:rPr>
              <a:t>n-1</a:t>
            </a:r>
            <a:r>
              <a:rPr lang="zh-CN" altLang="en-US" sz="1600" b="1" dirty="0">
                <a:latin typeface="+mn-ea"/>
              </a:rPr>
              <a:t>个字符，若遇到中止字符，则提前结束，返回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功能：同三个参数的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70012" y="5223015"/>
            <a:ext cx="5162128" cy="11219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函数返回值的讨论：</a:t>
            </a:r>
            <a:endParaRPr kumimoji="1" lang="en-US" altLang="zh-CN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http://bbs.bccn.net/thread-420985-1-1.html</a:t>
            </a:r>
            <a:endParaRPr kumimoji="1" lang="en-US" altLang="zh-CN" sz="1600" b="1" u="sng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u="sng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看得懂就看，看不懂就放弃</a:t>
            </a:r>
            <a:endParaRPr kumimoji="1" lang="zh-CN" altLang="en-US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165" y="1244600"/>
            <a:ext cx="5699125" cy="52762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输入一个字符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回车，输出：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ASCII码)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和回车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和ASCII码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回车，输出：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字符串中的前两个字符</a:t>
            </a:r>
            <a:endParaRPr kumimoji="1"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1630" y="4427855"/>
            <a:ext cx="472440" cy="1005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75" y="5603240"/>
            <a:ext cx="525780" cy="7543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一串字符</a:t>
            </a:r>
            <a:endParaRPr kumimoji="1" lang="zh-CN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4135" y="4912995"/>
            <a:ext cx="678180" cy="7162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6408712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())!=EOF)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回车，串中可含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输出：到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CTRL+Z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为止的字符，输入不结束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输出：输入的字符，直到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  <a:sym typeface="+mn-ea"/>
              </a:rPr>
              <a:t>单独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  <a:sym typeface="+mn-ea"/>
              </a:rPr>
              <a:t>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TRL+Z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流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2175" y="4718050"/>
            <a:ext cx="1112520" cy="1104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输入一个字符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835" y="4326890"/>
            <a:ext cx="769620" cy="982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35" y="5367655"/>
            <a:ext cx="845820" cy="8458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165" y="1244600"/>
            <a:ext cx="4620260" cy="53987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回车，串中可含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CTRL+Z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（能否结束？）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到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CTRL+Z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为止的字符，输入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不结束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CTRL+Z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输入的字符，直到</a:t>
            </a:r>
            <a:r>
              <a:rPr kumimoji="1" lang="zh-CN" altLang="en-US" sz="1200" b="1" dirty="0">
                <a:latin typeface="+mn-ea"/>
                <a:sym typeface="+mn-ea"/>
              </a:rPr>
              <a:t>单独</a:t>
            </a:r>
            <a:r>
              <a:rPr kumimoji="1" lang="en-US" altLang="zh-CN" sz="1200" b="1" dirty="0">
                <a:latin typeface="+mn-ea"/>
                <a:sym typeface="+mn-ea"/>
              </a:rPr>
              <a:t>C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TRL+Z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流输入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问：右侧为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P.7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的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get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无参例子，左右两个程序的输出是否相同？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相同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57613" y="1244870"/>
            <a:ext cx="462003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())!=EOF 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本题同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，不需要写结果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612372" y="1244870"/>
            <a:ext cx="1265275" cy="4031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程序同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7725" y="3688715"/>
            <a:ext cx="1424940" cy="98298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ZjhlOWE0OGVjZTc4YmM3OTdlZDFiMTQwNmZkNWIwMjE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11463</Words>
  <Application>WPS 演示</Application>
  <PresentationFormat>宽屏</PresentationFormat>
  <Paragraphs>785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叶子の辰</cp:lastModifiedBy>
  <cp:revision>61</cp:revision>
  <dcterms:created xsi:type="dcterms:W3CDTF">2020-08-13T13:39:00Z</dcterms:created>
  <dcterms:modified xsi:type="dcterms:W3CDTF">2024-05-15T11:20:01Z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F24B16D0A38F411BA685BC3C592713AB_12</vt:lpwstr>
  </property>
  <property fmtid="{D5CDD505-2E9C-101B-9397-08002B2CF9AE}" pid="3" name="KSOProductBuildVer">
    <vt:lpwstr>2052-12.1.0.16729</vt:lpwstr>
  </property>
</Properties>
</file>