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552" r:id="rId3"/>
    <p:sldId id="1237" r:id="rId4"/>
    <p:sldId id="643" r:id="rId6"/>
    <p:sldId id="558" r:id="rId7"/>
    <p:sldId id="1238" r:id="rId8"/>
    <p:sldId id="1251" r:id="rId9"/>
    <p:sldId id="1239" r:id="rId10"/>
    <p:sldId id="1244" r:id="rId11"/>
    <p:sldId id="1240" r:id="rId12"/>
    <p:sldId id="1241" r:id="rId13"/>
    <p:sldId id="1242" r:id="rId14"/>
    <p:sldId id="1243" r:id="rId15"/>
    <p:sldId id="1246" r:id="rId16"/>
    <p:sldId id="1247" r:id="rId17"/>
    <p:sldId id="1245" r:id="rId18"/>
    <p:sldId id="1248" r:id="rId19"/>
    <p:sldId id="1250" r:id="rId20"/>
    <p:sldId id="1249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D9F12-298F-4BA9-885E-BCD438E8F58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EEE96-D9F8-4AA5-9180-644B18AD31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B05AA-070D-443F-9B69-C3D4A9E3AB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42DF3-6CE2-4BE7-9CDC-EAAC6AF6F4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3B832-CABD-439C-B200-DDE8714B0B3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C15D7-5788-41E7-9CAD-BCD4FE0C0C0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9E1C2-8757-4943-BB0D-44D6A40AC3C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EE0AD-AA26-4B0C-B2A5-065307B692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4B751-1B33-4FAC-96B1-4F4734F155A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ADDAC-226E-4E74-A9C7-8EDB750CC1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F1364-7677-4F0D-B113-A10E8B7764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3E456CB-F1D9-4742-BD7D-0EF249B6CED9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en-US" altLang="zh-CN" sz="28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、完成本文档中所有的测试程序并填写运行结果，从而体会这些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的流成员函数的用法及区别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、题目明确指定编译器外，缺省使用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如果要换成其他编译器，可能需要自行修改头文件适配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部分代码编译时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，不影响概念理解，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可以忽略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减负，不用提交，里面的成员函数学会了后续也可以用</a:t>
            </a:r>
            <a:endParaRPr lang="zh-CN" altLang="en-US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char s1[] = "Hello";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"01234567890123456789"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(15);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'#'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380074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 </a:t>
            </a:r>
            <a:r>
              <a:rPr lang="zh-CN" altLang="en-US" sz="1600" b="1" dirty="0">
                <a:latin typeface="+mn-ea"/>
              </a:rPr>
              <a:t>等价于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sz="1600" b="1" dirty="0" err="1">
                <a:effectLst/>
                <a:latin typeface="+mn-ea"/>
                <a:sym typeface="+mn-ea"/>
              </a:rPr>
              <a:t>setiosflags</a:t>
            </a:r>
            <a:r>
              <a:rPr lang="en-US" sz="1600" b="1" dirty="0">
                <a:effectLst/>
                <a:latin typeface="+mn-ea"/>
                <a:sym typeface="+mn-ea"/>
              </a:rPr>
              <a:t>(</a:t>
            </a:r>
            <a:r>
              <a:rPr lang="en-US" sz="1600" b="1" dirty="0" err="1">
                <a:effectLst/>
                <a:latin typeface="+mn-ea"/>
                <a:sym typeface="+mn-ea"/>
              </a:rPr>
              <a:t>ios</a:t>
            </a:r>
            <a:r>
              <a:rPr lang="en-US" sz="1600" b="1" dirty="0">
                <a:effectLst/>
                <a:latin typeface="+mn-ea"/>
                <a:sym typeface="+mn-ea"/>
              </a:rPr>
              <a:t>::left)</a:t>
            </a:r>
            <a:endParaRPr lang="en-US" sz="1600" b="1" dirty="0">
              <a:solidFill>
                <a:schemeClr val="tx1"/>
              </a:solidFill>
              <a:effectLst/>
              <a:latin typeface="+mn-ea"/>
              <a:ea typeface="+mn-ea"/>
              <a:cs typeface="Times New Roman" panose="02020603050405020304" charset="0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::right) </a:t>
            </a:r>
            <a:r>
              <a:rPr lang="zh-CN" altLang="en-US" sz="1600" b="1" dirty="0">
                <a:latin typeface="+mn-ea"/>
              </a:rPr>
              <a:t>等价于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sz="1600" b="1" dirty="0" err="1">
                <a:effectLst/>
                <a:latin typeface="+mn-ea"/>
                <a:sym typeface="+mn-ea"/>
              </a:rPr>
              <a:t>setiosflags</a:t>
            </a:r>
            <a:r>
              <a:rPr lang="en-US" sz="1600" b="1" dirty="0">
                <a:effectLst/>
                <a:latin typeface="+mn-ea"/>
                <a:sym typeface="+mn-ea"/>
              </a:rPr>
              <a:t>(</a:t>
            </a:r>
            <a:r>
              <a:rPr lang="en-US" sz="1600" b="1" dirty="0" err="1">
                <a:effectLst/>
                <a:latin typeface="+mn-ea"/>
                <a:sym typeface="+mn-ea"/>
              </a:rPr>
              <a:t>ios</a:t>
            </a:r>
            <a:r>
              <a:rPr lang="en-US" sz="1600" b="1" dirty="0">
                <a:effectLst/>
                <a:latin typeface="+mn-ea"/>
                <a:sym typeface="+mn-ea"/>
              </a:rPr>
              <a:t>::right)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设置后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始终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仅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始终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有效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、不设置默认是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右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左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右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对齐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left</a:t>
            </a:r>
            <a:r>
              <a:rPr lang="zh-CN" altLang="en-US" sz="1600" b="1" dirty="0">
                <a:latin typeface="+mn-ea"/>
              </a:rPr>
              <a:t>后设置</a:t>
            </a:r>
            <a:r>
              <a:rPr lang="en-US" altLang="zh-CN" sz="1600" b="1" dirty="0">
                <a:latin typeface="+mn-ea"/>
              </a:rPr>
              <a:t>right</a:t>
            </a:r>
            <a:r>
              <a:rPr lang="zh-CN" altLang="en-US" sz="1600" b="1" dirty="0">
                <a:latin typeface="+mn-ea"/>
              </a:rPr>
              <a:t>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有效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有效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无效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的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right</a:t>
            </a:r>
            <a:r>
              <a:rPr lang="zh-CN" altLang="en-US" sz="1600" b="1" dirty="0">
                <a:latin typeface="+mn-ea"/>
              </a:rPr>
              <a:t>后设置</a:t>
            </a:r>
            <a:r>
              <a:rPr lang="en-US" altLang="zh-CN" sz="1600" b="1" dirty="0">
                <a:latin typeface="+mn-ea"/>
              </a:rPr>
              <a:t>left</a:t>
            </a:r>
            <a:r>
              <a:rPr lang="zh-CN" altLang="en-US" sz="1600" b="1" dirty="0">
                <a:latin typeface="+mn-ea"/>
              </a:rPr>
              <a:t>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无效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有效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无效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的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1640" y="1148715"/>
            <a:ext cx="1859280" cy="10210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cont.unsetf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char s1[] = "Hello";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"01234567890123456789"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(15);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'#'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sz="1600" b="1">
                <a:solidFill>
                  <a:srgbClr val="FF0000"/>
                </a:solidFill>
                <a:latin typeface="+mn-ea"/>
              </a:rPr>
              <a:t>cout.unsetf(ios::right); //此处添句话,需用cout.函数名</a:t>
            </a:r>
            <a:r>
              <a:rPr lang="en-US" altLang="zh-CN" sz="1600" b="1" dirty="0">
                <a:latin typeface="+mn-ea"/>
              </a:rPr>
              <a:t>  </a:t>
            </a:r>
            <a:endParaRPr lang="en-US" altLang="zh-CN" sz="1600" b="1" dirty="0">
              <a:latin typeface="+mn-ea"/>
            </a:endParaRPr>
          </a:p>
          <a:p>
            <a:pPr indent="457200"/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将程序补充完整，得到期望的运行结果：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所用的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._______</a:t>
            </a:r>
            <a:r>
              <a:rPr lang="zh-CN" altLang="en-US" sz="1600" b="1" dirty="0">
                <a:latin typeface="+mn-ea"/>
              </a:rPr>
              <a:t>等价于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sym typeface="+mn-ea"/>
              </a:rPr>
              <a:t>resetiosflags(ios::right);</a:t>
            </a:r>
            <a:endParaRPr lang="zh-CN" altLang="en-US" sz="1600" b="1" dirty="0">
              <a:latin typeface="+mn-ea"/>
            </a:endParaRPr>
          </a:p>
          <a:p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提示：回忆并参考第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章的作业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0158" y="1681535"/>
            <a:ext cx="1609524" cy="66666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(3);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(5);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(20);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、不做任何设置的情况下，浮点数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默认为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小数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小数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指数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方式；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不设</a:t>
            </a:r>
            <a:r>
              <a:rPr lang="en-US" altLang="zh-CN" sz="1600" b="1" dirty="0">
                <a:latin typeface="+mn-ea"/>
              </a:rPr>
              <a:t>precision</a:t>
            </a:r>
            <a:r>
              <a:rPr lang="zh-CN" altLang="en-US" sz="1600" b="1" dirty="0">
                <a:latin typeface="+mn-ea"/>
              </a:rPr>
              <a:t>的输出宽度默认为</a:t>
            </a:r>
            <a:r>
              <a:rPr lang="en-US" altLang="zh-CN" sz="1600" b="1" dirty="0">
                <a:latin typeface="+mn-ea"/>
              </a:rPr>
              <a:t>_6</a:t>
            </a:r>
            <a:r>
              <a:rPr lang="zh-CN" altLang="en-US" sz="1600" b="1" dirty="0">
                <a:latin typeface="+mn-ea"/>
              </a:rPr>
              <a:t>（有效</a:t>
            </a:r>
            <a:r>
              <a:rPr lang="zh-CN" altLang="en-US" sz="1600" b="1" dirty="0">
                <a:latin typeface="+mn-ea"/>
              </a:rPr>
              <a:t>位数）</a:t>
            </a:r>
            <a:r>
              <a:rPr lang="en-US" altLang="zh-CN" sz="1600" b="1" dirty="0">
                <a:latin typeface="+mn-ea"/>
              </a:rPr>
              <a:t>_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、默认情况下，</a:t>
            </a:r>
            <a:r>
              <a:rPr lang="en-US" altLang="zh-CN" sz="1600" b="1" dirty="0">
                <a:latin typeface="+mn-ea"/>
              </a:rPr>
              <a:t>precision</a:t>
            </a:r>
            <a:r>
              <a:rPr lang="zh-CN" altLang="en-US" sz="1600" b="1" dirty="0">
                <a:latin typeface="+mn-ea"/>
              </a:rPr>
              <a:t>设定的宽度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全部数据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全部数据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小数部分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、宽度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包括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包含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不包含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小数点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、如果宽度超过有效位数，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则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zh-CN" altLang="en-US" sz="1600" b="1" dirty="0">
                <a:latin typeface="+mn-ea"/>
              </a:rPr>
              <a:t>可以</a:t>
            </a:r>
            <a:r>
              <a:rPr lang="en-US" altLang="zh-CN" sz="1600" b="1" dirty="0">
                <a:latin typeface="+mn-ea"/>
              </a:rPr>
              <a:t>___(</a:t>
            </a:r>
            <a:r>
              <a:rPr lang="zh-CN" altLang="en-US" sz="1600" b="1" dirty="0">
                <a:latin typeface="+mn-ea"/>
              </a:rPr>
              <a:t>可以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不可以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显示，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超出有效位数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不可信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可信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不可信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7885" y="949325"/>
            <a:ext cx="1912620" cy="11734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cout.setf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ios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::fixed);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(3);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(5);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(20);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、加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</a:t>
            </a:r>
            <a:r>
              <a:rPr lang="zh-CN" altLang="en-US" sz="1600" b="1" dirty="0">
                <a:latin typeface="+mn-ea"/>
              </a:rPr>
              <a:t>后，</a:t>
            </a:r>
            <a:r>
              <a:rPr lang="en-US" altLang="zh-CN" sz="1600" b="1" dirty="0">
                <a:latin typeface="+mn-ea"/>
              </a:rPr>
              <a:t>precision</a:t>
            </a:r>
            <a:r>
              <a:rPr lang="zh-CN" altLang="en-US" sz="1600" b="1" dirty="0">
                <a:latin typeface="+mn-ea"/>
              </a:rPr>
              <a:t>默认的宽度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为</a:t>
            </a:r>
            <a:r>
              <a:rPr lang="en-US" altLang="zh-CN" sz="1600" b="1" dirty="0">
                <a:latin typeface="+mn-ea"/>
              </a:rPr>
              <a:t>____10___</a:t>
            </a:r>
            <a:r>
              <a:rPr lang="zh-CN" altLang="en-US" sz="1600" b="1" dirty="0">
                <a:latin typeface="+mn-ea"/>
              </a:rPr>
              <a:t>，设定的宽度是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全部数据</a:t>
            </a:r>
            <a:r>
              <a:rPr lang="en-US" altLang="zh-CN" sz="1600" b="1" dirty="0">
                <a:latin typeface="+mn-ea"/>
              </a:rPr>
              <a:t>__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(</a:t>
            </a:r>
            <a:r>
              <a:rPr lang="zh-CN" altLang="en-US" sz="1600" b="1" dirty="0">
                <a:latin typeface="+mn-ea"/>
              </a:rPr>
              <a:t>全部数据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小数部分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、宽度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包括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包含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不包含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小数点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、如果宽度超过有效位数，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则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zh-CN" altLang="en-US" sz="1600" b="1" dirty="0">
                <a:latin typeface="+mn-ea"/>
              </a:rPr>
              <a:t>可以</a:t>
            </a:r>
            <a:r>
              <a:rPr lang="en-US" altLang="zh-CN" sz="1600" b="1" dirty="0">
                <a:latin typeface="+mn-ea"/>
              </a:rPr>
              <a:t>___(</a:t>
            </a:r>
            <a:r>
              <a:rPr lang="zh-CN" altLang="en-US" sz="1600" b="1" dirty="0">
                <a:latin typeface="+mn-ea"/>
              </a:rPr>
              <a:t>可以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不可以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显示，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超出有效位数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不可信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可信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不可信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00" y="814070"/>
            <a:ext cx="2049780" cy="11353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cout.setf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ios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::scientific);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(3);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(5);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(20);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、加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</a:t>
            </a:r>
            <a:r>
              <a:rPr lang="zh-CN" altLang="en-US" sz="1600" b="1" dirty="0">
                <a:latin typeface="+mn-ea"/>
              </a:rPr>
              <a:t>后，</a:t>
            </a:r>
            <a:r>
              <a:rPr lang="en-US" altLang="zh-CN" sz="1600" b="1" dirty="0">
                <a:latin typeface="+mn-ea"/>
              </a:rPr>
              <a:t>precision</a:t>
            </a:r>
            <a:r>
              <a:rPr lang="zh-CN" altLang="en-US" sz="1600" b="1" dirty="0">
                <a:latin typeface="+mn-ea"/>
              </a:rPr>
              <a:t>默认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的宽度为</a:t>
            </a:r>
            <a:r>
              <a:rPr lang="en-US" altLang="zh-CN" sz="1600" b="1" dirty="0">
                <a:latin typeface="+mn-ea"/>
              </a:rPr>
              <a:t>____7__</a:t>
            </a:r>
            <a:r>
              <a:rPr lang="zh-CN" altLang="en-US" sz="1600" b="1" dirty="0">
                <a:latin typeface="+mn-ea"/>
              </a:rPr>
              <a:t>，设定的宽度是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___</a:t>
            </a:r>
            <a:r>
              <a:rPr lang="zh-CN" altLang="en-US" sz="1600" b="1" dirty="0">
                <a:latin typeface="+mn-ea"/>
              </a:rPr>
              <a:t>全部数据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全部数据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小数部分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、宽度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不包括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包含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不包含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小数点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、如果宽度超过有效位数，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则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zh-CN" altLang="en-US" sz="1600" b="1" dirty="0">
                <a:latin typeface="+mn-ea"/>
              </a:rPr>
              <a:t>可以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可以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不可以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显示，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超出有效位数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不可信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可信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不可信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7890" y="662305"/>
            <a:ext cx="2202180" cy="11506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先设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</a:t>
            </a:r>
            <a:r>
              <a:rPr lang="zh-CN" altLang="en-US" sz="1600" b="1" dirty="0">
                <a:latin typeface="+mn-ea"/>
              </a:rPr>
              <a:t>后，再设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</a:t>
            </a:r>
            <a:r>
              <a:rPr lang="zh-CN" altLang="en-US" sz="1600" b="1" dirty="0">
                <a:latin typeface="+mn-ea"/>
              </a:rPr>
              <a:t>，则输出显示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正确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6905" y="1448435"/>
            <a:ext cx="2171700" cy="6477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先设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</a:t>
            </a:r>
            <a:r>
              <a:rPr lang="zh-CN" altLang="en-US" sz="1600" b="1" dirty="0">
                <a:latin typeface="+mn-ea"/>
              </a:rPr>
              <a:t>后，再设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</a:t>
            </a:r>
            <a:r>
              <a:rPr lang="zh-CN" altLang="en-US" sz="1600" b="1" dirty="0">
                <a:latin typeface="+mn-ea"/>
              </a:rPr>
              <a:t>，则输出显示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正确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6615" y="1470025"/>
            <a:ext cx="1874520" cy="6248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cout.unsetf(</a:t>
            </a:r>
            <a:r>
              <a:rPr lang="en-US" altLang="zh-CN" sz="1600" b="1" dirty="0" err="1">
                <a:latin typeface="+mn-ea"/>
                <a:sym typeface="+mn-ea"/>
              </a:rPr>
              <a:t>ios</a:t>
            </a:r>
            <a:r>
              <a:rPr lang="en-US" altLang="zh-CN" sz="1600" b="1" dirty="0">
                <a:latin typeface="+mn-ea"/>
                <a:sym typeface="+mn-ea"/>
              </a:rPr>
              <a:t>::fixed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); 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此处添句话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,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需用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.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函数名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将程序补充完整，得到期望的运行结果：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提示：回忆并参考第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章的作业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2714" y="1586576"/>
            <a:ext cx="1333333" cy="3238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990" y="2834640"/>
            <a:ext cx="2133600" cy="7162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cout.unsetf(</a:t>
            </a:r>
            <a:r>
              <a:rPr lang="en-US" altLang="zh-CN" sz="1600" b="1" dirty="0" err="1">
                <a:latin typeface="+mn-ea"/>
                <a:sym typeface="+mn-ea"/>
              </a:rPr>
              <a:t>ios</a:t>
            </a:r>
            <a:r>
              <a:rPr lang="en-US" altLang="zh-CN" sz="1600" b="1" dirty="0">
                <a:latin typeface="+mn-ea"/>
                <a:sym typeface="+mn-ea"/>
              </a:rPr>
              <a:t>::scientific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);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; 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此处添句话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,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需用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.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函数名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将程序补充完整，得到期望的运行结果：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提示：回忆并参考第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章的作业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5550" y="1564695"/>
            <a:ext cx="1352381" cy="3428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050" y="2743200"/>
            <a:ext cx="1592580" cy="6858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，则观察源程序编辑窗口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用于字符输出的流成员函数 </a:t>
            </a:r>
            <a:br>
              <a:rPr lang="zh-CN" altLang="en-US" sz="1600" b="1" dirty="0">
                <a:latin typeface="+mn-ea"/>
              </a:rPr>
            </a:b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功能：向标准输出设备输出一个字符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cout.write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字符串常量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变量，输出长度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功能：向标准输出设备输出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个字符（如果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超过串长，则输出串长）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用于字符输出的流成员函数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706551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char str[] = "Hello";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 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nn-NO" altLang="zh-CN" sz="1600" b="1" dirty="0">
                <a:latin typeface="+mn-ea"/>
              </a:rPr>
              <a:t>    for (i = 0; i &lt; 5; i++)</a:t>
            </a:r>
            <a:endParaRPr lang="nn-NO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(str[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]);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('\n');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('H').put('e').put('l').put('l').put('o').put(0x0A);</a:t>
            </a:r>
            <a:endParaRPr lang="en-US" altLang="zh-CN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运行结果：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6805" y="4846320"/>
            <a:ext cx="4084320" cy="11582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用于字符输出的流成员函数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cout.write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char s1[] = "Hello";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cout.write</a:t>
            </a:r>
            <a:r>
              <a:rPr lang="en-US" altLang="zh-CN" sz="1600" b="1" dirty="0">
                <a:latin typeface="+mn-ea"/>
              </a:rPr>
              <a:t>(s1, 5);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('\n');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cout.write</a:t>
            </a:r>
            <a:r>
              <a:rPr lang="en-US" altLang="zh-CN" sz="1600" b="1" dirty="0">
                <a:latin typeface="+mn-ea"/>
              </a:rPr>
              <a:t>(s1, 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('\n');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char s2[] = { 'H', 'e', 'l', 'l', 'o' };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cout.write</a:t>
            </a:r>
            <a:r>
              <a:rPr lang="en-US" altLang="zh-CN" sz="1600" b="1" dirty="0">
                <a:latin typeface="+mn-ea"/>
              </a:rPr>
              <a:t>(s2, 5);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('\n');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cout.write</a:t>
            </a:r>
            <a:r>
              <a:rPr lang="en-US" altLang="zh-CN" sz="1600" b="1" dirty="0">
                <a:latin typeface="+mn-ea"/>
              </a:rPr>
              <a:t>(s2, 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('\n');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380074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当</a:t>
            </a:r>
            <a:r>
              <a:rPr lang="en-US" altLang="zh-CN" sz="1600" b="1" dirty="0">
                <a:latin typeface="+mn-ea"/>
              </a:rPr>
              <a:t>write</a:t>
            </a:r>
            <a:r>
              <a:rPr lang="zh-CN" altLang="en-US" sz="1600" b="1" dirty="0">
                <a:latin typeface="+mn-ea"/>
              </a:rPr>
              <a:t>的参数是字符串</a:t>
            </a:r>
            <a:r>
              <a:rPr lang="en-US" altLang="zh-CN" sz="1600" b="1" dirty="0">
                <a:latin typeface="+mn-ea"/>
              </a:rPr>
              <a:t>(s1)</a:t>
            </a:r>
            <a:r>
              <a:rPr lang="zh-CN" altLang="en-US" sz="1600" b="1" dirty="0">
                <a:latin typeface="+mn-ea"/>
              </a:rPr>
              <a:t>，且</a:t>
            </a:r>
            <a:r>
              <a:rPr lang="en-US" altLang="zh-CN" sz="1600" b="1" dirty="0">
                <a:latin typeface="+mn-ea"/>
              </a:rPr>
              <a:t>write</a:t>
            </a:r>
            <a:r>
              <a:rPr lang="zh-CN" altLang="en-US" sz="1600" b="1" dirty="0">
                <a:latin typeface="+mn-ea"/>
              </a:rPr>
              <a:t>要写的长度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超过字符串长度时的表现：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除字符串外还有随机输出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当</a:t>
            </a:r>
            <a:r>
              <a:rPr lang="en-US" altLang="zh-CN" sz="1600" b="1" dirty="0">
                <a:latin typeface="+mn-ea"/>
              </a:rPr>
              <a:t>write</a:t>
            </a:r>
            <a:r>
              <a:rPr lang="zh-CN" altLang="en-US" sz="1600" b="1" dirty="0">
                <a:latin typeface="+mn-ea"/>
              </a:rPr>
              <a:t>的参数非字符串</a:t>
            </a:r>
            <a:r>
              <a:rPr lang="en-US" altLang="zh-CN" sz="1600" b="1" dirty="0">
                <a:latin typeface="+mn-ea"/>
              </a:rPr>
              <a:t>(s2)</a:t>
            </a:r>
            <a:r>
              <a:rPr lang="zh-CN" altLang="en-US" sz="1600" b="1" dirty="0">
                <a:latin typeface="+mn-ea"/>
              </a:rPr>
              <a:t>，且</a:t>
            </a:r>
            <a:r>
              <a:rPr lang="en-US" altLang="zh-CN" sz="1600" b="1" dirty="0">
                <a:latin typeface="+mn-ea"/>
              </a:rPr>
              <a:t>write</a:t>
            </a:r>
            <a:r>
              <a:rPr lang="zh-CN" altLang="en-US" sz="1600" b="1" dirty="0">
                <a:latin typeface="+mn-ea"/>
              </a:rPr>
              <a:t>要写的长度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超过字符串长度时的表现：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  <a:sym typeface="+mn-ea"/>
              </a:rPr>
              <a:t>除字符串外还有随机输出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结论：用</a:t>
            </a:r>
            <a:r>
              <a:rPr lang="en-US" altLang="zh-CN" sz="1600" b="1" dirty="0">
                <a:latin typeface="+mn-ea"/>
              </a:rPr>
              <a:t>write</a:t>
            </a:r>
            <a:r>
              <a:rPr lang="zh-CN" altLang="en-US" sz="1600" b="1" dirty="0">
                <a:latin typeface="+mn-ea"/>
              </a:rPr>
              <a:t>向标准输出设备输出指定个数的字符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</a:t>
            </a:r>
            <a:r>
              <a:rPr lang="zh-CN" altLang="en-US" sz="1600" b="1" dirty="0">
                <a:latin typeface="+mn-ea"/>
              </a:rPr>
              <a:t>时，输出缓冲区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u="sng" dirty="0">
                <a:latin typeface="+mn-ea"/>
              </a:rPr>
              <a:t>不要求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要求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不要求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是字符串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1480" y="1096010"/>
            <a:ext cx="2186940" cy="9829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控制标记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功能：设置指定的控制标记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右表为常用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cout.unsetf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控制标记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功能：清除指定的控制标记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右表为常用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宽度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功能：设置指定的输出宽度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功能：设置填充字节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精度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功能：设置浮点数的输出精度</a:t>
            </a:r>
            <a:endParaRPr lang="zh-CN" altLang="en-US" sz="1600" b="1" dirty="0">
              <a:latin typeface="+mn-ea"/>
            </a:endParaRPr>
          </a:p>
        </p:txBody>
      </p:sp>
      <p:graphicFrame>
        <p:nvGraphicFramePr>
          <p:cNvPr id="5" name="表格 11"/>
          <p:cNvGraphicFramePr/>
          <p:nvPr/>
        </p:nvGraphicFramePr>
        <p:xfrm>
          <a:off x="4566084" y="1278106"/>
          <a:ext cx="7253585" cy="23988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7185"/>
                <a:gridCol w="5486400"/>
              </a:tblGrid>
              <a:tr h="2998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控制标记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作用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::fixed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设置浮点数以固定的小数位数显示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::scientific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设置浮点数以科学计数法（即指数形式）显示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::left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输出数据左对齐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::right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输出数据右对齐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skipws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忽略前导的空格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适用于</a:t>
                      </a:r>
                      <a:r>
                        <a:rPr lang="en-US" altLang="zh-CN" sz="1600" b="1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cin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，不适用于</a:t>
                      </a:r>
                      <a:r>
                        <a:rPr lang="en-US" altLang="zh-CN" sz="1600" b="1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cout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::uppercase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在以科学计数法输出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和十六进制输出字母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时，以大写表示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showpos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输出正数时，给出“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+”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号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char s1[] = "Hello";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"01234567890123456789"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'#'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380074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 </a:t>
            </a:r>
            <a:r>
              <a:rPr lang="zh-CN" altLang="en-US" sz="1600" b="1" dirty="0">
                <a:latin typeface="+mn-ea"/>
              </a:rPr>
              <a:t>等价于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setw(10);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设置后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  <a:sym typeface="+mn-ea"/>
              </a:rPr>
              <a:t>仅</a:t>
            </a:r>
            <a:r>
              <a:rPr lang="en-US" altLang="zh-CN" sz="1600" b="1" dirty="0">
                <a:latin typeface="+mn-ea"/>
                <a:sym typeface="+mn-ea"/>
              </a:rPr>
              <a:t>1</a:t>
            </a:r>
            <a:r>
              <a:rPr lang="zh-CN" altLang="en-US" sz="1600" b="1" dirty="0">
                <a:latin typeface="+mn-ea"/>
                <a:sym typeface="+mn-ea"/>
              </a:rPr>
              <a:t>次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仅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始终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有效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1790" y="814705"/>
            <a:ext cx="4221480" cy="12573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char s1[] = "Hello";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"01234567890123456789"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('$');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(15);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'#'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(12);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(' ');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380074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等价于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setfill();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设置后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始终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仅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始终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有效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、默认的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设置是哪个字符？</a:t>
            </a:r>
            <a:endParaRPr lang="zh-CN" altLang="en-US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空格</a:t>
            </a:r>
            <a:endParaRPr lang="zh-CN" altLang="en-US" sz="1600" b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1350" y="1316355"/>
            <a:ext cx="2202180" cy="9982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char s1[] = "Hello";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"01234567890123456789"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(15);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'#'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380074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 </a:t>
            </a:r>
            <a:r>
              <a:rPr lang="zh-CN" altLang="en-US" sz="1600" b="1" dirty="0">
                <a:latin typeface="+mn-ea"/>
              </a:rPr>
              <a:t>等价于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sz="1600" b="1" dirty="0" err="1">
                <a:effectLst/>
                <a:latin typeface="+mn-ea"/>
                <a:sym typeface="+mn-ea"/>
              </a:rPr>
              <a:t>setiosflags</a:t>
            </a:r>
            <a:r>
              <a:rPr lang="en-US" sz="1600" b="1" dirty="0">
                <a:effectLst/>
                <a:latin typeface="+mn-ea"/>
                <a:sym typeface="+mn-ea"/>
              </a:rPr>
              <a:t>(</a:t>
            </a:r>
            <a:r>
              <a:rPr lang="en-US" sz="1600" b="1" dirty="0" err="1">
                <a:effectLst/>
                <a:latin typeface="+mn-ea"/>
                <a:sym typeface="+mn-ea"/>
              </a:rPr>
              <a:t>ios</a:t>
            </a:r>
            <a:r>
              <a:rPr lang="en-US" sz="1600" b="1" dirty="0">
                <a:effectLst/>
                <a:latin typeface="+mn-ea"/>
                <a:sym typeface="+mn-ea"/>
              </a:rPr>
              <a:t>::left)</a:t>
            </a:r>
            <a:endParaRPr lang="en-US" sz="1600" b="1" dirty="0">
              <a:solidFill>
                <a:schemeClr val="tx1"/>
              </a:solidFill>
              <a:effectLst/>
              <a:latin typeface="+mn-ea"/>
              <a:ea typeface="+mn-ea"/>
              <a:cs typeface="Times New Roman" panose="02020603050405020304" charset="0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设置后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始终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仅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始终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有效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1620" y="1489710"/>
            <a:ext cx="1684020" cy="792480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commondata" val="eyJoZGlkIjoiZjhlOWE0OGVjZTc4YmM3OTdlZDFiMTQwNmZkNWIwMjEifQ=="/>
</p:tagLst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8204</Words>
  <Application>WPS 演示</Application>
  <PresentationFormat>宽屏</PresentationFormat>
  <Paragraphs>570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叶子の辰</cp:lastModifiedBy>
  <cp:revision>73</cp:revision>
  <dcterms:created xsi:type="dcterms:W3CDTF">2020-08-13T13:39:00Z</dcterms:created>
  <dcterms:modified xsi:type="dcterms:W3CDTF">2024-05-16T01:07:32Z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8852DF83C9224A388C9D738EA5D90F75_12</vt:lpwstr>
  </property>
  <property fmtid="{D5CDD505-2E9C-101B-9397-08002B2CF9AE}" pid="3" name="KSOProductBuildVer">
    <vt:lpwstr>2052-12.1.0.16729</vt:lpwstr>
  </property>
</Properties>
</file>