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552" r:id="rId3"/>
    <p:sldId id="1237" r:id="rId4"/>
    <p:sldId id="644" r:id="rId6"/>
    <p:sldId id="558" r:id="rId7"/>
    <p:sldId id="1241" r:id="rId8"/>
    <p:sldId id="1240" r:id="rId9"/>
    <p:sldId id="645" r:id="rId10"/>
    <p:sldId id="1242" r:id="rId11"/>
    <p:sldId id="1243" r:id="rId12"/>
    <p:sldId id="1244" r:id="rId13"/>
    <p:sldId id="1245" r:id="rId14"/>
    <p:sldId id="1246" r:id="rId15"/>
    <p:sldId id="1247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D9F12-298F-4BA9-885E-BCD438E8F58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EEE96-D9F8-4AA5-9180-644B18AD31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B05AA-070D-443F-9B69-C3D4A9E3AB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42DF3-6CE2-4BE7-9CDC-EAAC6AF6F4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3B832-CABD-439C-B200-DDE8714B0B3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C15D7-5788-41E7-9CAD-BCD4FE0C0C0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9E1C2-8757-4943-BB0D-44D6A40AC3C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EE0AD-AA26-4B0C-B2A5-065307B692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4B751-1B33-4FAC-96B1-4F4734F155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ADDAC-226E-4E74-A9C7-8EDB750CC1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F1364-7677-4F0D-B113-A10E8B7764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3E456CB-F1D9-4742-BD7D-0EF249B6CED9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en-US" altLang="zh-CN" sz="28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、完成本文档中所有的测试程序并填写运行结果，从而体会这些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的流成员函数的用法及区别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16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综合应用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str[80] = "123 456";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 ret;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sscanf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(str, 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", &amp;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, &amp;j);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("str=%s\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ni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 j=%d\n", str,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sprintf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(str, "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=%d j=%d",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, j);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("str=\"%s\"\n", str);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本例说明，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str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中的内容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</a:rPr>
              <a:t>可以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（可以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不可以）被替换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115" y="4791710"/>
            <a:ext cx="1485900" cy="1143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综合应用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5" y="1244870"/>
            <a:ext cx="6312332" cy="41550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#define _CRT_SECURE_NO_WARNINGS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x, w;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</a:t>
            </a:r>
            <a:r>
              <a:rPr lang="zh-CN" altLang="en-US" sz="1600" b="1" dirty="0">
                <a:latin typeface="+mn-ea"/>
              </a:rPr>
              <a:t>请输入</a:t>
            </a:r>
            <a:r>
              <a:rPr lang="en-US" altLang="zh-CN" sz="1600" b="1" dirty="0">
                <a:latin typeface="+mn-ea"/>
              </a:rPr>
              <a:t>[1..99999]</a:t>
            </a:r>
            <a:r>
              <a:rPr lang="zh-CN" altLang="en-US" sz="1600" b="1" dirty="0">
                <a:latin typeface="+mn-ea"/>
              </a:rPr>
              <a:t>间的整数及显示宽度</a:t>
            </a:r>
            <a:r>
              <a:rPr lang="en-US" altLang="zh-CN" sz="1600" b="1" dirty="0">
                <a:latin typeface="+mn-ea"/>
              </a:rPr>
              <a:t>[6..10]\n");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("%d %d", &amp;x, &amp;w);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不考虑输入错误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("01234567890123456789\n");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标尺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>
                <a:latin typeface="+mn-ea"/>
              </a:rPr>
              <a:t>char </a:t>
            </a:r>
            <a:r>
              <a:rPr lang="en-US" altLang="zh-CN" sz="1600" b="1" dirty="0" err="1">
                <a:latin typeface="+mn-ea"/>
              </a:rPr>
              <a:t>fmt</a:t>
            </a:r>
            <a:r>
              <a:rPr lang="en-US" altLang="zh-CN" sz="1600" b="1" dirty="0">
                <a:latin typeface="+mn-ea"/>
              </a:rPr>
              <a:t>[16];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sprintf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fmt</a:t>
            </a:r>
            <a:r>
              <a:rPr lang="en-US" altLang="zh-CN" sz="1600" b="1" dirty="0">
                <a:latin typeface="+mn-ea"/>
              </a:rPr>
              <a:t>, "%%%dd*\n", w);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fmt</a:t>
            </a:r>
            <a:r>
              <a:rPr lang="en-US" altLang="zh-CN" sz="1600" b="1" dirty="0">
                <a:latin typeface="+mn-ea"/>
              </a:rPr>
              <a:t>, x);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870065" y="1244600"/>
            <a:ext cx="3470275" cy="51206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3 6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123 6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12345 6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3 9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5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123 9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12345 9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400080" y="5029200"/>
            <a:ext cx="3470278" cy="37070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别去网上瞎查，认真阅读第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5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章课件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6265" y="1496695"/>
            <a:ext cx="2623820" cy="7410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265" y="2485390"/>
            <a:ext cx="2473325" cy="7613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265" y="3494405"/>
            <a:ext cx="2564765" cy="6832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130" y="4425315"/>
            <a:ext cx="2687955" cy="7493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rcRect l="1061"/>
          <a:stretch>
            <a:fillRect/>
          </a:stretch>
        </p:blipFill>
        <p:spPr>
          <a:xfrm>
            <a:off x="9114155" y="4885055"/>
            <a:ext cx="3077845" cy="8515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rcRect l="861"/>
          <a:stretch>
            <a:fillRect/>
          </a:stretch>
        </p:blipFill>
        <p:spPr>
          <a:xfrm>
            <a:off x="3526155" y="5582285"/>
            <a:ext cx="3218180" cy="9525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综合应用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：键盘输入一个长度</a:t>
            </a:r>
            <a:r>
              <a:rPr lang="en-US" altLang="zh-CN" sz="1600" b="1" dirty="0">
                <a:latin typeface="+mn-ea"/>
              </a:rPr>
              <a:t>[3..12]</a:t>
            </a:r>
            <a:r>
              <a:rPr lang="zh-CN" altLang="en-US" sz="1600" b="1" dirty="0">
                <a:latin typeface="+mn-ea"/>
              </a:rPr>
              <a:t>间字符串，再输入显示宽度</a:t>
            </a:r>
            <a:r>
              <a:rPr lang="en-US" altLang="zh-CN" sz="1600" b="1" dirty="0">
                <a:latin typeface="+mn-ea"/>
              </a:rPr>
              <a:t>[</a:t>
            </a:r>
            <a:r>
              <a:rPr lang="zh-CN" altLang="en-US" sz="1600" b="1" dirty="0">
                <a:latin typeface="+mn-ea"/>
              </a:rPr>
              <a:t>长度</a:t>
            </a:r>
            <a:r>
              <a:rPr lang="en-US" altLang="zh-CN" sz="1600" b="1" dirty="0">
                <a:latin typeface="+mn-ea"/>
              </a:rPr>
              <a:t>+1..20]</a:t>
            </a:r>
            <a:r>
              <a:rPr lang="zh-CN" altLang="en-US" sz="1600" b="1" dirty="0">
                <a:latin typeface="+mn-ea"/>
              </a:rPr>
              <a:t>，左对齐输出这个字符串（最后加</a:t>
            </a:r>
            <a:r>
              <a:rPr lang="en-US" altLang="zh-CN" sz="1600" b="1" dirty="0">
                <a:latin typeface="+mn-ea"/>
              </a:rPr>
              <a:t>*</a:t>
            </a:r>
            <a:r>
              <a:rPr lang="zh-CN" altLang="en-US" sz="1600" b="1" dirty="0">
                <a:latin typeface="+mn-ea"/>
              </a:rPr>
              <a:t>分辨空格）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</a:t>
            </a:r>
            <a:r>
              <a:rPr lang="zh-CN" altLang="en-US" sz="1600" b="1" dirty="0">
                <a:latin typeface="+mn-ea"/>
              </a:rPr>
              <a:t>注：输入宽度小于等于串长则置为串长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，不考虑其它输入错误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5" y="1578504"/>
            <a:ext cx="6312332" cy="5116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给出相应的代码，字体为宋体，字号根据代码量调整，不小于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号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#include &lt;stdio.h&gt;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    int  w;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    char x[13];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    printf("请输入长度[3..12]间的字符串及显示宽度[len+1..20]\n");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    scanf("%s %d", x, &amp;w); //不考虑输入错误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    printf("01234567890123456789\n"); //标尺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    char fmt[16];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    sprintf(fmt, "%%-%ds*\n", w);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    printf(fmt, x);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870357" y="1578503"/>
            <a:ext cx="4090086" cy="5116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12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、自己构造的测试样本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、自己构造的测试样本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0911" y="1951251"/>
            <a:ext cx="3714286" cy="6571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612" y="3160745"/>
            <a:ext cx="3685714" cy="6476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885" y="4360545"/>
            <a:ext cx="3442335" cy="8439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790" y="5641975"/>
            <a:ext cx="3764280" cy="8001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综合应用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：键盘输入一个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型数据，再输入总显示宽度及小数点后的位数，右对齐输出这个字符串（最后加</a:t>
            </a:r>
            <a:r>
              <a:rPr lang="en-US" altLang="zh-CN" sz="1600" b="1" dirty="0">
                <a:latin typeface="+mn-ea"/>
              </a:rPr>
              <a:t>*</a:t>
            </a:r>
            <a:r>
              <a:rPr lang="zh-CN" altLang="en-US" sz="1600" b="1" dirty="0">
                <a:latin typeface="+mn-ea"/>
              </a:rPr>
              <a:t>分辨空格）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</a:t>
            </a:r>
            <a:r>
              <a:rPr lang="zh-CN" altLang="en-US" sz="1600" b="1" dirty="0">
                <a:latin typeface="+mn-ea"/>
              </a:rPr>
              <a:t>注：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5" y="1578504"/>
            <a:ext cx="6312332" cy="5116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给出相应的代码，字体为宋体，字号根据代码量调整，不小于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号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#include &lt;stdio.h&gt;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    int  w,y;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   double x;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    printf("请输入double型数据及总宽度、小数点后位数\n");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    scanf("%lf %d %d", &amp;x, &amp;w,&amp;y); //不考虑输入错误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    printf("01234567890123456789\n"); //标尺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    char fmt[16];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    sprintf(fmt, "%%%d.%dlf*\n", w,y);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    printf(fmt, x);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870357" y="1578503"/>
            <a:ext cx="4090086" cy="5116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12.34 9 5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123.456789 12 2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12345678.9 5 2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12345678.9 5 0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(3/4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的答案没问题，想不通去看第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章作业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9683" y="2050577"/>
            <a:ext cx="3361905" cy="6380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111" y="3160746"/>
            <a:ext cx="3419048" cy="6666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683" y="4426380"/>
            <a:ext cx="3438095" cy="65714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683" y="5534875"/>
            <a:ext cx="3485714" cy="657143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 bwMode="auto">
          <a:xfrm>
            <a:off x="9707658" y="164421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，则观察源程序编辑窗口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>
              <a:spcBef>
                <a:spcPts val="385"/>
              </a:spcBef>
            </a:pPr>
            <a:endParaRPr lang="en-US" altLang="zh-CN" sz="1600" b="1" dirty="0">
              <a:latin typeface="+mn-ea"/>
            </a:endParaRPr>
          </a:p>
          <a:p>
            <a:pPr algn="l"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基本概念：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将格式化输出的内容放入字符串中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int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字符数组，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格式串</a:t>
            </a:r>
            <a:r>
              <a:rPr lang="en-US" altLang="zh-CN" sz="1600" b="1" dirty="0">
                <a:latin typeface="+mn-ea"/>
              </a:rPr>
              <a:t>", </a:t>
            </a:r>
            <a:r>
              <a:rPr lang="zh-CN" altLang="en-US" sz="1600" b="1" dirty="0">
                <a:latin typeface="+mn-ea"/>
              </a:rPr>
              <a:t>输出表列</a:t>
            </a:r>
            <a:r>
              <a:rPr lang="en-US" altLang="zh-CN" sz="1600" b="1" dirty="0">
                <a:latin typeface="+mn-ea"/>
              </a:rPr>
              <a:t>);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</a:t>
            </a:r>
            <a:r>
              <a:rPr lang="zh-CN" altLang="en-US" sz="1600" b="1" dirty="0">
                <a:latin typeface="+mn-ea"/>
              </a:rPr>
              <a:t>返回值是输出字符的个数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同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printf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</a:t>
            </a:r>
            <a:r>
              <a:rPr lang="zh-CN" altLang="en-US" sz="1600" b="1" dirty="0">
                <a:latin typeface="+mn-ea"/>
              </a:rPr>
              <a:t>字符数组要有足够空间容纳输出的数据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否则越界错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</a:t>
            </a:r>
            <a:r>
              <a:rPr lang="zh-CN" altLang="en-US" sz="1600" b="1" dirty="0">
                <a:latin typeface="+mn-ea"/>
              </a:rPr>
              <a:t>格式串同</a:t>
            </a:r>
            <a:r>
              <a:rPr lang="en-US" altLang="zh-CN" sz="1600" b="1" dirty="0" err="1">
                <a:latin typeface="+mn-ea"/>
              </a:rPr>
              <a:t>printf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VS</a:t>
            </a:r>
            <a:r>
              <a:rPr lang="zh-CN" altLang="en-US" sz="1600" b="1" dirty="0">
                <a:latin typeface="+mn-ea"/>
              </a:rPr>
              <a:t>下需加 </a:t>
            </a:r>
            <a:r>
              <a:rPr lang="en-US" altLang="zh-CN" sz="1600" b="1" dirty="0">
                <a:latin typeface="+mn-ea"/>
              </a:rPr>
              <a:t>#define _CRT_SECURE_NO_WARNINGS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从字符串中进行格式化输入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int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字符数组，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格式串</a:t>
            </a:r>
            <a:r>
              <a:rPr lang="en-US" altLang="zh-CN" sz="1600" b="1" dirty="0">
                <a:latin typeface="+mn-ea"/>
              </a:rPr>
              <a:t>", </a:t>
            </a:r>
            <a:r>
              <a:rPr lang="zh-CN" altLang="en-US" sz="1600" b="1" dirty="0">
                <a:latin typeface="+mn-ea"/>
              </a:rPr>
              <a:t>输入地址表列</a:t>
            </a:r>
            <a:r>
              <a:rPr lang="en-US" altLang="zh-CN" sz="1600" b="1" dirty="0">
                <a:latin typeface="+mn-ea"/>
              </a:rPr>
              <a:t>);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</a:t>
            </a:r>
            <a:r>
              <a:rPr lang="zh-CN" altLang="en-US" sz="1600" b="1" dirty="0">
                <a:latin typeface="+mn-ea"/>
              </a:rPr>
              <a:t>返回值是正确读入的输入数据的个数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同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scanf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</a:t>
            </a:r>
            <a:r>
              <a:rPr lang="zh-CN" altLang="en-US" sz="1600" b="1" dirty="0">
                <a:latin typeface="+mn-ea"/>
              </a:rPr>
              <a:t>格式串同</a:t>
            </a:r>
            <a:r>
              <a:rPr lang="en-US" altLang="zh-CN" sz="1600" b="1" dirty="0" err="1">
                <a:latin typeface="+mn-ea"/>
              </a:rPr>
              <a:t>scanf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VS</a:t>
            </a:r>
            <a:r>
              <a:rPr lang="zh-CN" altLang="en-US" sz="1600" b="1" dirty="0">
                <a:latin typeface="+mn-ea"/>
              </a:rPr>
              <a:t>下需加 </a:t>
            </a:r>
            <a:r>
              <a:rPr lang="en-US" altLang="zh-CN" sz="1600" b="1" dirty="0">
                <a:latin typeface="+mn-ea"/>
              </a:rPr>
              <a:t>#define _CRT_SECURE_NO_WARNINGS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将格式化输出的内容放入字符串中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str[80];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k=123,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double pi=3.1415925;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sprintf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(str, "k=%-4d*pi=%.2f#", k, pi);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("str : %s\n", str);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7451124" y="1244869"/>
            <a:ext cx="4385741" cy="12511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、本作业的所有程序，均在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.c</a:t>
            </a:r>
            <a:endParaRPr kumimoji="1" lang="en-US" altLang="zh-CN" sz="24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   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方式下运行，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后续不再提示</a:t>
            </a:r>
            <a:endParaRPr kumimoji="1" lang="en-US" altLang="zh-CN" sz="24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、认真阅读第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5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章课件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!!!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211" t="4386"/>
          <a:stretch>
            <a:fillRect/>
          </a:stretch>
        </p:blipFill>
        <p:spPr>
          <a:xfrm>
            <a:off x="1646555" y="5521325"/>
            <a:ext cx="1761490" cy="6921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将格式化输出的内容放入字符串中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str[80];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k=123,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double pi=3.1415925;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sprintf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(str, "k=%6dpi=%10.2f", k, pi);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("str : %s\n", str);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结合例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sprintf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的返回值是：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向数组输出的字符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个数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1075" y="4866005"/>
            <a:ext cx="2339340" cy="6629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将格式化输出的内容放入字符串中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str[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k=123,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double pi=3.1415925;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sprintf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(str, "k=%-4d*pi=%.2f#", k, pi);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("str : %s\n", str);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结合例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1/2/3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sprintf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使用时对字符数组的要求是：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字符数组要有足够的空间容纳输出的输出（需要留出尾零的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位置）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295014" y="1244870"/>
            <a:ext cx="1562985" cy="4776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VS+Dev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1525" y="3122295"/>
            <a:ext cx="3333750" cy="241109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从字符串中进行格式化输入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str[80] = "Hello 123 11.2",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ret;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double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(str, "%s %d 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s, &amp;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&amp;d);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("s=%s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=%d d=%f\n", s,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d);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8045" y="5704205"/>
            <a:ext cx="2400300" cy="6553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从字符串中进行格式化输入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str[80] = "123Hello";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 ret;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sscanf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(str, 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", &amp;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, &amp;j);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 j=%d\n",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结合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例和例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5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sscanf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的返回值是：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从数组中正确读取的数据个数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0475" y="4580255"/>
            <a:ext cx="1554480" cy="7010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从字符串中进行格式化输入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str[80] = "123 456";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 ret;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sscanf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(str, 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", &amp;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, &amp;j);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 j=%d\n",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sscanf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(str, 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", &amp;j, &amp;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); 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顺序反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 j=%d\n",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本例说明，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str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中的内容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</a:rPr>
              <a:t>可以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（可以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不可以）被重复读取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9155" y="4620895"/>
            <a:ext cx="1104900" cy="990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commondata" val="eyJoZGlkIjoiZjhlOWE0OGVjZTc4YmM3OTdlZDFiMTQwNmZkNWIwMjEifQ==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5158</Words>
  <Application>WPS 演示</Application>
  <PresentationFormat>宽屏</PresentationFormat>
  <Paragraphs>364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叶子の辰</cp:lastModifiedBy>
  <cp:revision>54</cp:revision>
  <dcterms:created xsi:type="dcterms:W3CDTF">2020-08-13T13:39:00Z</dcterms:created>
  <dcterms:modified xsi:type="dcterms:W3CDTF">2024-05-11T10:52:55Z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DA3CCDE7DABA457696F3E0DB4773F13C_12</vt:lpwstr>
  </property>
  <property fmtid="{D5CDD505-2E9C-101B-9397-08002B2CF9AE}" pid="3" name="KSOProductBuildVer">
    <vt:lpwstr>2052-12.1.0.16729</vt:lpwstr>
  </property>
</Properties>
</file>