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5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1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3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0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5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7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00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1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6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3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0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3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0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9/9/2019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Organizing data into groups such that there is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intra-cluster </a:t>
            </a:r>
            <a:r>
              <a:rPr lang="en-US" dirty="0"/>
              <a:t>similarity</a:t>
            </a:r>
          </a:p>
          <a:p>
            <a:pPr lvl="1"/>
            <a:r>
              <a:rPr lang="en-US" dirty="0"/>
              <a:t>low </a:t>
            </a:r>
            <a:r>
              <a:rPr lang="en-US" dirty="0" smtClean="0"/>
              <a:t>inter-cluster </a:t>
            </a:r>
            <a:r>
              <a:rPr lang="en-US" dirty="0"/>
              <a:t>similarity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b="1" dirty="0"/>
              <a:t>unsupervised learning</a:t>
            </a:r>
            <a:r>
              <a:rPr lang="en-US" dirty="0"/>
              <a:t>, sometimes called </a:t>
            </a:r>
            <a:r>
              <a:rPr lang="en-US" b="1" dirty="0" smtClean="0"/>
              <a:t>sorting </a:t>
            </a:r>
            <a:r>
              <a:rPr lang="en-US" dirty="0"/>
              <a:t>by psychologists and </a:t>
            </a:r>
            <a:r>
              <a:rPr lang="en-US" b="1" dirty="0"/>
              <a:t>segmentation</a:t>
            </a:r>
            <a:r>
              <a:rPr lang="en-US" dirty="0"/>
              <a:t> by people in </a:t>
            </a:r>
            <a:r>
              <a:rPr lang="en-US" dirty="0" smtClean="0"/>
              <a:t>marketing</a:t>
            </a:r>
          </a:p>
          <a:p>
            <a:endParaRPr lang="en-US" dirty="0"/>
          </a:p>
          <a:p>
            <a:r>
              <a:rPr lang="en-US" dirty="0" smtClean="0"/>
              <a:t>Clustering Approaches</a:t>
            </a:r>
          </a:p>
          <a:p>
            <a:pPr lvl="1"/>
            <a:r>
              <a:rPr lang="en-US" dirty="0" smtClean="0"/>
              <a:t>Partitional</a:t>
            </a:r>
          </a:p>
          <a:p>
            <a:pPr lvl="1"/>
            <a:r>
              <a:rPr lang="en-US" dirty="0" smtClean="0"/>
              <a:t>Hierarchical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289682" y="4809438"/>
            <a:ext cx="1390919" cy="153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61141" y="4809438"/>
            <a:ext cx="1390919" cy="153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86628" y="4811516"/>
            <a:ext cx="1390919" cy="153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2120027" y="649929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7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+mj-ea"/>
                <a:cs typeface="+mj-cs"/>
              </a:rPr>
              <a:t>Partitional Clustering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040780" y="1781263"/>
            <a:ext cx="644761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entury Gothic"/>
                <a:ea typeface="+mj-ea"/>
                <a:cs typeface="+mj-cs"/>
              </a:rPr>
              <a:t>Nonhierarchical, each instance is placed in exactly one of K non-overlapping clusters.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entury Gothic"/>
                <a:ea typeface="+mj-ea"/>
                <a:cs typeface="+mj-cs"/>
              </a:rPr>
              <a:t>Since only one set of clusters is output, the user normally has to input the desired number of clusters K.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entury Gothic"/>
                <a:ea typeface="+mj-ea"/>
                <a:cs typeface="+mj-cs"/>
              </a:rPr>
              <a:t>For example </a:t>
            </a:r>
            <a:r>
              <a:rPr lang="en-US" altLang="en-US" dirty="0" smtClean="0">
                <a:latin typeface="Century Gothic"/>
                <a:ea typeface="+mj-ea"/>
                <a:cs typeface="+mj-cs"/>
              </a:rPr>
              <a:t>K-mean</a:t>
            </a:r>
            <a:endParaRPr lang="en-US" altLang="en-US" dirty="0">
              <a:latin typeface="Century Gothic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7540" y="539106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2703" y="5391065"/>
            <a:ext cx="13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D2, D3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60269" y="5391065"/>
            <a:ext cx="13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D4, D5</a:t>
            </a:r>
            <a:endParaRPr 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8581524" y="3263988"/>
            <a:ext cx="3429000" cy="3429000"/>
            <a:chOff x="1632" y="1248"/>
            <a:chExt cx="2160" cy="2160"/>
          </a:xfrm>
        </p:grpSpPr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632" y="1248"/>
              <a:ext cx="432" cy="432"/>
              <a:chOff x="1776" y="1920"/>
              <a:chExt cx="432" cy="432"/>
            </a:xfrm>
          </p:grpSpPr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8" name="Text Box 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2064" y="1248"/>
              <a:ext cx="432" cy="432"/>
              <a:chOff x="1776" y="1920"/>
              <a:chExt cx="432" cy="432"/>
            </a:xfrm>
          </p:grpSpPr>
          <p:sp>
            <p:nvSpPr>
              <p:cNvPr id="85" name="Rectangle 1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96" y="1248"/>
              <a:ext cx="432" cy="432"/>
              <a:chOff x="1776" y="1920"/>
              <a:chExt cx="432" cy="432"/>
            </a:xfrm>
          </p:grpSpPr>
          <p:sp>
            <p:nvSpPr>
              <p:cNvPr id="83" name="Rectangle 1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4" name="Text Box 1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928" y="1248"/>
              <a:ext cx="432" cy="432"/>
              <a:chOff x="1776" y="1920"/>
              <a:chExt cx="432" cy="432"/>
            </a:xfrm>
          </p:grpSpPr>
          <p:sp>
            <p:nvSpPr>
              <p:cNvPr id="81" name="Rectangle 1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" name="Text Box 1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3360" y="1248"/>
              <a:ext cx="432" cy="432"/>
              <a:chOff x="1776" y="1920"/>
              <a:chExt cx="432" cy="432"/>
            </a:xfrm>
          </p:grpSpPr>
          <p:sp>
            <p:nvSpPr>
              <p:cNvPr id="79" name="Rectangle 1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" name="Text Box 2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1632" y="1680"/>
              <a:ext cx="432" cy="432"/>
              <a:chOff x="1776" y="1920"/>
              <a:chExt cx="432" cy="432"/>
            </a:xfrm>
          </p:grpSpPr>
          <p:sp>
            <p:nvSpPr>
              <p:cNvPr id="77" name="Rectangle 2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2064" y="1680"/>
              <a:ext cx="432" cy="432"/>
              <a:chOff x="1776" y="1920"/>
              <a:chExt cx="432" cy="432"/>
            </a:xfrm>
          </p:grpSpPr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" name="Text Box 2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2496" y="1680"/>
              <a:ext cx="432" cy="432"/>
              <a:chOff x="1776" y="1920"/>
              <a:chExt cx="432" cy="432"/>
            </a:xfrm>
          </p:grpSpPr>
          <p:sp>
            <p:nvSpPr>
              <p:cNvPr id="73" name="Rectangle 2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" name="Text Box 2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19" name="Group 30"/>
            <p:cNvGrpSpPr>
              <a:grpSpLocks/>
            </p:cNvGrpSpPr>
            <p:nvPr/>
          </p:nvGrpSpPr>
          <p:grpSpPr bwMode="auto">
            <a:xfrm>
              <a:off x="2928" y="1680"/>
              <a:ext cx="432" cy="432"/>
              <a:chOff x="1776" y="1920"/>
              <a:chExt cx="432" cy="432"/>
            </a:xfrm>
          </p:grpSpPr>
          <p:sp>
            <p:nvSpPr>
              <p:cNvPr id="71" name="Rectangle 3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" name="Text Box 3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3360" y="1680"/>
              <a:ext cx="432" cy="432"/>
              <a:chOff x="1776" y="1920"/>
              <a:chExt cx="432" cy="432"/>
            </a:xfrm>
          </p:grpSpPr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0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21" name="Group 36"/>
            <p:cNvGrpSpPr>
              <a:grpSpLocks/>
            </p:cNvGrpSpPr>
            <p:nvPr/>
          </p:nvGrpSpPr>
          <p:grpSpPr bwMode="auto">
            <a:xfrm>
              <a:off x="1632" y="2112"/>
              <a:ext cx="432" cy="432"/>
              <a:chOff x="1776" y="1920"/>
              <a:chExt cx="432" cy="432"/>
            </a:xfrm>
          </p:grpSpPr>
          <p:sp>
            <p:nvSpPr>
              <p:cNvPr id="67" name="Rectangle 3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Text Box 3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2064" y="2112"/>
              <a:ext cx="432" cy="432"/>
              <a:chOff x="1776" y="1920"/>
              <a:chExt cx="432" cy="432"/>
            </a:xfrm>
          </p:grpSpPr>
          <p:sp>
            <p:nvSpPr>
              <p:cNvPr id="65" name="Rectangle 4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Text Box 4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2496" y="2112"/>
              <a:ext cx="432" cy="432"/>
              <a:chOff x="1776" y="1920"/>
              <a:chExt cx="432" cy="432"/>
            </a:xfrm>
          </p:grpSpPr>
          <p:sp>
            <p:nvSpPr>
              <p:cNvPr id="63" name="Rectangle 4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4" name="Text Box 4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24" name="Group 45"/>
            <p:cNvGrpSpPr>
              <a:grpSpLocks/>
            </p:cNvGrpSpPr>
            <p:nvPr/>
          </p:nvGrpSpPr>
          <p:grpSpPr bwMode="auto">
            <a:xfrm>
              <a:off x="2928" y="2112"/>
              <a:ext cx="432" cy="432"/>
              <a:chOff x="1776" y="1920"/>
              <a:chExt cx="432" cy="432"/>
            </a:xfrm>
          </p:grpSpPr>
          <p:sp>
            <p:nvSpPr>
              <p:cNvPr id="61" name="Rectangle 4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" name="Text Box 4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25" name="Group 48"/>
            <p:cNvGrpSpPr>
              <a:grpSpLocks/>
            </p:cNvGrpSpPr>
            <p:nvPr/>
          </p:nvGrpSpPr>
          <p:grpSpPr bwMode="auto">
            <a:xfrm>
              <a:off x="3360" y="2112"/>
              <a:ext cx="432" cy="432"/>
              <a:chOff x="1776" y="1920"/>
              <a:chExt cx="432" cy="432"/>
            </a:xfrm>
          </p:grpSpPr>
          <p:sp>
            <p:nvSpPr>
              <p:cNvPr id="59" name="Rectangle 4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" name="Text Box 5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1632" y="2544"/>
              <a:ext cx="432" cy="432"/>
              <a:chOff x="1776" y="1920"/>
              <a:chExt cx="432" cy="432"/>
            </a:xfrm>
          </p:grpSpPr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7" name="Group 54"/>
            <p:cNvGrpSpPr>
              <a:grpSpLocks/>
            </p:cNvGrpSpPr>
            <p:nvPr/>
          </p:nvGrpSpPr>
          <p:grpSpPr bwMode="auto">
            <a:xfrm>
              <a:off x="2064" y="2544"/>
              <a:ext cx="432" cy="432"/>
              <a:chOff x="1776" y="1920"/>
              <a:chExt cx="432" cy="432"/>
            </a:xfrm>
          </p:grpSpPr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" name="Text Box 5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8" name="Group 57"/>
            <p:cNvGrpSpPr>
              <a:grpSpLocks/>
            </p:cNvGrpSpPr>
            <p:nvPr/>
          </p:nvGrpSpPr>
          <p:grpSpPr bwMode="auto">
            <a:xfrm>
              <a:off x="2496" y="2544"/>
              <a:ext cx="432" cy="432"/>
              <a:chOff x="1776" y="1920"/>
              <a:chExt cx="432" cy="432"/>
            </a:xfrm>
          </p:grpSpPr>
          <p:sp>
            <p:nvSpPr>
              <p:cNvPr id="53" name="Rectangle 5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9" name="Group 60"/>
            <p:cNvGrpSpPr>
              <a:grpSpLocks/>
            </p:cNvGrpSpPr>
            <p:nvPr/>
          </p:nvGrpSpPr>
          <p:grpSpPr bwMode="auto">
            <a:xfrm>
              <a:off x="2928" y="2544"/>
              <a:ext cx="432" cy="432"/>
              <a:chOff x="1776" y="1920"/>
              <a:chExt cx="432" cy="432"/>
            </a:xfrm>
          </p:grpSpPr>
          <p:sp>
            <p:nvSpPr>
              <p:cNvPr id="51" name="Rectangle 6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Text Box 6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30" name="Group 63"/>
            <p:cNvGrpSpPr>
              <a:grpSpLocks/>
            </p:cNvGrpSpPr>
            <p:nvPr/>
          </p:nvGrpSpPr>
          <p:grpSpPr bwMode="auto">
            <a:xfrm>
              <a:off x="3360" y="2544"/>
              <a:ext cx="432" cy="432"/>
              <a:chOff x="1776" y="1920"/>
              <a:chExt cx="432" cy="432"/>
            </a:xfrm>
          </p:grpSpPr>
          <p:sp>
            <p:nvSpPr>
              <p:cNvPr id="49" name="Rectangle 6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" name="Text Box 6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32" name="Group 66"/>
            <p:cNvGrpSpPr>
              <a:grpSpLocks/>
            </p:cNvGrpSpPr>
            <p:nvPr/>
          </p:nvGrpSpPr>
          <p:grpSpPr bwMode="auto">
            <a:xfrm>
              <a:off x="1632" y="2976"/>
              <a:ext cx="432" cy="432"/>
              <a:chOff x="1776" y="1920"/>
              <a:chExt cx="432" cy="432"/>
            </a:xfrm>
          </p:grpSpPr>
          <p:sp>
            <p:nvSpPr>
              <p:cNvPr id="47" name="Rectangle 6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" name="Text Box 6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2064" y="2976"/>
              <a:ext cx="432" cy="432"/>
              <a:chOff x="1776" y="1920"/>
              <a:chExt cx="432" cy="432"/>
            </a:xfrm>
          </p:grpSpPr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Text Box 7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6" name="Group 72"/>
            <p:cNvGrpSpPr>
              <a:grpSpLocks/>
            </p:cNvGrpSpPr>
            <p:nvPr/>
          </p:nvGrpSpPr>
          <p:grpSpPr bwMode="auto">
            <a:xfrm>
              <a:off x="2496" y="2976"/>
              <a:ext cx="432" cy="432"/>
              <a:chOff x="1776" y="1920"/>
              <a:chExt cx="432" cy="432"/>
            </a:xfrm>
          </p:grpSpPr>
          <p:sp>
            <p:nvSpPr>
              <p:cNvPr id="43" name="Rectangle 7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" name="Text Box 7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7" name="Group 75"/>
            <p:cNvGrpSpPr>
              <a:grpSpLocks/>
            </p:cNvGrpSpPr>
            <p:nvPr/>
          </p:nvGrpSpPr>
          <p:grpSpPr bwMode="auto">
            <a:xfrm>
              <a:off x="2928" y="2976"/>
              <a:ext cx="432" cy="432"/>
              <a:chOff x="1776" y="1920"/>
              <a:chExt cx="432" cy="432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" name="Text Box 7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8" name="Group 78"/>
            <p:cNvGrpSpPr>
              <a:grpSpLocks/>
            </p:cNvGrpSpPr>
            <p:nvPr/>
          </p:nvGrpSpPr>
          <p:grpSpPr bwMode="auto">
            <a:xfrm>
              <a:off x="3360" y="2976"/>
              <a:ext cx="432" cy="432"/>
              <a:chOff x="1776" y="1920"/>
              <a:chExt cx="432" cy="432"/>
            </a:xfrm>
          </p:grpSpPr>
          <p:sp>
            <p:nvSpPr>
              <p:cNvPr id="39" name="Rectangle 7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" name="Text Box 8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8650381" y="289465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 D2       D3     D4      D5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05333" y="3340188"/>
            <a:ext cx="447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D2</a:t>
            </a:r>
          </a:p>
          <a:p>
            <a:endParaRPr lang="en-US" dirty="0"/>
          </a:p>
          <a:p>
            <a:r>
              <a:rPr lang="en-US" dirty="0" smtClean="0"/>
              <a:t>D3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6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6" name="Rectangle 59"/>
          <p:cNvSpPr>
            <a:spLocks noChangeArrowheads="1"/>
          </p:cNvSpPr>
          <p:nvPr/>
        </p:nvSpPr>
        <p:spPr bwMode="auto">
          <a:xfrm>
            <a:off x="331355" y="5265061"/>
            <a:ext cx="7059545" cy="45719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6997" name="Rectangle 60"/>
          <p:cNvSpPr>
            <a:spLocks noChangeArrowheads="1"/>
          </p:cNvSpPr>
          <p:nvPr/>
        </p:nvSpPr>
        <p:spPr bwMode="auto">
          <a:xfrm flipV="1">
            <a:off x="331356" y="3564736"/>
            <a:ext cx="7049394" cy="45719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564101" y="5278058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D2   D3    D4    D5</a:t>
            </a:r>
            <a:endParaRPr lang="en-US" dirty="0"/>
          </a:p>
        </p:txBody>
      </p:sp>
      <p:grpSp>
        <p:nvGrpSpPr>
          <p:cNvPr id="97" name="Group 14"/>
          <p:cNvGrpSpPr>
            <a:grpSpLocks/>
          </p:cNvGrpSpPr>
          <p:nvPr/>
        </p:nvGrpSpPr>
        <p:grpSpPr bwMode="auto">
          <a:xfrm>
            <a:off x="5441699" y="4198571"/>
            <a:ext cx="498475" cy="338915"/>
            <a:chOff x="1324" y="3566"/>
            <a:chExt cx="314" cy="83"/>
          </a:xfrm>
        </p:grpSpPr>
        <p:sp>
          <p:nvSpPr>
            <p:cNvPr id="98" name="Line 1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1"/>
          <p:cNvGrpSpPr>
            <a:grpSpLocks/>
          </p:cNvGrpSpPr>
          <p:nvPr/>
        </p:nvGrpSpPr>
        <p:grpSpPr bwMode="auto">
          <a:xfrm>
            <a:off x="6473435" y="4163317"/>
            <a:ext cx="498475" cy="280505"/>
            <a:chOff x="2170" y="3380"/>
            <a:chExt cx="314" cy="185"/>
          </a:xfrm>
        </p:grpSpPr>
        <p:sp>
          <p:nvSpPr>
            <p:cNvPr id="102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539182" y="4626341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D2   D3    D4    D5</a:t>
            </a:r>
            <a:endParaRPr lang="en-US" dirty="0"/>
          </a:p>
        </p:txBody>
      </p:sp>
      <p:grpSp>
        <p:nvGrpSpPr>
          <p:cNvPr id="135" name="Group 21"/>
          <p:cNvGrpSpPr>
            <a:grpSpLocks/>
          </p:cNvGrpSpPr>
          <p:nvPr/>
        </p:nvGrpSpPr>
        <p:grpSpPr bwMode="auto">
          <a:xfrm>
            <a:off x="1740391" y="6078669"/>
            <a:ext cx="1560369" cy="280505"/>
            <a:chOff x="2170" y="3380"/>
            <a:chExt cx="314" cy="185"/>
          </a:xfrm>
        </p:grpSpPr>
        <p:sp>
          <p:nvSpPr>
            <p:cNvPr id="136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97465" y="27308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</a:t>
            </a:r>
            <a:r>
              <a:rPr lang="en-US" dirty="0" smtClean="0"/>
              <a:t> </a:t>
            </a:r>
            <a:r>
              <a:rPr lang="en-US" dirty="0" smtClean="0"/>
              <a:t>D2   D3    D4    D5</a:t>
            </a:r>
            <a:endParaRPr lang="en-US" dirty="0"/>
          </a:p>
        </p:txBody>
      </p:sp>
      <p:grpSp>
        <p:nvGrpSpPr>
          <p:cNvPr id="140" name="Group 21"/>
          <p:cNvGrpSpPr>
            <a:grpSpLocks/>
          </p:cNvGrpSpPr>
          <p:nvPr/>
        </p:nvGrpSpPr>
        <p:grpSpPr bwMode="auto">
          <a:xfrm>
            <a:off x="597047" y="4324760"/>
            <a:ext cx="1767012" cy="219562"/>
            <a:chOff x="2170" y="3380"/>
            <a:chExt cx="314" cy="185"/>
          </a:xfrm>
        </p:grpSpPr>
        <p:sp>
          <p:nvSpPr>
            <p:cNvPr id="141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14"/>
          <p:cNvGrpSpPr>
            <a:grpSpLocks/>
          </p:cNvGrpSpPr>
          <p:nvPr/>
        </p:nvGrpSpPr>
        <p:grpSpPr bwMode="auto">
          <a:xfrm>
            <a:off x="898567" y="5649904"/>
            <a:ext cx="1579501" cy="420067"/>
            <a:chOff x="1324" y="3566"/>
            <a:chExt cx="314" cy="83"/>
          </a:xfrm>
        </p:grpSpPr>
        <p:sp>
          <p:nvSpPr>
            <p:cNvPr id="145" name="Line 1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8581524" y="3263988"/>
            <a:ext cx="3429000" cy="3429000"/>
            <a:chOff x="1632" y="1248"/>
            <a:chExt cx="2160" cy="2160"/>
          </a:xfrm>
        </p:grpSpPr>
        <p:grpSp>
          <p:nvGrpSpPr>
            <p:cNvPr id="54" name="Group 6"/>
            <p:cNvGrpSpPr>
              <a:grpSpLocks/>
            </p:cNvGrpSpPr>
            <p:nvPr/>
          </p:nvGrpSpPr>
          <p:grpSpPr bwMode="auto">
            <a:xfrm>
              <a:off x="1632" y="1248"/>
              <a:ext cx="432" cy="432"/>
              <a:chOff x="1776" y="1920"/>
              <a:chExt cx="432" cy="432"/>
            </a:xfrm>
          </p:grpSpPr>
          <p:sp>
            <p:nvSpPr>
              <p:cNvPr id="174" name="Rectangle 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" name="Text Box 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55" name="Group 9"/>
            <p:cNvGrpSpPr>
              <a:grpSpLocks/>
            </p:cNvGrpSpPr>
            <p:nvPr/>
          </p:nvGrpSpPr>
          <p:grpSpPr bwMode="auto">
            <a:xfrm>
              <a:off x="2064" y="1248"/>
              <a:ext cx="432" cy="432"/>
              <a:chOff x="1776" y="1920"/>
              <a:chExt cx="432" cy="432"/>
            </a:xfrm>
          </p:grpSpPr>
          <p:sp>
            <p:nvSpPr>
              <p:cNvPr id="172" name="Rectangle 1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2496" y="1248"/>
              <a:ext cx="432" cy="432"/>
              <a:chOff x="1776" y="1920"/>
              <a:chExt cx="432" cy="432"/>
            </a:xfrm>
          </p:grpSpPr>
          <p:sp>
            <p:nvSpPr>
              <p:cNvPr id="170" name="Rectangle 1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" name="Text Box 1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2928" y="1248"/>
              <a:ext cx="432" cy="432"/>
              <a:chOff x="1776" y="1920"/>
              <a:chExt cx="432" cy="432"/>
            </a:xfrm>
          </p:grpSpPr>
          <p:sp>
            <p:nvSpPr>
              <p:cNvPr id="168" name="Rectangle 1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9" name="Text Box 1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58" name="Group 18"/>
            <p:cNvGrpSpPr>
              <a:grpSpLocks/>
            </p:cNvGrpSpPr>
            <p:nvPr/>
          </p:nvGrpSpPr>
          <p:grpSpPr bwMode="auto">
            <a:xfrm>
              <a:off x="3360" y="1248"/>
              <a:ext cx="432" cy="432"/>
              <a:chOff x="1776" y="1920"/>
              <a:chExt cx="432" cy="432"/>
            </a:xfrm>
          </p:grpSpPr>
          <p:sp>
            <p:nvSpPr>
              <p:cNvPr id="166" name="Rectangle 1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7" name="Text Box 2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59" name="Group 21"/>
            <p:cNvGrpSpPr>
              <a:grpSpLocks/>
            </p:cNvGrpSpPr>
            <p:nvPr/>
          </p:nvGrpSpPr>
          <p:grpSpPr bwMode="auto">
            <a:xfrm>
              <a:off x="1632" y="1680"/>
              <a:ext cx="432" cy="432"/>
              <a:chOff x="1776" y="1920"/>
              <a:chExt cx="432" cy="432"/>
            </a:xfrm>
          </p:grpSpPr>
          <p:sp>
            <p:nvSpPr>
              <p:cNvPr id="164" name="Rectangle 2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2064" y="1680"/>
              <a:ext cx="432" cy="432"/>
              <a:chOff x="1776" y="1920"/>
              <a:chExt cx="432" cy="432"/>
            </a:xfrm>
          </p:grpSpPr>
          <p:sp>
            <p:nvSpPr>
              <p:cNvPr id="162" name="Rectangle 2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" name="Text Box 2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61" name="Group 27"/>
            <p:cNvGrpSpPr>
              <a:grpSpLocks/>
            </p:cNvGrpSpPr>
            <p:nvPr/>
          </p:nvGrpSpPr>
          <p:grpSpPr bwMode="auto">
            <a:xfrm>
              <a:off x="2496" y="1680"/>
              <a:ext cx="432" cy="432"/>
              <a:chOff x="1776" y="1920"/>
              <a:chExt cx="432" cy="432"/>
            </a:xfrm>
          </p:grpSpPr>
          <p:sp>
            <p:nvSpPr>
              <p:cNvPr id="160" name="Rectangle 2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1" name="Text Box 2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62" name="Group 30"/>
            <p:cNvGrpSpPr>
              <a:grpSpLocks/>
            </p:cNvGrpSpPr>
            <p:nvPr/>
          </p:nvGrpSpPr>
          <p:grpSpPr bwMode="auto">
            <a:xfrm>
              <a:off x="2928" y="1680"/>
              <a:ext cx="432" cy="432"/>
              <a:chOff x="1776" y="1920"/>
              <a:chExt cx="432" cy="432"/>
            </a:xfrm>
          </p:grpSpPr>
          <p:sp>
            <p:nvSpPr>
              <p:cNvPr id="158" name="Rectangle 3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9" name="Text Box 3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63" name="Group 33"/>
            <p:cNvGrpSpPr>
              <a:grpSpLocks/>
            </p:cNvGrpSpPr>
            <p:nvPr/>
          </p:nvGrpSpPr>
          <p:grpSpPr bwMode="auto">
            <a:xfrm>
              <a:off x="3360" y="1680"/>
              <a:ext cx="432" cy="432"/>
              <a:chOff x="1776" y="1920"/>
              <a:chExt cx="432" cy="432"/>
            </a:xfrm>
          </p:grpSpPr>
          <p:sp>
            <p:nvSpPr>
              <p:cNvPr id="156" name="Rectangle 3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7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64" name="Group 36"/>
            <p:cNvGrpSpPr>
              <a:grpSpLocks/>
            </p:cNvGrpSpPr>
            <p:nvPr/>
          </p:nvGrpSpPr>
          <p:grpSpPr bwMode="auto">
            <a:xfrm>
              <a:off x="1632" y="2112"/>
              <a:ext cx="432" cy="432"/>
              <a:chOff x="1776" y="1920"/>
              <a:chExt cx="432" cy="432"/>
            </a:xfrm>
          </p:grpSpPr>
          <p:sp>
            <p:nvSpPr>
              <p:cNvPr id="154" name="Rectangle 3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5" name="Text Box 3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5" name="Group 39"/>
            <p:cNvGrpSpPr>
              <a:grpSpLocks/>
            </p:cNvGrpSpPr>
            <p:nvPr/>
          </p:nvGrpSpPr>
          <p:grpSpPr bwMode="auto">
            <a:xfrm>
              <a:off x="2064" y="2112"/>
              <a:ext cx="432" cy="432"/>
              <a:chOff x="1776" y="1920"/>
              <a:chExt cx="432" cy="432"/>
            </a:xfrm>
          </p:grpSpPr>
          <p:sp>
            <p:nvSpPr>
              <p:cNvPr id="152" name="Rectangle 4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" name="Text Box 4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6" name="Group 42"/>
            <p:cNvGrpSpPr>
              <a:grpSpLocks/>
            </p:cNvGrpSpPr>
            <p:nvPr/>
          </p:nvGrpSpPr>
          <p:grpSpPr bwMode="auto">
            <a:xfrm>
              <a:off x="2496" y="2112"/>
              <a:ext cx="432" cy="432"/>
              <a:chOff x="1776" y="1920"/>
              <a:chExt cx="432" cy="432"/>
            </a:xfrm>
          </p:grpSpPr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1" name="Text Box 4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67" name="Group 45"/>
            <p:cNvGrpSpPr>
              <a:grpSpLocks/>
            </p:cNvGrpSpPr>
            <p:nvPr/>
          </p:nvGrpSpPr>
          <p:grpSpPr bwMode="auto">
            <a:xfrm>
              <a:off x="2928" y="2112"/>
              <a:ext cx="432" cy="432"/>
              <a:chOff x="1776" y="1920"/>
              <a:chExt cx="432" cy="432"/>
            </a:xfrm>
          </p:grpSpPr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9" name="Text Box 4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68" name="Group 48"/>
            <p:cNvGrpSpPr>
              <a:grpSpLocks/>
            </p:cNvGrpSpPr>
            <p:nvPr/>
          </p:nvGrpSpPr>
          <p:grpSpPr bwMode="auto">
            <a:xfrm>
              <a:off x="3360" y="2112"/>
              <a:ext cx="432" cy="432"/>
              <a:chOff x="1776" y="1920"/>
              <a:chExt cx="432" cy="432"/>
            </a:xfrm>
          </p:grpSpPr>
          <p:sp>
            <p:nvSpPr>
              <p:cNvPr id="129" name="Rectangle 4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0" name="Text Box 5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69" name="Group 51"/>
            <p:cNvGrpSpPr>
              <a:grpSpLocks/>
            </p:cNvGrpSpPr>
            <p:nvPr/>
          </p:nvGrpSpPr>
          <p:grpSpPr bwMode="auto">
            <a:xfrm>
              <a:off x="1632" y="2544"/>
              <a:ext cx="432" cy="432"/>
              <a:chOff x="1776" y="1920"/>
              <a:chExt cx="432" cy="432"/>
            </a:xfrm>
          </p:grpSpPr>
          <p:sp>
            <p:nvSpPr>
              <p:cNvPr id="127" name="Rectangle 5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8" name="Text Box 5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0" name="Group 54"/>
            <p:cNvGrpSpPr>
              <a:grpSpLocks/>
            </p:cNvGrpSpPr>
            <p:nvPr/>
          </p:nvGrpSpPr>
          <p:grpSpPr bwMode="auto">
            <a:xfrm>
              <a:off x="2064" y="2544"/>
              <a:ext cx="432" cy="432"/>
              <a:chOff x="1776" y="1920"/>
              <a:chExt cx="432" cy="432"/>
            </a:xfrm>
          </p:grpSpPr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6" name="Text Box 5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1" name="Group 57"/>
            <p:cNvGrpSpPr>
              <a:grpSpLocks/>
            </p:cNvGrpSpPr>
            <p:nvPr/>
          </p:nvGrpSpPr>
          <p:grpSpPr bwMode="auto">
            <a:xfrm>
              <a:off x="2496" y="2544"/>
              <a:ext cx="432" cy="432"/>
              <a:chOff x="1776" y="1920"/>
              <a:chExt cx="432" cy="432"/>
            </a:xfrm>
          </p:grpSpPr>
          <p:sp>
            <p:nvSpPr>
              <p:cNvPr id="123" name="Rectangle 5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2" name="Group 60"/>
            <p:cNvGrpSpPr>
              <a:grpSpLocks/>
            </p:cNvGrpSpPr>
            <p:nvPr/>
          </p:nvGrpSpPr>
          <p:grpSpPr bwMode="auto">
            <a:xfrm>
              <a:off x="2928" y="2544"/>
              <a:ext cx="432" cy="432"/>
              <a:chOff x="1776" y="1920"/>
              <a:chExt cx="432" cy="432"/>
            </a:xfrm>
          </p:grpSpPr>
          <p:sp>
            <p:nvSpPr>
              <p:cNvPr id="121" name="Rectangle 6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" name="Text Box 6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73" name="Group 63"/>
            <p:cNvGrpSpPr>
              <a:grpSpLocks/>
            </p:cNvGrpSpPr>
            <p:nvPr/>
          </p:nvGrpSpPr>
          <p:grpSpPr bwMode="auto">
            <a:xfrm>
              <a:off x="3360" y="2544"/>
              <a:ext cx="432" cy="432"/>
              <a:chOff x="1776" y="1920"/>
              <a:chExt cx="432" cy="432"/>
            </a:xfrm>
          </p:grpSpPr>
          <p:sp>
            <p:nvSpPr>
              <p:cNvPr id="119" name="Rectangle 6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74" name="Group 66"/>
            <p:cNvGrpSpPr>
              <a:grpSpLocks/>
            </p:cNvGrpSpPr>
            <p:nvPr/>
          </p:nvGrpSpPr>
          <p:grpSpPr bwMode="auto">
            <a:xfrm>
              <a:off x="1632" y="2976"/>
              <a:ext cx="432" cy="432"/>
              <a:chOff x="1776" y="1920"/>
              <a:chExt cx="432" cy="432"/>
            </a:xfrm>
          </p:grpSpPr>
          <p:sp>
            <p:nvSpPr>
              <p:cNvPr id="117" name="Rectangle 6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" name="Text Box 6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5" name="Group 69"/>
            <p:cNvGrpSpPr>
              <a:grpSpLocks/>
            </p:cNvGrpSpPr>
            <p:nvPr/>
          </p:nvGrpSpPr>
          <p:grpSpPr bwMode="auto">
            <a:xfrm>
              <a:off x="2064" y="2976"/>
              <a:ext cx="432" cy="432"/>
              <a:chOff x="1776" y="1920"/>
              <a:chExt cx="432" cy="432"/>
            </a:xfrm>
          </p:grpSpPr>
          <p:sp>
            <p:nvSpPr>
              <p:cNvPr id="115" name="Rectangle 7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6" name="Text Box 7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6" name="Group 72"/>
            <p:cNvGrpSpPr>
              <a:grpSpLocks/>
            </p:cNvGrpSpPr>
            <p:nvPr/>
          </p:nvGrpSpPr>
          <p:grpSpPr bwMode="auto">
            <a:xfrm>
              <a:off x="2496" y="2976"/>
              <a:ext cx="432" cy="432"/>
              <a:chOff x="1776" y="1920"/>
              <a:chExt cx="432" cy="432"/>
            </a:xfrm>
          </p:grpSpPr>
          <p:sp>
            <p:nvSpPr>
              <p:cNvPr id="83" name="Rectangle 7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4" name="Text Box 7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7" name="Group 75"/>
            <p:cNvGrpSpPr>
              <a:grpSpLocks/>
            </p:cNvGrpSpPr>
            <p:nvPr/>
          </p:nvGrpSpPr>
          <p:grpSpPr bwMode="auto">
            <a:xfrm>
              <a:off x="2928" y="2976"/>
              <a:ext cx="432" cy="432"/>
              <a:chOff x="1776" y="1920"/>
              <a:chExt cx="432" cy="432"/>
            </a:xfrm>
          </p:grpSpPr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" name="Text Box 7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8" name="Group 78"/>
            <p:cNvGrpSpPr>
              <a:grpSpLocks/>
            </p:cNvGrpSpPr>
            <p:nvPr/>
          </p:nvGrpSpPr>
          <p:grpSpPr bwMode="auto">
            <a:xfrm>
              <a:off x="3360" y="2976"/>
              <a:ext cx="432" cy="432"/>
              <a:chOff x="1776" y="1920"/>
              <a:chExt cx="432" cy="432"/>
            </a:xfrm>
          </p:grpSpPr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176" name="TextBox 175"/>
          <p:cNvSpPr txBox="1"/>
          <p:nvPr/>
        </p:nvSpPr>
        <p:spPr>
          <a:xfrm>
            <a:off x="8650381" y="289465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 D2       D3     D4      D5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8105333" y="3340188"/>
            <a:ext cx="447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D2</a:t>
            </a:r>
          </a:p>
          <a:p>
            <a:endParaRPr lang="en-US" dirty="0"/>
          </a:p>
          <a:p>
            <a:r>
              <a:rPr lang="en-US" dirty="0" smtClean="0"/>
              <a:t>D3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D5</a:t>
            </a:r>
            <a:endParaRPr lang="en-US" dirty="0"/>
          </a:p>
        </p:txBody>
      </p:sp>
      <p:sp>
        <p:nvSpPr>
          <p:cNvPr id="186" name="Line 22"/>
          <p:cNvSpPr>
            <a:spLocks noChangeShapeType="1"/>
          </p:cNvSpPr>
          <p:nvPr/>
        </p:nvSpPr>
        <p:spPr bwMode="auto">
          <a:xfrm flipH="1" flipV="1">
            <a:off x="1354176" y="3812029"/>
            <a:ext cx="0" cy="4599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22"/>
          <p:cNvSpPr>
            <a:spLocks noChangeShapeType="1"/>
          </p:cNvSpPr>
          <p:nvPr/>
        </p:nvSpPr>
        <p:spPr bwMode="auto">
          <a:xfrm flipH="1" flipV="1">
            <a:off x="1372758" y="2261067"/>
            <a:ext cx="1" cy="36632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22"/>
          <p:cNvSpPr>
            <a:spLocks noChangeShapeType="1"/>
          </p:cNvSpPr>
          <p:nvPr/>
        </p:nvSpPr>
        <p:spPr bwMode="auto">
          <a:xfrm flipH="1" flipV="1">
            <a:off x="4706754" y="4163317"/>
            <a:ext cx="14841" cy="3350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83177" y="467901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</a:t>
            </a:r>
            <a:r>
              <a:rPr lang="en-US" dirty="0" smtClean="0"/>
              <a:t>          D2   </a:t>
            </a:r>
            <a:r>
              <a:rPr lang="en-US" dirty="0" smtClean="0"/>
              <a:t>D3    D4    D5</a:t>
            </a:r>
            <a:endParaRPr lang="en-US" dirty="0"/>
          </a:p>
        </p:txBody>
      </p:sp>
      <p:sp>
        <p:nvSpPr>
          <p:cNvPr id="192" name="Line 22"/>
          <p:cNvSpPr>
            <a:spLocks noChangeShapeType="1"/>
          </p:cNvSpPr>
          <p:nvPr/>
        </p:nvSpPr>
        <p:spPr bwMode="auto">
          <a:xfrm flipV="1">
            <a:off x="1672852" y="5317736"/>
            <a:ext cx="11784" cy="3084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22"/>
          <p:cNvSpPr>
            <a:spLocks noChangeShapeType="1"/>
          </p:cNvSpPr>
          <p:nvPr/>
        </p:nvSpPr>
        <p:spPr bwMode="auto">
          <a:xfrm flipH="1" flipV="1">
            <a:off x="898567" y="6007188"/>
            <a:ext cx="15091" cy="42969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63427" y="6477227"/>
            <a:ext cx="33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 </a:t>
            </a:r>
            <a:r>
              <a:rPr lang="en-US" dirty="0" smtClean="0"/>
              <a:t>     D2   </a:t>
            </a:r>
            <a:r>
              <a:rPr lang="en-US" dirty="0" smtClean="0"/>
              <a:t>D3    </a:t>
            </a:r>
            <a:r>
              <a:rPr lang="en-US" dirty="0" smtClean="0"/>
              <a:t>       D4    </a:t>
            </a:r>
            <a:r>
              <a:rPr lang="en-US" dirty="0" smtClean="0"/>
              <a:t>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77" y="1054940"/>
            <a:ext cx="9613861" cy="7860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Top Down (Divisive)			Bottom Up (Agglomerative)</a:t>
            </a:r>
          </a:p>
          <a:p>
            <a:pPr marL="0" indent="0">
              <a:buNone/>
            </a:pPr>
            <a:r>
              <a:rPr lang="en-US" dirty="0" smtClean="0"/>
              <a:t>Clustering				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963055" y="2286000"/>
            <a:ext cx="105635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b="1" dirty="0"/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Single linkage (nearest neighbor):</a:t>
            </a:r>
            <a:r>
              <a:rPr lang="en-US" dirty="0"/>
              <a:t> </a:t>
            </a:r>
            <a:r>
              <a:rPr lang="en-US" sz="2000" dirty="0" smtClean="0"/>
              <a:t>Distance between closest documents of different clusters</a:t>
            </a:r>
            <a:endParaRPr lang="en-US" sz="2000" dirty="0" smtClean="0"/>
          </a:p>
          <a:p>
            <a:pPr algn="l">
              <a:buFontTx/>
              <a:buChar char="•"/>
              <a:defRPr/>
            </a:pPr>
            <a:endParaRPr lang="en-US" sz="2000" dirty="0"/>
          </a:p>
          <a:p>
            <a:pPr algn="l">
              <a:buFontTx/>
              <a:buChar char="•"/>
              <a:defRPr/>
            </a:pPr>
            <a:r>
              <a:rPr lang="en-US" dirty="0"/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Complete linkage (furthest neighbor)</a:t>
            </a: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:</a:t>
            </a:r>
            <a:r>
              <a:rPr lang="en-US" b="1" dirty="0"/>
              <a:t> </a:t>
            </a:r>
            <a:r>
              <a:rPr lang="en-US" sz="2000" dirty="0" smtClean="0"/>
              <a:t>Distance betwee</a:t>
            </a:r>
            <a:r>
              <a:rPr lang="en-US" sz="2000" dirty="0" smtClean="0"/>
              <a:t>n farthest  documents of different clusters</a:t>
            </a:r>
            <a:endParaRPr lang="en-US" dirty="0" smtClean="0"/>
          </a:p>
          <a:p>
            <a:pPr algn="l">
              <a:defRPr/>
            </a:pPr>
            <a:endParaRPr lang="en-US" dirty="0"/>
          </a:p>
          <a:p>
            <a:pPr algn="l">
              <a:buFontTx/>
              <a:buChar char="•"/>
              <a:defRPr/>
            </a:pPr>
            <a:r>
              <a:rPr lang="en-US" b="1" dirty="0"/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Group average linkage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000" dirty="0" smtClean="0"/>
              <a:t>Average distance of all document pairs from different clusters</a:t>
            </a:r>
            <a:endParaRPr lang="en-US" dirty="0" smtClean="0"/>
          </a:p>
          <a:p>
            <a:pPr algn="l">
              <a:buFontTx/>
              <a:buChar char="•"/>
              <a:defRPr/>
            </a:pPr>
            <a:endParaRPr lang="en-US" dirty="0"/>
          </a:p>
          <a:p>
            <a:pPr algn="l">
              <a:buFontTx/>
              <a:buChar char="•"/>
              <a:defRPr/>
            </a:pPr>
            <a:r>
              <a:rPr lang="en-US" dirty="0"/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Wards</a:t>
            </a: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Linkage</a:t>
            </a:r>
            <a:r>
              <a:rPr lang="en-US" dirty="0"/>
              <a:t>: </a:t>
            </a:r>
            <a:r>
              <a:rPr lang="en-US" sz="2000" dirty="0" smtClean="0"/>
              <a:t>Documents from different clusters with </a:t>
            </a:r>
            <a:r>
              <a:rPr lang="en-US" sz="2000" smtClean="0"/>
              <a:t>minimum variance</a:t>
            </a:r>
            <a:endParaRPr lang="en-US" dirty="0"/>
          </a:p>
          <a:p>
            <a:pPr algn="l">
              <a:buFontTx/>
              <a:buChar char="•"/>
              <a:defRPr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3054" y="759688"/>
            <a:ext cx="10160000" cy="95703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Object to cluster distance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Or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Century Gothic"/>
            </a:endParaRPr>
          </a:p>
          <a:p>
            <a:pPr lvl="0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Cluster to cluster distance</a:t>
            </a:r>
          </a:p>
        </p:txBody>
      </p:sp>
    </p:spTree>
    <p:extLst>
      <p:ext uri="{BB962C8B-B14F-4D97-AF65-F5344CB8AC3E}">
        <p14:creationId xmlns:p14="http://schemas.microsoft.com/office/powerpoint/2010/main" val="32686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225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Helvetica</vt:lpstr>
      <vt:lpstr>Times New Roman</vt:lpstr>
      <vt:lpstr>Trebuchet MS</vt:lpstr>
      <vt:lpstr>Berlin</vt:lpstr>
      <vt:lpstr>Clustering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taimoorkhan003@outlook.com</dc:creator>
  <cp:lastModifiedBy>taimoorkhan003@outlook.com</cp:lastModifiedBy>
  <cp:revision>9</cp:revision>
  <dcterms:created xsi:type="dcterms:W3CDTF">2019-09-09T02:46:59Z</dcterms:created>
  <dcterms:modified xsi:type="dcterms:W3CDTF">2019-09-09T03:36:37Z</dcterms:modified>
</cp:coreProperties>
</file>