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2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6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5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28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4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6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91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40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59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7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3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8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4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9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3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1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9/11/2019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27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Predictive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71263"/>
            <a:ext cx="10160000" cy="720725"/>
          </a:xfrm>
        </p:spPr>
        <p:txBody>
          <a:bodyPr/>
          <a:lstStyle/>
          <a:p>
            <a:r>
              <a:rPr lang="en-US" dirty="0" smtClean="0"/>
              <a:t>Using K-fold cross validation</a:t>
            </a:r>
            <a:endParaRPr lang="en-US" dirty="0"/>
          </a:p>
        </p:txBody>
      </p:sp>
      <p:sp>
        <p:nvSpPr>
          <p:cNvPr id="4" name="Text Box 113"/>
          <p:cNvSpPr txBox="1">
            <a:spLocks noChangeArrowheads="1"/>
          </p:cNvSpPr>
          <p:nvPr/>
        </p:nvSpPr>
        <p:spPr bwMode="auto">
          <a:xfrm>
            <a:off x="1450678" y="3309304"/>
            <a:ext cx="167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prstClr val="white"/>
                </a:solidFill>
              </a:rPr>
              <a:t>Accuracy = </a:t>
            </a:r>
          </a:p>
        </p:txBody>
      </p:sp>
      <p:sp>
        <p:nvSpPr>
          <p:cNvPr id="5" name="Text Box 114"/>
          <p:cNvSpPr txBox="1">
            <a:spLocks noChangeArrowheads="1"/>
          </p:cNvSpPr>
          <p:nvPr/>
        </p:nvSpPr>
        <p:spPr bwMode="auto">
          <a:xfrm>
            <a:off x="3125491" y="3177854"/>
            <a:ext cx="42739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prstClr val="white"/>
                </a:solidFill>
              </a:rPr>
              <a:t>Number of correct classifications</a:t>
            </a:r>
          </a:p>
          <a:p>
            <a:pPr eaLnBrk="1" hangingPunct="1"/>
            <a:r>
              <a:rPr lang="en-US" altLang="en-US" dirty="0">
                <a:solidFill>
                  <a:prstClr val="white"/>
                </a:solidFill>
              </a:rPr>
              <a:t>Number of instances classified </a:t>
            </a:r>
          </a:p>
        </p:txBody>
      </p:sp>
      <p:sp>
        <p:nvSpPr>
          <p:cNvPr id="6" name="Line 115"/>
          <p:cNvSpPr>
            <a:spLocks noChangeShapeType="1"/>
          </p:cNvSpPr>
          <p:nvPr/>
        </p:nvSpPr>
        <p:spPr bwMode="auto">
          <a:xfrm flipH="1">
            <a:off x="3071516" y="3580766"/>
            <a:ext cx="4397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33741" y="4631631"/>
                <a:ext cx="3183500" cy="551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𝑡𝑛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𝑓𝑝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741" y="4631631"/>
                <a:ext cx="3183500" cy="5517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333" y="2542527"/>
            <a:ext cx="3061698" cy="373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1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True labels [1, 1, 1, 1, 1, 1, 1, 1, 1, 2]</a:t>
            </a:r>
          </a:p>
          <a:p>
            <a:pPr marL="0" indent="0">
              <a:buNone/>
            </a:pPr>
            <a:r>
              <a:rPr lang="en-US" dirty="0" err="1" smtClean="0"/>
              <a:t>Pred</a:t>
            </a:r>
            <a:r>
              <a:rPr lang="en-US" dirty="0" smtClean="0"/>
              <a:t> labels [1, 1, 1, 1, 1, 1, 1, 1, 1, 1]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 labels [1, 1, </a:t>
            </a:r>
            <a:r>
              <a:rPr lang="en-US" dirty="0" smtClean="0"/>
              <a:t>3, </a:t>
            </a:r>
            <a:r>
              <a:rPr lang="en-US" dirty="0"/>
              <a:t>1, </a:t>
            </a:r>
            <a:r>
              <a:rPr lang="en-US" dirty="0" smtClean="0"/>
              <a:t>2, </a:t>
            </a:r>
            <a:r>
              <a:rPr lang="en-US" dirty="0"/>
              <a:t>1, </a:t>
            </a:r>
            <a:r>
              <a:rPr lang="en-US" dirty="0" smtClean="0"/>
              <a:t>2, </a:t>
            </a:r>
            <a:r>
              <a:rPr lang="en-US" dirty="0"/>
              <a:t>1, 1, 2]</a:t>
            </a:r>
          </a:p>
          <a:p>
            <a:pPr marL="0" indent="0">
              <a:buNone/>
            </a:pPr>
            <a:r>
              <a:rPr lang="en-US" dirty="0" err="1"/>
              <a:t>Pred</a:t>
            </a:r>
            <a:r>
              <a:rPr lang="en-US" dirty="0"/>
              <a:t> labels [1, 1, </a:t>
            </a:r>
            <a:r>
              <a:rPr lang="en-US" dirty="0" smtClean="0"/>
              <a:t> , </a:t>
            </a:r>
            <a:r>
              <a:rPr lang="en-US" dirty="0"/>
              <a:t>1</a:t>
            </a:r>
            <a:r>
              <a:rPr lang="en-US" dirty="0" smtClean="0"/>
              <a:t>,   ,   , 2, </a:t>
            </a:r>
            <a:r>
              <a:rPr lang="en-US" dirty="0"/>
              <a:t>1, </a:t>
            </a:r>
            <a:r>
              <a:rPr lang="en-US" dirty="0" smtClean="0"/>
              <a:t>  ,   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5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27" y="1011879"/>
            <a:ext cx="9613861" cy="1080938"/>
          </a:xfrm>
        </p:spPr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023" y="2240208"/>
            <a:ext cx="6545330" cy="4470400"/>
          </a:xfrm>
        </p:spPr>
        <p:txBody>
          <a:bodyPr/>
          <a:lstStyle/>
          <a:p>
            <a:r>
              <a:rPr lang="en-US" dirty="0" smtClean="0"/>
              <a:t>It’s a positive predictive value</a:t>
            </a:r>
          </a:p>
          <a:p>
            <a:r>
              <a:rPr lang="en-US" dirty="0" smtClean="0"/>
              <a:t>It’s the fraction of relevant instances among the retrieved instances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60023" y="3906726"/>
                <a:ext cx="6449651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|{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𝑟𝑒𝑙𝑒𝑣𝑎𝑛𝑡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}∩{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𝑟𝑒𝑡𝑟𝑖𝑒𝑣𝑒𝑑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}|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|{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𝑟𝑒𝑡𝑟𝑖𝑒𝑣𝑒𝑑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}|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23" y="3906726"/>
                <a:ext cx="6449651" cy="5778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487" y="334851"/>
            <a:ext cx="3613218" cy="6523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75943" y="5019754"/>
                <a:ext cx="2107949" cy="54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𝑓𝑝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943" y="5019754"/>
                <a:ext cx="2107949" cy="5489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6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525" y="2255592"/>
            <a:ext cx="7150637" cy="4470400"/>
          </a:xfrm>
        </p:spPr>
        <p:txBody>
          <a:bodyPr/>
          <a:lstStyle/>
          <a:p>
            <a:r>
              <a:rPr lang="en-US" dirty="0" smtClean="0"/>
              <a:t>It’s the sensitivity</a:t>
            </a:r>
          </a:p>
          <a:p>
            <a:r>
              <a:rPr lang="en-US" dirty="0" smtClean="0"/>
              <a:t>It’s the fraction of relevant instances retrieved over the total amount of relevant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2902" y="3745287"/>
                <a:ext cx="6109942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|{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𝑟𝑒𝑙𝑒𝑣𝑎𝑛𝑡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}∩{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𝑟𝑒𝑡𝑟𝑖𝑒𝑣𝑒𝑑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}|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|{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𝑟𝑒𝑙𝑒𝑣𝑎𝑛𝑡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}|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02" y="3745287"/>
                <a:ext cx="6109942" cy="5778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237" y="76200"/>
            <a:ext cx="3619156" cy="6519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35640" y="4973202"/>
                <a:ext cx="1774204" cy="54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640" y="4973202"/>
                <a:ext cx="1774204" cy="5489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3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11" y="1040733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F-measure or F1 </a:t>
            </a:r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563" y="2767278"/>
            <a:ext cx="9613861" cy="359931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It’s the </a:t>
            </a:r>
            <a:r>
              <a:rPr lang="en-US" dirty="0"/>
              <a:t>harmonic mean of precision and 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01636" y="3770821"/>
                <a:ext cx="4815549" cy="796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𝑝𝑒𝑟𝑐𝑖𝑠𝑖𝑜𝑛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36" y="3770821"/>
                <a:ext cx="4815549" cy="7961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04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</a:t>
            </a:r>
            <a:r>
              <a:rPr lang="en-US" dirty="0"/>
              <a:t>is a single number, we may be better off looking at a confusion matrix. This gives us additional useful information…</a:t>
            </a:r>
          </a:p>
          <a:p>
            <a:endParaRPr lang="en-US" dirty="0"/>
          </a:p>
        </p:txBody>
      </p:sp>
      <p:graphicFrame>
        <p:nvGraphicFramePr>
          <p:cNvPr id="7" name="Group 1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6690"/>
              </p:ext>
            </p:extLst>
          </p:nvPr>
        </p:nvGraphicFramePr>
        <p:xfrm>
          <a:off x="6034266" y="3433919"/>
          <a:ext cx="4732472" cy="2198870"/>
        </p:xfrm>
        <a:graphic>
          <a:graphicData uri="http://schemas.openxmlformats.org/drawingml/2006/table">
            <a:tbl>
              <a:tblPr/>
              <a:tblGrid>
                <a:gridCol w="1244882"/>
                <a:gridCol w="1099536"/>
                <a:gridCol w="1168258"/>
                <a:gridCol w="1219796"/>
              </a:tblGrid>
              <a:tr h="6444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Cat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Times New Roman" pitchFamily="18" charset="0"/>
                        </a:rPr>
                        <a:t>Dog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</a:rPr>
                        <a:t>Duck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</a:rPr>
                        <a:t>Cat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Times New Roman" pitchFamily="18" charset="0"/>
                        </a:rPr>
                        <a:t>Dog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</a:rPr>
                        <a:t>Duck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1205"/>
          <p:cNvSpPr txBox="1">
            <a:spLocks noChangeArrowheads="1"/>
          </p:cNvSpPr>
          <p:nvPr/>
        </p:nvSpPr>
        <p:spPr bwMode="auto">
          <a:xfrm>
            <a:off x="3557767" y="4456269"/>
            <a:ext cx="224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Classified as a…</a:t>
            </a:r>
          </a:p>
        </p:txBody>
      </p:sp>
      <p:sp>
        <p:nvSpPr>
          <p:cNvPr id="9" name="Text Box 1206"/>
          <p:cNvSpPr txBox="1">
            <a:spLocks noChangeArrowheads="1"/>
          </p:cNvSpPr>
          <p:nvPr/>
        </p:nvSpPr>
        <p:spPr bwMode="auto">
          <a:xfrm>
            <a:off x="7302680" y="2887819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prstClr val="white"/>
                </a:solidFill>
              </a:rPr>
              <a:t>True label is...</a:t>
            </a:r>
          </a:p>
        </p:txBody>
      </p:sp>
    </p:spTree>
    <p:extLst>
      <p:ext uri="{BB962C8B-B14F-4D97-AF65-F5344CB8AC3E}">
        <p14:creationId xmlns:p14="http://schemas.microsoft.com/office/powerpoint/2010/main" val="9590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Times New Roman</vt:lpstr>
      <vt:lpstr>Trebuchet MS</vt:lpstr>
      <vt:lpstr>Berlin</vt:lpstr>
      <vt:lpstr>1. Predictive Accuracy</vt:lpstr>
      <vt:lpstr>PowerPoint Presentation</vt:lpstr>
      <vt:lpstr>Precision</vt:lpstr>
      <vt:lpstr>Recall</vt:lpstr>
      <vt:lpstr>F-measure or F1 score</vt:lpstr>
      <vt:lpstr>Confusion Matrix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Predictive Accuracy</dc:title>
  <dc:creator>Taimoor</dc:creator>
  <cp:lastModifiedBy>Taimoor</cp:lastModifiedBy>
  <cp:revision>3</cp:revision>
  <dcterms:created xsi:type="dcterms:W3CDTF">2019-09-11T18:01:58Z</dcterms:created>
  <dcterms:modified xsi:type="dcterms:W3CDTF">2019-09-11T18:07:05Z</dcterms:modified>
</cp:coreProperties>
</file>