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9/15/2019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69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9/15/2019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50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9/15/2019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610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9/15/2019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72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3275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9/15/2019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060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9/15/2019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763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9/15/2019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346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9/15/2019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519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9/15/2019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6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9/15/2019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15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9/15/2019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67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9/15/2019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68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9/15/2019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65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9/15/2019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79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9/15/2019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48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9/15/2019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94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9/15/2019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74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9/15/2019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238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smtClean="0"/>
              <a:t>Davies </a:t>
            </a:r>
            <a:r>
              <a:rPr lang="en-US" dirty="0" err="1" smtClean="0"/>
              <a:t>Boulden</a:t>
            </a:r>
            <a:r>
              <a:rPr lang="en-US" dirty="0" smtClean="0"/>
              <a:t> Index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150255"/>
                <a:ext cx="10160000" cy="443116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An internal evaluation scheme</a:t>
                </a:r>
              </a:p>
              <a:p>
                <a:r>
                  <a:rPr lang="en-US" dirty="0" smtClean="0"/>
                  <a:t>Given N dimensional points, let </a:t>
                </a:r>
                <a:r>
                  <a:rPr lang="en-US" dirty="0" err="1" smtClean="0"/>
                  <a:t>C</a:t>
                </a:r>
                <a:r>
                  <a:rPr lang="en-US" baseline="-25000" dirty="0" err="1" smtClean="0"/>
                  <a:t>j</a:t>
                </a:r>
                <a:r>
                  <a:rPr lang="en-US" baseline="-25000" dirty="0" smtClean="0"/>
                  <a:t> </a:t>
                </a:r>
                <a:r>
                  <a:rPr lang="en-US" dirty="0" smtClean="0"/>
                  <a:t>be a cluster of data points. Let 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j</a:t>
                </a:r>
                <a:r>
                  <a:rPr lang="en-US" dirty="0" smtClean="0"/>
                  <a:t> be an N-dimensional feature vector assigned to cluster </a:t>
                </a:r>
                <a:r>
                  <a:rPr lang="en-US" dirty="0" err="1" smtClean="0"/>
                  <a:t>C</a:t>
                </a:r>
                <a:r>
                  <a:rPr lang="en-US" baseline="-25000" dirty="0" err="1"/>
                  <a:t>j</a:t>
                </a:r>
                <a:endParaRPr lang="en-US" baseline="-25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Here, A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is the centroid of Cluster C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  <a:p>
                <a:pPr marL="0" indent="0">
                  <a:buNone/>
                </a:pPr>
                <a:r>
                  <a:rPr lang="en-US" dirty="0" err="1" smtClean="0"/>
                  <a:t>T</a:t>
                </a:r>
                <a:r>
                  <a:rPr lang="en-US" baseline="-25000" dirty="0" err="1"/>
                  <a:t>i</a:t>
                </a:r>
                <a:r>
                  <a:rPr lang="en-US" baseline="-25000" dirty="0"/>
                  <a:t> </a:t>
                </a:r>
                <a:r>
                  <a:rPr lang="en-US" dirty="0" smtClean="0"/>
                  <a:t>is the size of cluster C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  <a:p>
                <a:pPr marL="0" indent="0">
                  <a:buNone/>
                </a:pPr>
                <a:r>
                  <a:rPr lang="en-US" dirty="0" smtClean="0"/>
                  <a:t>S</a:t>
                </a:r>
                <a:r>
                  <a:rPr lang="en-US" baseline="-25000" dirty="0"/>
                  <a:t>i</a:t>
                </a:r>
                <a:r>
                  <a:rPr lang="en-US" dirty="0" smtClean="0"/>
                  <a:t> the measure of scatter in Cluster C</a:t>
                </a:r>
                <a:r>
                  <a:rPr lang="en-US" baseline="-25000" dirty="0"/>
                  <a:t>i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j</a:t>
                </a:r>
                <a:r>
                  <a:rPr lang="en-US" baseline="-25000" dirty="0" smtClean="0"/>
                  <a:t> </a:t>
                </a:r>
                <a:r>
                  <a:rPr lang="en-US" dirty="0" smtClean="0"/>
                  <a:t>is the </a:t>
                </a:r>
                <a:r>
                  <a:rPr lang="en-US" dirty="0" err="1" smtClean="0"/>
                  <a:t>j</a:t>
                </a:r>
                <a:r>
                  <a:rPr lang="en-US" baseline="30000" dirty="0" err="1" smtClean="0"/>
                  <a:t>th</a:t>
                </a:r>
                <a:r>
                  <a:rPr lang="en-US" dirty="0" smtClean="0"/>
                  <a:t> data point in C</a:t>
                </a:r>
                <a:r>
                  <a:rPr lang="en-US" baseline="-25000" dirty="0" smtClean="0"/>
                  <a:t>i</a:t>
                </a:r>
                <a:r>
                  <a:rPr lang="en-US" baseline="-25000" dirty="0"/>
                  <a:t> </a:t>
                </a:r>
                <a:r>
                  <a:rPr lang="en-US" dirty="0"/>
                  <a:t>&amp;</a:t>
                </a:r>
                <a:r>
                  <a:rPr lang="en-US" dirty="0" smtClean="0"/>
                  <a:t> P is constant usually 2</a:t>
                </a:r>
                <a:endParaRPr lang="en-US" baseline="-25000" dirty="0" smtClean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150255"/>
                <a:ext cx="10160000" cy="4431167"/>
              </a:xfrm>
              <a:blipFill rotWithShape="0">
                <a:blip r:embed="rId2"/>
                <a:stretch>
                  <a:fillRect l="-960" t="-1926" r="-1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684913" y="3258355"/>
            <a:ext cx="1893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Expensive for high dimensional data!</a:t>
            </a:r>
          </a:p>
        </p:txBody>
      </p:sp>
    </p:spTree>
    <p:extLst>
      <p:ext uri="{BB962C8B-B14F-4D97-AF65-F5344CB8AC3E}">
        <p14:creationId xmlns:p14="http://schemas.microsoft.com/office/powerpoint/2010/main" val="38099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91823" y="3150940"/>
                <a:ext cx="10160000" cy="146640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||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1823" y="3150940"/>
                <a:ext cx="10160000" cy="1466403"/>
              </a:xfrm>
              <a:blipFill rotWithShape="0">
                <a:blip r:embed="rId2"/>
                <a:stretch>
                  <a:fillRect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3819459" y="4434626"/>
            <a:ext cx="756000" cy="113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08091" y="5542209"/>
            <a:ext cx="215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Centroids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954195" y="4692203"/>
            <a:ext cx="583404" cy="991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51987" y="5789274"/>
            <a:ext cx="2150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K</a:t>
            </a:r>
            <a:r>
              <a:rPr lang="en-US" baseline="30000" dirty="0">
                <a:solidFill>
                  <a:prstClr val="white"/>
                </a:solidFill>
              </a:rPr>
              <a:t>th </a:t>
            </a:r>
            <a:r>
              <a:rPr lang="en-US" dirty="0">
                <a:solidFill>
                  <a:prstClr val="white"/>
                </a:solidFill>
              </a:rPr>
              <a:t>dimension of the two centroids</a:t>
            </a:r>
            <a:endParaRPr lang="en-US" baseline="30000" dirty="0">
              <a:solidFill>
                <a:prstClr val="white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8639181" y="3768894"/>
            <a:ext cx="583404" cy="991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436973" y="4865965"/>
            <a:ext cx="242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Constant (usually 2)</a:t>
            </a:r>
            <a:endParaRPr lang="en-US" baseline="30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39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smtClean="0"/>
              <a:t>Dunn Index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Internal evaluation scheme</a:t>
                </a:r>
              </a:p>
              <a:p>
                <a:r>
                  <a:rPr lang="en-US" dirty="0" smtClean="0"/>
                  <a:t>Let C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be a centroid (cluster) vector. Let x and y be two objects belonging to C</a:t>
                </a:r>
                <a:r>
                  <a:rPr lang="en-US" baseline="-25000" dirty="0"/>
                  <a:t>i</a:t>
                </a:r>
                <a:r>
                  <a:rPr lang="en-US" dirty="0" smtClean="0"/>
                  <a:t>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d is the distance between two farthest objects in a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24"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H="1" flipV="1">
            <a:off x="7408374" y="5516129"/>
            <a:ext cx="1349260" cy="60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584206" y="5546340"/>
            <a:ext cx="242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Mean distance</a:t>
            </a:r>
            <a:endParaRPr lang="en-US" baseline="30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4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smtClean="0"/>
              <a:t>Silhouette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Internal evaluation scheme</a:t>
                </a:r>
              </a:p>
              <a:p>
                <a:r>
                  <a:rPr lang="en-US" dirty="0" smtClean="0"/>
                  <a:t>Measures how similar an object is to its own cluster (cohesion) compared to other clusters (separation)</a:t>
                </a:r>
              </a:p>
              <a:p>
                <a:r>
                  <a:rPr lang="en-US" dirty="0" smtClean="0"/>
                  <a:t>Ranges [-1, 1], where higher value suggests better match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)}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𝑖𝑓𝑎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𝑖𝑓𝑎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𝑖𝑓𝑎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07" t="-3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581881" y="2984480"/>
            <a:ext cx="24856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i</a:t>
            </a:r>
            <a:r>
              <a:rPr lang="en-US" sz="1600" dirty="0">
                <a:solidFill>
                  <a:srgbClr val="FF0000"/>
                </a:solidFill>
              </a:rPr>
              <a:t> – data point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a(</a:t>
            </a:r>
            <a:r>
              <a:rPr lang="en-US" sz="1600" dirty="0" err="1">
                <a:solidFill>
                  <a:srgbClr val="FF0000"/>
                </a:solidFill>
              </a:rPr>
              <a:t>i</a:t>
            </a:r>
            <a:r>
              <a:rPr lang="en-US" sz="1600" dirty="0">
                <a:solidFill>
                  <a:srgbClr val="FF0000"/>
                </a:solidFill>
              </a:rPr>
              <a:t>) – average distance of the data point </a:t>
            </a:r>
            <a:r>
              <a:rPr lang="en-US" sz="1600" dirty="0" err="1">
                <a:solidFill>
                  <a:srgbClr val="FF0000"/>
                </a:solidFill>
              </a:rPr>
              <a:t>i</a:t>
            </a:r>
            <a:r>
              <a:rPr lang="en-US" sz="1600" dirty="0">
                <a:solidFill>
                  <a:srgbClr val="FF0000"/>
                </a:solidFill>
              </a:rPr>
              <a:t> from all data points of the same cluster 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b(</a:t>
            </a:r>
            <a:r>
              <a:rPr lang="en-US" sz="1600" dirty="0" err="1">
                <a:solidFill>
                  <a:srgbClr val="FF0000"/>
                </a:solidFill>
              </a:rPr>
              <a:t>i</a:t>
            </a:r>
            <a:r>
              <a:rPr lang="en-US" sz="1600" dirty="0">
                <a:solidFill>
                  <a:srgbClr val="FF0000"/>
                </a:solidFill>
              </a:rPr>
              <a:t>) – smallest average distance of </a:t>
            </a:r>
            <a:r>
              <a:rPr lang="en-US" sz="1600" dirty="0" err="1">
                <a:solidFill>
                  <a:srgbClr val="FF0000"/>
                </a:solidFill>
              </a:rPr>
              <a:t>i</a:t>
            </a:r>
            <a:r>
              <a:rPr lang="en-US" sz="1600" dirty="0">
                <a:solidFill>
                  <a:srgbClr val="FF0000"/>
                </a:solidFill>
              </a:rPr>
              <a:t> to all points in any other cluster of which </a:t>
            </a:r>
            <a:r>
              <a:rPr lang="en-US" sz="1600" dirty="0" err="1">
                <a:solidFill>
                  <a:srgbClr val="FF0000"/>
                </a:solidFill>
              </a:rPr>
              <a:t>i</a:t>
            </a:r>
            <a:r>
              <a:rPr lang="en-US" sz="1600" dirty="0">
                <a:solidFill>
                  <a:srgbClr val="FF0000"/>
                </a:solidFill>
              </a:rPr>
              <a:t> is not a member</a:t>
            </a:r>
          </a:p>
        </p:txBody>
      </p:sp>
    </p:spTree>
    <p:extLst>
      <p:ext uri="{BB962C8B-B14F-4D97-AF65-F5344CB8AC3E}">
        <p14:creationId xmlns:p14="http://schemas.microsoft.com/office/powerpoint/2010/main" val="313035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 External </a:t>
            </a:r>
            <a:r>
              <a:rPr lang="en-US" dirty="0" smtClean="0"/>
              <a:t>Evaluation Techniques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Gold standard – Produced by human judges with a good level of inter-judge agreement</a:t>
                </a:r>
              </a:p>
              <a:p>
                <a:r>
                  <a:rPr lang="en-US" dirty="0" smtClean="0"/>
                  <a:t>Using set of classes as an evaluation bench mark or gold standard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𝑃𝑢𝑟𝑖𝑡𝑦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∩,∁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𝑐𝑙𝑢𝑠𝑡𝑒𝑟𝑠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𝑐𝑙𝑎𝑠𝑠𝑒𝑠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err="1" smtClean="0"/>
                  <a:t>w</a:t>
                </a:r>
                <a:r>
                  <a:rPr lang="en-US" baseline="-25000" dirty="0" err="1" smtClean="0"/>
                  <a:t>k</a:t>
                </a:r>
                <a:r>
                  <a:rPr lang="en-US" dirty="0" smtClean="0"/>
                  <a:t> is an item in cluster k and </a:t>
                </a:r>
                <a:r>
                  <a:rPr lang="en-US" dirty="0" err="1" smtClean="0"/>
                  <a:t>c</a:t>
                </a:r>
                <a:r>
                  <a:rPr lang="en-US" baseline="-25000" dirty="0" err="1" smtClean="0"/>
                  <a:t>j</a:t>
                </a:r>
                <a:r>
                  <a:rPr lang="en-US" dirty="0" smtClean="0"/>
                  <a:t> is an item in class j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1" t="-3046" b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39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199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Cambria Math</vt:lpstr>
      <vt:lpstr>Trebuchet MS</vt:lpstr>
      <vt:lpstr>Berlin</vt:lpstr>
      <vt:lpstr>1. Davies Boulden Index</vt:lpstr>
      <vt:lpstr>Modification</vt:lpstr>
      <vt:lpstr>2. Dunn Index</vt:lpstr>
      <vt:lpstr>3. Silhouette</vt:lpstr>
      <vt:lpstr>4. External Evaluation Techniques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Davies Boulden Index</dc:title>
  <dc:creator>Taimoor</dc:creator>
  <cp:lastModifiedBy>Taimoor</cp:lastModifiedBy>
  <cp:revision>2</cp:revision>
  <dcterms:created xsi:type="dcterms:W3CDTF">2019-09-15T17:36:22Z</dcterms:created>
  <dcterms:modified xsi:type="dcterms:W3CDTF">2019-09-15T18:46:45Z</dcterms:modified>
</cp:coreProperties>
</file>