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9049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3465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2578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7200" dirty="0">
                <a:solidFill>
                  <a:prstClr val="white"/>
                </a:solidFill>
                <a:effectLst/>
              </a:rPr>
              <a:t>”</a:t>
            </a:r>
          </a:p>
        </p:txBody>
      </p:sp>
    </p:spTree>
    <p:extLst>
      <p:ext uri="{BB962C8B-B14F-4D97-AF65-F5344CB8AC3E}">
        <p14:creationId xmlns:p14="http://schemas.microsoft.com/office/powerpoint/2010/main" val="2926467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72667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72774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611148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84482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3490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6815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7463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209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2539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180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4508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66430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2518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26F9F7-4DD6-4213-B84F-CBB58D1A346C}" type="datetimeFigureOut">
              <a:rPr lang="en-US" smtClean="0">
                <a:solidFill>
                  <a:prstClr val="white">
                    <a:tint val="75000"/>
                  </a:prstClr>
                </a:solidFill>
              </a:rPr>
              <a:pPr/>
              <a:t>9/21/2019</a:t>
            </a:fld>
            <a:endParaRPr lang="en-US">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34B127E-AB31-414D-BC22-5DB850F98D8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5159169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Regex Patterns</a:t>
            </a:r>
            <a:endParaRPr lang="en-US" dirty="0"/>
          </a:p>
        </p:txBody>
      </p:sp>
      <p:sp>
        <p:nvSpPr>
          <p:cNvPr id="3" name="Content Placeholder 2"/>
          <p:cNvSpPr>
            <a:spLocks noGrp="1"/>
          </p:cNvSpPr>
          <p:nvPr>
            <p:ph idx="1"/>
          </p:nvPr>
        </p:nvSpPr>
        <p:spPr/>
        <p:txBody>
          <a:bodyPr/>
          <a:lstStyle/>
          <a:p>
            <a:r>
              <a:rPr lang="en-US" b="1" dirty="0" smtClean="0"/>
              <a:t>‘cake’</a:t>
            </a:r>
            <a:r>
              <a:rPr lang="en-US" dirty="0" smtClean="0"/>
              <a:t>:</a:t>
            </a:r>
          </a:p>
          <a:p>
            <a:pPr lvl="1"/>
            <a:r>
              <a:rPr lang="en-US" dirty="0" smtClean="0"/>
              <a:t>May consist of a character or a character sequence</a:t>
            </a:r>
          </a:p>
          <a:p>
            <a:pPr lvl="1"/>
            <a:r>
              <a:rPr lang="en-US" sz="2800" dirty="0" smtClean="0"/>
              <a:t>Regular expressions are case sensitive</a:t>
            </a:r>
            <a:endParaRPr lang="en-US" dirty="0" smtClean="0"/>
          </a:p>
          <a:p>
            <a:endParaRPr lang="en-US" dirty="0" smtClean="0"/>
          </a:p>
          <a:p>
            <a:r>
              <a:rPr lang="en-US" dirty="0" smtClean="0"/>
              <a:t>Anyone from list []:</a:t>
            </a:r>
          </a:p>
          <a:p>
            <a:pPr lvl="1"/>
            <a:r>
              <a:rPr lang="en-US" dirty="0" smtClean="0"/>
              <a:t>At least one character from the list given in []</a:t>
            </a:r>
          </a:p>
          <a:p>
            <a:pPr lvl="1"/>
            <a:r>
              <a:rPr lang="en-US" dirty="0" smtClean="0"/>
              <a:t>E.g., </a:t>
            </a:r>
            <a:r>
              <a:rPr lang="en-US" b="1" dirty="0" smtClean="0"/>
              <a:t>‘[</a:t>
            </a:r>
            <a:r>
              <a:rPr lang="en-US" b="1" dirty="0" err="1" smtClean="0"/>
              <a:t>cC</a:t>
            </a:r>
            <a:r>
              <a:rPr lang="en-US" b="1" dirty="0" smtClean="0"/>
              <a:t>]</a:t>
            </a:r>
            <a:r>
              <a:rPr lang="en-US" b="1" dirty="0" err="1" smtClean="0"/>
              <a:t>ake</a:t>
            </a:r>
            <a:r>
              <a:rPr lang="en-US" b="1" dirty="0" smtClean="0"/>
              <a:t>’</a:t>
            </a:r>
          </a:p>
          <a:p>
            <a:pPr lvl="1"/>
            <a:r>
              <a:rPr lang="en-US" dirty="0" smtClean="0"/>
              <a:t>Or </a:t>
            </a:r>
            <a:r>
              <a:rPr lang="en-US" b="1" dirty="0" smtClean="0"/>
              <a:t>‘[</a:t>
            </a:r>
            <a:r>
              <a:rPr lang="en-US" b="1" dirty="0" err="1" smtClean="0"/>
              <a:t>abc</a:t>
            </a:r>
            <a:r>
              <a:rPr lang="en-US" b="1" dirty="0" smtClean="0"/>
              <a:t>]d’</a:t>
            </a:r>
            <a:r>
              <a:rPr lang="en-US" dirty="0" smtClean="0"/>
              <a:t> – any character from ‘</a:t>
            </a:r>
            <a:r>
              <a:rPr lang="en-US" dirty="0" err="1" smtClean="0"/>
              <a:t>abc</a:t>
            </a:r>
            <a:r>
              <a:rPr lang="en-US" dirty="0" smtClean="0"/>
              <a:t>’ and then d</a:t>
            </a:r>
          </a:p>
          <a:p>
            <a:pPr lvl="1"/>
            <a:r>
              <a:rPr lang="en-US" b="1" dirty="0" smtClean="0"/>
              <a:t>‘[0123456789].00’</a:t>
            </a:r>
            <a:r>
              <a:rPr lang="en-US" dirty="0" smtClean="0"/>
              <a:t> – any digit and then .00</a:t>
            </a:r>
          </a:p>
          <a:p>
            <a:endParaRPr lang="en-US" dirty="0"/>
          </a:p>
        </p:txBody>
      </p:sp>
    </p:spTree>
    <p:extLst>
      <p:ext uri="{BB962C8B-B14F-4D97-AF65-F5344CB8AC3E}">
        <p14:creationId xmlns:p14="http://schemas.microsoft.com/office/powerpoint/2010/main" val="306510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Exercise (price)</a:t>
            </a:r>
            <a:endParaRPr lang="en-US" dirty="0"/>
          </a:p>
        </p:txBody>
      </p:sp>
      <p:sp>
        <p:nvSpPr>
          <p:cNvPr id="3" name="Content Placeholder 2"/>
          <p:cNvSpPr>
            <a:spLocks noGrp="1"/>
          </p:cNvSpPr>
          <p:nvPr>
            <p:ph idx="1"/>
          </p:nvPr>
        </p:nvSpPr>
        <p:spPr/>
        <p:txBody>
          <a:bodyPr>
            <a:normAutofit/>
          </a:bodyPr>
          <a:lstStyle/>
          <a:p>
            <a:r>
              <a:rPr lang="en-US" sz="2000" dirty="0"/>
              <a:t>$[0-9</a:t>
            </a:r>
            <a:r>
              <a:rPr lang="en-US" sz="2000" dirty="0" smtClean="0"/>
              <a:t>]+</a:t>
            </a:r>
          </a:p>
          <a:p>
            <a:r>
              <a:rPr lang="en-US" sz="2000" dirty="0"/>
              <a:t>$[0-9]+\.[0-9][0-9</a:t>
            </a:r>
            <a:r>
              <a:rPr lang="en-US" sz="2000" dirty="0" smtClean="0"/>
              <a:t>]</a:t>
            </a:r>
          </a:p>
          <a:p>
            <a:r>
              <a:rPr lang="pl-PL" sz="2000" dirty="0"/>
              <a:t>(ˆ|\W)$[0-9]+(\.[0-9][0-9])?\</a:t>
            </a:r>
            <a:r>
              <a:rPr lang="pl-PL" sz="2000" dirty="0" smtClean="0"/>
              <a:t>b</a:t>
            </a:r>
            <a:endParaRPr lang="en-US" sz="2000" dirty="0" smtClean="0"/>
          </a:p>
          <a:p>
            <a:r>
              <a:rPr lang="pl-PL" sz="2000" dirty="0"/>
              <a:t>(ˆ|\W)$[0-9]{0,3}(\.[0-9][0-9])?\</a:t>
            </a:r>
            <a:r>
              <a:rPr lang="pl-PL" sz="2000" dirty="0" smtClean="0"/>
              <a:t>b</a:t>
            </a:r>
            <a:endParaRPr lang="en-US" sz="2000" dirty="0" smtClean="0"/>
          </a:p>
          <a:p>
            <a:r>
              <a:rPr lang="en-US" sz="2000" dirty="0"/>
              <a:t>\b[6-9]+ *(GHz|[</a:t>
            </a:r>
            <a:r>
              <a:rPr lang="en-US" sz="2000" dirty="0" err="1"/>
              <a:t>Gg</a:t>
            </a:r>
            <a:r>
              <a:rPr lang="en-US" sz="2000" dirty="0"/>
              <a:t>]</a:t>
            </a:r>
            <a:r>
              <a:rPr lang="en-US" sz="2000" dirty="0" err="1"/>
              <a:t>igahertz</a:t>
            </a:r>
            <a:r>
              <a:rPr lang="en-US" sz="2000" dirty="0"/>
              <a:t>)\</a:t>
            </a:r>
            <a:r>
              <a:rPr lang="en-US" sz="2000" dirty="0" smtClean="0"/>
              <a:t>b</a:t>
            </a:r>
          </a:p>
          <a:p>
            <a:r>
              <a:rPr lang="en-US" sz="2000" dirty="0"/>
              <a:t>\b[0-9]+(\.[0-9]+)? *(GB|[</a:t>
            </a:r>
            <a:r>
              <a:rPr lang="en-US" sz="2000" dirty="0" err="1"/>
              <a:t>Gg</a:t>
            </a:r>
            <a:r>
              <a:rPr lang="en-US" sz="2000" dirty="0"/>
              <a:t>]</a:t>
            </a:r>
            <a:r>
              <a:rPr lang="en-US" sz="2000" dirty="0" err="1"/>
              <a:t>igabytes</a:t>
            </a:r>
            <a:r>
              <a:rPr lang="en-US" sz="2000" dirty="0"/>
              <a:t>?)\b</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268626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Queries</a:t>
            </a:r>
            <a:endParaRPr lang="en-US" dirty="0"/>
          </a:p>
        </p:txBody>
      </p:sp>
      <p:sp>
        <p:nvSpPr>
          <p:cNvPr id="3" name="Content Placeholder 2"/>
          <p:cNvSpPr>
            <a:spLocks noGrp="1"/>
          </p:cNvSpPr>
          <p:nvPr>
            <p:ph idx="1"/>
          </p:nvPr>
        </p:nvSpPr>
        <p:spPr/>
        <p:txBody>
          <a:bodyPr>
            <a:normAutofit lnSpcReduction="10000"/>
          </a:bodyPr>
          <a:lstStyle/>
          <a:p>
            <a:r>
              <a:rPr lang="en-US" b="1" dirty="0" smtClean="0"/>
              <a:t>Shortened Sequence (-):</a:t>
            </a:r>
          </a:p>
          <a:p>
            <a:pPr marL="685800" lvl="2">
              <a:spcBef>
                <a:spcPts val="1000"/>
              </a:spcBef>
            </a:pPr>
            <a:r>
              <a:rPr lang="en-US" dirty="0"/>
              <a:t>When all the characters are in a sequence use -, as </a:t>
            </a:r>
            <a:r>
              <a:rPr lang="en-US" b="1" dirty="0"/>
              <a:t>[a-z], [A-Z],[0-9]</a:t>
            </a:r>
          </a:p>
          <a:p>
            <a:pPr marL="0" indent="0">
              <a:buNone/>
            </a:pPr>
            <a:endParaRPr lang="en-US" dirty="0" smtClean="0"/>
          </a:p>
          <a:p>
            <a:r>
              <a:rPr lang="en-US" b="1" dirty="0" smtClean="0"/>
              <a:t>Caret (^):</a:t>
            </a:r>
          </a:p>
          <a:p>
            <a:pPr lvl="1"/>
            <a:r>
              <a:rPr lang="en-US" dirty="0" smtClean="0"/>
              <a:t>[^apt] i.e., any character other than a, p or t</a:t>
            </a:r>
          </a:p>
          <a:p>
            <a:pPr lvl="1"/>
            <a:r>
              <a:rPr lang="en-US" dirty="0" smtClean="0"/>
              <a:t>[^a-z]  i.e., any character other than small case character</a:t>
            </a:r>
          </a:p>
          <a:p>
            <a:pPr lvl="1"/>
            <a:endParaRPr lang="en-US" dirty="0" smtClean="0"/>
          </a:p>
          <a:p>
            <a:r>
              <a:rPr lang="en-US" dirty="0" smtClean="0"/>
              <a:t>Has to be the first character otherwise taken as caret</a:t>
            </a:r>
          </a:p>
          <a:p>
            <a:pPr lvl="1"/>
            <a:r>
              <a:rPr lang="en-US" dirty="0" smtClean="0"/>
              <a:t>[e^] i.e., either e or ^</a:t>
            </a:r>
          </a:p>
          <a:p>
            <a:pPr lvl="1"/>
            <a:r>
              <a:rPr lang="en-US" dirty="0" err="1" smtClean="0"/>
              <a:t>a^b</a:t>
            </a:r>
            <a:r>
              <a:rPr lang="en-US" dirty="0" smtClean="0"/>
              <a:t> i.e., sequence </a:t>
            </a:r>
            <a:r>
              <a:rPr lang="en-US" dirty="0" err="1" smtClean="0"/>
              <a:t>a^b</a:t>
            </a:r>
            <a:endParaRPr lang="en-US" dirty="0" smtClean="0"/>
          </a:p>
          <a:p>
            <a:pPr marL="457200" lvl="1" indent="0">
              <a:buNone/>
            </a:pPr>
            <a:endParaRPr lang="en-US" b="1" dirty="0"/>
          </a:p>
        </p:txBody>
      </p:sp>
    </p:spTree>
    <p:extLst>
      <p:ext uri="{BB962C8B-B14F-4D97-AF65-F5344CB8AC3E}">
        <p14:creationId xmlns:p14="http://schemas.microsoft.com/office/powerpoint/2010/main" val="2125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Optional characters (?):</a:t>
            </a:r>
          </a:p>
          <a:p>
            <a:pPr lvl="1"/>
            <a:r>
              <a:rPr lang="en-US" dirty="0" err="1" smtClean="0"/>
              <a:t>colou?r</a:t>
            </a:r>
            <a:r>
              <a:rPr lang="en-US" dirty="0" smtClean="0"/>
              <a:t> i.e., color with or without u</a:t>
            </a:r>
          </a:p>
          <a:p>
            <a:pPr lvl="1"/>
            <a:r>
              <a:rPr lang="en-US" dirty="0" smtClean="0"/>
              <a:t>Books? i.e., book or books</a:t>
            </a:r>
          </a:p>
          <a:p>
            <a:endParaRPr lang="en-US" dirty="0" smtClean="0"/>
          </a:p>
          <a:p>
            <a:r>
              <a:rPr lang="en-US" b="1" dirty="0" err="1" smtClean="0"/>
              <a:t>Kleene</a:t>
            </a:r>
            <a:r>
              <a:rPr lang="en-US" b="1" dirty="0" smtClean="0"/>
              <a:t> *:</a:t>
            </a:r>
          </a:p>
          <a:p>
            <a:pPr lvl="1"/>
            <a:r>
              <a:rPr lang="en-US" dirty="0" smtClean="0"/>
              <a:t>We may generally need more than one character of a character</a:t>
            </a:r>
          </a:p>
          <a:p>
            <a:pPr lvl="1"/>
            <a:r>
              <a:rPr lang="en-US" dirty="0" smtClean="0"/>
              <a:t>Means zero or one or many number of the immediately previous character</a:t>
            </a:r>
          </a:p>
          <a:p>
            <a:pPr lvl="1"/>
            <a:r>
              <a:rPr lang="en-US" dirty="0" smtClean="0"/>
              <a:t>E.g., baa* i.e., can have any number of a’s at the end </a:t>
            </a:r>
          </a:p>
          <a:p>
            <a:endParaRPr lang="en-US" dirty="0"/>
          </a:p>
        </p:txBody>
      </p:sp>
    </p:spTree>
    <p:extLst>
      <p:ext uri="{BB962C8B-B14F-4D97-AF65-F5344CB8AC3E}">
        <p14:creationId xmlns:p14="http://schemas.microsoft.com/office/powerpoint/2010/main" val="92781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a:t>
            </a:r>
          </a:p>
          <a:p>
            <a:pPr lvl="1"/>
            <a:r>
              <a:rPr lang="en-US" b="1" smtClean="0"/>
              <a:t>Apple</a:t>
            </a:r>
            <a:endParaRPr lang="en-US" b="1" dirty="0" smtClean="0"/>
          </a:p>
          <a:p>
            <a:pPr lvl="1"/>
            <a:r>
              <a:rPr lang="en-US" b="1" dirty="0" err="1" smtClean="0"/>
              <a:t>baaaaaaaa</a:t>
            </a:r>
            <a:endParaRPr lang="en-US" b="1" dirty="0" smtClean="0"/>
          </a:p>
          <a:p>
            <a:pPr lvl="1"/>
            <a:r>
              <a:rPr lang="en-US" b="1" dirty="0" smtClean="0"/>
              <a:t>Cricket</a:t>
            </a:r>
          </a:p>
          <a:p>
            <a:endParaRPr lang="en-US" dirty="0"/>
          </a:p>
          <a:p>
            <a:r>
              <a:rPr lang="en-US" b="1" dirty="0" smtClean="0"/>
              <a:t>[ab]*:</a:t>
            </a:r>
          </a:p>
          <a:p>
            <a:pPr lvl="1"/>
            <a:r>
              <a:rPr lang="en-US" dirty="0" smtClean="0"/>
              <a:t>We may need to repeat complex combinations</a:t>
            </a:r>
          </a:p>
          <a:p>
            <a:pPr lvl="1"/>
            <a:r>
              <a:rPr lang="en-US" dirty="0" smtClean="0"/>
              <a:t>E.g., </a:t>
            </a:r>
            <a:r>
              <a:rPr lang="en-US" dirty="0" err="1" smtClean="0"/>
              <a:t>ababab</a:t>
            </a:r>
            <a:r>
              <a:rPr lang="en-US" dirty="0" smtClean="0"/>
              <a:t> or </a:t>
            </a:r>
            <a:r>
              <a:rPr lang="en-US" dirty="0" err="1" smtClean="0"/>
              <a:t>abbbbb</a:t>
            </a:r>
            <a:r>
              <a:rPr lang="en-US" dirty="0" smtClean="0"/>
              <a:t> or </a:t>
            </a:r>
            <a:r>
              <a:rPr lang="en-US" dirty="0" err="1" smtClean="0"/>
              <a:t>bbbbbb</a:t>
            </a:r>
            <a:r>
              <a:rPr lang="en-US" dirty="0" smtClean="0"/>
              <a:t> or </a:t>
            </a:r>
            <a:r>
              <a:rPr lang="en-US" dirty="0" err="1" smtClean="0"/>
              <a:t>aaaaa</a:t>
            </a:r>
            <a:r>
              <a:rPr lang="en-US" dirty="0" smtClean="0"/>
              <a:t> etc.</a:t>
            </a:r>
          </a:p>
          <a:p>
            <a:pPr lvl="1"/>
            <a:r>
              <a:rPr lang="en-US" dirty="0" smtClean="0"/>
              <a:t>[1-9][0-9]* i.e., price for something that may be 1 or more</a:t>
            </a:r>
            <a:endParaRPr lang="en-US" dirty="0"/>
          </a:p>
        </p:txBody>
      </p:sp>
    </p:spTree>
    <p:extLst>
      <p:ext uri="{BB962C8B-B14F-4D97-AF65-F5344CB8AC3E}">
        <p14:creationId xmlns:p14="http://schemas.microsoft.com/office/powerpoint/2010/main" val="376871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err="1" smtClean="0"/>
              <a:t>Kleene</a:t>
            </a:r>
            <a:r>
              <a:rPr lang="en-US" b="1" dirty="0" smtClean="0"/>
              <a:t> +:</a:t>
            </a:r>
          </a:p>
          <a:p>
            <a:pPr lvl="1"/>
            <a:r>
              <a:rPr lang="en-US" dirty="0" smtClean="0"/>
              <a:t>Any number of characters but </a:t>
            </a:r>
            <a:r>
              <a:rPr lang="en-US" dirty="0" err="1" smtClean="0"/>
              <a:t>atleast</a:t>
            </a:r>
            <a:r>
              <a:rPr lang="en-US" dirty="0" smtClean="0"/>
              <a:t> 1 e.g., price [1-9]+</a:t>
            </a:r>
          </a:p>
          <a:p>
            <a:endParaRPr lang="en-US" dirty="0" smtClean="0"/>
          </a:p>
          <a:p>
            <a:r>
              <a:rPr lang="en-US" b="1" dirty="0" smtClean="0"/>
              <a:t>Wildcard (.):</a:t>
            </a:r>
          </a:p>
          <a:p>
            <a:pPr lvl="1"/>
            <a:r>
              <a:rPr lang="en-US" dirty="0" err="1" smtClean="0"/>
              <a:t>beg.n</a:t>
            </a:r>
            <a:r>
              <a:rPr lang="en-US" dirty="0" smtClean="0"/>
              <a:t> i.e., having any single character after g and before n</a:t>
            </a:r>
          </a:p>
          <a:p>
            <a:endParaRPr lang="en-US" b="1" dirty="0" smtClean="0"/>
          </a:p>
          <a:p>
            <a:r>
              <a:rPr lang="en-US" b="1" dirty="0"/>
              <a:t>aardvark.*</a:t>
            </a:r>
            <a:r>
              <a:rPr lang="en-US" b="1" dirty="0" smtClean="0"/>
              <a:t>aardvark:</a:t>
            </a:r>
          </a:p>
          <a:p>
            <a:pPr lvl="1"/>
            <a:r>
              <a:rPr lang="en-US" b="1" dirty="0" smtClean="0"/>
              <a:t>Looking for two occurrences of the same word (aardvark)</a:t>
            </a:r>
            <a:r>
              <a:rPr lang="en-US" dirty="0"/>
              <a:t/>
            </a:r>
            <a:br>
              <a:rPr lang="en-US" dirty="0"/>
            </a:br>
            <a:endParaRPr lang="en-US" b="1" dirty="0" smtClean="0"/>
          </a:p>
          <a:p>
            <a:endParaRPr lang="en-US" dirty="0" smtClean="0"/>
          </a:p>
          <a:p>
            <a:endParaRPr lang="en-US" dirty="0"/>
          </a:p>
        </p:txBody>
      </p:sp>
    </p:spTree>
    <p:extLst>
      <p:ext uri="{BB962C8B-B14F-4D97-AF65-F5344CB8AC3E}">
        <p14:creationId xmlns:p14="http://schemas.microsoft.com/office/powerpoint/2010/main" val="389076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Anchors:</a:t>
            </a:r>
          </a:p>
          <a:p>
            <a:pPr lvl="1"/>
            <a:r>
              <a:rPr lang="en-US" dirty="0" smtClean="0"/>
              <a:t>They anchor regular expressions to a particular places in a string</a:t>
            </a:r>
          </a:p>
          <a:p>
            <a:pPr lvl="1"/>
            <a:r>
              <a:rPr lang="en-US" dirty="0" smtClean="0"/>
              <a:t>Caret (^) suggests the start of a line e.g., ^The indicates words starting with The</a:t>
            </a:r>
          </a:p>
          <a:p>
            <a:pPr lvl="1"/>
            <a:r>
              <a:rPr lang="en-US" dirty="0" smtClean="0"/>
              <a:t>Dollar ($) suggest the end of a line e.g., The dog\.$ indicates the line ending with period</a:t>
            </a:r>
          </a:p>
          <a:p>
            <a:pPr lvl="1"/>
            <a:r>
              <a:rPr lang="en-US" dirty="0" smtClean="0"/>
              <a:t>Boundary (b) limits the before or after characters e.g., \</a:t>
            </a:r>
            <a:r>
              <a:rPr lang="en-US" dirty="0" err="1" smtClean="0"/>
              <a:t>bther</a:t>
            </a:r>
            <a:r>
              <a:rPr lang="en-US" dirty="0" smtClean="0"/>
              <a:t>\b means the and not other or their etc.</a:t>
            </a:r>
          </a:p>
          <a:p>
            <a:pPr lvl="1"/>
            <a:endParaRPr lang="en-US" dirty="0" smtClean="0"/>
          </a:p>
          <a:p>
            <a:pPr marL="0" indent="0">
              <a:buNone/>
            </a:pPr>
            <a:r>
              <a:rPr lang="en-US" sz="2000" dirty="0" smtClean="0"/>
              <a:t>It helps you define your language with a set of rules for example \b99\b means that 99 is a word but not 299!</a:t>
            </a:r>
            <a:endParaRPr lang="en-US" sz="2000" dirty="0"/>
          </a:p>
        </p:txBody>
      </p:sp>
    </p:spTree>
    <p:extLst>
      <p:ext uri="{BB962C8B-B14F-4D97-AF65-F5344CB8AC3E}">
        <p14:creationId xmlns:p14="http://schemas.microsoft.com/office/powerpoint/2010/main" val="124840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Disjunction |:</a:t>
            </a:r>
          </a:p>
          <a:p>
            <a:pPr lvl="1"/>
            <a:r>
              <a:rPr lang="en-US" dirty="0" smtClean="0"/>
              <a:t>Sometimes we would want one piece of string or another, and is specified as cat | dog i.e., having cat or dog</a:t>
            </a:r>
          </a:p>
          <a:p>
            <a:endParaRPr lang="en-US" dirty="0" smtClean="0"/>
          </a:p>
          <a:p>
            <a:r>
              <a:rPr lang="en-US" dirty="0" smtClean="0"/>
              <a:t>Grouping and precedence:</a:t>
            </a:r>
          </a:p>
          <a:p>
            <a:pPr lvl="1"/>
            <a:r>
              <a:rPr lang="en-US" dirty="0"/>
              <a:t>Using disjunction along with other strings we may want one or other form of it. It can be grouped with different character sequences using () e.g., if we want either guppy or guppies we can write </a:t>
            </a:r>
            <a:r>
              <a:rPr lang="en-US" dirty="0" err="1"/>
              <a:t>gupp</a:t>
            </a:r>
            <a:r>
              <a:rPr lang="en-US" dirty="0"/>
              <a:t>(y | </a:t>
            </a:r>
            <a:r>
              <a:rPr lang="en-US" dirty="0" err="1"/>
              <a:t>ies</a:t>
            </a:r>
            <a:r>
              <a:rPr lang="en-US" dirty="0" smtClean="0"/>
              <a:t>)</a:t>
            </a:r>
          </a:p>
          <a:p>
            <a:pPr lvl="1"/>
            <a:endParaRPr lang="en-US" dirty="0"/>
          </a:p>
        </p:txBody>
      </p:sp>
    </p:spTree>
    <p:extLst>
      <p:ext uri="{BB962C8B-B14F-4D97-AF65-F5344CB8AC3E}">
        <p14:creationId xmlns:p14="http://schemas.microsoft.com/office/powerpoint/2010/main" val="189434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Referring to an earlier occurrence of instance</a:t>
            </a:r>
          </a:p>
          <a:p>
            <a:pPr lvl="1"/>
            <a:r>
              <a:rPr lang="en-US" dirty="0"/>
              <a:t>the (.*)</a:t>
            </a:r>
            <a:r>
              <a:rPr lang="en-US" dirty="0" err="1"/>
              <a:t>er</a:t>
            </a:r>
            <a:r>
              <a:rPr lang="en-US" dirty="0"/>
              <a:t> they were, the \1er they will be</a:t>
            </a:r>
          </a:p>
          <a:p>
            <a:pPr lvl="1"/>
            <a:r>
              <a:rPr lang="en-US" dirty="0"/>
              <a:t>\1 referring to what is used in the </a:t>
            </a:r>
            <a:r>
              <a:rPr lang="en-US" dirty="0" err="1" smtClean="0"/>
              <a:t>paranthesis</a:t>
            </a:r>
            <a:endParaRPr lang="en-US" dirty="0" smtClean="0"/>
          </a:p>
          <a:p>
            <a:endParaRPr lang="en-US" dirty="0" smtClean="0"/>
          </a:p>
          <a:p>
            <a:r>
              <a:rPr lang="en-US" dirty="0" smtClean="0"/>
              <a:t>Multiple capture groups</a:t>
            </a:r>
          </a:p>
          <a:p>
            <a:pPr lvl="1"/>
            <a:r>
              <a:rPr lang="en-US" dirty="0"/>
              <a:t>/the (.*)</a:t>
            </a:r>
            <a:r>
              <a:rPr lang="en-US" dirty="0" err="1"/>
              <a:t>er</a:t>
            </a:r>
            <a:r>
              <a:rPr lang="en-US" dirty="0"/>
              <a:t> they (.*), the \1er we \2</a:t>
            </a:r>
            <a:r>
              <a:rPr lang="en-US" dirty="0" smtClean="0"/>
              <a:t>/</a:t>
            </a:r>
          </a:p>
          <a:p>
            <a:pPr lvl="1"/>
            <a:r>
              <a:rPr lang="en-US" dirty="0" smtClean="0"/>
              <a:t>\1 refers to what has occurred in the first group, while \2 refers to what has occurred in the second group</a:t>
            </a:r>
            <a:r>
              <a:rPr lang="en-US" dirty="0"/>
              <a:t/>
            </a:r>
            <a:br>
              <a:rPr lang="en-US" dirty="0"/>
            </a:br>
            <a:endParaRPr lang="en-US" dirty="0"/>
          </a:p>
        </p:txBody>
      </p:sp>
    </p:spTree>
    <p:extLst>
      <p:ext uri="{BB962C8B-B14F-4D97-AF65-F5344CB8AC3E}">
        <p14:creationId xmlns:p14="http://schemas.microsoft.com/office/powerpoint/2010/main" val="96229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It certainly was </a:t>
            </a:r>
            <a:r>
              <a:rPr lang="en-US" b="1" dirty="0" smtClean="0">
                <a:solidFill>
                  <a:schemeClr val="bg1">
                    <a:lumMod val="95000"/>
                    <a:lumOff val="5000"/>
                  </a:schemeClr>
                </a:solidFill>
              </a:rPr>
              <a:t>the</a:t>
            </a:r>
            <a:r>
              <a:rPr lang="en-US" dirty="0" smtClean="0"/>
              <a:t> thing I was looking for. It has aes</a:t>
            </a:r>
            <a:r>
              <a:rPr lang="en-US" b="1" dirty="0">
                <a:solidFill>
                  <a:schemeClr val="bg1">
                    <a:lumMod val="95000"/>
                    <a:lumOff val="5000"/>
                  </a:schemeClr>
                </a:solidFill>
              </a:rPr>
              <a:t>the</a:t>
            </a:r>
            <a:r>
              <a:rPr lang="en-US" dirty="0" smtClean="0"/>
              <a:t>tic appearance and is very subtle at controlling different channels. The o</a:t>
            </a:r>
            <a:r>
              <a:rPr lang="en-US" b="1" dirty="0">
                <a:solidFill>
                  <a:schemeClr val="bg1">
                    <a:lumMod val="95000"/>
                    <a:lumOff val="5000"/>
                  </a:schemeClr>
                </a:solidFill>
              </a:rPr>
              <a:t>the</a:t>
            </a:r>
            <a:r>
              <a:rPr lang="en-US" dirty="0" smtClean="0"/>
              <a:t>r thing I appreciate about it is its </a:t>
            </a:r>
            <a:r>
              <a:rPr lang="en-US" b="1" dirty="0" smtClean="0">
                <a:solidFill>
                  <a:schemeClr val="bg1">
                    <a:lumMod val="95000"/>
                    <a:lumOff val="5000"/>
                  </a:schemeClr>
                </a:solidFill>
              </a:rPr>
              <a:t>the</a:t>
            </a:r>
            <a:r>
              <a:rPr lang="en-US" dirty="0" smtClean="0"/>
              <a:t>mes </a:t>
            </a:r>
            <a:r>
              <a:rPr lang="en-US" b="1" dirty="0" err="1">
                <a:solidFill>
                  <a:schemeClr val="bg1">
                    <a:lumMod val="95000"/>
                    <a:lumOff val="5000"/>
                  </a:schemeClr>
                </a:solidFill>
              </a:rPr>
              <a:t>the</a:t>
            </a:r>
            <a:r>
              <a:rPr lang="en-US" dirty="0" err="1" smtClean="0"/>
              <a:t>_app</a:t>
            </a:r>
            <a:r>
              <a:rPr lang="en-US" dirty="0" smtClean="0"/>
              <a:t> and </a:t>
            </a:r>
            <a:r>
              <a:rPr lang="en-US" b="1" dirty="0" smtClean="0">
                <a:solidFill>
                  <a:schemeClr val="bg1">
                    <a:lumMod val="95000"/>
                    <a:lumOff val="5000"/>
                  </a:schemeClr>
                </a:solidFill>
              </a:rPr>
              <a:t>the</a:t>
            </a:r>
            <a:r>
              <a:rPr lang="en-US" dirty="0" smtClean="0"/>
              <a:t>255. </a:t>
            </a:r>
          </a:p>
          <a:p>
            <a:endParaRPr lang="en-US" dirty="0" smtClean="0"/>
          </a:p>
          <a:p>
            <a:r>
              <a:rPr lang="en-US" dirty="0" smtClean="0"/>
              <a:t>the</a:t>
            </a:r>
          </a:p>
          <a:p>
            <a:r>
              <a:rPr lang="en-US" dirty="0" smtClean="0"/>
              <a:t>[</a:t>
            </a:r>
            <a:r>
              <a:rPr lang="en-US" dirty="0" err="1" smtClean="0"/>
              <a:t>tT</a:t>
            </a:r>
            <a:r>
              <a:rPr lang="en-US" dirty="0" smtClean="0"/>
              <a:t>]he</a:t>
            </a:r>
          </a:p>
          <a:p>
            <a:r>
              <a:rPr lang="en-US" dirty="0" smtClean="0"/>
              <a:t>\b[</a:t>
            </a:r>
            <a:r>
              <a:rPr lang="en-US" dirty="0" err="1" smtClean="0"/>
              <a:t>tT</a:t>
            </a:r>
            <a:r>
              <a:rPr lang="en-US" dirty="0" smtClean="0"/>
              <a:t>]he\b</a:t>
            </a:r>
          </a:p>
          <a:p>
            <a:r>
              <a:rPr lang="en-US" dirty="0" smtClean="0"/>
              <a:t>[</a:t>
            </a:r>
            <a:r>
              <a:rPr lang="en-US" dirty="0"/>
              <a:t>ˆa-</a:t>
            </a:r>
            <a:r>
              <a:rPr lang="en-US" dirty="0" err="1"/>
              <a:t>zA</a:t>
            </a:r>
            <a:r>
              <a:rPr lang="en-US" dirty="0"/>
              <a:t>-Z][</a:t>
            </a:r>
            <a:r>
              <a:rPr lang="en-US" dirty="0" err="1"/>
              <a:t>tT</a:t>
            </a:r>
            <a:r>
              <a:rPr lang="en-US" dirty="0"/>
              <a:t>]he[ˆa-</a:t>
            </a:r>
            <a:r>
              <a:rPr lang="en-US" dirty="0" err="1"/>
              <a:t>zA</a:t>
            </a:r>
            <a:r>
              <a:rPr lang="en-US" dirty="0"/>
              <a:t>-Z</a:t>
            </a:r>
            <a:r>
              <a:rPr lang="en-US" dirty="0" smtClean="0"/>
              <a:t>]</a:t>
            </a:r>
          </a:p>
          <a:p>
            <a:r>
              <a:rPr lang="en-US" dirty="0"/>
              <a:t>(ˆ|[ˆa-</a:t>
            </a:r>
            <a:r>
              <a:rPr lang="en-US" dirty="0" err="1"/>
              <a:t>zA</a:t>
            </a:r>
            <a:r>
              <a:rPr lang="en-US" dirty="0"/>
              <a:t>-Z])[</a:t>
            </a:r>
            <a:r>
              <a:rPr lang="en-US" dirty="0" err="1"/>
              <a:t>tT</a:t>
            </a:r>
            <a:r>
              <a:rPr lang="en-US" dirty="0"/>
              <a:t>]he([ˆa-</a:t>
            </a:r>
            <a:r>
              <a:rPr lang="en-US" dirty="0" err="1"/>
              <a:t>zA</a:t>
            </a:r>
            <a:r>
              <a:rPr lang="en-US" dirty="0"/>
              <a:t>-Z]|$)</a:t>
            </a:r>
            <a:endParaRPr lang="en-US" dirty="0" smtClean="0"/>
          </a:p>
          <a:p>
            <a:endParaRPr lang="en-US" dirty="0"/>
          </a:p>
        </p:txBody>
      </p:sp>
    </p:spTree>
    <p:extLst>
      <p:ext uri="{BB962C8B-B14F-4D97-AF65-F5344CB8AC3E}">
        <p14:creationId xmlns:p14="http://schemas.microsoft.com/office/powerpoint/2010/main" val="34482476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0</TotalTime>
  <Words>647</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Basic Regex Patterns</vt:lpstr>
      <vt:lpstr>Search Queries</vt:lpstr>
      <vt:lpstr>PowerPoint Presentation</vt:lpstr>
      <vt:lpstr>PowerPoint Presentation</vt:lpstr>
      <vt:lpstr>PowerPoint Presentation</vt:lpstr>
      <vt:lpstr>PowerPoint Presentation</vt:lpstr>
      <vt:lpstr>PowerPoint Presentation</vt:lpstr>
      <vt:lpstr>PowerPoint Presentation</vt:lpstr>
      <vt:lpstr>Exercise</vt:lpstr>
      <vt:lpstr>Another Exercise (price)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Regex Patterns</dc:title>
  <dc:creator>Taimoor</dc:creator>
  <cp:lastModifiedBy>Taimoor</cp:lastModifiedBy>
  <cp:revision>1</cp:revision>
  <dcterms:created xsi:type="dcterms:W3CDTF">2019-09-21T09:56:36Z</dcterms:created>
  <dcterms:modified xsi:type="dcterms:W3CDTF">2019-09-21T09:56:47Z</dcterms:modified>
</cp:coreProperties>
</file>