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031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7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9/22/2019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fld id="{2DD204D1-F9BD-4643-8480-6EA41EB484F1}" type="datetimeFigureOut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1218987"/>
              <a:t>9/22/2019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fld id="{EB37DED6-D4C7-42EE-AB49-D2E39E64FDE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1218987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72" y="3709020"/>
            <a:ext cx="8833006" cy="1930400"/>
          </a:xfrm>
        </p:spPr>
        <p:txBody>
          <a:bodyPr/>
          <a:lstStyle/>
          <a:p>
            <a:r>
              <a:rPr lang="en-US" dirty="0" smtClean="0"/>
              <a:t>Working of Topic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8898" y="1701800"/>
                <a:ext cx="6561279" cy="49675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is a D x T matrix,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is a T x V matrix</a:t>
                </a:r>
              </a:p>
              <a:p>
                <a:r>
                  <a:rPr lang="en-US" dirty="0" smtClean="0"/>
                  <a:t>A single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aseline="-25000" dirty="0" err="1" smtClean="0"/>
                  <a:t>d,t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aseline="-25000" dirty="0" smtClean="0"/>
                  <a:t>2,0 </a:t>
                </a:r>
                <a:r>
                  <a:rPr lang="en-US" dirty="0" smtClean="0"/>
                  <a:t>can be calculated as,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8898" y="1701800"/>
                <a:ext cx="6561279" cy="4967560"/>
              </a:xfrm>
              <a:blipFill rotWithShape="0">
                <a:blip r:embed="rId3"/>
                <a:stretch>
                  <a:fillRect l="-836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117600" y="3293533"/>
                <a:ext cx="10160000" cy="1397000"/>
              </a:xfrm>
              <a:prstGeom prst="rect">
                <a:avLst/>
              </a:prstGeom>
            </p:spPr>
            <p:txBody>
              <a:bodyPr vert="horz" lIns="121899" tIns="60949" rIns="121899" bIns="60949" rtlCol="0" anchor="b">
                <a:normAutofit/>
              </a:bodyPr>
              <a:lstStyle>
                <a:lvl1pPr algn="l" defTabSz="1218987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tabLst/>
                  <a:defRPr sz="4400" kern="1200" cap="none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3293533"/>
                <a:ext cx="10160000" cy="1397000"/>
              </a:xfrm>
              <a:prstGeom prst="rect">
                <a:avLst/>
              </a:prstGeom>
              <a:blipFill rotWithShape="0">
                <a:blip r:embed="rId4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18898" y="4919133"/>
                <a:ext cx="6417263" cy="1605844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5000"/>
                  </a:lnSpc>
                  <a:spcBef>
                    <a:spcPts val="1866"/>
                  </a:spcBef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392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58037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8468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11328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3797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6461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91264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885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 </a:t>
                </a:r>
                <a:r>
                  <a:rPr lang="en-US" dirty="0"/>
                  <a:t>single value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i.e.,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aseline="-25000" dirty="0" smtClean="0"/>
                  <a:t>t,w</a:t>
                </a:r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aseline="-25000" dirty="0" smtClean="0"/>
                  <a:t>0,2 </a:t>
                </a:r>
                <a:r>
                  <a:rPr lang="en-US" dirty="0"/>
                  <a:t>can be calculated as,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98" y="4919133"/>
                <a:ext cx="6417263" cy="1605844"/>
              </a:xfrm>
              <a:prstGeom prst="rect">
                <a:avLst/>
              </a:prstGeom>
              <a:blipFill rotWithShape="0">
                <a:blip r:embed="rId5"/>
                <a:stretch>
                  <a:fillRect l="-856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3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Initial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Topics, T = 2</a:t>
            </a:r>
          </a:p>
          <a:p>
            <a:pPr lvl="1"/>
            <a:r>
              <a:rPr lang="en-US" dirty="0" smtClean="0"/>
              <a:t>Topics are: T</a:t>
            </a:r>
            <a:r>
              <a:rPr lang="en-US" baseline="-25000" dirty="0" smtClean="0"/>
              <a:t>o </a:t>
            </a:r>
            <a:r>
              <a:rPr lang="en-US" dirty="0" smtClean="0"/>
              <a:t>and t</a:t>
            </a:r>
            <a:r>
              <a:rPr lang="en-US" baseline="-25000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Gibbs Sampler iterations, </a:t>
            </a:r>
            <a:r>
              <a:rPr lang="en-US" dirty="0" err="1" smtClean="0"/>
              <a:t>gsIterations</a:t>
            </a:r>
            <a:r>
              <a:rPr lang="en-US" dirty="0" smtClean="0"/>
              <a:t> = 1000;</a:t>
            </a:r>
          </a:p>
          <a:p>
            <a:pPr lvl="1"/>
            <a:r>
              <a:rPr lang="en-US" dirty="0" smtClean="0"/>
              <a:t>Stopping criteria for the inference technique i.e., Gibbs sampler</a:t>
            </a:r>
          </a:p>
          <a:p>
            <a:pPr lvl="1"/>
            <a:r>
              <a:rPr lang="en-US" dirty="0" smtClean="0"/>
              <a:t>The distribution is expected to reach equilibrium in these iterations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Model’s hyper-parameters </a:t>
            </a:r>
            <a:br>
              <a:rPr lang="en-US" dirty="0"/>
            </a:br>
            <a:r>
              <a:rPr lang="en-US" dirty="0"/>
              <a:t>(Alpha &amp; Beta)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= 1.0</a:t>
            </a:r>
          </a:p>
          <a:p>
            <a:pPr lvl="1"/>
            <a:r>
              <a:rPr lang="en-US" dirty="0" smtClean="0"/>
              <a:t>Mixture of topics in documents</a:t>
            </a:r>
          </a:p>
          <a:p>
            <a:r>
              <a:rPr lang="en-US" dirty="0" smtClean="0"/>
              <a:t>Beta = 0.1</a:t>
            </a:r>
          </a:p>
          <a:p>
            <a:pPr lvl="1"/>
            <a:r>
              <a:rPr lang="en-US" dirty="0" smtClean="0"/>
              <a:t>Mixture of words in topics</a:t>
            </a:r>
          </a:p>
          <a:p>
            <a:pPr marL="426645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Effect of different values for Alpha and Beta are discussed later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09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br>
              <a:rPr lang="en-US" dirty="0" smtClean="0"/>
            </a:br>
            <a:r>
              <a:rPr lang="en-US" dirty="0" smtClean="0"/>
              <a:t>(maintaining state of the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898" y="1701800"/>
            <a:ext cx="5985215" cy="4470400"/>
          </a:xfrm>
        </p:spPr>
        <p:txBody>
          <a:bodyPr/>
          <a:lstStyle/>
          <a:p>
            <a:r>
              <a:rPr lang="en-US" dirty="0" smtClean="0"/>
              <a:t>theta[d][t]</a:t>
            </a:r>
          </a:p>
          <a:p>
            <a:pPr lvl="1"/>
            <a:r>
              <a:rPr lang="en-US" dirty="0" smtClean="0"/>
              <a:t>Distribution of a topic t in a document d</a:t>
            </a:r>
          </a:p>
          <a:p>
            <a:r>
              <a:rPr lang="en-US" dirty="0" smtClean="0"/>
              <a:t>phi[t][w]</a:t>
            </a:r>
          </a:p>
          <a:p>
            <a:pPr lvl="1"/>
            <a:r>
              <a:rPr lang="en-US" dirty="0"/>
              <a:t>Distribution of a word w in a topic t</a:t>
            </a:r>
          </a:p>
          <a:p>
            <a:r>
              <a:rPr lang="en-US" dirty="0" smtClean="0"/>
              <a:t>z[d][wo]</a:t>
            </a:r>
          </a:p>
          <a:p>
            <a:pPr lvl="1"/>
            <a:r>
              <a:rPr lang="en-US" dirty="0" smtClean="0"/>
              <a:t>Label for a word occurrence wo in a document d</a:t>
            </a:r>
          </a:p>
        </p:txBody>
      </p:sp>
    </p:spTree>
    <p:extLst>
      <p:ext uri="{BB962C8B-B14F-4D97-AF65-F5344CB8AC3E}">
        <p14:creationId xmlns:p14="http://schemas.microsoft.com/office/powerpoint/2010/main" val="18666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(Read Data)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8898" y="1701800"/>
            <a:ext cx="5697183" cy="50395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Dictionary or Vocabulary = {bread, milk, chair}</a:t>
            </a:r>
          </a:p>
          <a:p>
            <a:r>
              <a:rPr lang="en-US" dirty="0" smtClean="0"/>
              <a:t>Vocabulary size, V = 3</a:t>
            </a:r>
          </a:p>
          <a:p>
            <a:r>
              <a:rPr lang="en-US" dirty="0" smtClean="0"/>
              <a:t>Assigning Unique IDs to words (tokens) to simplify</a:t>
            </a:r>
          </a:p>
          <a:p>
            <a:pPr lvl="1"/>
            <a:r>
              <a:rPr lang="en-US" dirty="0" smtClean="0"/>
              <a:t>0 </a:t>
            </a:r>
            <a:r>
              <a:rPr lang="en-US" dirty="0"/>
              <a:t>= bread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= milk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= chair</a:t>
            </a:r>
          </a:p>
          <a:p>
            <a:r>
              <a:rPr lang="en-US" dirty="0" smtClean="0"/>
              <a:t>The documents are represented as,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0 </a:t>
            </a:r>
            <a:r>
              <a:rPr lang="en-US" dirty="0" smtClean="0"/>
              <a:t>= {0, 0, 0, 0, 0, 0, 0, 0, 0, 0}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= {1, 1, 1, 1, 1, 1, 1, 1, 1, 1}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= {2, 2, 2, 2, 2, 2, 2, 2, 2, 2} 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 = {0, 0, 0, 0, 0, 0, 0, 0, 0, 0, </a:t>
            </a:r>
          </a:p>
          <a:p>
            <a:pPr marL="0" indent="0">
              <a:buNone/>
            </a:pPr>
            <a:r>
              <a:rPr lang="en-US" dirty="0" smtClean="0"/>
              <a:t>         1, 1, 1, 1, 1, 1, 1, 1, 1, 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 Chain Random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897" y="1701800"/>
            <a:ext cx="6705294" cy="447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inference technique used i.e., Gibbs sampler is a </a:t>
            </a:r>
            <a:r>
              <a:rPr lang="en-US" dirty="0" err="1" smtClean="0"/>
              <a:t>markov</a:t>
            </a:r>
            <a:r>
              <a:rPr lang="en-US" dirty="0" smtClean="0"/>
              <a:t> chain technique that has each state dependent on its previous state</a:t>
            </a:r>
          </a:p>
          <a:p>
            <a:r>
              <a:rPr lang="en-US" dirty="0" smtClean="0"/>
              <a:t>The model is given an initial state at random by assigning topics t </a:t>
            </a:r>
            <a:r>
              <a:rPr lang="az-Cyrl-AZ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Є</a:t>
            </a:r>
            <a:r>
              <a:rPr lang="en-US" dirty="0" smtClean="0"/>
              <a:t>[0, T-1] to word occurrences docs[d][n] at random</a:t>
            </a:r>
          </a:p>
          <a:p>
            <a:r>
              <a:rPr lang="en-US" dirty="0" smtClean="0"/>
              <a:t>N is the total number of words in a document that varies from doc to doc</a:t>
            </a:r>
          </a:p>
          <a:p>
            <a:r>
              <a:rPr lang="en-US" dirty="0" smtClean="0"/>
              <a:t>For a word occurrence docs[d][n], its corresponding topic is stored in z[d][n]</a:t>
            </a:r>
          </a:p>
        </p:txBody>
      </p:sp>
    </p:spTree>
    <p:extLst>
      <p:ext uri="{BB962C8B-B14F-4D97-AF65-F5344CB8AC3E}">
        <p14:creationId xmlns:p14="http://schemas.microsoft.com/office/powerpoint/2010/main" val="38089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Assuming the topics assigned to each in each document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897" y="1473200"/>
            <a:ext cx="10157354" cy="5196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the following documents,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docs[0]</a:t>
            </a:r>
            <a:r>
              <a:rPr lang="en-US" baseline="-25000" dirty="0" smtClean="0"/>
              <a:t> </a:t>
            </a:r>
            <a:r>
              <a:rPr lang="en-US" dirty="0"/>
              <a:t>= {0, 0, 0, 0, 0, 0, 0, 0, 0, 0}</a:t>
            </a:r>
          </a:p>
          <a:p>
            <a:pPr marL="0" indent="0">
              <a:buNone/>
            </a:pPr>
            <a:r>
              <a:rPr lang="en-US" dirty="0" smtClean="0"/>
              <a:t>docs[1] </a:t>
            </a:r>
            <a:r>
              <a:rPr lang="en-US" dirty="0"/>
              <a:t>= {1, 1, 1, 1, 1, 1, 1, 1, 1, 1}</a:t>
            </a:r>
          </a:p>
          <a:p>
            <a:pPr marL="0" indent="0">
              <a:buNone/>
            </a:pPr>
            <a:r>
              <a:rPr lang="en-US" dirty="0" smtClean="0"/>
              <a:t>docs[2] </a:t>
            </a:r>
            <a:r>
              <a:rPr lang="en-US" dirty="0"/>
              <a:t>= {2, 2, 2, 2, 2, 2, 2, 2, 2, 2} </a:t>
            </a:r>
          </a:p>
          <a:p>
            <a:pPr marL="0" indent="0">
              <a:buNone/>
            </a:pPr>
            <a:r>
              <a:rPr lang="en-US" dirty="0" smtClean="0"/>
              <a:t>docs[3] </a:t>
            </a:r>
            <a:r>
              <a:rPr lang="en-US" dirty="0"/>
              <a:t>= {0, 0, 0, 0, 0, 0, 0, 0, 0, 0, </a:t>
            </a:r>
            <a:r>
              <a:rPr lang="en-US" dirty="0" smtClean="0"/>
              <a:t>1, </a:t>
            </a:r>
            <a:r>
              <a:rPr lang="en-US" dirty="0"/>
              <a:t>1, 1, 1, 1, 1, 1, 1, 1, 1}</a:t>
            </a:r>
          </a:p>
          <a:p>
            <a:r>
              <a:rPr lang="en-US" dirty="0" smtClean="0"/>
              <a:t>Lets assume the topics assigned to each of its word are,</a:t>
            </a:r>
          </a:p>
          <a:p>
            <a:pPr marL="0" indent="0">
              <a:buNone/>
            </a:pPr>
            <a:r>
              <a:rPr lang="en-US" dirty="0"/>
              <a:t>Z[0] = {0, 0, 1, 1, 1, 0, 0, 0, 1, 1}</a:t>
            </a:r>
          </a:p>
          <a:p>
            <a:pPr marL="0" indent="0">
              <a:buNone/>
            </a:pPr>
            <a:r>
              <a:rPr lang="en-US" dirty="0"/>
              <a:t>Z[1] = {1, 1, 0, 1, 1, 0, 0, 1, 1, 0}</a:t>
            </a:r>
          </a:p>
          <a:p>
            <a:pPr marL="0" indent="0">
              <a:buNone/>
            </a:pPr>
            <a:r>
              <a:rPr lang="en-US" dirty="0"/>
              <a:t>Z[2]  = {1, 0, 1, 0, 0, 0, 1, 1, 0, 0} </a:t>
            </a:r>
          </a:p>
          <a:p>
            <a:pPr marL="0" indent="0">
              <a:buNone/>
            </a:pPr>
            <a:r>
              <a:rPr lang="en-US" dirty="0"/>
              <a:t>Z[3]  = {1, 0, 0, 1, 1, 0, 1, 1, 0, 0, 1, 1, 1, 0, 1, 1, 0, 1, 1, 1</a:t>
            </a:r>
            <a:r>
              <a:rPr lang="en-US" dirty="0" smtClean="0"/>
              <a:t>}</a:t>
            </a:r>
          </a:p>
          <a:p>
            <a:r>
              <a:rPr lang="en-US" dirty="0" smtClean="0"/>
              <a:t>E.g. the word occurrence docs[1][6] has unique word ID=1 and its topic Z[1][6]=0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current arrangement of topics to word occurrences, the state of the model can be calculated as,</a:t>
                </a: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the number of times topic t is assigned to a word occurrence in document d</a:t>
                </a:r>
              </a:p>
              <a:p>
                <a:r>
                  <a:rPr lang="en-US" dirty="0" smtClean="0"/>
                  <a:t>The denominator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normalizes the count for different document sizes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80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2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current arrangement of topics to word occurrences, the state of the model can be calculated as,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is the number of times </a:t>
                </a:r>
                <a:r>
                  <a:rPr lang="en-US" dirty="0" smtClean="0"/>
                  <a:t>the word w has topic t (across all documents)</a:t>
                </a:r>
                <a:endParaRPr lang="en-US" dirty="0"/>
              </a:p>
              <a:p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normalizes the </a:t>
                </a:r>
                <a:r>
                  <a:rPr lang="en-US" dirty="0" smtClean="0"/>
                  <a:t>different count of words assigned to each topic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80" t="-1907" r="-480" b="-10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8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Books 16x9</vt:lpstr>
      <vt:lpstr>Working of Topic Models</vt:lpstr>
      <vt:lpstr>Setting Initial Parameters</vt:lpstr>
      <vt:lpstr>Model’s hyper-parameters  (Alpha &amp; Beta)</vt:lpstr>
      <vt:lpstr>Variables  (maintaining state of the model)</vt:lpstr>
      <vt:lpstr>Constructor (Read Data)</vt:lpstr>
      <vt:lpstr>Markov  Chain Random Initialization</vt:lpstr>
      <vt:lpstr>Assuming the topics assigned to each in each document are:</vt:lpstr>
      <vt:lpstr>Model State (θ and ϕ)</vt:lpstr>
      <vt:lpstr>Model State (θ and ϕ)</vt:lpstr>
      <vt:lpstr>Model State (θ and ϕ)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Topic Models</dc:title>
  <dc:creator>Taimoor</dc:creator>
  <cp:lastModifiedBy>Taimoor</cp:lastModifiedBy>
  <cp:revision>3</cp:revision>
  <dcterms:created xsi:type="dcterms:W3CDTF">2019-09-22T11:28:05Z</dcterms:created>
  <dcterms:modified xsi:type="dcterms:W3CDTF">2019-09-22T11:56:46Z</dcterms:modified>
</cp:coreProperties>
</file>