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2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09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7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9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40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1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4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8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60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Porter Stemmer</a:t>
            </a:r>
            <a:r>
              <a:rPr lang="en-US" dirty="0"/>
              <a:t> </a:t>
            </a:r>
            <a:r>
              <a:rPr lang="en-US" dirty="0" smtClean="0"/>
              <a:t>Algorithm:</a:t>
            </a:r>
            <a:br>
              <a:rPr lang="en-US" dirty="0" smtClean="0"/>
            </a:br>
            <a:r>
              <a:rPr lang="en-US" dirty="0" smtClean="0"/>
              <a:t>Step 1(a)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SSES -&gt; SS                         caresses  -&gt;  caress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IES  </a:t>
            </a:r>
            <a:r>
              <a:rPr lang="en-US" dirty="0"/>
              <a:t>-&gt; I </a:t>
            </a:r>
            <a:r>
              <a:rPr lang="en-US" dirty="0" smtClean="0"/>
              <a:t>                            </a:t>
            </a:r>
            <a:r>
              <a:rPr lang="en-US" dirty="0"/>
              <a:t>ponies    -&gt;  </a:t>
            </a:r>
            <a:r>
              <a:rPr lang="en-US" dirty="0" err="1"/>
              <a:t>poni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                              </a:t>
            </a:r>
            <a:r>
              <a:rPr lang="en-US" dirty="0"/>
              <a:t>ties   </a:t>
            </a:r>
            <a:r>
              <a:rPr lang="en-US" dirty="0" smtClean="0"/>
              <a:t>     </a:t>
            </a:r>
            <a:r>
              <a:rPr lang="en-US" dirty="0"/>
              <a:t>-&gt;  </a:t>
            </a:r>
            <a:r>
              <a:rPr lang="en-US" dirty="0" err="1"/>
              <a:t>ti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SS   </a:t>
            </a:r>
            <a:r>
              <a:rPr lang="en-US" dirty="0"/>
              <a:t>-&gt; SS                         </a:t>
            </a:r>
            <a:r>
              <a:rPr lang="en-US" dirty="0" smtClean="0"/>
              <a:t> caress    -&gt;  </a:t>
            </a:r>
            <a:r>
              <a:rPr lang="en-US" dirty="0"/>
              <a:t>caress</a:t>
            </a:r>
          </a:p>
          <a:p>
            <a:pPr marL="0" indent="0">
              <a:buNone/>
            </a:pPr>
            <a:r>
              <a:rPr lang="en-US" dirty="0" smtClean="0"/>
              <a:t>	S    </a:t>
            </a:r>
            <a:r>
              <a:rPr lang="en-US" dirty="0"/>
              <a:t>-&gt;                            </a:t>
            </a:r>
            <a:r>
              <a:rPr lang="en-US" dirty="0" smtClean="0"/>
              <a:t>   cats      </a:t>
            </a:r>
            <a:r>
              <a:rPr lang="en-US" dirty="0"/>
              <a:t>-&gt;  cat</a:t>
            </a:r>
          </a:p>
        </p:txBody>
      </p:sp>
    </p:spTree>
    <p:extLst>
      <p:ext uri="{BB962C8B-B14F-4D97-AF65-F5344CB8AC3E}">
        <p14:creationId xmlns:p14="http://schemas.microsoft.com/office/powerpoint/2010/main" val="25284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m&gt;0) EED -&gt; EE                    feed      -&gt;  feed</a:t>
            </a:r>
          </a:p>
          <a:p>
            <a:pPr marL="0" indent="0">
              <a:buNone/>
            </a:pPr>
            <a:r>
              <a:rPr lang="en-US" dirty="0" smtClean="0"/>
              <a:t>		                                 </a:t>
            </a:r>
            <a:r>
              <a:rPr lang="en-US" dirty="0" smtClean="0"/>
              <a:t>agreed    </a:t>
            </a:r>
            <a:r>
              <a:rPr lang="en-US" dirty="0"/>
              <a:t>-&gt;  agree</a:t>
            </a:r>
          </a:p>
          <a:p>
            <a:pPr marL="0" indent="0">
              <a:buNone/>
            </a:pPr>
            <a:r>
              <a:rPr lang="en-US" dirty="0" smtClean="0"/>
              <a:t>	(*</a:t>
            </a:r>
            <a:r>
              <a:rPr lang="en-US" dirty="0"/>
              <a:t>v*) ED  -&gt; </a:t>
            </a:r>
            <a:r>
              <a:rPr lang="en-US" dirty="0" smtClean="0"/>
              <a:t>                         </a:t>
            </a:r>
            <a:r>
              <a:rPr lang="en-US" dirty="0"/>
              <a:t>plastered -&gt;  plaster</a:t>
            </a:r>
          </a:p>
          <a:p>
            <a:pPr marL="0" indent="0">
              <a:buNone/>
            </a:pPr>
            <a:r>
              <a:rPr lang="en-US" dirty="0" smtClean="0"/>
              <a:t>				            </a:t>
            </a:r>
            <a:r>
              <a:rPr lang="en-US" dirty="0"/>
              <a:t>bled      -&gt;  bled</a:t>
            </a:r>
          </a:p>
          <a:p>
            <a:pPr marL="0" indent="0">
              <a:buNone/>
            </a:pPr>
            <a:r>
              <a:rPr lang="en-US" dirty="0" smtClean="0"/>
              <a:t>	(*</a:t>
            </a:r>
            <a:r>
              <a:rPr lang="en-US" dirty="0"/>
              <a:t>v*) ING -&gt;    </a:t>
            </a:r>
            <a:r>
              <a:rPr lang="en-US" dirty="0" smtClean="0"/>
              <a:t>                     </a:t>
            </a:r>
            <a:r>
              <a:rPr lang="en-US" dirty="0"/>
              <a:t>motoring  -&gt;  motor</a:t>
            </a:r>
          </a:p>
          <a:p>
            <a:pPr marL="0" indent="0">
              <a:buNone/>
            </a:pPr>
            <a:r>
              <a:rPr lang="en-US" dirty="0" smtClean="0"/>
              <a:t>				            </a:t>
            </a:r>
            <a:r>
              <a:rPr lang="en-US" dirty="0"/>
              <a:t>sing      -&gt;  sing</a:t>
            </a:r>
          </a:p>
        </p:txBody>
      </p:sp>
    </p:spTree>
    <p:extLst>
      <p:ext uri="{BB962C8B-B14F-4D97-AF65-F5344CB8AC3E}">
        <p14:creationId xmlns:p14="http://schemas.microsoft.com/office/powerpoint/2010/main" val="96974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1(b) 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If the second or third of the rules in Step 1b is successful, the following is done:</a:t>
            </a:r>
          </a:p>
          <a:p>
            <a:pPr marL="0" indent="0">
              <a:buNone/>
            </a:pPr>
            <a:r>
              <a:rPr lang="en-US" dirty="0"/>
              <a:t>    AT -&gt; ATE                       </a:t>
            </a:r>
            <a:r>
              <a:rPr lang="en-US" dirty="0" err="1"/>
              <a:t>conflat</a:t>
            </a:r>
            <a:r>
              <a:rPr lang="en-US" dirty="0"/>
              <a:t>(</a:t>
            </a:r>
            <a:r>
              <a:rPr lang="en-US" dirty="0" err="1"/>
              <a:t>ed</a:t>
            </a:r>
            <a:r>
              <a:rPr lang="en-US" dirty="0"/>
              <a:t>)  -&gt;  conflate</a:t>
            </a:r>
          </a:p>
          <a:p>
            <a:pPr marL="0" indent="0">
              <a:buNone/>
            </a:pPr>
            <a:r>
              <a:rPr lang="en-US" dirty="0"/>
              <a:t>    BL -&gt; BLE                       </a:t>
            </a:r>
            <a:r>
              <a:rPr lang="en-US" dirty="0" err="1"/>
              <a:t>troubl</a:t>
            </a:r>
            <a:r>
              <a:rPr lang="en-US" dirty="0"/>
              <a:t>(</a:t>
            </a:r>
            <a:r>
              <a:rPr lang="en-US" dirty="0" err="1"/>
              <a:t>ed</a:t>
            </a:r>
            <a:r>
              <a:rPr lang="en-US" dirty="0"/>
              <a:t>)   -&gt;  trouble</a:t>
            </a:r>
          </a:p>
          <a:p>
            <a:pPr marL="0" indent="0">
              <a:buNone/>
            </a:pPr>
            <a:r>
              <a:rPr lang="en-US" dirty="0"/>
              <a:t>    IZ -&gt; IZE                       </a:t>
            </a:r>
            <a:r>
              <a:rPr lang="en-US" dirty="0" err="1"/>
              <a:t>siz</a:t>
            </a:r>
            <a:r>
              <a:rPr lang="en-US" dirty="0"/>
              <a:t>(</a:t>
            </a:r>
            <a:r>
              <a:rPr lang="en-US" dirty="0" err="1"/>
              <a:t>ed</a:t>
            </a:r>
            <a:r>
              <a:rPr lang="en-US" dirty="0"/>
              <a:t>)      -&gt;  </a:t>
            </a:r>
            <a:r>
              <a:rPr lang="en-US" dirty="0" smtClean="0"/>
              <a:t>size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(*</a:t>
            </a:r>
            <a:r>
              <a:rPr lang="en-US" dirty="0"/>
              <a:t>d and not (*L or *S or *Z</a:t>
            </a:r>
            <a:r>
              <a:rPr lang="en-US" dirty="0" smtClean="0"/>
              <a:t>))        </a:t>
            </a:r>
            <a:r>
              <a:rPr lang="en-US" dirty="0"/>
              <a:t>-&gt; single letter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err="1"/>
              <a:t>hopp</a:t>
            </a:r>
            <a:r>
              <a:rPr lang="en-US" dirty="0"/>
              <a:t>(</a:t>
            </a:r>
            <a:r>
              <a:rPr lang="en-US" dirty="0" err="1"/>
              <a:t>ing</a:t>
            </a:r>
            <a:r>
              <a:rPr lang="en-US" dirty="0"/>
              <a:t>)    -&gt;  hop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err="1"/>
              <a:t>tann</a:t>
            </a:r>
            <a:r>
              <a:rPr lang="en-US" dirty="0"/>
              <a:t>(</a:t>
            </a:r>
            <a:r>
              <a:rPr lang="en-US" dirty="0" err="1"/>
              <a:t>ed</a:t>
            </a:r>
            <a:r>
              <a:rPr lang="en-US" dirty="0"/>
              <a:t>)     -&gt;  tan</a:t>
            </a:r>
          </a:p>
          <a:p>
            <a:pPr marL="0" indent="0">
              <a:buNone/>
            </a:pPr>
            <a:r>
              <a:rPr lang="en-US" dirty="0"/>
              <a:t>                                    fall(</a:t>
            </a:r>
            <a:r>
              <a:rPr lang="en-US" dirty="0" err="1"/>
              <a:t>ing</a:t>
            </a:r>
            <a:r>
              <a:rPr lang="en-US" dirty="0"/>
              <a:t>)    -&gt;  fall</a:t>
            </a:r>
          </a:p>
          <a:p>
            <a:pPr marL="0" indent="0">
              <a:buNone/>
            </a:pPr>
            <a:r>
              <a:rPr lang="en-US" dirty="0"/>
              <a:t>                                    hiss(</a:t>
            </a:r>
            <a:r>
              <a:rPr lang="en-US" dirty="0" err="1"/>
              <a:t>ing</a:t>
            </a:r>
            <a:r>
              <a:rPr lang="en-US" dirty="0"/>
              <a:t>)    -&gt;  hiss</a:t>
            </a:r>
          </a:p>
          <a:p>
            <a:pPr marL="0" indent="0">
              <a:buNone/>
            </a:pPr>
            <a:r>
              <a:rPr lang="en-US" dirty="0"/>
              <a:t>                                    fizz(</a:t>
            </a:r>
            <a:r>
              <a:rPr lang="en-US" dirty="0" err="1"/>
              <a:t>ed</a:t>
            </a:r>
            <a:r>
              <a:rPr lang="en-US" dirty="0"/>
              <a:t>)     -&gt;  fizz</a:t>
            </a:r>
          </a:p>
          <a:p>
            <a:pPr marL="0" indent="0">
              <a:buNone/>
            </a:pPr>
            <a:r>
              <a:rPr lang="en-US" dirty="0"/>
              <a:t>    (m=1 and *o) -&gt; E               fail(</a:t>
            </a:r>
            <a:r>
              <a:rPr lang="en-US" dirty="0" err="1"/>
              <a:t>ing</a:t>
            </a:r>
            <a:r>
              <a:rPr lang="en-US" dirty="0"/>
              <a:t>)    -&gt;  fail</a:t>
            </a:r>
          </a:p>
          <a:p>
            <a:pPr marL="0" indent="0">
              <a:buNone/>
            </a:pPr>
            <a:r>
              <a:rPr lang="en-US" dirty="0"/>
              <a:t>                                    fil(</a:t>
            </a:r>
            <a:r>
              <a:rPr lang="en-US" dirty="0" err="1"/>
              <a:t>ing</a:t>
            </a:r>
            <a:r>
              <a:rPr lang="en-US" dirty="0"/>
              <a:t>)     -&gt; 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3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(*v*) Y -&gt; I                    happy        -&gt;  </a:t>
            </a:r>
            <a:r>
              <a:rPr lang="en-US" dirty="0" err="1"/>
              <a:t>happi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sky          -&gt;  sky</a:t>
            </a:r>
          </a:p>
        </p:txBody>
      </p:sp>
    </p:spTree>
    <p:extLst>
      <p:ext uri="{BB962C8B-B14F-4D97-AF65-F5344CB8AC3E}">
        <p14:creationId xmlns:p14="http://schemas.microsoft.com/office/powerpoint/2010/main" val="36416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2732" y="2349752"/>
            <a:ext cx="4945488" cy="35993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(m&gt;0) ATIONAL -&gt;  ATE           relational     -&gt;  relate</a:t>
            </a:r>
          </a:p>
          <a:p>
            <a:pPr marL="0" indent="0">
              <a:buNone/>
            </a:pPr>
            <a:r>
              <a:rPr lang="en-US" dirty="0"/>
              <a:t>    (m&gt;0) TIONAL  -&gt;  TION          conditional    -&gt;  condition</a:t>
            </a:r>
          </a:p>
          <a:p>
            <a:pPr marL="0" indent="0">
              <a:buNone/>
            </a:pPr>
            <a:r>
              <a:rPr lang="en-US" dirty="0"/>
              <a:t>                                    rational       -&gt;  rational</a:t>
            </a:r>
          </a:p>
          <a:p>
            <a:pPr marL="0" indent="0">
              <a:buNone/>
            </a:pPr>
            <a:r>
              <a:rPr lang="en-US" dirty="0"/>
              <a:t>    (m&gt;0) ENCI    -&gt;  ENCE          </a:t>
            </a:r>
            <a:r>
              <a:rPr lang="en-US" dirty="0" err="1"/>
              <a:t>valenci</a:t>
            </a:r>
            <a:r>
              <a:rPr lang="en-US" dirty="0"/>
              <a:t>        -&gt;  valence</a:t>
            </a:r>
          </a:p>
          <a:p>
            <a:pPr marL="0" indent="0">
              <a:buNone/>
            </a:pPr>
            <a:r>
              <a:rPr lang="en-US" dirty="0"/>
              <a:t>    (m&gt;0) ANCI    -&gt;  ANCE          </a:t>
            </a:r>
            <a:r>
              <a:rPr lang="en-US" dirty="0" err="1"/>
              <a:t>hesitanci</a:t>
            </a:r>
            <a:r>
              <a:rPr lang="en-US" dirty="0"/>
              <a:t>      -&gt;  hesitance</a:t>
            </a:r>
          </a:p>
          <a:p>
            <a:pPr marL="0" indent="0">
              <a:buNone/>
            </a:pPr>
            <a:r>
              <a:rPr lang="en-US" dirty="0"/>
              <a:t>    (m&gt;0) IZER    -&gt;  IZE           digitizer      -&gt;  digitize</a:t>
            </a:r>
          </a:p>
          <a:p>
            <a:pPr marL="0" indent="0">
              <a:buNone/>
            </a:pPr>
            <a:r>
              <a:rPr lang="en-US" dirty="0"/>
              <a:t>    (m&gt;0) ABLI    -&gt;  ABLE          </a:t>
            </a:r>
            <a:r>
              <a:rPr lang="en-US" dirty="0" err="1"/>
              <a:t>conformabli</a:t>
            </a:r>
            <a:r>
              <a:rPr lang="en-US" dirty="0"/>
              <a:t>    -&gt;  conformable</a:t>
            </a:r>
          </a:p>
          <a:p>
            <a:pPr marL="0" indent="0">
              <a:buNone/>
            </a:pPr>
            <a:r>
              <a:rPr lang="en-US" dirty="0"/>
              <a:t>    (m&gt;0) ALLI    -&gt;  AL            </a:t>
            </a:r>
            <a:r>
              <a:rPr lang="en-US" dirty="0" err="1"/>
              <a:t>radicalli</a:t>
            </a:r>
            <a:r>
              <a:rPr lang="en-US" dirty="0"/>
              <a:t>      -&gt;  radical</a:t>
            </a:r>
          </a:p>
          <a:p>
            <a:pPr marL="0" indent="0">
              <a:buNone/>
            </a:pPr>
            <a:r>
              <a:rPr lang="en-US" dirty="0"/>
              <a:t>    (m&gt;0) ENTLI   -&gt;  ENT           </a:t>
            </a:r>
            <a:r>
              <a:rPr lang="en-US" dirty="0" err="1"/>
              <a:t>differentli</a:t>
            </a:r>
            <a:r>
              <a:rPr lang="en-US" dirty="0"/>
              <a:t>    -&gt;  different</a:t>
            </a:r>
          </a:p>
          <a:p>
            <a:pPr marL="0" indent="0">
              <a:buNone/>
            </a:pPr>
            <a:r>
              <a:rPr lang="en-US" dirty="0"/>
              <a:t>    (m&gt;0) ELI     -&gt;  E             </a:t>
            </a:r>
            <a:r>
              <a:rPr lang="en-US" dirty="0" err="1"/>
              <a:t>vileli</a:t>
            </a:r>
            <a:r>
              <a:rPr lang="en-US" dirty="0"/>
              <a:t>        - &gt;  vile</a:t>
            </a:r>
          </a:p>
          <a:p>
            <a:pPr marL="0" indent="0">
              <a:buNone/>
            </a:pPr>
            <a:r>
              <a:rPr lang="en-US" dirty="0"/>
              <a:t>    (m&gt;0) OUSLI   -&gt;  OUS           </a:t>
            </a:r>
            <a:r>
              <a:rPr lang="en-US" dirty="0" err="1"/>
              <a:t>analogousli</a:t>
            </a:r>
            <a:r>
              <a:rPr lang="en-US" dirty="0"/>
              <a:t>    -&gt;  </a:t>
            </a:r>
            <a:r>
              <a:rPr lang="en-US" dirty="0" smtClean="0"/>
              <a:t>analogous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4738" y="2336873"/>
            <a:ext cx="4700058" cy="35993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(m&gt;0) IZATION -&gt;  IZE           </a:t>
            </a:r>
            <a:r>
              <a:rPr lang="en-US" dirty="0" err="1"/>
              <a:t>vietnamization</a:t>
            </a:r>
            <a:r>
              <a:rPr lang="en-US" dirty="0"/>
              <a:t> -&gt;  </a:t>
            </a:r>
            <a:r>
              <a:rPr lang="en-US" dirty="0" err="1"/>
              <a:t>vietnamize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(m&gt;0) ATION   -&gt;  ATE           predication    -&gt;  predicate</a:t>
            </a:r>
          </a:p>
          <a:p>
            <a:pPr marL="0" indent="0">
              <a:buNone/>
            </a:pPr>
            <a:r>
              <a:rPr lang="en-US" dirty="0"/>
              <a:t>    (m&gt;0) ATOR    -&gt;  ATE           operator       -&gt;  operate</a:t>
            </a:r>
          </a:p>
          <a:p>
            <a:pPr marL="0" indent="0">
              <a:buNone/>
            </a:pPr>
            <a:r>
              <a:rPr lang="en-US" dirty="0"/>
              <a:t>    (m&gt;0) ALISM   -&gt;  AL            feudalism      -&gt;  feudal</a:t>
            </a:r>
          </a:p>
          <a:p>
            <a:pPr marL="0" indent="0">
              <a:buNone/>
            </a:pPr>
            <a:r>
              <a:rPr lang="en-US" dirty="0"/>
              <a:t>    (m&gt;0) IVENESS -&gt;  IVE           decisiveness   -&gt;  decisive</a:t>
            </a:r>
          </a:p>
          <a:p>
            <a:pPr marL="0" indent="0">
              <a:buNone/>
            </a:pPr>
            <a:r>
              <a:rPr lang="en-US" dirty="0"/>
              <a:t>    (m&gt;0) FULNESS -&gt;  FUL           hopefulness    -&gt;  hopeful</a:t>
            </a:r>
          </a:p>
          <a:p>
            <a:pPr marL="0" indent="0">
              <a:buNone/>
            </a:pPr>
            <a:r>
              <a:rPr lang="en-US" dirty="0"/>
              <a:t>    (m&gt;0) OUSNESS -&gt;  OUS           callousness    -&gt;  callous</a:t>
            </a:r>
          </a:p>
          <a:p>
            <a:pPr marL="0" indent="0">
              <a:buNone/>
            </a:pPr>
            <a:r>
              <a:rPr lang="en-US" dirty="0"/>
              <a:t>    (m&gt;0) ALITI   -&gt;  AL            </a:t>
            </a:r>
            <a:r>
              <a:rPr lang="en-US" dirty="0" err="1"/>
              <a:t>formaliti</a:t>
            </a:r>
            <a:r>
              <a:rPr lang="en-US" dirty="0"/>
              <a:t>      -&gt;  formal</a:t>
            </a:r>
          </a:p>
          <a:p>
            <a:pPr marL="0" indent="0">
              <a:buNone/>
            </a:pPr>
            <a:r>
              <a:rPr lang="en-US" dirty="0"/>
              <a:t>    (m&gt;0) IVITI   -&gt;  IVE           </a:t>
            </a:r>
            <a:r>
              <a:rPr lang="en-US" dirty="0" err="1"/>
              <a:t>sensitiviti</a:t>
            </a:r>
            <a:r>
              <a:rPr lang="en-US" dirty="0"/>
              <a:t>    -&gt;  sensitive</a:t>
            </a:r>
          </a:p>
          <a:p>
            <a:pPr marL="0" indent="0">
              <a:buNone/>
            </a:pPr>
            <a:r>
              <a:rPr lang="en-US" dirty="0"/>
              <a:t>    (m&gt;0) BILITI  -&gt;  BLE           </a:t>
            </a:r>
            <a:r>
              <a:rPr lang="en-US" dirty="0" err="1"/>
              <a:t>sensibiliti</a:t>
            </a:r>
            <a:r>
              <a:rPr lang="en-US" dirty="0"/>
              <a:t>    -&gt;  sensible</a:t>
            </a:r>
          </a:p>
        </p:txBody>
      </p:sp>
    </p:spTree>
    <p:extLst>
      <p:ext uri="{BB962C8B-B14F-4D97-AF65-F5344CB8AC3E}">
        <p14:creationId xmlns:p14="http://schemas.microsoft.com/office/powerpoint/2010/main" val="272712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(</a:t>
            </a:r>
            <a:r>
              <a:rPr lang="en-US" dirty="0"/>
              <a:t>m&gt;0) ICATE -&gt;  IC              triplicate     -&gt;  </a:t>
            </a:r>
            <a:r>
              <a:rPr lang="en-US" dirty="0" err="1"/>
              <a:t>triplic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(m&gt;0) ATIVE -&gt;                  formative      -&gt;  form</a:t>
            </a:r>
          </a:p>
          <a:p>
            <a:pPr marL="0" indent="0">
              <a:buNone/>
            </a:pPr>
            <a:r>
              <a:rPr lang="en-US" dirty="0"/>
              <a:t>    (m&gt;0) ALIZE -&gt;  AL              formalize      -&gt;  formal</a:t>
            </a:r>
          </a:p>
          <a:p>
            <a:pPr marL="0" indent="0">
              <a:buNone/>
            </a:pPr>
            <a:r>
              <a:rPr lang="en-US" dirty="0"/>
              <a:t>    (m&gt;0) ICITI -&gt;  IC              </a:t>
            </a:r>
            <a:r>
              <a:rPr lang="en-US" dirty="0" err="1"/>
              <a:t>electriciti</a:t>
            </a:r>
            <a:r>
              <a:rPr lang="en-US" dirty="0"/>
              <a:t>    -&gt;  electric</a:t>
            </a:r>
          </a:p>
          <a:p>
            <a:pPr marL="0" indent="0">
              <a:buNone/>
            </a:pPr>
            <a:r>
              <a:rPr lang="en-US" dirty="0"/>
              <a:t>    (m&gt;0) ICAL  -&gt;  IC              electrical     -&gt;  electric</a:t>
            </a:r>
          </a:p>
          <a:p>
            <a:pPr marL="0" indent="0">
              <a:buNone/>
            </a:pPr>
            <a:r>
              <a:rPr lang="en-US" dirty="0"/>
              <a:t>    (m&gt;0) FUL   -&gt;                  hopeful        -&gt;  hope</a:t>
            </a:r>
          </a:p>
          <a:p>
            <a:pPr marL="0" indent="0">
              <a:buNone/>
            </a:pPr>
            <a:r>
              <a:rPr lang="en-US" dirty="0"/>
              <a:t>    (m&gt;0) NESS  -&gt;                  goodness       -&gt;  good</a:t>
            </a:r>
          </a:p>
        </p:txBody>
      </p:sp>
    </p:spTree>
    <p:extLst>
      <p:ext uri="{BB962C8B-B14F-4D97-AF65-F5344CB8AC3E}">
        <p14:creationId xmlns:p14="http://schemas.microsoft.com/office/powerpoint/2010/main" val="12016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(m&gt;1) AL    -&gt;                  revival        -&gt;  </a:t>
            </a:r>
            <a:r>
              <a:rPr lang="en-US" dirty="0" err="1"/>
              <a:t>reviv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(m&gt;1) ANCE  -&gt;                  allowance      -&gt;  allow</a:t>
            </a:r>
          </a:p>
          <a:p>
            <a:pPr marL="0" indent="0">
              <a:buNone/>
            </a:pPr>
            <a:r>
              <a:rPr lang="en-US" dirty="0"/>
              <a:t>    (m&gt;1) ENCE  -&gt;                  inference      -&gt;  infer</a:t>
            </a:r>
          </a:p>
          <a:p>
            <a:pPr marL="0" indent="0">
              <a:buNone/>
            </a:pPr>
            <a:r>
              <a:rPr lang="en-US" dirty="0"/>
              <a:t>    (m&gt;1) ER    -&gt;                  airliner       -&gt;  </a:t>
            </a:r>
            <a:r>
              <a:rPr lang="en-US" dirty="0" err="1"/>
              <a:t>airlin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(m&gt;1) IC    -&gt;                  gyroscopic     -&gt;  </a:t>
            </a:r>
            <a:r>
              <a:rPr lang="en-US" dirty="0" err="1"/>
              <a:t>gyroscop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(m&gt;1) ABLE  -&gt;                  adjustable     -&gt;  adjust</a:t>
            </a:r>
          </a:p>
          <a:p>
            <a:pPr marL="0" indent="0">
              <a:buNone/>
            </a:pPr>
            <a:r>
              <a:rPr lang="en-US" dirty="0"/>
              <a:t>    (m&gt;1) IBLE  -&gt;                  defensible     -&gt;  </a:t>
            </a:r>
            <a:r>
              <a:rPr lang="en-US" dirty="0" err="1"/>
              <a:t>defens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(m&gt;1) ANT   -&gt;                  irritant       -&gt;  </a:t>
            </a:r>
            <a:r>
              <a:rPr lang="en-US" dirty="0" err="1"/>
              <a:t>irrit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(m&gt;1) EMENT -&gt;                  replacement    -&gt;  </a:t>
            </a:r>
            <a:r>
              <a:rPr lang="en-US" dirty="0" err="1" smtClean="0"/>
              <a:t>replac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11554" y="2336873"/>
            <a:ext cx="4700058" cy="35993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(m&gt;1) MENT  -&gt;                  adjustment     -&gt;  adjust</a:t>
            </a:r>
          </a:p>
          <a:p>
            <a:pPr marL="0" indent="0">
              <a:buNone/>
            </a:pPr>
            <a:r>
              <a:rPr lang="en-US" dirty="0"/>
              <a:t>    (m&gt;1) ENT   -&gt;                  dependent      -&gt;  depend</a:t>
            </a:r>
          </a:p>
          <a:p>
            <a:pPr marL="0" indent="0">
              <a:buNone/>
            </a:pPr>
            <a:r>
              <a:rPr lang="en-US" dirty="0"/>
              <a:t>    (m&gt;1 and (*S or *T)) ION -&gt;     adoption       -&gt;  adopt</a:t>
            </a:r>
          </a:p>
          <a:p>
            <a:pPr marL="0" indent="0">
              <a:buNone/>
            </a:pPr>
            <a:r>
              <a:rPr lang="en-US" dirty="0"/>
              <a:t>    (m&gt;1) OU    -&gt;                  </a:t>
            </a:r>
            <a:r>
              <a:rPr lang="en-US" dirty="0" err="1"/>
              <a:t>homologou</a:t>
            </a:r>
            <a:r>
              <a:rPr lang="en-US" dirty="0"/>
              <a:t>      -&gt;  homolog</a:t>
            </a:r>
          </a:p>
          <a:p>
            <a:pPr marL="0" indent="0">
              <a:buNone/>
            </a:pPr>
            <a:r>
              <a:rPr lang="en-US" dirty="0"/>
              <a:t>    (m&gt;1) ISM   -&gt;                  communism      -&gt;  </a:t>
            </a:r>
            <a:r>
              <a:rPr lang="en-US" dirty="0" err="1"/>
              <a:t>commun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(m&gt;1) ATE   -&gt;                  activate       -&gt;  </a:t>
            </a:r>
            <a:r>
              <a:rPr lang="en-US" dirty="0" err="1"/>
              <a:t>activ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(m&gt;1) ITI   -&gt;                  </a:t>
            </a:r>
            <a:r>
              <a:rPr lang="en-US" dirty="0" err="1"/>
              <a:t>angulariti</a:t>
            </a:r>
            <a:r>
              <a:rPr lang="en-US" dirty="0"/>
              <a:t>     -&gt;  angular</a:t>
            </a:r>
          </a:p>
          <a:p>
            <a:pPr marL="0" indent="0">
              <a:buNone/>
            </a:pPr>
            <a:r>
              <a:rPr lang="en-US" dirty="0"/>
              <a:t>    (m&gt;1) OUS   -&gt;                  homologous     -&gt;  homolog</a:t>
            </a:r>
          </a:p>
          <a:p>
            <a:pPr marL="0" indent="0">
              <a:buNone/>
            </a:pPr>
            <a:r>
              <a:rPr lang="en-US" dirty="0"/>
              <a:t>    (m&gt;1) IVE   -&gt;                  effective      -&gt;  effect</a:t>
            </a:r>
          </a:p>
          <a:p>
            <a:pPr marL="0" indent="0">
              <a:buNone/>
            </a:pPr>
            <a:r>
              <a:rPr lang="en-US" dirty="0"/>
              <a:t>    (m&gt;1) IZE   -&gt;                  bowdlerize     -&gt;  </a:t>
            </a:r>
            <a:r>
              <a:rPr lang="en-US" dirty="0" err="1"/>
              <a:t>bowdler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7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5(a)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(m&gt;1) E     -&gt;                  probate        -&gt;  </a:t>
            </a:r>
            <a:r>
              <a:rPr lang="en-US" dirty="0" err="1"/>
              <a:t>probat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rate           -&gt;  rate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m=1 and not *o) E -&gt;           cease          -&gt;  </a:t>
            </a:r>
            <a:r>
              <a:rPr lang="en-US" dirty="0" err="1"/>
              <a:t>ceas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6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(m &gt; 1 and *d and *L) -&gt; single letter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err="1"/>
              <a:t>controll</a:t>
            </a:r>
            <a:r>
              <a:rPr lang="en-US" dirty="0"/>
              <a:t>       -&gt;  control</a:t>
            </a:r>
          </a:p>
          <a:p>
            <a:pPr marL="0" indent="0">
              <a:buNone/>
            </a:pPr>
            <a:r>
              <a:rPr lang="en-US" dirty="0"/>
              <a:t>                                    roll           -&gt;  roll</a:t>
            </a:r>
          </a:p>
        </p:txBody>
      </p:sp>
    </p:spTree>
    <p:extLst>
      <p:ext uri="{BB962C8B-B14F-4D97-AF65-F5344CB8AC3E}">
        <p14:creationId xmlns:p14="http://schemas.microsoft.com/office/powerpoint/2010/main" val="5537727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638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Porter Stemmer Algorithm: Step 1(a)</vt:lpstr>
      <vt:lpstr>Step 1(b)</vt:lpstr>
      <vt:lpstr>Step 1(b) Clean up</vt:lpstr>
      <vt:lpstr>Step 1(c)</vt:lpstr>
      <vt:lpstr>Step 2</vt:lpstr>
      <vt:lpstr>Step 3</vt:lpstr>
      <vt:lpstr>Step 4</vt:lpstr>
      <vt:lpstr>Step 5(a)</vt:lpstr>
      <vt:lpstr>Step 5(b)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Porter Stemmer Algorithm: Step 1(a)</dc:title>
  <dc:creator>Taimoor</dc:creator>
  <cp:lastModifiedBy>Taimoor</cp:lastModifiedBy>
  <cp:revision>2</cp:revision>
  <dcterms:created xsi:type="dcterms:W3CDTF">2019-09-21T09:06:54Z</dcterms:created>
  <dcterms:modified xsi:type="dcterms:W3CDTF">2019-09-21T09:55:10Z</dcterms:modified>
</cp:coreProperties>
</file>