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7FtIs9fdYyGrd2jUr7UQpIb3F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3/library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ealpython.com/python-exception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reerkarma.com/blog/python-try-except/" TargetMode="External"/><Relationship Id="rId5" Type="http://schemas.openxmlformats.org/officeDocument/2006/relationships/hyperlink" Target="https://www.learnpython.org/" TargetMode="External"/><Relationship Id="rId4" Type="http://schemas.openxmlformats.org/officeDocument/2006/relationships/hyperlink" Target="https://www.python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749964" y="4608945"/>
            <a:ext cx="73244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Formação: “Python For SysAdmin”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2º Edição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343237" y="5560291"/>
            <a:ext cx="2244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Janeiro </a:t>
            </a: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827491" y="6156036"/>
            <a:ext cx="2244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Mano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 descr="python - Apex Ensi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9647" y="3227845"/>
            <a:ext cx="1922607" cy="184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PT"/>
              <a:t>1. Instalação e setup do ambiente de desenvolvimento e execução do primeiro programa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Na pasta de partilha, copiem por favor o ficheiro 01-04*.py para o vosso computador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A reter: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Todos os scripts python terminam com .py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Objetivo: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Todos os formandos são capazes de correr o script localmente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Explicação de como funciona o flow de um script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PT"/>
              <a:t>1. Instalação e setup do ambiente de desenvolvimento e execução do primeiro programa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Desafio: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Criação de um programa que pergunta ao utilizador o nome e apelido. No final imprime o “&lt;nome&gt; &lt;apelido&gt;”</a:t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Instalação e setup do ambiente de desenvolvimento, xecução do primeiro programa e explicação do flow básico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 b="1"/>
              <a:t>Tipos de dados, expressões condicionais, ciclos e funções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Listas e tuplos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Dicionários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Exceções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2. Tipos de dados, expressões condicionais, ciclos e funções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Na pasta de partilha, copiem por favor o ficheiro 05-0????*.py para o vosso computador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2. Tipos de dados, expressões condicionais, ciclos e funções</a:t>
            </a: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Tipos de dados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Tipicamente o python não impõe a definição de um tipo de dados a uma variável. Por exemplo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i = 0 🡪 Implica que a variável “i” vai ser inteira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i = “0” 🡪 Implica que a variável “i” vai ser string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No entanto, podem ser definidas (não recomendável):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i: int = 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Os tipos de dados podem ser convertidos, por exemplo: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x = “5”  🡪 String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k = int(x) 🡪 int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i = str(k) 🡪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Para demonstrar vamos executar o exemplo 05*.py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2. Tipos de dados, expressões condicionais, ciclos e funções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Expressões condicionais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Os “ifs” são uma parte importante da programação pois permite fazer decisões sobre determinadas comparações.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Para demonstrar e analisar vamos executar o exemplo 06*.py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2. Tipos de dados, expressões condicionais, ciclos e funções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Ciclos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O Python apenas contem o ciclo for e while. Não possui o ciclo do while.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Para demonstrar e analisar vamos executar o exemplo 07*.py e 08.py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2. Tipos de dados, expressões condicionais, ciclos e funções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Funções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Uma função em Python permite reutilizar código e estruturar funcionalidades (como em outra ling. de programação)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Para demonstrar e analisar vamos executar o exemplo 09*.py e 10.py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2. Tipos de dados, expressões condicionais, ciclos e funções</a:t>
            </a:r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Desafio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Desenvolver um programa calculadora, que nunca termina. A calculadora permite somar, subtrair, multiplicar e dividir dois números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Cada funcionalidade deve estar implementada em uma função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O programa nunca deve terminar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O utilizador deve introduzir ambos os números e de seguida a funcionalidade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Exemplo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1º Numero: 55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2º Numero: 10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Tipo: soma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Resultado: 65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1º Numero: 2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2º Numero: 10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Tipo: dividir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PT"/>
              <a:t>Resultado: 0,2</a:t>
            </a:r>
            <a:endParaRPr/>
          </a:p>
          <a:p>
            <a:pPr marL="1600200" lvl="3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Instalação e setup do ambiente de desenvolvimento, xecução do primeiro programa e explicação do flow básico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Tipos de dados, expressões condicionais, ciclos e funções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 b="1"/>
              <a:t>Listas e tuplos</a:t>
            </a:r>
            <a:endParaRPr b="1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Dicionários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Exceções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Quem sou eu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Nome: Pedro Mano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Localização: Barcelos, Braga, Portugal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Idade: 33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Formação: Mestrado em Engenharia de Telecomunicações e Informática (2013)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Area: Automotive, Embedded, Hardware-Software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Línguas: Português, Inglês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Experiencia: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Investigador grupo de sistemas embebidos, Universidade do Minho, 2012 – 2014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Automotive Embedded Software Engineer, 2014 – 2018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Hardware Security Module Software Expert, 2019 – 2024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Hobbies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Cães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Moto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Bicicleta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3. Listas e tuplos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Listas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O Python providencia listas na sua standard library. Uma lista permite guardar diferentes tipos de dados de forma bastante simples e direta (contrariamente a outras ling. de programação)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Exemplo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x = [“ola” , 3] 🡪 1º elemento é uma string, e o 2º elemento é um inteiro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O Python permite facilmente percorrer uma lista: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Exemplo: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PT"/>
              <a:t>for k in x: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Para demonstrar e analisar vamos executar o exemplo 12*.py e 13*.py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3. Listas e tuplos</a:t>
            </a:r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Tuplos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Um tuplo contem um tamanho fixo, contrariamente à lista em que o tamanho é variável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O tuplo é imutável, isto é, define uma estrutura fixa (pode ser relacionada às estruturas em c)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Para demonstrar e analisar vamos executar o exemplo 14*.py e 15*.py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838200" y="6311900"/>
            <a:ext cx="34240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https://docs.python.org/3/library/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3. Listas e tuplos</a:t>
            </a: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Desafio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Criar um programa que permite fazer a gestão de uma lista de telefone. No fundo a lista será constituída por uma lista, cada elemento será um tuplo (&lt;nome&gt;,&lt;morada&gt;,&lt;telefone&gt;)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O programa deverá permitir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Listar lista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Adicionar contacto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Procurar elemento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Sair do programa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Instalação e setup do ambiente de desenvolvimento, xecução do primeiro programa e explicação do flow básico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Tipos de dados e funções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Listas e tuplos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 b="1"/>
              <a:t>Dicionários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Exceções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4. Dicionários</a:t>
            </a:r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Um dicionário é um tipo de dados complexo, que constitui uma chave e um valor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A chaves são únicas dentro de um determinado scope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Os dicionários, ao contrários dos tuplos, permitem ser editados, adicionados e removidos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Diretamente mapeado às estruturas de dados JSON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Para demonstrar e analisar vamos executar o exemplo 17*.py e 18*.py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4. Dicionários</a:t>
            </a:r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Desafio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Refazer o programa da lista telefónica, sendo que, o numero será a chave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O programa deverá permitir: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Listar dicionário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Adicionar contacto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Procurar elemento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Remover elemento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/>
              <a:t>Sair do programa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Instalação e setup do ambiente de desenvolvimento, xecução do primeiro programa e explicação do flow básico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Tipos de dados e funções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Listas e tuplos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Dicionários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 b="1"/>
              <a:t>Exceções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5. Exceções</a:t>
            </a: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As exceções, como em outras linguagens de programação OOP permitem fazer o “handling” de erros de forma assíncrona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Podem-se fazer “handling” específicos de forma sequencial, podendo terminar o mais genérico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Para demonstrar e analisar vamos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PT"/>
              <a:t>executar o exemplo 20*.py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8" name="Google Shape;268;p27" descr="Python Exceptions: An Introduction – Real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5885" y="3337147"/>
            <a:ext cx="3958704" cy="283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5. Exceções</a:t>
            </a:r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Desafio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Proteger o desafio desenvolvido anteriormente (dicionário) e proteger a execução com a try except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/>
              <a:t>Identificar pontos de possível quebra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Revisão de objetivos e feedback</a:t>
            </a:r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Formandos são capazes de executar programas em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Perceber os princípios do código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Criar programas básicos</a:t>
            </a:r>
            <a:endParaRPr/>
          </a:p>
        </p:txBody>
      </p:sp>
      <p:pic>
        <p:nvPicPr>
          <p:cNvPr id="281" name="Google Shape;281;p29" descr="Shutterstoc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3300" y="1756349"/>
            <a:ext cx="1444282" cy="8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 descr="Shutterstoc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1260" y="2353651"/>
            <a:ext cx="1444282" cy="8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 descr="Shutterstoc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3765" y="2940126"/>
            <a:ext cx="1444282" cy="81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Apresentação dos formandos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Nome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Formação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Hobbies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Expectativas do treino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Estrutura da Formação</a:t>
            </a:r>
            <a:endParaRPr/>
          </a:p>
        </p:txBody>
      </p:sp>
      <p:grpSp>
        <p:nvGrpSpPr>
          <p:cNvPr id="289" name="Google Shape;289;p30"/>
          <p:cNvGrpSpPr/>
          <p:nvPr/>
        </p:nvGrpSpPr>
        <p:grpSpPr>
          <a:xfrm>
            <a:off x="838200" y="1827682"/>
            <a:ext cx="10515599" cy="4347222"/>
            <a:chOff x="0" y="2057"/>
            <a:chExt cx="10515599" cy="4347222"/>
          </a:xfrm>
        </p:grpSpPr>
        <p:sp>
          <p:nvSpPr>
            <p:cNvPr id="290" name="Google Shape;290;p30"/>
            <p:cNvSpPr/>
            <p:nvPr/>
          </p:nvSpPr>
          <p:spPr>
            <a:xfrm rot="5400000">
              <a:off x="-236795" y="238852"/>
              <a:ext cx="1578634" cy="1105044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0" y="554579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75" tIns="19675" rIns="19675" bIns="19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 rot="5400000">
              <a:off x="5297265" y="-4190163"/>
              <a:ext cx="1026112" cy="94105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 txBox="1"/>
            <p:nvPr/>
          </p:nvSpPr>
          <p:spPr>
            <a:xfrm>
              <a:off x="1105044" y="52149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9675" rIns="19675" bIns="19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lang="pt-PT" sz="3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Introdução Inicial ao Python</a:t>
              </a:r>
              <a:endPara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 rot="5400000">
              <a:off x="-236795" y="1623146"/>
              <a:ext cx="1578634" cy="1105044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 txBox="1"/>
            <p:nvPr/>
          </p:nvSpPr>
          <p:spPr>
            <a:xfrm>
              <a:off x="0" y="1938873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75" tIns="19675" rIns="19675" bIns="19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 rot="5400000">
              <a:off x="5297265" y="-2805869"/>
              <a:ext cx="1026112" cy="94105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 txBox="1"/>
            <p:nvPr/>
          </p:nvSpPr>
          <p:spPr>
            <a:xfrm>
              <a:off x="1105044" y="1436443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9675" rIns="19675" bIns="19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lang="pt-PT" sz="3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OOP, ambiente virtual e integração de bibliotecas externas</a:t>
              </a:r>
              <a:endPara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 rot="5400000">
              <a:off x="-236795" y="3007440"/>
              <a:ext cx="1578634" cy="1105044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0"/>
            <p:cNvSpPr txBox="1"/>
            <p:nvPr/>
          </p:nvSpPr>
          <p:spPr>
            <a:xfrm>
              <a:off x="0" y="3323167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75" tIns="19675" rIns="19675" bIns="19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 rot="5400000">
              <a:off x="5297265" y="-1421576"/>
              <a:ext cx="1026112" cy="94105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 txBox="1"/>
            <p:nvPr/>
          </p:nvSpPr>
          <p:spPr>
            <a:xfrm>
              <a:off x="1105044" y="2820736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9675" rIns="19675" bIns="19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lang="pt-PT" sz="3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Python&amp;Web (Django, webservices)</a:t>
              </a:r>
              <a:endPara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Referencias</a:t>
            </a:r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u="sng">
                <a:solidFill>
                  <a:schemeClr val="hlink"/>
                </a:solidFill>
                <a:hlinkClick r:id="rId4"/>
              </a:rPr>
              <a:t>https://www.python.org/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u="sng">
                <a:solidFill>
                  <a:schemeClr val="hlink"/>
                </a:solidFill>
                <a:hlinkClick r:id="rId5"/>
              </a:rPr>
              <a:t>https://www.learnpython.org/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u="sng">
                <a:solidFill>
                  <a:schemeClr val="hlink"/>
                </a:solidFill>
                <a:hlinkClick r:id="rId6"/>
              </a:rPr>
              <a:t>https://careerkarma.com/blog/python-try-except/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 u="sng">
                <a:solidFill>
                  <a:schemeClr val="hlink"/>
                </a:solidFill>
                <a:hlinkClick r:id="rId7"/>
              </a:rPr>
              <a:t>https://realpython.com/python-exceptions/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Estrutura da Formação</a:t>
            </a:r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>
            <a:off x="838200" y="1827682"/>
            <a:ext cx="10515599" cy="4347222"/>
            <a:chOff x="0" y="2057"/>
            <a:chExt cx="10515599" cy="4347222"/>
          </a:xfrm>
        </p:grpSpPr>
        <p:sp>
          <p:nvSpPr>
            <p:cNvPr id="107" name="Google Shape;107;p4"/>
            <p:cNvSpPr/>
            <p:nvPr/>
          </p:nvSpPr>
          <p:spPr>
            <a:xfrm rot="5400000">
              <a:off x="-236795" y="238852"/>
              <a:ext cx="1578634" cy="1105044"/>
            </a:xfrm>
            <a:prstGeom prst="chevron">
              <a:avLst>
                <a:gd name="adj" fmla="val 50000"/>
              </a:avLst>
            </a:prstGeom>
            <a:solidFill>
              <a:srgbClr val="00B050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0" y="554579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75" tIns="19675" rIns="19675" bIns="19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5400000">
              <a:off x="5297265" y="-4190163"/>
              <a:ext cx="1026112" cy="94105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1105044" y="52149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9675" rIns="19675" bIns="19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lang="pt-PT" sz="3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Introdução Inicial ao Python</a:t>
              </a:r>
              <a:endPara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5400000">
              <a:off x="-236795" y="1623146"/>
              <a:ext cx="1578634" cy="1105044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0" y="1938873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75" tIns="19675" rIns="19675" bIns="19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rot="5400000">
              <a:off x="5297265" y="-2805869"/>
              <a:ext cx="1026112" cy="94105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1105044" y="1436443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9675" rIns="19675" bIns="19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lang="pt-PT" sz="3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OOP, ambiente virtual e integração de bibliotecas externas</a:t>
              </a:r>
              <a:endPara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5400000">
              <a:off x="-236795" y="3007440"/>
              <a:ext cx="1578634" cy="1105044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0" y="3323167"/>
              <a:ext cx="1105044" cy="47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75" tIns="19675" rIns="19675" bIns="19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3º Dia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 rot="5400000">
              <a:off x="5297265" y="-1421576"/>
              <a:ext cx="1026112" cy="941055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1105044" y="2820736"/>
              <a:ext cx="9360464" cy="925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9675" rIns="19675" bIns="19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Char char="•"/>
              </a:pPr>
              <a:r>
                <a:rPr lang="pt-PT" sz="3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Python&amp;Web (Django, webservices)</a:t>
              </a:r>
              <a:endPara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O nome Python é proveniente do famoso grupo humorístico “Monty Python”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Linguagem de </a:t>
            </a:r>
            <a:r>
              <a:rPr lang="pt-PT" b="1"/>
              <a:t>script</a:t>
            </a:r>
            <a:r>
              <a:rPr lang="pt-PT"/>
              <a:t>, </a:t>
            </a:r>
            <a:r>
              <a:rPr lang="pt-PT" b="1"/>
              <a:t>imperativa</a:t>
            </a:r>
            <a:r>
              <a:rPr lang="pt-PT"/>
              <a:t>, </a:t>
            </a:r>
            <a:r>
              <a:rPr lang="pt-PT" b="1"/>
              <a:t>orientada a objetos</a:t>
            </a:r>
            <a:r>
              <a:rPr lang="pt-PT"/>
              <a:t>, </a:t>
            </a:r>
            <a:r>
              <a:rPr lang="pt-PT" b="1"/>
              <a:t>funcional</a:t>
            </a:r>
            <a:r>
              <a:rPr lang="pt-PT"/>
              <a:t> e de </a:t>
            </a:r>
            <a:r>
              <a:rPr lang="pt-PT" b="1"/>
              <a:t>tipagem forte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Suporte de multiplataforma excelente e não dependente de nenhuma ferramenta de IDE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Atualmente famoso em variadíssimas aplicações como Cloud computing, web development, test development, data scraping, Data Science,…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Conhecida como a “Swiss Army knife” das linguagens de programação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 descr="Explaining various features of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7430" y="2426566"/>
            <a:ext cx="8278956" cy="27596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Introdução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Objetivos no primeiro dia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Formandos são capazes de executar programas em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Perceber os princípios do código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PT"/>
              <a:t>Criar programas básicos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Instalação e setup do ambiente de desenvolvimento, execução do primeiro programa e explicação do flow básico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Tipos de dados e funções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Listas e tuplos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Dicionários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/>
              <a:t>Exceções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5120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/>
              <a:t>Agenda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 b="1" dirty="0"/>
              <a:t>Instalação e </a:t>
            </a:r>
            <a:r>
              <a:rPr lang="pt-PT" b="1" dirty="0" err="1"/>
              <a:t>setup</a:t>
            </a:r>
            <a:r>
              <a:rPr lang="pt-PT" b="1" dirty="0"/>
              <a:t> do ambiente de desenvolvimento, </a:t>
            </a:r>
            <a:r>
              <a:rPr lang="pt-PT" b="1" dirty="0" smtClean="0"/>
              <a:t>execução </a:t>
            </a:r>
            <a:r>
              <a:rPr lang="pt-PT" b="1" dirty="0"/>
              <a:t>do primeiro programa e explicação do </a:t>
            </a:r>
            <a:r>
              <a:rPr lang="pt-PT" b="1" dirty="0" err="1"/>
              <a:t>flow</a:t>
            </a:r>
            <a:r>
              <a:rPr lang="pt-PT" b="1" dirty="0"/>
              <a:t> básico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 dirty="0"/>
              <a:t>Tipos de dados, expressões condicionais, ciclos e funções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 dirty="0"/>
              <a:t>Listas e </a:t>
            </a:r>
            <a:r>
              <a:rPr lang="pt-PT" dirty="0" err="1"/>
              <a:t>tuplos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 dirty="0"/>
              <a:t>Dicionários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PT" dirty="0"/>
              <a:t>Exceções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1362</Words>
  <Application>Microsoft Office PowerPoint</Application>
  <PresentationFormat>Ecrã Panorâmico</PresentationFormat>
  <Paragraphs>203</Paragraphs>
  <Slides>32</Slides>
  <Notes>32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5" baseType="lpstr">
      <vt:lpstr>Arial</vt:lpstr>
      <vt:lpstr>Calibri</vt:lpstr>
      <vt:lpstr>Tema do Office</vt:lpstr>
      <vt:lpstr>Apresentação do PowerPoint</vt:lpstr>
      <vt:lpstr>Quem sou eu</vt:lpstr>
      <vt:lpstr>Apresentação dos formandos</vt:lpstr>
      <vt:lpstr>Estrutura da Formação</vt:lpstr>
      <vt:lpstr>Introdução</vt:lpstr>
      <vt:lpstr>Introdução</vt:lpstr>
      <vt:lpstr>Objetivos no primeiro dia</vt:lpstr>
      <vt:lpstr>Agenda</vt:lpstr>
      <vt:lpstr>Agenda</vt:lpstr>
      <vt:lpstr>1. Instalação e setup do ambiente de desenvolvimento e execução do primeiro programa</vt:lpstr>
      <vt:lpstr>1. Instalação e setup do ambiente de desenvolvimento e execução do primeiro programa</vt:lpstr>
      <vt:lpstr>Agenda</vt:lpstr>
      <vt:lpstr>2. Tipos de dados, expressões condicionais, ciclos e funções</vt:lpstr>
      <vt:lpstr>2. Tipos de dados, expressões condicionais, ciclos e funções</vt:lpstr>
      <vt:lpstr>2. Tipos de dados, expressões condicionais, ciclos e funções</vt:lpstr>
      <vt:lpstr>2. Tipos de dados, expressões condicionais, ciclos e funções</vt:lpstr>
      <vt:lpstr>2. Tipos de dados, expressões condicionais, ciclos e funções</vt:lpstr>
      <vt:lpstr>2. Tipos de dados, expressões condicionais, ciclos e funções</vt:lpstr>
      <vt:lpstr>Agenda</vt:lpstr>
      <vt:lpstr>3. Listas e tuplos</vt:lpstr>
      <vt:lpstr>3. Listas e tuplos</vt:lpstr>
      <vt:lpstr>3. Listas e tuplos</vt:lpstr>
      <vt:lpstr>Agenda</vt:lpstr>
      <vt:lpstr>4. Dicionários</vt:lpstr>
      <vt:lpstr>4. Dicionários</vt:lpstr>
      <vt:lpstr>Agenda</vt:lpstr>
      <vt:lpstr>5. Exceções</vt:lpstr>
      <vt:lpstr>5. Exceções</vt:lpstr>
      <vt:lpstr>Revisão de objetivos e feedback</vt:lpstr>
      <vt:lpstr>Estrutura da Formação</vt:lpstr>
      <vt:lpstr>Referencias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Findmore</dc:creator>
  <cp:lastModifiedBy>computador</cp:lastModifiedBy>
  <cp:revision>2</cp:revision>
  <dcterms:created xsi:type="dcterms:W3CDTF">2013-12-06T12:23:19Z</dcterms:created>
  <dcterms:modified xsi:type="dcterms:W3CDTF">2024-01-15T17:03:43Z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0x0101001922BDBE56FE904A8940E6CAA0BE4EA8</vt:lpwstr>
  </property>
</Properties>
</file>