
<file path=[Content_Types].xml><?xml version="1.0" encoding="utf-8"?>
<Types xmlns="http://schemas.openxmlformats.org/package/2006/content-types">
  <Default Extension="00_jpg_srz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60" r:id="rId1"/>
  </p:sldMasterIdLst>
  <p:notesMasterIdLst>
    <p:notesMasterId r:id="rId59"/>
  </p:notesMasterIdLst>
  <p:sldIdLst>
    <p:sldId id="256" r:id="rId2"/>
    <p:sldId id="345" r:id="rId3"/>
    <p:sldId id="346" r:id="rId4"/>
    <p:sldId id="350" r:id="rId5"/>
    <p:sldId id="351" r:id="rId6"/>
    <p:sldId id="353" r:id="rId7"/>
    <p:sldId id="354" r:id="rId8"/>
    <p:sldId id="355" r:id="rId9"/>
    <p:sldId id="356" r:id="rId10"/>
    <p:sldId id="358" r:id="rId11"/>
    <p:sldId id="301" r:id="rId12"/>
    <p:sldId id="260" r:id="rId13"/>
    <p:sldId id="360" r:id="rId14"/>
    <p:sldId id="269" r:id="rId15"/>
    <p:sldId id="271" r:id="rId16"/>
    <p:sldId id="274" r:id="rId17"/>
    <p:sldId id="275" r:id="rId18"/>
    <p:sldId id="278" r:id="rId19"/>
    <p:sldId id="361" r:id="rId20"/>
    <p:sldId id="362" r:id="rId21"/>
    <p:sldId id="363" r:id="rId22"/>
    <p:sldId id="364" r:id="rId23"/>
    <p:sldId id="365" r:id="rId24"/>
    <p:sldId id="366" r:id="rId25"/>
    <p:sldId id="368" r:id="rId26"/>
    <p:sldId id="369" r:id="rId27"/>
    <p:sldId id="370" r:id="rId28"/>
    <p:sldId id="372" r:id="rId29"/>
    <p:sldId id="373" r:id="rId30"/>
    <p:sldId id="374" r:id="rId31"/>
    <p:sldId id="375" r:id="rId32"/>
    <p:sldId id="377" r:id="rId33"/>
    <p:sldId id="379" r:id="rId34"/>
    <p:sldId id="387" r:id="rId35"/>
    <p:sldId id="388" r:id="rId36"/>
    <p:sldId id="389" r:id="rId37"/>
    <p:sldId id="380" r:id="rId38"/>
    <p:sldId id="381" r:id="rId39"/>
    <p:sldId id="378" r:id="rId40"/>
    <p:sldId id="376" r:id="rId41"/>
    <p:sldId id="390" r:id="rId42"/>
    <p:sldId id="391" r:id="rId43"/>
    <p:sldId id="392" r:id="rId44"/>
    <p:sldId id="393" r:id="rId45"/>
    <p:sldId id="395" r:id="rId46"/>
    <p:sldId id="396" r:id="rId47"/>
    <p:sldId id="394" r:id="rId48"/>
    <p:sldId id="397" r:id="rId49"/>
    <p:sldId id="399" r:id="rId50"/>
    <p:sldId id="398" r:id="rId51"/>
    <p:sldId id="401" r:id="rId52"/>
    <p:sldId id="402" r:id="rId53"/>
    <p:sldId id="400" r:id="rId54"/>
    <p:sldId id="403" r:id="rId55"/>
    <p:sldId id="304" r:id="rId56"/>
    <p:sldId id="339" r:id="rId57"/>
    <p:sldId id="300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73AA-E54C-480D-A181-2D77E6EE7635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39A8-076C-4CB0-BFFA-086E6121C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3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6179-FA2F-459A-8C90-A0729D5220D6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31CC-DAC6-4F2F-A69E-0F9D1BF794A7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5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CC23-EA68-4635-AA42-39EF6E85B8BC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D0E-C29D-42AC-8D56-C5C99313747F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3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DD18-A0A3-4F50-B118-85AE1848E931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96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4235-F983-42E1-8D95-B6678B86514D}" type="datetime1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2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865-1B71-4906-8237-19571C9E31DE}" type="datetime1">
              <a:rPr lang="pt-BR" smtClean="0"/>
              <a:t>28/05/2019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B6C4-2294-44CF-9991-19053C8C0F40}" type="datetime1">
              <a:rPr lang="pt-BR" smtClean="0"/>
              <a:t>28/05/2019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056A-53DF-4AF7-85A4-1E674F16BA69}" type="datetime1">
              <a:rPr lang="pt-BR" smtClean="0"/>
              <a:t>28/05/2019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4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AF6-DDF2-473F-A254-7413779A29B7}" type="datetime1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BD9D-371E-47C8-B29D-E82E5FCBBBDB}" type="datetime1">
              <a:rPr lang="pt-BR" smtClean="0"/>
              <a:t>28/05/2019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9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6D07-C516-45EC-94F7-978A9B5DE723}" type="datetime1">
              <a:rPr lang="pt-BR" smtClean="0"/>
              <a:t>28/05/2019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A89E-9F14-4E5C-91A8-F8A09FECE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5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00_jpg_srz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5AC8-E9B1-4CCC-8DC5-9E3D8F6E9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44" y="3194705"/>
            <a:ext cx="8680210" cy="657425"/>
          </a:xfrm>
        </p:spPr>
        <p:txBody>
          <a:bodyPr>
            <a:noAutofit/>
          </a:bodyPr>
          <a:lstStyle/>
          <a:p>
            <a:r>
              <a:rPr lang="pt-BR" sz="3525" b="1" dirty="0"/>
              <a:t>AULA: Vector </a:t>
            </a:r>
            <a:r>
              <a:rPr lang="pt-BR" sz="3525" b="1" dirty="0" err="1"/>
              <a:t>Autoregressive</a:t>
            </a:r>
            <a:r>
              <a:rPr lang="pt-BR" sz="3525" b="1" dirty="0"/>
              <a:t> (VAR) </a:t>
            </a:r>
            <a:r>
              <a:rPr lang="pt-BR" sz="3525" b="1" dirty="0" err="1"/>
              <a:t>Model</a:t>
            </a:r>
            <a:endParaRPr lang="pt-BR" sz="3525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F5C98-BAA2-41FE-AE74-4CF6DE8B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454" y="5771067"/>
            <a:ext cx="6858000" cy="663437"/>
          </a:xfrm>
        </p:spPr>
        <p:txBody>
          <a:bodyPr>
            <a:noAutofit/>
          </a:bodyPr>
          <a:lstStyle/>
          <a:p>
            <a:pPr algn="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Renan Mitsuo Ueda</a:t>
            </a:r>
          </a:p>
          <a:p>
            <a:pPr algn="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Orientador: Adriano Mendonça Souza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903A63-F926-4C2B-8874-D2AD637C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0"/>
            <a:ext cx="2460566" cy="16703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EC5408-DFD9-4A20-A7F7-10AD23430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63" y="106330"/>
            <a:ext cx="1744783" cy="17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9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10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1" y="278891"/>
            <a:ext cx="6766961" cy="1179453"/>
          </a:xfrm>
          <a:prstGeom prst="rect">
            <a:avLst/>
          </a:prstGeom>
        </p:spPr>
      </p:pic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AEA89E-9F14-4E5C-91A8-F8A09FECEC92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6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" y="2237917"/>
            <a:ext cx="3381647" cy="12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57600" y="2176565"/>
            <a:ext cx="53688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Setor eletroeletrônico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importante para o desenvolvimento nacional, interferindo nas demais áreas da economia brasileira.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2DE5BEB4-C9EF-4056-8963-A2257317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21" y="3726460"/>
            <a:ext cx="8811712" cy="9625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Demanda por produtos eletroeletrônicos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Impulsionada pelos setores de telecomunicação/informática, exploração petrolífera, indústria automobilística e produção de energia (TAVARES, 2001). 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14721" y="5109597"/>
            <a:ext cx="6307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do setor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Volume de produção cresceu 5,5% no mês de março de 2017, se comparado com o mesmo período do ano anterior (ABINEE, 2017). </a:t>
            </a:r>
          </a:p>
        </p:txBody>
      </p:sp>
      <p:pic>
        <p:nvPicPr>
          <p:cNvPr id="20" name="Picture 2" descr="Imagem relacionad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22" y="5260534"/>
            <a:ext cx="1939834" cy="145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A6A50-5A73-4D39-8241-8714CB94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554423"/>
            <a:ext cx="8830491" cy="668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Foram admitidas 224 pessoas em março de 2017, contabilizando um total de 235,7 mil trabalhadores no setor (CAGED, 2017).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11</a:t>
            </a:fld>
            <a:endParaRPr lang="pt-BR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1" y="2911385"/>
            <a:ext cx="3618410" cy="25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2574458"/>
            <a:ext cx="5212081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pt-BR" sz="25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Exportações</a:t>
            </a:r>
            <a:r>
              <a:rPr lang="pt-BR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Crescimento de 6,8% no mês de março de 2017, se comparado ao mesmo período do ano anterior (ABINEE, 2017).</a:t>
            </a:r>
          </a:p>
          <a:p>
            <a:pPr marL="171450" indent="-171450" algn="just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§"/>
            </a:pPr>
            <a:endParaRPr lang="pt-BR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§"/>
            </a:pPr>
            <a:r>
              <a:rPr lang="pt-BR" sz="25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Importações</a:t>
            </a:r>
            <a:r>
              <a:rPr lang="pt-BR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Aumento de 19,8% em março de 2017 se comparado à março de 2016 (ABINEE, 2017).</a:t>
            </a:r>
          </a:p>
        </p:txBody>
      </p:sp>
    </p:spTree>
    <p:extLst>
      <p:ext uri="{BB962C8B-B14F-4D97-AF65-F5344CB8AC3E}">
        <p14:creationId xmlns:p14="http://schemas.microsoft.com/office/powerpoint/2010/main" val="9490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634FC-2D78-4D78-A85D-780CD887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87" y="443003"/>
            <a:ext cx="7886700" cy="450852"/>
          </a:xfrm>
        </p:spPr>
        <p:txBody>
          <a:bodyPr>
            <a:normAutofit fontScale="90000"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 da Pesquisa: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CEAEE-1988-453B-9380-CDB4A1AC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2" y="1155399"/>
            <a:ext cx="8921931" cy="254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Setor eletroeletrônico: expande a riqueza nacional, incentiva a força produtiva e impulsiona o avanço tecnológico. </a:t>
            </a:r>
          </a:p>
          <a:p>
            <a:pPr marL="0" indent="0" algn="just">
              <a:buNone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há estudos aprofundados que utilizam modelos multivariados que buscam associar e entender o desempenho do setor eletroeletrônico.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500697-ED19-485A-BC7D-40607CB42681}"/>
              </a:ext>
            </a:extLst>
          </p:cNvPr>
          <p:cNvSpPr txBox="1">
            <a:spLocks/>
          </p:cNvSpPr>
          <p:nvPr/>
        </p:nvSpPr>
        <p:spPr>
          <a:xfrm>
            <a:off x="298815" y="4256436"/>
            <a:ext cx="6441619" cy="2282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endParaRPr lang="pt-BR" sz="3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por meio de modelos matemáticos o inter-relacionamento do desemprego no setor eletroeletrônico brasileiro e as variáveis macroeconômicas.</a:t>
            </a:r>
          </a:p>
        </p:txBody>
      </p:sp>
      <p:pic>
        <p:nvPicPr>
          <p:cNvPr id="7" name="Picture 6" descr="Resultado de imagem para alvo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582181"/>
            <a:ext cx="1399408" cy="16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8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7016A-FA17-409A-BE55-AD115EE1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406660"/>
            <a:ext cx="8987246" cy="4816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Conhecendo as variáveis: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13</a:t>
            </a:fld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38E30B8-B19B-4DC7-A234-EE98B9815962}"/>
              </a:ext>
            </a:extLst>
          </p:cNvPr>
          <p:cNvSpPr txBox="1">
            <a:spLocks/>
          </p:cNvSpPr>
          <p:nvPr/>
        </p:nvSpPr>
        <p:spPr>
          <a:xfrm>
            <a:off x="182880" y="6231587"/>
            <a:ext cx="8199209" cy="54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 de 2003 a fevereiro de 2017 (166 observações)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82876" y="1813628"/>
            <a:ext cx="8961124" cy="2459861"/>
            <a:chOff x="182876" y="1186611"/>
            <a:chExt cx="8961124" cy="2459861"/>
          </a:xfrm>
        </p:grpSpPr>
        <p:pic>
          <p:nvPicPr>
            <p:cNvPr id="7" name="Espaço Reservado para Conteúdo 4">
              <a:extLst>
                <a:ext uri="{FF2B5EF4-FFF2-40B4-BE49-F238E27FC236}">
                  <a16:creationId xmlns:a16="http://schemas.microsoft.com/office/drawing/2014/main" id="{C374EA3A-28D2-497E-9C94-C1C02B4C2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2096"/>
            <a:stretch/>
          </p:blipFill>
          <p:spPr>
            <a:xfrm>
              <a:off x="182879" y="1186611"/>
              <a:ext cx="8961121" cy="1177766"/>
            </a:xfrm>
            <a:prstGeom prst="rect">
              <a:avLst/>
            </a:prstGeom>
          </p:spPr>
        </p:pic>
        <p:pic>
          <p:nvPicPr>
            <p:cNvPr id="9" name="Espaço Reservado para Conteúdo 4">
              <a:extLst>
                <a:ext uri="{FF2B5EF4-FFF2-40B4-BE49-F238E27FC236}">
                  <a16:creationId xmlns:a16="http://schemas.microsoft.com/office/drawing/2014/main" id="{C374EA3A-28D2-497E-9C94-C1C02B4C2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816"/>
            <a:stretch/>
          </p:blipFill>
          <p:spPr>
            <a:xfrm>
              <a:off x="182879" y="2926079"/>
              <a:ext cx="8961121" cy="720393"/>
            </a:xfrm>
            <a:prstGeom prst="rect">
              <a:avLst/>
            </a:prstGeom>
          </p:spPr>
        </p:pic>
        <p:pic>
          <p:nvPicPr>
            <p:cNvPr id="8" name="Espaço Reservado para Conteúdo 4">
              <a:extLst>
                <a:ext uri="{FF2B5EF4-FFF2-40B4-BE49-F238E27FC236}">
                  <a16:creationId xmlns:a16="http://schemas.microsoft.com/office/drawing/2014/main" id="{C374EA3A-28D2-497E-9C94-C1C02B4C2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955" b="32315"/>
            <a:stretch/>
          </p:blipFill>
          <p:spPr>
            <a:xfrm>
              <a:off x="182876" y="2364377"/>
              <a:ext cx="8961121" cy="581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98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2227-5852-4AAF-AC13-BB28729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153397"/>
            <a:ext cx="8227967" cy="13255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E5FCF-58FC-49CB-8921-0A381826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1728280"/>
            <a:ext cx="8660674" cy="6165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macroeconomia busca compreender a retração e a expansão da economia em geral (KRUGMAN E WELLS, 2014).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14</a:t>
            </a:fld>
            <a:endParaRPr lang="pt-BR"/>
          </a:p>
        </p:txBody>
      </p:sp>
      <p:pic>
        <p:nvPicPr>
          <p:cNvPr id="13314" name="Picture 2" descr="Resultado de imagem para economia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62" y="4772545"/>
            <a:ext cx="2194559" cy="208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503" y="3919694"/>
            <a:ext cx="8660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Vasconcellos (2015), a macroeconomia preocupando-se mais com questões conjunturais de curto prazo.</a:t>
            </a:r>
          </a:p>
        </p:txBody>
      </p:sp>
    </p:spTree>
    <p:extLst>
      <p:ext uri="{BB962C8B-B14F-4D97-AF65-F5344CB8AC3E}">
        <p14:creationId xmlns:p14="http://schemas.microsoft.com/office/powerpoint/2010/main" val="29141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D1CB-52DF-46E9-B1C5-B41EDEE0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711234"/>
            <a:ext cx="8712926" cy="4467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seleção das variáveis seguiu a mesma lógica dos critérios propostos por Sa-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ngasoongsong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(2012): </a:t>
            </a:r>
          </a:p>
          <a:p>
            <a:pPr marL="0" indent="0" algn="just">
              <a:buNone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que causam mudanças (demissão e admissão) no setor eletroeletrônico; </a:t>
            </a:r>
          </a:p>
          <a:p>
            <a:pPr algn="just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que influenciam na demanda por produtos eletroeletrônicos;</a:t>
            </a:r>
          </a:p>
          <a:p>
            <a:pPr algn="just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Variáveis que representam a economia nacional.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15</a:t>
            </a:fld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8E2227-5852-4AAF-AC13-BB28729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-49068"/>
            <a:ext cx="8227967" cy="13255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das variáveis Macroeconômicas</a:t>
            </a:r>
          </a:p>
        </p:txBody>
      </p:sp>
    </p:spTree>
    <p:extLst>
      <p:ext uri="{BB962C8B-B14F-4D97-AF65-F5344CB8AC3E}">
        <p14:creationId xmlns:p14="http://schemas.microsoft.com/office/powerpoint/2010/main" val="31635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C8A0-BC7C-42BA-BE67-F3036090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37" y="373449"/>
            <a:ext cx="8228747" cy="994172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Desemprego (AD e DE)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16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8AFF878-A338-4B0F-9524-87F726F17DC0}"/>
              </a:ext>
            </a:extLst>
          </p:cNvPr>
          <p:cNvSpPr txBox="1">
            <a:spLocks/>
          </p:cNvSpPr>
          <p:nvPr/>
        </p:nvSpPr>
        <p:spPr>
          <a:xfrm>
            <a:off x="169037" y="1933040"/>
            <a:ext cx="8857397" cy="18113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Desempregados: pessoas que gostariam de estar exercendo uma atividade, no entanto, não conseguem arrumar um emprego (MANKIW, 2014).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variável contribui para se avaliar a capacidade produtiva de um país, pois se relaciona com outras variáveis importantes (BASÍLIO E SOUZA, 2015). </a:t>
            </a:r>
          </a:p>
        </p:txBody>
      </p:sp>
    </p:spTree>
    <p:extLst>
      <p:ext uri="{BB962C8B-B14F-4D97-AF65-F5344CB8AC3E}">
        <p14:creationId xmlns:p14="http://schemas.microsoft.com/office/powerpoint/2010/main" val="16839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4584-2DD7-4436-A0A5-232DF975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5" y="151380"/>
            <a:ext cx="8198038" cy="994172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 Interno Bruto (PIB)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B1A6D-217F-4DE6-9326-99C868EB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5" y="1145552"/>
            <a:ext cx="8768884" cy="3263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total de bens e serviços finais produzidos por uma nação ao longo de um determinado período (MANKIW, 2013). </a:t>
            </a:r>
          </a:p>
          <a:p>
            <a:pPr marL="0" indent="0" algn="just">
              <a:buNone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diminuição no PIB de um país pode sugerir uma recessão, gerando um aumento da taxa de desempregados, redução de lucros e crises financeiras.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7F4939-9095-4002-98DA-477576A8B3D6}"/>
              </a:ext>
            </a:extLst>
          </p:cNvPr>
          <p:cNvSpPr txBox="1">
            <a:spLocks/>
          </p:cNvSpPr>
          <p:nvPr/>
        </p:nvSpPr>
        <p:spPr>
          <a:xfrm>
            <a:off x="168183" y="4112023"/>
            <a:ext cx="80842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Exportação (ET)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0AAF86C-FA7B-4A3F-B22C-B9D85156E78E}"/>
              </a:ext>
            </a:extLst>
          </p:cNvPr>
          <p:cNvSpPr txBox="1">
            <a:spLocks/>
          </p:cNvSpPr>
          <p:nvPr/>
        </p:nvSpPr>
        <p:spPr>
          <a:xfrm>
            <a:off x="168184" y="5067005"/>
            <a:ext cx="8347166" cy="1289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Exportação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Geração de emprego/renda, obtenção de recurso de outros países, e estimula o crescimento econômico (SOARES E CAVALCANTI, 2014).</a:t>
            </a:r>
          </a:p>
        </p:txBody>
      </p:sp>
    </p:spTree>
    <p:extLst>
      <p:ext uri="{BB962C8B-B14F-4D97-AF65-F5344CB8AC3E}">
        <p14:creationId xmlns:p14="http://schemas.microsoft.com/office/powerpoint/2010/main" val="29740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6FA9A-684F-48E0-A338-AD745CF7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-98834"/>
            <a:ext cx="7886700" cy="13255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Câmbio (MCD)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177E9-4C38-4B84-9CD5-7226AE7E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6" y="1120231"/>
            <a:ext cx="8804365" cy="2445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câmbio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valor em termos monetários que um país concorda em negociar a sua moeda (ASSAF NETO, 2015)</a:t>
            </a:r>
          </a:p>
          <a:p>
            <a:pPr marL="0" indent="0" algn="just">
              <a:buNone/>
            </a:pPr>
            <a:endParaRPr lang="pt-BR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flutuante:</a:t>
            </a:r>
            <a:r>
              <a:rPr lang="pt-BR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 cambial adotada pelo Brasil. Corretoras e bancos determinam diariamente a fixação do preço do dólar no mercado (ZINI JÚNIOR, 1993).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18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3BF4055-3480-464D-A3CB-0DB9B60066B5}"/>
              </a:ext>
            </a:extLst>
          </p:cNvPr>
          <p:cNvSpPr txBox="1">
            <a:spLocks/>
          </p:cNvSpPr>
          <p:nvPr/>
        </p:nvSpPr>
        <p:spPr>
          <a:xfrm>
            <a:off x="209006" y="4140499"/>
            <a:ext cx="893499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Inflação (Índice Nacional ao Consumidor Amplo - IPCA)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0FFD197-DC6B-4E83-B82D-8D373E9651DB}"/>
              </a:ext>
            </a:extLst>
          </p:cNvPr>
          <p:cNvSpPr txBox="1">
            <a:spLocks/>
          </p:cNvSpPr>
          <p:nvPr/>
        </p:nvSpPr>
        <p:spPr>
          <a:xfrm>
            <a:off x="209005" y="5134671"/>
            <a:ext cx="8804365" cy="1449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Ocorre se o aumento/redução da taxa de juros persistente e generalizado no valor dos preços atingir todos os fatores de produção, bens e serviços da economia (ROSSETTI E LOPES, 2005).</a:t>
            </a:r>
          </a:p>
        </p:txBody>
      </p:sp>
    </p:spTree>
    <p:extLst>
      <p:ext uri="{BB962C8B-B14F-4D97-AF65-F5344CB8AC3E}">
        <p14:creationId xmlns:p14="http://schemas.microsoft.com/office/powerpoint/2010/main" val="132539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890" y="120964"/>
            <a:ext cx="7718516" cy="710975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Praticando no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EViews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19</a:t>
            </a:fld>
            <a:endParaRPr lang="pt-BR"/>
          </a:p>
        </p:txBody>
      </p:sp>
      <p:pic>
        <p:nvPicPr>
          <p:cNvPr id="5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29" y="46060"/>
            <a:ext cx="1141367" cy="114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2890" y="831939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1: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os Gráficos das Séries Originais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r="58596" b="27303"/>
          <a:stretch/>
        </p:blipFill>
        <p:spPr>
          <a:xfrm>
            <a:off x="1908810" y="1543005"/>
            <a:ext cx="5113564" cy="50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2FEB-6C02-4FD3-9726-FC65735C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3" y="151379"/>
            <a:ext cx="8250827" cy="994172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Autorregressivo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Vetorial (VAR)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0C8AC-719C-4A97-ADE1-31162178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23" y="1598471"/>
            <a:ext cx="8592095" cy="20591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considerado uma extensão dos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</a:t>
            </a: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autorregressivos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capaz de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prever os valores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duas ou mais séries econômicas, através da estimação de modelos que contenham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equações simultâneas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(HILL, JUDGE E GRIFFITHS, 2010).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64522" y="4362380"/>
            <a:ext cx="859209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 modelo tem por objetivo </a:t>
            </a:r>
            <a:r>
              <a:rPr lang="pt-B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investigar se há relações entre as variáveis analisadas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onde a evolução de cada variável do sistema, pode ser explicada pela própria defasagem e de todas as outras variáveis (SIMS, 1980). </a:t>
            </a:r>
          </a:p>
        </p:txBody>
      </p:sp>
    </p:spTree>
    <p:extLst>
      <p:ext uri="{BB962C8B-B14F-4D97-AF65-F5344CB8AC3E}">
        <p14:creationId xmlns:p14="http://schemas.microsoft.com/office/powerpoint/2010/main" val="370064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20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1450" y="204299"/>
            <a:ext cx="7718516" cy="142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Encontrar o arquivo &gt; abrir</a:t>
            </a:r>
          </a:p>
          <a:p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Eliminar a primeira coluna!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0021" t="19018" r="29619" b="24732"/>
          <a:stretch/>
        </p:blipFill>
        <p:spPr>
          <a:xfrm>
            <a:off x="1629308" y="1633174"/>
            <a:ext cx="6260658" cy="490573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46366" y="2913017"/>
            <a:ext cx="2573383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926330" y="2534193"/>
            <a:ext cx="2573383" cy="457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0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21</a:t>
            </a:fld>
            <a:endParaRPr lang="pt-BR"/>
          </a:p>
        </p:txBody>
      </p:sp>
      <p:sp>
        <p:nvSpPr>
          <p:cNvPr id="13" name="Seta em Curva para Baixo 12"/>
          <p:cNvSpPr/>
          <p:nvPr/>
        </p:nvSpPr>
        <p:spPr>
          <a:xfrm>
            <a:off x="3270874" y="1858192"/>
            <a:ext cx="2009459" cy="783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 em Curva para Baixo 17"/>
          <p:cNvSpPr/>
          <p:nvPr/>
        </p:nvSpPr>
        <p:spPr>
          <a:xfrm rot="9158547">
            <a:off x="2815351" y="5716371"/>
            <a:ext cx="2009459" cy="783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" y="93210"/>
            <a:ext cx="4322217" cy="34402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16" y="2899954"/>
            <a:ext cx="5275268" cy="382152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280333" y="3167743"/>
            <a:ext cx="3699018" cy="1097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20312" y="3233057"/>
            <a:ext cx="809897" cy="19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143328" y="6414815"/>
            <a:ext cx="809897" cy="19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" y="4851800"/>
            <a:ext cx="3437248" cy="12034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852145" y="5677082"/>
            <a:ext cx="638698" cy="25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7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62048" b="52232"/>
          <a:stretch/>
        </p:blipFill>
        <p:spPr>
          <a:xfrm>
            <a:off x="731248" y="1442836"/>
            <a:ext cx="7367724" cy="521364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79714" y="4748350"/>
            <a:ext cx="2338252" cy="172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4513" y="69902"/>
            <a:ext cx="7718516" cy="142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Selecionar as variáveis</a:t>
            </a:r>
          </a:p>
          <a:p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7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em Curva para Baixo 9"/>
          <p:cNvSpPr/>
          <p:nvPr/>
        </p:nvSpPr>
        <p:spPr>
          <a:xfrm>
            <a:off x="2681182" y="1050471"/>
            <a:ext cx="2009459" cy="783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4" y="232954"/>
            <a:ext cx="3509428" cy="241880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64548" y="2171063"/>
            <a:ext cx="746685" cy="310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69" y="2061300"/>
            <a:ext cx="6075435" cy="429505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84607" y="3538309"/>
            <a:ext cx="2732822" cy="34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204748" y="5938974"/>
            <a:ext cx="746685" cy="310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06245" y="264957"/>
            <a:ext cx="4453359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visualizar a série com diferenciação: d(“sigla da variável”)</a:t>
            </a:r>
          </a:p>
        </p:txBody>
      </p:sp>
    </p:spTree>
    <p:extLst>
      <p:ext uri="{BB962C8B-B14F-4D97-AF65-F5344CB8AC3E}">
        <p14:creationId xmlns:p14="http://schemas.microsoft.com/office/powerpoint/2010/main" val="62415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171931"/>
            <a:ext cx="6257109" cy="65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8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25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2890" y="244110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2: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Teste de Raiz Unitária: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r="53715" b="60480"/>
          <a:stretch/>
        </p:blipFill>
        <p:spPr>
          <a:xfrm>
            <a:off x="435701" y="955084"/>
            <a:ext cx="8303350" cy="398601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1" y="5090645"/>
            <a:ext cx="2736668" cy="16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2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26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2890" y="204921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ADF de AD (Admissão):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217952" y="1462803"/>
            <a:ext cx="4296047" cy="3531588"/>
            <a:chOff x="262890" y="1346972"/>
            <a:chExt cx="4296047" cy="3531588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90" y="1346972"/>
              <a:ext cx="4296047" cy="3531588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494285" y="1758815"/>
              <a:ext cx="2470984" cy="474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86703" y="2388169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47513" y="3317521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598530" y="4362994"/>
              <a:ext cx="823938" cy="284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3" name="Título 1"/>
          <p:cNvSpPr txBox="1">
            <a:spLocks/>
          </p:cNvSpPr>
          <p:nvPr/>
        </p:nvSpPr>
        <p:spPr>
          <a:xfrm>
            <a:off x="605011" y="823681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nível (Série original)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842167" y="798718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Diferença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4763060" y="1462803"/>
            <a:ext cx="4284177" cy="3507198"/>
            <a:chOff x="4748620" y="1371362"/>
            <a:chExt cx="4284177" cy="350719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8620" y="1371362"/>
              <a:ext cx="4284177" cy="3507198"/>
            </a:xfrm>
            <a:prstGeom prst="rect">
              <a:avLst/>
            </a:prstGeom>
          </p:spPr>
        </p:pic>
        <p:sp>
          <p:nvSpPr>
            <p:cNvPr id="16" name="Retângulo 15"/>
            <p:cNvSpPr/>
            <p:nvPr/>
          </p:nvSpPr>
          <p:spPr>
            <a:xfrm>
              <a:off x="4944374" y="1780586"/>
              <a:ext cx="2470984" cy="474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941141" y="2769326"/>
              <a:ext cx="1773173" cy="195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962918" y="3300102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074746" y="4371702"/>
              <a:ext cx="823938" cy="284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20" name="Conector reto 19"/>
          <p:cNvCxnSpPr/>
          <p:nvPr/>
        </p:nvCxnSpPr>
        <p:spPr>
          <a:xfrm>
            <a:off x="4624252" y="876707"/>
            <a:ext cx="0" cy="57663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50" y="5108963"/>
            <a:ext cx="4133850" cy="16383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272" y="5093478"/>
            <a:ext cx="4105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7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" y="1200424"/>
            <a:ext cx="4261888" cy="2117542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4624252" y="876707"/>
            <a:ext cx="29635" cy="46460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47" y="1200424"/>
            <a:ext cx="4261888" cy="2117542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70194" y="680373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nível (Série original)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909204" y="626764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Diferença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" y="3771319"/>
            <a:ext cx="4419440" cy="1751483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991901" y="1143585"/>
            <a:ext cx="14270" cy="2149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21598" y="1200424"/>
            <a:ext cx="4198" cy="209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/>
          <p:cNvSpPr txBox="1">
            <a:spLocks/>
          </p:cNvSpPr>
          <p:nvPr/>
        </p:nvSpPr>
        <p:spPr>
          <a:xfrm>
            <a:off x="1862089" y="1505684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6640476" y="1505683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99" y="3866855"/>
            <a:ext cx="4105275" cy="1609725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692469" y="3279309"/>
            <a:ext cx="86378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-2.88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5688324" y="3232537"/>
            <a:ext cx="76493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- 2.88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312390" y="3277305"/>
            <a:ext cx="808601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-1.84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1608338" y="3148489"/>
            <a:ext cx="6041" cy="22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ítulo 1"/>
          <p:cNvSpPr txBox="1">
            <a:spLocks/>
          </p:cNvSpPr>
          <p:nvPr/>
        </p:nvSpPr>
        <p:spPr>
          <a:xfrm>
            <a:off x="5072469" y="3269841"/>
            <a:ext cx="765540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- 3.23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154167" y="1486355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5043014" y="1054991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to 44"/>
          <p:cNvCxnSpPr/>
          <p:nvPr/>
        </p:nvCxnSpPr>
        <p:spPr>
          <a:xfrm>
            <a:off x="5431278" y="3115307"/>
            <a:ext cx="6041" cy="22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ítulo 1"/>
          <p:cNvSpPr txBox="1">
            <a:spLocks/>
          </p:cNvSpPr>
          <p:nvPr/>
        </p:nvSpPr>
        <p:spPr>
          <a:xfrm>
            <a:off x="703182" y="5690271"/>
            <a:ext cx="7718516" cy="116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 t-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onde Ho: AD tem uma raiz unitária (Não estacionária)</a:t>
            </a:r>
          </a:p>
          <a:p>
            <a:pPr algn="ctr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  <a:p>
            <a:pPr algn="ctr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P-valor &lt;0,05 rejeita-se Ho = Série estacionária</a:t>
            </a: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P-valor &gt; 0,05 aceita-se Ho = Série não estacionária</a:t>
            </a:r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113146" y="109079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ADF de AD (Admissão):</a:t>
            </a:r>
          </a:p>
        </p:txBody>
      </p:sp>
      <p:sp>
        <p:nvSpPr>
          <p:cNvPr id="50" name="CaixaDeTexto 49"/>
          <p:cNvSpPr txBox="1"/>
          <p:nvPr/>
        </p:nvSpPr>
        <p:spPr>
          <a:xfrm rot="2319771">
            <a:off x="2766450" y="1804105"/>
            <a:ext cx="176625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Não estacionário</a:t>
            </a:r>
          </a:p>
        </p:txBody>
      </p:sp>
      <p:sp>
        <p:nvSpPr>
          <p:cNvPr id="51" name="CaixaDeTexto 50"/>
          <p:cNvSpPr txBox="1"/>
          <p:nvPr/>
        </p:nvSpPr>
        <p:spPr>
          <a:xfrm rot="18790120">
            <a:off x="4712655" y="2162572"/>
            <a:ext cx="132863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</p:spTree>
    <p:extLst>
      <p:ext uri="{BB962C8B-B14F-4D97-AF65-F5344CB8AC3E}">
        <p14:creationId xmlns:p14="http://schemas.microsoft.com/office/powerpoint/2010/main" val="408308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6" y="1462803"/>
            <a:ext cx="4305479" cy="356092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28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2890" y="204921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PP de AD (Admissão):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402575" y="1874646"/>
            <a:ext cx="2974955" cy="2889097"/>
            <a:chOff x="447513" y="1758815"/>
            <a:chExt cx="2974955" cy="2889097"/>
          </a:xfrm>
        </p:grpSpPr>
        <p:sp>
          <p:nvSpPr>
            <p:cNvPr id="7" name="Retângulo 6"/>
            <p:cNvSpPr/>
            <p:nvPr/>
          </p:nvSpPr>
          <p:spPr>
            <a:xfrm>
              <a:off x="494285" y="1758815"/>
              <a:ext cx="2470984" cy="474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86703" y="2388169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47513" y="3317521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598530" y="4362994"/>
              <a:ext cx="823938" cy="284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30" y="1421855"/>
            <a:ext cx="4339773" cy="357457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605011" y="823681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nível (Série original)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842167" y="798718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Diferença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4955581" y="1872027"/>
            <a:ext cx="2957543" cy="2876034"/>
            <a:chOff x="4941141" y="1780586"/>
            <a:chExt cx="2957543" cy="2876034"/>
          </a:xfrm>
        </p:grpSpPr>
        <p:sp>
          <p:nvSpPr>
            <p:cNvPr id="16" name="Retângulo 15"/>
            <p:cNvSpPr/>
            <p:nvPr/>
          </p:nvSpPr>
          <p:spPr>
            <a:xfrm>
              <a:off x="4944374" y="1780586"/>
              <a:ext cx="2470984" cy="474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941141" y="2769326"/>
              <a:ext cx="1773173" cy="195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962918" y="3300102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074746" y="4371702"/>
              <a:ext cx="823938" cy="284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20" name="Conector reto 19"/>
          <p:cNvCxnSpPr/>
          <p:nvPr/>
        </p:nvCxnSpPr>
        <p:spPr>
          <a:xfrm>
            <a:off x="4624252" y="876707"/>
            <a:ext cx="0" cy="57663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41" y="5074428"/>
            <a:ext cx="4216134" cy="16766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717" y="5097082"/>
            <a:ext cx="4188816" cy="16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0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" y="1268195"/>
            <a:ext cx="4261888" cy="2117542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4624252" y="876707"/>
            <a:ext cx="29635" cy="46460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99" y="1200424"/>
            <a:ext cx="4261888" cy="2117542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81795" y="529310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nível (Série original)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688324" y="577632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Diferença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991901" y="1143585"/>
            <a:ext cx="14270" cy="2149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21598" y="1200424"/>
            <a:ext cx="4198" cy="20982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/>
          <p:cNvSpPr txBox="1">
            <a:spLocks/>
          </p:cNvSpPr>
          <p:nvPr/>
        </p:nvSpPr>
        <p:spPr>
          <a:xfrm>
            <a:off x="1862089" y="1505684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6640476" y="1505683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692469" y="3279309"/>
            <a:ext cx="86378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-2.87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5688324" y="3232537"/>
            <a:ext cx="76493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- 2.87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6114" y="3291409"/>
            <a:ext cx="808601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-4.43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516360" y="3166151"/>
            <a:ext cx="6041" cy="22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ítulo 1"/>
          <p:cNvSpPr txBox="1">
            <a:spLocks/>
          </p:cNvSpPr>
          <p:nvPr/>
        </p:nvSpPr>
        <p:spPr>
          <a:xfrm>
            <a:off x="4626221" y="3239669"/>
            <a:ext cx="765540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- 31.58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166114" y="1112218"/>
            <a:ext cx="1086084" cy="714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4982988" y="973040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to 44"/>
          <p:cNvCxnSpPr/>
          <p:nvPr/>
        </p:nvCxnSpPr>
        <p:spPr>
          <a:xfrm>
            <a:off x="5035491" y="3128955"/>
            <a:ext cx="6041" cy="22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ítulo 1"/>
          <p:cNvSpPr txBox="1">
            <a:spLocks/>
          </p:cNvSpPr>
          <p:nvPr/>
        </p:nvSpPr>
        <p:spPr>
          <a:xfrm>
            <a:off x="703182" y="5690271"/>
            <a:ext cx="7718516" cy="116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 t-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onde Ho: AD tem uma raiz unitária (Não estacionária)</a:t>
            </a:r>
          </a:p>
          <a:p>
            <a:pPr algn="ctr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  <a:p>
            <a:pPr algn="ctr"/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P-valor &lt;0,05 rejeita-se Ho = Série estacionária</a:t>
            </a: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P-valor &gt; 0,05 aceita-se Ho = Série não estacionária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" y="3765152"/>
            <a:ext cx="4375566" cy="174005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684" y="3810039"/>
            <a:ext cx="4293079" cy="1695164"/>
          </a:xfrm>
          <a:prstGeom prst="rect">
            <a:avLst/>
          </a:prstGeom>
        </p:spPr>
      </p:pic>
      <p:sp>
        <p:nvSpPr>
          <p:cNvPr id="30" name="Título 1"/>
          <p:cNvSpPr txBox="1">
            <a:spLocks/>
          </p:cNvSpPr>
          <p:nvPr/>
        </p:nvSpPr>
        <p:spPr>
          <a:xfrm>
            <a:off x="128195" y="-13578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PP de AD (Admissão):</a:t>
            </a:r>
          </a:p>
        </p:txBody>
      </p:sp>
      <p:sp>
        <p:nvSpPr>
          <p:cNvPr id="31" name="CaixaDeTexto 30"/>
          <p:cNvSpPr txBox="1"/>
          <p:nvPr/>
        </p:nvSpPr>
        <p:spPr>
          <a:xfrm rot="17654679">
            <a:off x="-162448" y="2207397"/>
            <a:ext cx="132863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  <p:sp>
        <p:nvSpPr>
          <p:cNvPr id="32" name="CaixaDeTexto 31"/>
          <p:cNvSpPr txBox="1"/>
          <p:nvPr/>
        </p:nvSpPr>
        <p:spPr>
          <a:xfrm rot="18196383">
            <a:off x="4711017" y="2097173"/>
            <a:ext cx="132863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</p:spTree>
    <p:extLst>
      <p:ext uri="{BB962C8B-B14F-4D97-AF65-F5344CB8AC3E}">
        <p14:creationId xmlns:p14="http://schemas.microsoft.com/office/powerpoint/2010/main" val="42434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0C8AC-719C-4A97-ADE1-31162178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3" y="141449"/>
            <a:ext cx="8885193" cy="6391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VAR(p), pode ser representado em sua forma matricial (SA-NGASOONGSONG et al., 2012):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FE1701-C187-4280-A70B-CB88DE09D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2"/>
          <a:stretch/>
        </p:blipFill>
        <p:spPr>
          <a:xfrm>
            <a:off x="678587" y="1250979"/>
            <a:ext cx="7836763" cy="16331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143" y="3933352"/>
            <a:ext cx="3229656" cy="4454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4" y="5618354"/>
            <a:ext cx="8885193" cy="87151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8374" y="2898088"/>
            <a:ext cx="8885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acordo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Enders (2014)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VAR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é dada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seguinte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62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1" y="1462803"/>
            <a:ext cx="4293070" cy="353800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2890" y="204921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KPSS de AD (Admissão):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402575" y="1874646"/>
            <a:ext cx="2974955" cy="2889097"/>
            <a:chOff x="447513" y="1758815"/>
            <a:chExt cx="2974955" cy="2889097"/>
          </a:xfrm>
        </p:grpSpPr>
        <p:sp>
          <p:nvSpPr>
            <p:cNvPr id="7" name="Retângulo 6"/>
            <p:cNvSpPr/>
            <p:nvPr/>
          </p:nvSpPr>
          <p:spPr>
            <a:xfrm>
              <a:off x="494285" y="1758815"/>
              <a:ext cx="2470984" cy="474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86703" y="2388169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47513" y="3317521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598530" y="4362994"/>
              <a:ext cx="823938" cy="284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7" y="1446116"/>
            <a:ext cx="4273103" cy="3510816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605011" y="823681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nível (Série original)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842167" y="798718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Diferença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4955581" y="1872027"/>
            <a:ext cx="2957543" cy="2876034"/>
            <a:chOff x="4941141" y="1780586"/>
            <a:chExt cx="2957543" cy="2876034"/>
          </a:xfrm>
        </p:grpSpPr>
        <p:sp>
          <p:nvSpPr>
            <p:cNvPr id="16" name="Retângulo 15"/>
            <p:cNvSpPr/>
            <p:nvPr/>
          </p:nvSpPr>
          <p:spPr>
            <a:xfrm>
              <a:off x="4944374" y="1780586"/>
              <a:ext cx="2470984" cy="4749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941141" y="2769326"/>
              <a:ext cx="1773173" cy="195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962918" y="3300102"/>
              <a:ext cx="1773173" cy="394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074746" y="4371702"/>
              <a:ext cx="823938" cy="2849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20" name="Conector reto 19"/>
          <p:cNvCxnSpPr/>
          <p:nvPr/>
        </p:nvCxnSpPr>
        <p:spPr>
          <a:xfrm>
            <a:off x="4624252" y="876707"/>
            <a:ext cx="0" cy="57663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0" y="5089472"/>
            <a:ext cx="4321661" cy="171044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17" y="5140472"/>
            <a:ext cx="4273103" cy="16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1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m para distribuiÃ§Ã£o qui-quadrado sÃ³ graf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0142" r="23533" b="2208"/>
          <a:stretch/>
        </p:blipFill>
        <p:spPr bwMode="auto">
          <a:xfrm>
            <a:off x="204716" y="1351128"/>
            <a:ext cx="4326353" cy="2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31</a:t>
            </a:fld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4624252" y="876707"/>
            <a:ext cx="29635" cy="46460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/>
          <p:cNvSpPr txBox="1">
            <a:spLocks/>
          </p:cNvSpPr>
          <p:nvPr/>
        </p:nvSpPr>
        <p:spPr>
          <a:xfrm>
            <a:off x="1081795" y="529310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nível (Série original)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688324" y="577632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Diferença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519149" y="1567887"/>
            <a:ext cx="14270" cy="2149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/>
          <p:cNvSpPr txBox="1">
            <a:spLocks/>
          </p:cNvSpPr>
          <p:nvPr/>
        </p:nvSpPr>
        <p:spPr>
          <a:xfrm>
            <a:off x="1312917" y="1770855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3180293" y="3618976"/>
            <a:ext cx="86378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2710115" y="3633611"/>
            <a:ext cx="808601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2975596" y="3452145"/>
            <a:ext cx="6041" cy="22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ítulo 1"/>
          <p:cNvSpPr txBox="1">
            <a:spLocks/>
          </p:cNvSpPr>
          <p:nvPr/>
        </p:nvSpPr>
        <p:spPr>
          <a:xfrm>
            <a:off x="3687611" y="2757877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391620" y="5482752"/>
            <a:ext cx="8278898" cy="116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 t-</a:t>
            </a:r>
            <a:r>
              <a:rPr lang="pt-B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onde Ho: AD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uma raiz unitária (Estacionária)</a:t>
            </a:r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128195" y="-13578"/>
            <a:ext cx="7718516" cy="710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KPSS de AD (Admissão):</a:t>
            </a:r>
          </a:p>
        </p:txBody>
      </p:sp>
      <p:sp>
        <p:nvSpPr>
          <p:cNvPr id="31" name="CaixaDeTexto 30"/>
          <p:cNvSpPr txBox="1"/>
          <p:nvPr/>
        </p:nvSpPr>
        <p:spPr>
          <a:xfrm rot="2319771">
            <a:off x="2098711" y="1569461"/>
            <a:ext cx="132863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04716" y="3603077"/>
            <a:ext cx="42877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5" y="3986956"/>
            <a:ext cx="4321661" cy="171044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77" y="3966291"/>
            <a:ext cx="4273103" cy="1653462"/>
          </a:xfrm>
          <a:prstGeom prst="rect">
            <a:avLst/>
          </a:prstGeom>
        </p:spPr>
      </p:pic>
      <p:pic>
        <p:nvPicPr>
          <p:cNvPr id="37" name="Picture 2" descr="Resultado de imagem para distribuiÃ§Ã£o qui-quadrado sÃ³ graf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0142" r="23533" b="2208"/>
          <a:stretch/>
        </p:blipFill>
        <p:spPr bwMode="auto">
          <a:xfrm>
            <a:off x="4748137" y="1326384"/>
            <a:ext cx="4326353" cy="2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/>
          <p:cNvCxnSpPr/>
          <p:nvPr/>
        </p:nvCxnSpPr>
        <p:spPr>
          <a:xfrm>
            <a:off x="8062570" y="1543143"/>
            <a:ext cx="14270" cy="2149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ítulo 1"/>
          <p:cNvSpPr txBox="1">
            <a:spLocks/>
          </p:cNvSpPr>
          <p:nvPr/>
        </p:nvSpPr>
        <p:spPr>
          <a:xfrm>
            <a:off x="5856338" y="1746111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Conector reto 42"/>
          <p:cNvCxnSpPr/>
          <p:nvPr/>
        </p:nvCxnSpPr>
        <p:spPr>
          <a:xfrm>
            <a:off x="7041576" y="3452145"/>
            <a:ext cx="6041" cy="226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 rot="2319771">
            <a:off x="6642132" y="1544717"/>
            <a:ext cx="132863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4748137" y="3578333"/>
            <a:ext cx="42877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/>
          <p:cNvSpPr txBox="1">
            <a:spLocks/>
          </p:cNvSpPr>
          <p:nvPr/>
        </p:nvSpPr>
        <p:spPr>
          <a:xfrm>
            <a:off x="8194325" y="2733133"/>
            <a:ext cx="1098031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 H</a:t>
            </a:r>
            <a:r>
              <a:rPr lang="pt-B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3180293" y="3613654"/>
            <a:ext cx="86378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5" y="3981634"/>
            <a:ext cx="4321661" cy="1710447"/>
          </a:xfrm>
          <a:prstGeom prst="rect">
            <a:avLst/>
          </a:prstGeom>
        </p:spPr>
      </p:pic>
      <p:sp>
        <p:nvSpPr>
          <p:cNvPr id="51" name="Título 1"/>
          <p:cNvSpPr txBox="1">
            <a:spLocks/>
          </p:cNvSpPr>
          <p:nvPr/>
        </p:nvSpPr>
        <p:spPr>
          <a:xfrm>
            <a:off x="6789673" y="3600610"/>
            <a:ext cx="808601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7782816" y="3600610"/>
            <a:ext cx="863785" cy="4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10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32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183" y="491320"/>
            <a:ext cx="9034817" cy="3398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Pelo teste de estacionariedade de AD: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ADF: I(1)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PP: I(0)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KPSS: I(0)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é estacionária em Nível, ou seja,  I(0)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08078" y="4019030"/>
            <a:ext cx="6237026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os testes de raiz unitária para as outras cinco variáveis: DE, ET, PIB, MCD e IPCA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05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" y="279779"/>
            <a:ext cx="8951395" cy="261354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12293" y="3793841"/>
            <a:ext cx="7185546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aplicar os testes de raiz unitária verificou-se que as variáveis DE, ET, PIB, MCD e IPCA são I(1), e apenas a variável AD é I(0)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77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34</a:t>
            </a:fld>
            <a:endParaRPr lang="pt-BR"/>
          </a:p>
        </p:txBody>
      </p:sp>
      <p:sp>
        <p:nvSpPr>
          <p:cNvPr id="11" name="Seta em Curva para Cima 10"/>
          <p:cNvSpPr/>
          <p:nvPr/>
        </p:nvSpPr>
        <p:spPr>
          <a:xfrm rot="8876565">
            <a:off x="74588" y="2773388"/>
            <a:ext cx="2157059" cy="9007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9181" y="292551"/>
            <a:ext cx="8816455" cy="512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3: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Causalidade de Granger</a:t>
            </a:r>
          </a:p>
        </p:txBody>
      </p:sp>
      <p:sp>
        <p:nvSpPr>
          <p:cNvPr id="12" name="Seta em Curva para Cima 11"/>
          <p:cNvSpPr/>
          <p:nvPr/>
        </p:nvSpPr>
        <p:spPr>
          <a:xfrm rot="2353614">
            <a:off x="3804184" y="5173031"/>
            <a:ext cx="2157059" cy="9007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52832" b="57696"/>
          <a:stretch/>
        </p:blipFill>
        <p:spPr>
          <a:xfrm>
            <a:off x="1051590" y="873481"/>
            <a:ext cx="7463760" cy="37636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45" y="5020850"/>
            <a:ext cx="2016599" cy="17380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98" y="4177913"/>
            <a:ext cx="3753678" cy="260829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016602" y="5389381"/>
            <a:ext cx="333886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Colocar a diferenciação nas séries</a:t>
            </a:r>
          </a:p>
        </p:txBody>
      </p:sp>
    </p:spTree>
    <p:extLst>
      <p:ext uri="{BB962C8B-B14F-4D97-AF65-F5344CB8AC3E}">
        <p14:creationId xmlns:p14="http://schemas.microsoft.com/office/powerpoint/2010/main" val="658553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" y="30138"/>
            <a:ext cx="4381500" cy="5105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4" y="5025077"/>
            <a:ext cx="4391025" cy="18192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0312" y="3998794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60788" y="5135538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6664" y="374743"/>
            <a:ext cx="4350081" cy="417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70312" y="997067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56665" y="1859576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56664" y="2140240"/>
            <a:ext cx="4350081" cy="313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56663" y="5559968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70312" y="6404388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54245" y="2716296"/>
            <a:ext cx="4350081" cy="163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329450" y="3172534"/>
            <a:ext cx="350065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Considerando um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= 0.1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6039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1147406"/>
            <a:ext cx="8704408" cy="43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17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37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181" y="60534"/>
            <a:ext cx="9908275" cy="155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4: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o Número de Defasagens (ordem do modelo)</a:t>
            </a:r>
          </a:p>
          <a:p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realizado com base no </a:t>
            </a:r>
            <a:r>
              <a:rPr lang="pt-BR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Critério BIC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Grandes amostras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53252" b="66091"/>
          <a:stretch/>
        </p:blipFill>
        <p:spPr>
          <a:xfrm>
            <a:off x="109181" y="2137440"/>
            <a:ext cx="8910622" cy="36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8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" y="692127"/>
            <a:ext cx="4224329" cy="39835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0" y="692127"/>
            <a:ext cx="4234363" cy="3983512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0748" y="24963"/>
            <a:ext cx="3643184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Constante?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82564" y="24963"/>
            <a:ext cx="2832786" cy="753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Constante?</a:t>
            </a:r>
          </a:p>
        </p:txBody>
      </p:sp>
      <p:cxnSp>
        <p:nvCxnSpPr>
          <p:cNvPr id="9" name="Conector reto 8"/>
          <p:cNvCxnSpPr/>
          <p:nvPr/>
        </p:nvCxnSpPr>
        <p:spPr>
          <a:xfrm flipH="1">
            <a:off x="4492402" y="122830"/>
            <a:ext cx="38655" cy="6106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30" y="4844255"/>
            <a:ext cx="4234363" cy="13850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98" y="4861790"/>
            <a:ext cx="4210931" cy="136753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2278" y="5827594"/>
            <a:ext cx="4101317" cy="24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773284" y="5781733"/>
            <a:ext cx="4101317" cy="24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em Seta para Cima 15"/>
          <p:cNvSpPr/>
          <p:nvPr/>
        </p:nvSpPr>
        <p:spPr>
          <a:xfrm>
            <a:off x="5198142" y="6092803"/>
            <a:ext cx="3524555" cy="628673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Escolhido – Menor BIC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113273" y="1322808"/>
            <a:ext cx="2050659" cy="86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672038" y="1322808"/>
            <a:ext cx="2050659" cy="86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13273" y="2745661"/>
            <a:ext cx="2050659" cy="86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672037" y="2840187"/>
            <a:ext cx="2050660" cy="86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49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em Curva para Baixo 6"/>
          <p:cNvSpPr/>
          <p:nvPr/>
        </p:nvSpPr>
        <p:spPr>
          <a:xfrm rot="5400000">
            <a:off x="5249800" y="3814212"/>
            <a:ext cx="2009459" cy="783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39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41819" b="53032"/>
          <a:stretch/>
        </p:blipFill>
        <p:spPr>
          <a:xfrm>
            <a:off x="95536" y="81886"/>
            <a:ext cx="8990906" cy="40806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77" y="4743062"/>
            <a:ext cx="2122369" cy="179585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811985" y="5925934"/>
            <a:ext cx="896493" cy="430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5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8BF0-6231-4635-B9BB-A5C2A599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2" y="109763"/>
            <a:ext cx="8280218" cy="994172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Estacionariedade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E840FE5-AC49-4A71-8445-A78813E3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2" y="1103934"/>
            <a:ext cx="8718580" cy="5388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Série estacionária: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equilíbrio estatístico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média, variância e covariância constantes ao longo do tempo (MORETTIN, 2011).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raízes unitárias:</a:t>
            </a:r>
          </a:p>
          <a:p>
            <a:pPr algn="just">
              <a:buFontTx/>
              <a:buChar char="-"/>
            </a:pP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Dickey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Fuller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ADF;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Kwaiatkowski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Phillips, Schmidt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KPSS;</a:t>
            </a:r>
          </a:p>
          <a:p>
            <a:pPr algn="just">
              <a:buFontTx/>
              <a:buChar char="-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Phillips e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PP.</a:t>
            </a:r>
          </a:p>
          <a:p>
            <a:pPr algn="just">
              <a:spcBef>
                <a:spcPts val="0"/>
              </a:spcBef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as séries temporais analisadas forem não estacionárias, faz-se necessária a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diferenças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séries até torná-la estacionárias (SANTOS, 2009).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11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40</a:t>
            </a:fld>
            <a:endParaRPr lang="pt-BR"/>
          </a:p>
        </p:txBody>
      </p:sp>
      <p:sp>
        <p:nvSpPr>
          <p:cNvPr id="16" name="Seta em Curva para Baixo 15"/>
          <p:cNvSpPr/>
          <p:nvPr/>
        </p:nvSpPr>
        <p:spPr>
          <a:xfrm rot="5400000">
            <a:off x="4052512" y="2719428"/>
            <a:ext cx="2009459" cy="783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09732" y="1168592"/>
            <a:ext cx="2764523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critério BIC foi usado para determinar a ordem do modelo, com 1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49365"/>
            <a:ext cx="5920571" cy="284481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81888" y="1471733"/>
            <a:ext cx="5893275" cy="187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64573" y="4570255"/>
            <a:ext cx="3965528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Lembrete: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Alterar o número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“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antes de passar para a Etapa 5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5" y="3165906"/>
            <a:ext cx="3897289" cy="366475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400728" y="4570255"/>
            <a:ext cx="1856095" cy="519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37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41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181" y="349675"/>
            <a:ext cx="9908275" cy="55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5: </a:t>
            </a:r>
            <a:r>
              <a:rPr lang="pt-B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Exogeneity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57448" b="54897"/>
          <a:stretch/>
        </p:blipFill>
        <p:spPr>
          <a:xfrm>
            <a:off x="476710" y="1451734"/>
            <a:ext cx="8038640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34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42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3" y="154177"/>
            <a:ext cx="3944772" cy="657079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82" y="156777"/>
            <a:ext cx="3971498" cy="6565598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2326659" y="2702566"/>
            <a:ext cx="4175797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Encontrar o maior valor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Chi-sq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cada variável, e em seguida coloca-las em ordem decrescente</a:t>
            </a:r>
          </a:p>
        </p:txBody>
      </p:sp>
    </p:spTree>
    <p:extLst>
      <p:ext uri="{BB962C8B-B14F-4D97-AF65-F5344CB8AC3E}">
        <p14:creationId xmlns:p14="http://schemas.microsoft.com/office/powerpoint/2010/main" val="3003970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43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3" y="154177"/>
            <a:ext cx="3944772" cy="657079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82" y="156777"/>
            <a:ext cx="3971498" cy="656559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847227" y="5529618"/>
            <a:ext cx="3872838" cy="170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847227" y="5359021"/>
            <a:ext cx="3872838" cy="170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04790" y="1568942"/>
            <a:ext cx="3872838" cy="170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20710" y="1057702"/>
            <a:ext cx="3872838" cy="170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45734" y="5877637"/>
            <a:ext cx="3872838" cy="170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20710" y="1230572"/>
            <a:ext cx="3872838" cy="170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76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00" y="1661791"/>
            <a:ext cx="5041574" cy="24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em Curva para Cima 6"/>
          <p:cNvSpPr/>
          <p:nvPr/>
        </p:nvSpPr>
        <p:spPr>
          <a:xfrm rot="3840624">
            <a:off x="2204388" y="3442217"/>
            <a:ext cx="2157059" cy="891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45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181" y="349675"/>
            <a:ext cx="9908275" cy="55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6: 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Estimar o modelo com as variáveis ordenadas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61607" b="53504"/>
          <a:stretch/>
        </p:blipFill>
        <p:spPr>
          <a:xfrm>
            <a:off x="413981" y="903289"/>
            <a:ext cx="4574266" cy="31145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64" y="2167212"/>
            <a:ext cx="4655993" cy="4413264"/>
          </a:xfrm>
          <a:prstGeom prst="rect">
            <a:avLst/>
          </a:prstGeom>
        </p:spPr>
      </p:pic>
      <p:sp>
        <p:nvSpPr>
          <p:cNvPr id="8" name="Texto Explicativo em Seta para Cima 7"/>
          <p:cNvSpPr/>
          <p:nvPr/>
        </p:nvSpPr>
        <p:spPr>
          <a:xfrm>
            <a:off x="6402530" y="2053922"/>
            <a:ext cx="2270414" cy="1769934"/>
          </a:xfrm>
          <a:prstGeom prst="upArrowCallout">
            <a:avLst>
              <a:gd name="adj1" fmla="val 11538"/>
              <a:gd name="adj2" fmla="val 16346"/>
              <a:gd name="adj3" fmla="val 25778"/>
              <a:gd name="adj4" fmla="val 532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736648" y="1038259"/>
            <a:ext cx="32281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Ordenar as variáveis de acordo com os resultados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Exogeneity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402528" y="4533177"/>
            <a:ext cx="2270415" cy="828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402529" y="3904809"/>
            <a:ext cx="2270414" cy="52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25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0" y="520917"/>
            <a:ext cx="8821952" cy="545479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9075" y="5892582"/>
            <a:ext cx="86946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valores entre ( ) representa o erro padrão, [ ] representa a estatística t e o ∆ corresponde a aplicação de diferenças na série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798" y="173189"/>
            <a:ext cx="5017216" cy="3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10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47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0746" y="252694"/>
            <a:ext cx="3409874" cy="55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a equação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64162" b="54830"/>
          <a:stretch/>
        </p:blipFill>
        <p:spPr>
          <a:xfrm>
            <a:off x="643369" y="892120"/>
            <a:ext cx="7710921" cy="54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1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7" y="166261"/>
            <a:ext cx="8960308" cy="33783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69" y="3583432"/>
            <a:ext cx="5206278" cy="3219148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748145" y="595745"/>
            <a:ext cx="2549237" cy="33250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1025237" y="2258291"/>
            <a:ext cx="2272145" cy="16625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6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49</a:t>
            </a:fld>
            <a:endParaRPr lang="pt-BR"/>
          </a:p>
        </p:txBody>
      </p:sp>
      <p:sp>
        <p:nvSpPr>
          <p:cNvPr id="13" name="Seta em Curva para Cima 12"/>
          <p:cNvSpPr/>
          <p:nvPr/>
        </p:nvSpPr>
        <p:spPr>
          <a:xfrm rot="3840624">
            <a:off x="1331553" y="4362792"/>
            <a:ext cx="2157059" cy="891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181" y="349675"/>
            <a:ext cx="9908275" cy="55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7: 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Impulso Resposta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63630" b="53693"/>
          <a:stretch/>
        </p:blipFill>
        <p:spPr>
          <a:xfrm>
            <a:off x="109181" y="903289"/>
            <a:ext cx="5504619" cy="39403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21" y="2033222"/>
            <a:ext cx="5609877" cy="4688254"/>
          </a:xfrm>
          <a:prstGeom prst="rect">
            <a:avLst/>
          </a:prstGeom>
        </p:spPr>
      </p:pic>
      <p:sp>
        <p:nvSpPr>
          <p:cNvPr id="14" name="Texto Explicativo em Seta para Cima 13"/>
          <p:cNvSpPr/>
          <p:nvPr/>
        </p:nvSpPr>
        <p:spPr>
          <a:xfrm>
            <a:off x="5953122" y="1870364"/>
            <a:ext cx="2692113" cy="3172691"/>
          </a:xfrm>
          <a:prstGeom prst="upArrowCallout">
            <a:avLst>
              <a:gd name="adj1" fmla="val 8450"/>
              <a:gd name="adj2" fmla="val 14287"/>
              <a:gd name="adj3" fmla="val 16000"/>
              <a:gd name="adj4" fmla="val 712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68253" y="87681"/>
            <a:ext cx="322810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a resposta de AD após ocorrência de uma perturbação (2 desvio padrão) em uma das variáveis macroeconômicas?</a:t>
            </a:r>
          </a:p>
        </p:txBody>
      </p:sp>
    </p:spTree>
    <p:extLst>
      <p:ext uri="{BB962C8B-B14F-4D97-AF65-F5344CB8AC3E}">
        <p14:creationId xmlns:p14="http://schemas.microsoft.com/office/powerpoint/2010/main" val="33972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03C37-FC92-4A68-8048-2858F95B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" y="256008"/>
            <a:ext cx="7886700" cy="5884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Causalidade de Granger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7016A-FA17-409A-BE55-AD115EE1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" y="882150"/>
            <a:ext cx="8830492" cy="11527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verificar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há relação entre as séries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farão parte do modelo, caso não haja, a série poderá ser retirada, pois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presença da mesma não contribuirá para a melhoria do modelo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(GRANGER, 1986).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5272187-CBB6-4CFB-BD05-66A023FD8793}"/>
              </a:ext>
            </a:extLst>
          </p:cNvPr>
          <p:cNvSpPr txBox="1">
            <a:spLocks/>
          </p:cNvSpPr>
          <p:nvPr/>
        </p:nvSpPr>
        <p:spPr>
          <a:xfrm>
            <a:off x="156754" y="2123109"/>
            <a:ext cx="8250827" cy="50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Impulso-Resposta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22C2B5A-AA8E-4D34-A062-F371F01066A1}"/>
              </a:ext>
            </a:extLst>
          </p:cNvPr>
          <p:cNvSpPr txBox="1">
            <a:spLocks/>
          </p:cNvSpPr>
          <p:nvPr/>
        </p:nvSpPr>
        <p:spPr>
          <a:xfrm>
            <a:off x="156754" y="2674519"/>
            <a:ext cx="8464732" cy="156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 a dinâmica entre as 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modelo. Este choque corresponde ao acréscimo de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desvio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aplicado à variável de inovação de uma das séries do modelo (FARIAS, 2008).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AF8EDE9-736A-4C32-815C-79FC3552A7AF}"/>
              </a:ext>
            </a:extLst>
          </p:cNvPr>
          <p:cNvSpPr txBox="1">
            <a:spLocks/>
          </p:cNvSpPr>
          <p:nvPr/>
        </p:nvSpPr>
        <p:spPr>
          <a:xfrm>
            <a:off x="112666" y="3880136"/>
            <a:ext cx="833900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Decomposição da Variância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34850D0-A19B-463D-AC5F-E6F96F4588B6}"/>
              </a:ext>
            </a:extLst>
          </p:cNvPr>
          <p:cNvSpPr txBox="1">
            <a:spLocks/>
          </p:cNvSpPr>
          <p:nvPr/>
        </p:nvSpPr>
        <p:spPr>
          <a:xfrm>
            <a:off x="156754" y="4720420"/>
            <a:ext cx="8850085" cy="2162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Propõe analisar qual a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porcentagem do erro da previsão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proveniente das variáveis endógenas ao longo do tempo (FARIAS, 2008). Objetivo: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mensurar a parcela relativa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cada choque causa nas variáveis endógenas do modelo (MORTATTI, MIRANDA E BACCHI, 2011).</a:t>
            </a:r>
          </a:p>
        </p:txBody>
      </p:sp>
    </p:spTree>
    <p:extLst>
      <p:ext uri="{BB962C8B-B14F-4D97-AF65-F5344CB8AC3E}">
        <p14:creationId xmlns:p14="http://schemas.microsoft.com/office/powerpoint/2010/main" val="202576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" y="90481"/>
            <a:ext cx="8993484" cy="66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6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51</a:t>
            </a:fld>
            <a:endParaRPr lang="pt-BR"/>
          </a:p>
        </p:txBody>
      </p:sp>
      <p:sp>
        <p:nvSpPr>
          <p:cNvPr id="13" name="Seta em Curva para Cima 12"/>
          <p:cNvSpPr/>
          <p:nvPr/>
        </p:nvSpPr>
        <p:spPr>
          <a:xfrm rot="3840624">
            <a:off x="1331553" y="4362792"/>
            <a:ext cx="2157059" cy="891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63630" b="53693"/>
          <a:stretch/>
        </p:blipFill>
        <p:spPr>
          <a:xfrm>
            <a:off x="109181" y="903289"/>
            <a:ext cx="5504619" cy="394036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768253" y="87681"/>
            <a:ext cx="322810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a resposta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após ocorrência de uma perturbação (2 desvio padrão) em uma das variáveis macroeconômicas?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07" y="2020267"/>
            <a:ext cx="5465071" cy="4604224"/>
          </a:xfrm>
          <a:prstGeom prst="rect">
            <a:avLst/>
          </a:prstGeom>
        </p:spPr>
      </p:pic>
      <p:sp>
        <p:nvSpPr>
          <p:cNvPr id="14" name="Texto Explicativo em Seta para Cima 13"/>
          <p:cNvSpPr/>
          <p:nvPr/>
        </p:nvSpPr>
        <p:spPr>
          <a:xfrm>
            <a:off x="5953122" y="1870364"/>
            <a:ext cx="2692113" cy="3172691"/>
          </a:xfrm>
          <a:prstGeom prst="upArrowCallout">
            <a:avLst>
              <a:gd name="adj1" fmla="val 8450"/>
              <a:gd name="adj2" fmla="val 14287"/>
              <a:gd name="adj3" fmla="val 16000"/>
              <a:gd name="adj4" fmla="val 7126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045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" y="171016"/>
            <a:ext cx="8895167" cy="65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9" y="2360921"/>
            <a:ext cx="4438427" cy="402306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53</a:t>
            </a:fld>
            <a:endParaRPr lang="pt-BR"/>
          </a:p>
        </p:txBody>
      </p:sp>
      <p:sp>
        <p:nvSpPr>
          <p:cNvPr id="8" name="Seta em Curva para Baixo 7"/>
          <p:cNvSpPr/>
          <p:nvPr/>
        </p:nvSpPr>
        <p:spPr>
          <a:xfrm rot="396576">
            <a:off x="2737735" y="1454864"/>
            <a:ext cx="2009459" cy="7837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81519" b="53971"/>
          <a:stretch/>
        </p:blipFill>
        <p:spPr>
          <a:xfrm>
            <a:off x="469401" y="1083398"/>
            <a:ext cx="3273063" cy="458311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09182" y="349675"/>
            <a:ext cx="6153074" cy="553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8: 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Decomposição da Variância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573729" y="2766297"/>
            <a:ext cx="1688528" cy="595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451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" y="152400"/>
            <a:ext cx="8895624" cy="65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60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145" y="142966"/>
            <a:ext cx="8329205" cy="480489"/>
          </a:xfrm>
        </p:spPr>
        <p:txBody>
          <a:bodyPr>
            <a:normAutofit fontScale="90000"/>
          </a:bodyPr>
          <a:lstStyle/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145" y="673477"/>
            <a:ext cx="8837023" cy="6101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ABINEE.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ASSOCIAÇÃO BRASILEIRA DA INDÚSTRIA ELÉTRICA E ELETRÔNICA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 Disponível em: &lt;www.abinee.org.br&gt;. Acesso em: 25 maio 2017.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AKAIKE, H. A New Look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Boston, v. 19, n. 6, p. 716-723, dez. 1974.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ASSAF NETO, A.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 Financeiro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13. ed. São Paulo: Atlas, 2015.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BASILIO, F. A. C.; SOUZA, G. J. D. G. O (Des)Emprego e sua Importância para a Definição do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Mainstream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Macroeconomia.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Reflexões Econômicas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p. 295-315, set. 2015.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CAGED.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GERAL DE EMPREGADOS E DESEMPREGADOS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 Disponível em: &lt;caged.maisemprego.mte.gov.br/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portalcaged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Acesso em: 25 maio 2017.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Enders, W.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Econometric Time Series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4.ed. John Wiley &amp; Sons: New York, 2014. </a:t>
            </a:r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FARIAS, H. P.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resposta a impulso e decomposição da variância do erro de previsão aplicados às principais bolsas de valores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Dissertação (mestrado) Universidade Federal de Lavras (UFLA). Lavras. 2008.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GRANGER, C. W. J. Developments in the Study of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Cointegrated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 Variables. Oxford Bulletin of Economics and Statistics, v. 48, n. 3, p. 213-228, ago. 1986.</a:t>
            </a:r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HANNAN, E. J.; QUINN, B. The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autoregression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Royal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41, n. 2, p. 190-195, 1979.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HILL, R. C.; JUDGE, G. G.; GRIFFITHS, W. E.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Econometria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São Paulo: Saraiva, 2010.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KRUGMAN, ; WELLS, R.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Economia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Elsevier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Campus, 2014.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MANKIW, N. G.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Princípios de Microeconomia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6. ed. São Paulo: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 2014.</a:t>
            </a:r>
          </a:p>
          <a:p>
            <a:pPr marL="0" indent="0">
              <a:buNone/>
            </a:pPr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09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145" y="207820"/>
            <a:ext cx="8837023" cy="5654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MORETTIN, P. A.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Econometria Financeira - Um Curso Em Séries Temporais Financeiras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2. ed. São Paulo: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MORTATTI, C. M.; MIRANDA, S. H. G.; BACCHI, M. R. P. Determinantes do comércio Brasil-China de commodities e produtos industriais: uma aplicação VECM.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Economia Aplicada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Ribeirão Preto, v. 15, n. 2, p. 311-335, jun. 2011.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ROSSETTI, J. P.; LOPES, J. D. C.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Economia Monetária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9. ed. São Paulo: Atlas, 2005.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SA-NGASOONGSONG, A. et al.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Multi-step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140, n. 2, p. 875–887, dez. 2012.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SANTOS, A. G. Q.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Fatores macroeconômicos e a eficiência informacional no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mercado acionário brasileiro: uma abordagem por meio de vetores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auto-regressivos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Dissertação apresentada ao Mestrado de Economia da Universidade Federal da Bahia (UFBA). Salvador. 2009.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SCHWARZ, G.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Annals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Hayward, v. 6, n. 2, p. 461-464, mar. 1978.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SIMS, C. A.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Macroeconomis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reality. </a:t>
            </a:r>
            <a:r>
              <a:rPr lang="pt-BR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Econometrica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48, n. 1, p. 1-48, jan. 1980.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SOARES, C. F. X.; CAVALCANTI, P. C. F. S. O PIB e seus determinantes: uma análise econométrica para o Brasil.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Anais da XI Semana de Economia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Montes Claros, 2014.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TAVARES, W. M. L.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indústria eletrônica no Brasil e seu impacto sobre a balança comercial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Biblioteca Digital da Câmara dos Deputados: Consultoria Legislativa - Câmara dos Deputados. Brasília, p. 3-19. 2001.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VASCONCELLOS, M. A. S.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Economia - Micro e Macro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6. ed. São Paulo: Atlas, 2015.</a:t>
            </a:r>
          </a:p>
          <a:p>
            <a:pPr marL="0" indent="0">
              <a:buNone/>
            </a:pP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ZINI JÚNIOR, Á. A. </a:t>
            </a:r>
            <a:r>
              <a:rPr lang="pt-BR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Câmbio e Política Cambial no Brasil</a:t>
            </a:r>
            <a:r>
              <a:rPr lang="pt-B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ADUSP, 1993.</a:t>
            </a:r>
          </a:p>
          <a:p>
            <a:pPr marL="0" indent="0">
              <a:buNone/>
            </a:pPr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19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2F77E-7923-484F-9798-859555C5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82" y="2682416"/>
            <a:ext cx="2882237" cy="1493168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2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03C37-FC92-4A68-8048-2858F95B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" y="99252"/>
            <a:ext cx="7886700" cy="588463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estudos . . 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" y="635463"/>
            <a:ext cx="8686800" cy="48387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26902" t="76694" b="11765"/>
          <a:stretch/>
        </p:blipFill>
        <p:spPr>
          <a:xfrm>
            <a:off x="189412" y="6395886"/>
            <a:ext cx="8686800" cy="3807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26902" b="76958"/>
          <a:stretch/>
        </p:blipFill>
        <p:spPr>
          <a:xfrm>
            <a:off x="191042" y="5636872"/>
            <a:ext cx="8685169" cy="7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8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" y="169816"/>
            <a:ext cx="8791575" cy="4953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7" y="5393554"/>
            <a:ext cx="7772400" cy="809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28" y="6203179"/>
            <a:ext cx="7820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" y="261255"/>
            <a:ext cx="8841035" cy="48985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1" y="5343751"/>
            <a:ext cx="6877050" cy="8286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5" y="6172426"/>
            <a:ext cx="6905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A89E-9F14-4E5C-91A8-F8A09FECEC92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" y="245337"/>
            <a:ext cx="8708571" cy="3451266"/>
          </a:xfrm>
          <a:prstGeom prst="rect">
            <a:avLst/>
          </a:prstGeom>
        </p:spPr>
      </p:pic>
      <p:pic>
        <p:nvPicPr>
          <p:cNvPr id="3074" name="Picture 2" descr="https://static-content.springer.com/cover/journal/11135/53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49" y="3047119"/>
            <a:ext cx="1210844" cy="18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b="68344"/>
          <a:stretch/>
        </p:blipFill>
        <p:spPr>
          <a:xfrm>
            <a:off x="239485" y="5387751"/>
            <a:ext cx="7543800" cy="7779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t="83394" b="-34551"/>
          <a:stretch/>
        </p:blipFill>
        <p:spPr>
          <a:xfrm>
            <a:off x="239485" y="6213044"/>
            <a:ext cx="7543800" cy="12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3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2345</Words>
  <Application>Microsoft Office PowerPoint</Application>
  <PresentationFormat>Apresentação na tela (4:3)</PresentationFormat>
  <Paragraphs>250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Times New Roman</vt:lpstr>
      <vt:lpstr>Wingdings</vt:lpstr>
      <vt:lpstr>Tema do Office</vt:lpstr>
      <vt:lpstr>AULA: Vector Autoregressive (VAR) Model</vt:lpstr>
      <vt:lpstr>Modelo Autorregressivo Vetorial (VAR)</vt:lpstr>
      <vt:lpstr>Apresentação do PowerPoint</vt:lpstr>
      <vt:lpstr>Teste de Estacionariedade</vt:lpstr>
      <vt:lpstr>Teste de Causalidade de Granger</vt:lpstr>
      <vt:lpstr>Alguns estudos . . 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Justificativa da Pesquisa:</vt:lpstr>
      <vt:lpstr>Apresentação do PowerPoint</vt:lpstr>
      <vt:lpstr>Macroeconomia</vt:lpstr>
      <vt:lpstr>Seleção das variáveis Macroeconômicas</vt:lpstr>
      <vt:lpstr>Desemprego (AD e DE)</vt:lpstr>
      <vt:lpstr>Produto Interno Bruto (PIB)</vt:lpstr>
      <vt:lpstr>Taxa de Câmbio (MCD)</vt:lpstr>
      <vt:lpstr>Praticando no EViews: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DESEMPREGO: UMA ANÁLISE DE CURTO PRAZO SOB A ÓTICA DO SETOR ELETROELETRÔNICO BRASILEIRO</dc:title>
  <dc:creator>Renan Mitsuo Ueda</dc:creator>
  <cp:lastModifiedBy>pccli</cp:lastModifiedBy>
  <cp:revision>171</cp:revision>
  <dcterms:created xsi:type="dcterms:W3CDTF">2017-12-11T12:55:41Z</dcterms:created>
  <dcterms:modified xsi:type="dcterms:W3CDTF">2019-05-28T13:12:11Z</dcterms:modified>
</cp:coreProperties>
</file>