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bookmarkIdSeed="3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9144000" cy="6858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7CDAFE7D-6DF9-40B9-A9B3-6922974F2A68}" name="Seção Padrão">
          <p14:sldIdLst>
            <p14:sldId id="343"/>
            <p14:sldId id="323"/>
          </p14:sldIdLst>
        </p14:section>
        <p14:section id="{3B71082A-4E8B-4DF0-9EA5-555F077CAA5F}" name="Seção sem Título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2780"/>
    <p:restoredTop autoAdjust="0" sz="86388"/>
  </p:normalViewPr>
  <p:slideViewPr>
    <p:cSldViewPr snapToGrid="0" snapToObjects="1">
      <p:cViewPr varScale="1">
        <p:scale>
          <a:sx d="100" n="133"/>
          <a:sy d="100" n="133"/>
        </p:scale>
        <p:origin x="654" y="11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-7912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94"/>
          <a:sy d="100" n="94"/>
        </p:scale>
        <p:origin x="-243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handoutMaster" Target="handoutMasters/handout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E0F88-D974-B14C-88C0-8771576B26B2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B3EA-B995-2945-B5D0-699FC22F24A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3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Foi anunciado em 2012, com a ideia de gerar protótipos utilizando a análise, exploração e visualização de dados.</a:t>
            </a:r>
          </a:p>
          <a:p>
            <a:pPr lvl="0" indent="0" marL="0">
              <a:buNone/>
            </a:pPr>
          </a:p>
          <a:p>
            <a:pPr lvl="0" indent="-457200" marL="457200">
              <a:buAutoNum type="arabicPeriod"/>
            </a:pPr>
            <a:r>
              <a:rPr/>
              <a:t>Combina a análise de dados e a apresentação de dados, pensado para ser um painel interativo. Ele toma emprestado alguns conceitos de servidor e cliente de aplicações web, mas unindo tudo em um único produto. Utiliza ferramentas de desenvolvimento web (css, html e javascript) para criar páginas web.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Explicar o conceito de cliente e servidor.</a:t>
            </a:r>
          </a:p>
          <a:p>
            <a:pPr lvl="0" indent="0" marL="0">
              <a:buNone/>
            </a:pPr>
          </a:p>
          <a:p>
            <a:pPr lvl="0" indent="-457200" marL="457200">
              <a:buAutoNum startAt="3" type="arabicPeriod"/>
            </a:pPr>
            <a:r>
              <a:rPr/>
              <a:t>Pode ser usada também para visualização de relatórios interativos.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*Está sendo desenvolvido para Python.</a:t>
            </a:r>
          </a:p>
          <a:p>
            <a:pPr lvl="0" indent="0" marL="0">
              <a:buNone/>
            </a:pPr>
          </a:p>
          <a:p>
            <a:pPr lvl="0" indent="-457200" marL="457200">
              <a:buAutoNum startAt="4" type="arabicPeriod"/>
            </a:pPr>
            <a:r>
              <a:rPr/>
              <a:t>Pacotes que adicionam funcionalidades em widgets como htmlwidgets, temas e ações em javascript.</a:t>
            </a:r>
          </a:p>
          <a:p>
            <a:pPr lvl="0" indent="0" marL="0">
              <a:buNone/>
            </a:pPr>
          </a:p>
          <a:p>
            <a:pPr lvl="0" indent="-457200" marL="457200">
              <a:buAutoNum startAt="4" type="arabicPeriod"/>
            </a:pPr>
            <a:r>
              <a:rPr/>
              <a:t>É um software de código aberto, signfica que qualquer um pode visualizar como o programa foi feito, e se quiser modificar ele. Por ter sua licença livre para uso e comercializiação, pode ser usado para criar produtos.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49B3EA-B995-2945-B5D0-699FC22F24A8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 userDrawn="1"/>
        </p:nvSpPr>
        <p:spPr>
          <a:xfrm>
            <a:off x="685800" y="3948025"/>
            <a:ext cx="7704394" cy="468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761514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endParaRPr lang="en-US" sz="1600" b="0" dirty="0">
              <a:solidFill>
                <a:srgbClr val="7F7F7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3292" y="1967865"/>
            <a:ext cx="8610599" cy="128333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 dirty="0"/>
              <a:t>Click to edit a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2" y="3357880"/>
            <a:ext cx="8610599" cy="84414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DO AUTOR</a:t>
            </a:r>
          </a:p>
          <a:p>
            <a:r>
              <a:rPr lang="x-none" dirty="0"/>
              <a:t>Títulação do autor/setor/etc</a:t>
            </a:r>
            <a:r>
              <a:rPr lang="en-US" dirty="0"/>
              <a:t>…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5" y="267426"/>
            <a:ext cx="6870023" cy="114500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0" y="4956976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Trebuchet MS"/>
                <a:cs typeface="Trebuchet M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34065"/>
            <a:ext cx="8118764" cy="3976931"/>
          </a:xfrm>
        </p:spPr>
        <p:txBody>
          <a:bodyPr vert="eaVert"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38755"/>
            <a:ext cx="8118765" cy="498666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</p:spPr>
      </p:pic>
      <p:cxnSp>
        <p:nvCxnSpPr>
          <p:cNvPr id="17" name="Conector Reto 16"/>
          <p:cNvCxnSpPr/>
          <p:nvPr userDrawn="1"/>
        </p:nvCxnSpPr>
        <p:spPr>
          <a:xfrm flipV="1">
            <a:off x="145472" y="0"/>
            <a:ext cx="0" cy="490418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672" y="238754"/>
            <a:ext cx="1899657" cy="4672242"/>
          </a:xfrm>
        </p:spPr>
        <p:txBody>
          <a:bodyPr vert="eaVert">
            <a:normAutofit/>
          </a:bodyPr>
          <a:lstStyle>
            <a:lvl1pPr>
              <a:defRPr sz="4000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818" y="238754"/>
            <a:ext cx="6192982" cy="467224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</p:spPr>
      </p:pic>
      <p:cxnSp>
        <p:nvCxnSpPr>
          <p:cNvPr id="20" name="Conector Reto 19"/>
          <p:cNvCxnSpPr/>
          <p:nvPr userDrawn="1"/>
        </p:nvCxnSpPr>
        <p:spPr>
          <a:xfrm flipV="1">
            <a:off x="145472" y="0"/>
            <a:ext cx="0" cy="490418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2" y="975032"/>
            <a:ext cx="8617526" cy="3515033"/>
          </a:xfrm>
        </p:spPr>
        <p:txBody>
          <a:bodyPr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0" name="Conector Reto 9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3" y="3305176"/>
            <a:ext cx="8617526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3" y="2180035"/>
            <a:ext cx="8617526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8" name="Conector Reto 17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1" y="2868071"/>
            <a:ext cx="9144001" cy="13228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 userDrawn="1"/>
        </p:nvCxnSpPr>
        <p:spPr>
          <a:xfrm>
            <a:off x="0" y="5033173"/>
            <a:ext cx="914400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3" y="322952"/>
            <a:ext cx="5362085" cy="893682"/>
          </a:xfrm>
          <a:prstGeom prst="rect">
            <a:avLst/>
          </a:prstGeom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53293" y="1467632"/>
            <a:ext cx="6134004" cy="367963"/>
          </a:xfrm>
        </p:spPr>
        <p:txBody>
          <a:bodyPr anchor="t">
            <a:noAutofit/>
          </a:bodyPr>
          <a:lstStyle>
            <a:lvl1pPr algn="l">
              <a:defRPr sz="18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181"/>
            <a:ext cx="267459" cy="440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2" y="4386276"/>
            <a:ext cx="5677705" cy="456715"/>
          </a:xfrm>
          <a:prstGeom prst="rect">
            <a:avLst/>
          </a:prstGeom>
        </p:spPr>
      </p:pic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2" y="1973197"/>
            <a:ext cx="6134005" cy="70469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</a:t>
            </a:r>
            <a:r>
              <a:rPr lang="pt-BR" dirty="0"/>
              <a:t>E CONTATOS </a:t>
            </a:r>
            <a:r>
              <a:rPr lang="x-none"/>
              <a:t>DO AUTOR</a:t>
            </a:r>
            <a:endParaRPr lang="x-none" dirty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4" y="2982059"/>
            <a:ext cx="8312728" cy="11000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292" y="975033"/>
            <a:ext cx="4167166" cy="3490452"/>
          </a:xfrm>
        </p:spPr>
        <p:txBody>
          <a:bodyPr/>
          <a:lstStyle>
            <a:lvl1pPr>
              <a:defRPr sz="2800">
                <a:latin typeface="Trebuchet MS"/>
                <a:cs typeface="Trebuchet MS"/>
              </a:defRPr>
            </a:lvl1pPr>
            <a:lvl2pPr>
              <a:defRPr sz="2400">
                <a:latin typeface="Trebuchet MS"/>
                <a:cs typeface="Trebuchet MS"/>
              </a:defRPr>
            </a:lvl2pPr>
            <a:lvl3pPr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652" y="975033"/>
            <a:ext cx="4167166" cy="3490452"/>
          </a:xfrm>
        </p:spPr>
        <p:txBody>
          <a:bodyPr/>
          <a:lstStyle>
            <a:lvl1pPr>
              <a:defRPr sz="2800">
                <a:latin typeface="Trebuchet MS"/>
                <a:cs typeface="Trebuchet MS"/>
              </a:defRPr>
            </a:lvl1pPr>
            <a:lvl2pPr>
              <a:defRPr sz="2400">
                <a:latin typeface="Trebuchet MS"/>
                <a:cs typeface="Trebuchet MS"/>
              </a:defRPr>
            </a:lvl2pPr>
            <a:lvl3pPr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1" y="1036619"/>
            <a:ext cx="4085533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761514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1" y="1516440"/>
            <a:ext cx="4085533" cy="2963466"/>
          </a:xfrm>
        </p:spPr>
        <p:txBody>
          <a:bodyPr/>
          <a:lstStyle>
            <a:lvl1pPr>
              <a:defRPr sz="2400">
                <a:latin typeface="Trebuchet MS"/>
                <a:cs typeface="Trebuchet MS"/>
              </a:defRPr>
            </a:lvl1pPr>
            <a:lvl2pPr>
              <a:defRPr sz="2000">
                <a:latin typeface="Trebuchet MS"/>
                <a:cs typeface="Trebuchet MS"/>
              </a:defRPr>
            </a:lvl2pPr>
            <a:lvl3pPr>
              <a:defRPr sz="1800">
                <a:latin typeface="Trebuchet MS"/>
                <a:cs typeface="Trebuchet MS"/>
              </a:defRPr>
            </a:lvl3pPr>
            <a:lvl4pPr>
              <a:defRPr sz="1600">
                <a:latin typeface="Trebuchet MS"/>
                <a:cs typeface="Trebuchet MS"/>
              </a:defRPr>
            </a:lvl4pPr>
            <a:lvl5pPr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3681" y="1036618"/>
            <a:ext cx="4087137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761514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3681" y="1516439"/>
            <a:ext cx="4087137" cy="2963466"/>
          </a:xfrm>
        </p:spPr>
        <p:txBody>
          <a:bodyPr/>
          <a:lstStyle>
            <a:lvl1pPr>
              <a:defRPr sz="2400">
                <a:latin typeface="Trebuchet MS"/>
                <a:cs typeface="Trebuchet MS"/>
              </a:defRPr>
            </a:lvl1pPr>
            <a:lvl2pPr>
              <a:defRPr sz="2000">
                <a:latin typeface="Trebuchet MS"/>
                <a:cs typeface="Trebuchet MS"/>
              </a:defRPr>
            </a:lvl2pPr>
            <a:lvl3pPr>
              <a:defRPr sz="1800">
                <a:latin typeface="Trebuchet MS"/>
                <a:cs typeface="Trebuchet MS"/>
              </a:defRPr>
            </a:lvl3pPr>
            <a:lvl4pPr>
              <a:defRPr sz="1600">
                <a:latin typeface="Trebuchet MS"/>
                <a:cs typeface="Trebuchet MS"/>
              </a:defRPr>
            </a:lvl4pPr>
            <a:lvl5pPr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8" name="Conector Reto 17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2" name="Conector Reto 11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293" y="204787"/>
            <a:ext cx="3428998" cy="871538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761514"/>
                </a:solidFill>
              </a:defRPr>
            </a:lvl1pPr>
          </a:lstStyle>
          <a:p>
            <a:r>
              <a:rPr lang="x-none" dirty="0"/>
              <a:t>Click to edit Master title style click to edit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126" y="204788"/>
            <a:ext cx="4880692" cy="4249153"/>
          </a:xfrm>
        </p:spPr>
        <p:txBody>
          <a:bodyPr/>
          <a:lstStyle>
            <a:lvl1pPr>
              <a:defRPr sz="3200">
                <a:latin typeface="Trebuchet MS"/>
                <a:cs typeface="Trebuchet MS"/>
              </a:defRPr>
            </a:lvl1pPr>
            <a:lvl2pPr>
              <a:defRPr sz="2800">
                <a:latin typeface="Trebuchet MS"/>
                <a:cs typeface="Trebuchet MS"/>
              </a:defRPr>
            </a:lvl2pPr>
            <a:lvl3pPr>
              <a:defRPr sz="2400">
                <a:latin typeface="Trebuchet MS"/>
                <a:cs typeface="Trebuchet MS"/>
              </a:defRPr>
            </a:lvl3pPr>
            <a:lvl4pPr>
              <a:defRPr sz="2000">
                <a:latin typeface="Trebuchet MS"/>
                <a:cs typeface="Trebuchet MS"/>
              </a:defRPr>
            </a:lvl4pPr>
            <a:lvl5pPr>
              <a:defRPr sz="2000"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293" y="1076326"/>
            <a:ext cx="3428998" cy="3405545"/>
          </a:xfrm>
        </p:spPr>
        <p:txBody>
          <a:bodyPr/>
          <a:lstStyle>
            <a:lvl1pPr marL="0" indent="0">
              <a:buNone/>
              <a:defRPr sz="140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e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70" y="0"/>
            <a:ext cx="301383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524" y="238755"/>
            <a:ext cx="8612660" cy="498666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lang="x-none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364524" y="1200151"/>
            <a:ext cx="8612660" cy="328172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dirty="0" lang="en-US"/>
          </a:p>
        </p:txBody>
      </p:sp>
      <p:sp>
        <p:nvSpPr>
          <p:cNvPr id="9" name="Date Placeholder 3"/>
          <p:cNvSpPr>
            <a:spLocks noGrp="1"/>
          </p:cNvSpPr>
          <p:nvPr>
            <p:ph idx="2" sz="half" type="dt"/>
          </p:nvPr>
        </p:nvSpPr>
        <p:spPr>
          <a:xfrm>
            <a:off x="364524" y="4621352"/>
            <a:ext cx="1073355" cy="273844"/>
          </a:xfrm>
          <a:prstGeom prst="rect">
            <a:avLst/>
          </a:prstGeom>
        </p:spPr>
        <p:txBody>
          <a:bodyPr/>
          <a:lstStyle>
            <a:lvl1pPr>
              <a:defRPr i="1" sz="1050">
                <a:latin typeface="Trebuchet MS"/>
                <a:cs typeface="Trebuchet MS"/>
              </a:defRPr>
            </a:lvl1pPr>
          </a:lstStyle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544401" y="4628163"/>
            <a:ext cx="1073355" cy="273844"/>
          </a:xfrm>
          <a:prstGeom prst="rect">
            <a:avLst/>
          </a:prstGeom>
        </p:spPr>
        <p:txBody>
          <a:bodyPr/>
          <a:lstStyle>
            <a:lvl1pPr>
              <a:defRPr i="1" sz="1050">
                <a:latin typeface="Trebuchet MS"/>
                <a:cs typeface="Trebuchet MS"/>
              </a:defRPr>
            </a:lvl1pPr>
          </a:lstStyle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eaLnBrk="1" hangingPunct="1" latinLnBrk="0" rtl="0">
        <a:spcBef>
          <a:spcPct val="0"/>
        </a:spcBef>
        <a:buNone/>
        <a:defRPr b="1" kern="1200" sz="4000">
          <a:solidFill>
            <a:srgbClr val="761514"/>
          </a:solidFill>
          <a:latin typeface="Trebuchet MS"/>
          <a:ea typeface="+mj-ea"/>
          <a:cs typeface="Trebuchet M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Trebuchet MS"/>
          <a:ea typeface="+mn-ea"/>
          <a:cs typeface="Trebuchet M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Trebuchet MS"/>
          <a:ea typeface="+mn-ea"/>
          <a:cs typeface="Trebuchet M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Trebuchet MS"/>
          <a:ea typeface="+mn-ea"/>
          <a:cs typeface="Trebuchet M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Trebuchet MS"/>
          <a:ea typeface="+mn-ea"/>
          <a:cs typeface="Trebuchet M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Trebuchet MS"/>
          <a:ea typeface="+mn-ea"/>
          <a:cs typeface="Trebuchet M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hasCustomPrompt="1" type="ctrTitle"/>
          </p:nvPr>
        </p:nvSpPr>
        <p:spPr>
          <a:xfrm>
            <a:off x="353292" y="1967865"/>
            <a:ext cx="8610599" cy="128333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Shiny-R</a:t>
            </a:r>
          </a:p>
        </p:txBody>
      </p:sp>
      <p:sp>
        <p:nvSpPr>
          <p:cNvPr id="12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53292" y="3357880"/>
            <a:ext cx="8610599" cy="844145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Mikael M. Coletto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idx="10" sz="half" type="dt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4/12/23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353292" y="238755"/>
            <a:ext cx="8617526" cy="49866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que vamos trabalhar hoje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 que é o Shiny</a:t>
            </a:r>
          </a:p>
          <a:p>
            <a:pPr lvl="0"/>
            <a:r>
              <a:rPr/>
              <a:t>Vantagens e desvantagens</a:t>
            </a:r>
          </a:p>
          <a:p>
            <a:pPr lvl="0"/>
            <a:r>
              <a:rPr/>
              <a:t>Exemplo de uso</a:t>
            </a:r>
          </a:p>
          <a:p>
            <a:pPr lvl="0"/>
            <a:r>
              <a:rPr/>
              <a:t>Manipulação inicial da base de dados</a:t>
            </a:r>
          </a:p>
          <a:p>
            <a:pPr lvl="0"/>
            <a:r>
              <a:rPr/>
              <a:t>Estruturação da base de dados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 que é o Shiny</a:t>
            </a:r>
          </a:p>
          <a:p>
            <a:pPr lvl="0"/>
            <a:r>
              <a:rPr/>
              <a:t>Ferramenta para criar uma história através dos dados em R.</a:t>
            </a:r>
          </a:p>
          <a:p>
            <a:pPr lvl="0"/>
            <a:r>
              <a:rPr/>
              <a:t>Um pacote para criar visualizações interativas com R*.</a:t>
            </a:r>
          </a:p>
          <a:p>
            <a:pPr lvl="0"/>
            <a:r>
              <a:rPr/>
              <a:t>Criar aplicações numa página web, colocá-las em um relatório ou construir painéis.</a:t>
            </a:r>
          </a:p>
          <a:p>
            <a:pPr lvl="0"/>
            <a:r>
              <a:rPr/>
              <a:t>É possível adicionar funcionalidades com pacotes extras.</a:t>
            </a:r>
          </a:p>
          <a:p>
            <a:pPr lvl="0"/>
            <a:r>
              <a:rPr/>
              <a:t>Código aberto e licença gratuita.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Vantagens e desvantagens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Vantagens - ABC ::: incremental - CDDDC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 indent="0" marL="0">
              <a:buNone/>
            </a:pPr>
            <a:r>
              <a:rPr/>
              <a:t>::::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Template Cidacs final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Cidacs final4.potx</Template>
  <TotalTime>7116</TotalTime>
  <Words>0</Words>
  <Application>Microsoft Office PowerPoint</Application>
  <PresentationFormat>Apresentação na tela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Template Cidacs final4</vt:lpstr>
      <vt:lpstr>Apresentação do PowerPoint</vt:lpstr>
      <vt:lpstr>Apresentação do PowerPoint</vt:lpstr>
      <vt:lpstr>Apresentação do PowerPoint</vt:lpstr>
    </vt:vector>
  </TitlesOfParts>
  <Company>Fotografia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Shiny-R</dc:title>
  <dc:creator>Mikael M. Coletto</dc:creator>
  <cp:keywords/>
  <dcterms:created xsi:type="dcterms:W3CDTF">2023-04-10T17:01:19Z</dcterms:created>
  <dcterms:modified xsi:type="dcterms:W3CDTF">2023-04-10T17:01:19Z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4/12/23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