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bookmarkIdSeed="3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6858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7CDAFE7D-6DF9-40B9-A9B3-6922974F2A68}" name="Seção Padrão">
          <p14:sldIdLst>
            <p14:sldId id="343"/>
            <p14:sldId id="323"/>
          </p14:sldIdLst>
        </p14:section>
        <p14:section id="{3B71082A-4E8B-4DF0-9EA5-555F077CAA5F}" name="Seção sem Título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2780"/>
    <p:restoredTop autoAdjust="0" sz="86388"/>
  </p:normalViewPr>
  <p:slideViewPr>
    <p:cSldViewPr snapToGrid="0" snapToObjects="1">
      <p:cViewPr varScale="1">
        <p:scale>
          <a:sx d="100" n="133"/>
          <a:sy d="100" n="133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-7912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94"/>
          <a:sy d="100" n="94"/>
        </p:scale>
        <p:origin x="-243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handoutMaster" Target="handoutMasters/handout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1600" b="0" dirty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2" y="1967865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dirty="0"/>
              <a:t>Click to edit a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3357880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DO AUTOR</a:t>
            </a:r>
          </a:p>
          <a:p>
            <a:r>
              <a:rPr lang="x-none" dirty="0"/>
              <a:t>Títulação do autor/setor/etc</a:t>
            </a:r>
            <a:r>
              <a:rPr lang="en-US" dirty="0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34065"/>
            <a:ext cx="8118764" cy="3976931"/>
          </a:xfrm>
        </p:spPr>
        <p:txBody>
          <a:bodyPr vert="eaVert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38755"/>
            <a:ext cx="8118765" cy="498666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17" name="Conector Reto 16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672" y="238754"/>
            <a:ext cx="1899657" cy="4672242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818" y="238754"/>
            <a:ext cx="6192982" cy="46722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20" name="Conector Reto 19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975032"/>
            <a:ext cx="8617526" cy="3515033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0" name="Conector Reto 9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3" y="2180035"/>
            <a:ext cx="861752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1" y="2868071"/>
            <a:ext cx="9144001" cy="13228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322952"/>
            <a:ext cx="5362085" cy="893682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2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81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4386276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1973197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982059"/>
            <a:ext cx="8312728" cy="110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9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65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1" y="1516440"/>
            <a:ext cx="4085533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681" y="1036618"/>
            <a:ext cx="408713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681" y="1516439"/>
            <a:ext cx="4087137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3" y="204787"/>
            <a:ext cx="3428998" cy="8715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761514"/>
                </a:solidFill>
              </a:defRPr>
            </a:lvl1pPr>
          </a:lstStyle>
          <a:p>
            <a:r>
              <a:rPr lang="x-none" dirty="0"/>
              <a:t>Click to edit Master title style click to edit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126" y="204788"/>
            <a:ext cx="4880692" cy="4249153"/>
          </a:xfrm>
        </p:spPr>
        <p:txBody>
          <a:bodyPr/>
          <a:lstStyle>
            <a:lvl1pPr>
              <a:defRPr sz="3200">
                <a:latin typeface="Trebuchet MS"/>
                <a:cs typeface="Trebuchet MS"/>
              </a:defRPr>
            </a:lvl1pPr>
            <a:lvl2pPr>
              <a:defRPr sz="2800">
                <a:latin typeface="Trebuchet MS"/>
                <a:cs typeface="Trebuchet MS"/>
              </a:defRPr>
            </a:lvl2pPr>
            <a:lvl3pPr>
              <a:defRPr sz="2400">
                <a:latin typeface="Trebuchet MS"/>
                <a:cs typeface="Trebuchet MS"/>
              </a:defRPr>
            </a:lvl3pPr>
            <a:lvl4pPr>
              <a:defRPr sz="2000">
                <a:latin typeface="Trebuchet MS"/>
                <a:cs typeface="Trebuchet MS"/>
              </a:defRPr>
            </a:lvl4pPr>
            <a:lvl5pPr>
              <a:defRPr sz="2000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293" y="1076326"/>
            <a:ext cx="3428998" cy="3405545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e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x-none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 lang="en-US"/>
          </a:p>
        </p:txBody>
      </p:sp>
      <p:sp>
        <p:nvSpPr>
          <p:cNvPr id="9" name="Date Placeholder 3"/>
          <p:cNvSpPr>
            <a:spLocks noGrp="1"/>
          </p:cNvSpPr>
          <p:nvPr>
            <p:ph idx="2" sz="half" type="dt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761514"/>
          </a:solidFill>
          <a:latin typeface="Trebuchet MS"/>
          <a:ea typeface="+mj-ea"/>
          <a:cs typeface="Trebuchet M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Trebuchet MS"/>
          <a:ea typeface="+mn-ea"/>
          <a:cs typeface="Trebuchet M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Trebuchet MS"/>
          <a:ea typeface="+mn-ea"/>
          <a:cs typeface="Trebuchet M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Trebuchet MS"/>
          <a:ea typeface="+mn-ea"/>
          <a:cs typeface="Trebuchet M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hasCustomPrompt="1" type="ctrTitle"/>
          </p:nvPr>
        </p:nvSpPr>
        <p:spPr>
          <a:xfrm>
            <a:off x="353292" y="1967865"/>
            <a:ext cx="8610599" cy="1283335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Estatística Descritiva</a:t>
            </a:r>
          </a:p>
        </p:txBody>
      </p:sp>
      <p:sp>
        <p:nvSpPr>
          <p:cNvPr id="12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53292" y="3357880"/>
            <a:ext cx="8610599" cy="84414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Mikael M. Coletto e Maria Yury Travassos Ichihara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idx="10" sz="half" type="dt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2025-08-15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Investigando a variável raça/cor (RACACOR)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Agora analisaremos uma variável categórica, verificando possíveis inconsistências no preenchimento dela.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df_sinasc_racacor &lt;- df_sinasc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RACACOR)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Verificando valores encontrados na base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(df_sinasc_racacor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RACACOR)</a:t>
            </a:r>
          </a:p>
          <a:p>
            <a:pPr lvl="0" indent="0">
              <a:buNone/>
            </a:pPr>
            <a:r>
              <a:rPr>
                <a:latin typeface="Courier"/>
              </a:rPr>
              <a:t> [1] "4"        "2"        "1"        "5"        ""         "3"       
 [7] NA         "Parda"    "Indígena" "Preta"    "Branca"   "Amarela" 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Verificando quantidade de linhas não preenchidas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df_sinasc_racacor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(RACACOR))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[1] 40597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Caso quisesse trabalhar individualmente com elas, poderia separá-las dessa forma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df_sinasc_racacor_number &lt;- df_sinasc_racacor |&gt;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filter(RACACOR != "" &amp; RACACOR != " " &amp; !is.na(RACACOR)) |&gt;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filter(RACACOR %in% c("1", "2", "3", "4", "5"))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df_sinasc_racacor_string &lt;- df_sinasc_racacor |&gt;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filter(RACACOR != "" &amp; RACACOR != " " &amp; !is.na(RACACOR)) |&gt;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filter(RACACOR %in% c("Amarela", "Branca", "Indígena", "Parda", "Preta"))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Como tenho o dicionário, e sei que: 1– Branca; 2– Preta; 3– Amarela; 4– Parda; 5– Indígena.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Farei a transformação diretamente na base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df_sinasc_racacor &lt;- df_sinasc_racacor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(RACACOR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(RACACOR))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RACACOR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"Branca"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"Preta"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"Amarela"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"Parda"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"5"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"Indígena"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.default =</a:t>
            </a:r>
            <a:r>
              <a:rPr>
                <a:solidFill>
                  <a:srgbClr val="003B4F"/>
                </a:solidFill>
                <a:latin typeface="Courier"/>
              </a:rPr>
              <a:t> RACACOR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Verificando valores únicos após transformação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(df_sinasc_racacor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RACACOR)</a:t>
            </a:r>
          </a:p>
          <a:p>
            <a:pPr lvl="0" indent="0">
              <a:buNone/>
            </a:pPr>
            <a:r>
              <a:rPr>
                <a:latin typeface="Courier"/>
              </a:rPr>
              <a:t>[1] "Parda"    "Preta"    "Branca"   "Indígena" "Amarela" </a:t>
            </a:r>
          </a:p>
          <a:p>
            <a:pPr lvl="0" indent="0" marL="0">
              <a:buNone/>
            </a:pPr>
            <a:r>
              <a:rPr/>
              <a:t>Após as remoções de inválidos, e alterações para colocar todas as raça/cor existentes na base no mesmo padrão, podemos utilizar a visualização e/ou tabelas para verificar a distribuição dessa variável.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df_sinasc_racacor_contagem &lt;- df_sinasc_racacor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(RACACOR)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contagem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Visualização da variável raça/cor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(df_sinasc_racacor_contagem,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RACACOR,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contagem))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"Distribuição das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de barras com distribuição de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Aula-02-Estatistica-Descritiva_files/figure-pptx/graf-racac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(treemapify)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(df_sinasc_racacor_contagem,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area =</a:t>
            </a:r>
            <a:r>
              <a:rPr>
                <a:solidFill>
                  <a:srgbClr val="003B4F"/>
                </a:solidFill>
                <a:latin typeface="Courier"/>
              </a:rPr>
              <a:t> contagem,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RACACOR))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treemapify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geom_treemap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geom_treemap_text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"centre"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"Distribuição das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treemap com propoção das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'Mapa de árvore/proporção'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Aula-02-Estatistica-Descritiva_files/figure-pptx/graf-racacor-treema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Agregando idade por raça/cor da mãe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Agora vamos agregar para gerar uma visualização de raça/cor do nascido vivo por idade da mãe.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df_sinasc_idade_racacor &lt;- df_sinasc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RACACOR, IDADEMAE)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(RACACOR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(RACACOR))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RACACOR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"Branca"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"Preta"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"Amarela"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"Parda"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RACACOR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"5"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"Indígena"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.default =</a:t>
            </a:r>
            <a:r>
              <a:rPr>
                <a:solidFill>
                  <a:srgbClr val="003B4F"/>
                </a:solidFill>
                <a:latin typeface="Courier"/>
              </a:rPr>
              <a:t> RACACOR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IDADEMAE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"10-14"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"15-19"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29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"20-29"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39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"30-39"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"40-60"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(RACACOR, IDADEMAE)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contagem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df_sinasc_idade_racacor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gt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089400" y="203200"/>
          <a:ext cx="48768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IDADEMAE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contagem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Amarela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27694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27343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Indígena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105444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312134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207069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23270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15954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55521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40396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4832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df_sinasc_idade_racacor,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IDADEMAE,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contagem,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RACACOR)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"Distribuição das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de barras com distribuição de raça/cor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"Idade da mãe"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'Raça/cor'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"#F5CEB9"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"#F2E0D4"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"#90562B"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"#DAAE7F"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Aula-02-Estatistica-Descritiva_files/figure-pptx/graf-idade-racac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Mostrando uma tabela no formato wide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df_sinasc_idade_racacor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pivot_wider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names_from =</a:t>
            </a:r>
            <a:r>
              <a:rPr>
                <a:solidFill>
                  <a:srgbClr val="003B4F"/>
                </a:solidFill>
                <a:latin typeface="Courier"/>
              </a:rPr>
              <a:t> IDADEMAE, </a:t>
            </a:r>
            <a:r>
              <a:rPr>
                <a:solidFill>
                  <a:srgbClr val="657422"/>
                </a:solidFill>
                <a:latin typeface="Courier"/>
              </a:rPr>
              <a:t>values_from =</a:t>
            </a:r>
            <a:r>
              <a:rPr>
                <a:solidFill>
                  <a:srgbClr val="003B4F"/>
                </a:solidFill>
                <a:latin typeface="Courier"/>
              </a:rPr>
              <a:t> contagem)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gt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089400" y="203200"/>
          <a:ext cx="48768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40-60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Amarela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27343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Indígena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105444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312134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207069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23270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15954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55521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4832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Obrigado!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que vamos trabalhar hoje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Fundamentos de Estatística Descritiva</a:t>
            </a:r>
          </a:p>
          <a:p>
            <a:pPr lvl="0"/>
            <a:r>
              <a:rPr/>
              <a:t>Tipos de Variáveis</a:t>
            </a:r>
          </a:p>
          <a:p>
            <a:pPr lvl="0"/>
            <a:r>
              <a:rPr/>
              <a:t>Medidas de Tendência Central</a:t>
            </a:r>
          </a:p>
          <a:p>
            <a:pPr lvl="0"/>
            <a:r>
              <a:rPr/>
              <a:t>Medidas de Dispersão</a:t>
            </a:r>
          </a:p>
          <a:p>
            <a:pPr lvl="0"/>
            <a:r>
              <a:rPr/>
              <a:t>Análise de Frequências</a:t>
            </a:r>
          </a:p>
          <a:p>
            <a:pPr lvl="0"/>
            <a:r>
              <a:rPr/>
              <a:t>Análise prática com dados do SINASC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Fundamentos de Estatística Descritiva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prática c/ dados do SINASC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Lendo a base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Definindo repositório padrão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repos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CRAN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"[https://cloud.r-project.org](https://cloud.r-project.org)"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"Require"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"Require"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Biblioteca "guarda-chuva" com diversas outras bibliotecas que auxiliam na manipulação e estruturação da base de dados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Require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"tidyverse"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require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## Biblioteca usada para manipulação de dados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Require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require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## Biblioteca para construção de gráficos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Require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require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## Biblioteca usada para manipulação de dados (não incluída, por não ter sido utilizada)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Require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"data.table"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require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Biblioteca para gráfico do tipo treemap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Require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"treemapify"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require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scipen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999999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Caminho relativo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path_quarto &lt;- </a:t>
            </a:r>
            <a:r>
              <a:rPr>
                <a:solidFill>
                  <a:srgbClr val="20794D"/>
                </a:solidFill>
                <a:latin typeface="Courier"/>
              </a:rPr>
              <a:t>"../"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Caminho do arquivo de dados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df_sinasc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(path_quarto, </a:t>
            </a:r>
            <a:r>
              <a:rPr>
                <a:solidFill>
                  <a:srgbClr val="20794D"/>
                </a:solidFill>
                <a:latin typeface="Courier"/>
              </a:rPr>
              <a:t>"dados/dados.csv"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df_sinasc &lt;- fread(paste0(path_quarto, "dados/dados.csv"))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Número de linhas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(df_sinasc)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886062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Número de colunas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ncol</a:t>
            </a:r>
            <a:r>
              <a:rPr>
                <a:solidFill>
                  <a:srgbClr val="003B4F"/>
                </a:solidFill>
                <a:latin typeface="Courier"/>
              </a:rPr>
              <a:t>(df_sinasc)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63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Verificando nome de colunas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(df_sinasc)</a:t>
            </a:r>
          </a:p>
          <a:p>
            <a:pPr lvl="0" indent="0">
              <a:buNone/>
            </a:pPr>
            <a:r>
              <a:rPr>
                <a:latin typeface="Courier"/>
              </a:rPr>
              <a:t> [1] "QTDGESTANT" "SERIESCMAE" "RACACORMAE" "LOCNASC"    "ORIGEM"    
 [6] "TPROBSON"   "STTRABPART" "TPMETESTIM" "IDANOMAL"   "CODPAISRES"
[11] "DTRECORIGA" "IDADEMAE"   "ESCMAE"     "DTNASC"     "contador"  
[16] "PARIDADE"   "QTDFILMORT" "GRAVIDEZ"   "CODINST"    "VERSAOSIST"
[21] "KOTELCHUCK" "CODESTAB"   "ESCMAEAGR1" "CODMUNNATU" "QTDPARTCES"
[26] "CONSPRENAT" "SEMAGESTAC" "STDNEPIDEM" "GESTACAO"   "CODMUNNASC"
[31] "DTRECEBIM"  "ESTCIVMAE"  "OPORT_DN"   "APGAR1"     "STCESPARTO"
[36] "CODOCUPMAE" "SEXO"       "APGAR5"     "NATURALMAE" "IDADEPAI"  
[41] "DTULTMENST" "TPAPRESENT" "STDNNOVA"   "PESO"       "MESPRENAT" 
[46] "PARTO"      "CODMUNRES"  "QTDFILVIVO" "NUMEROLOTE" "DIFDATA"   
[51] "DTCADASTRO" "ESCMAE2010" "DTNASCMAE"  "TPDOCRESP"  "TPNASCASSI"
[56] "QTDPARTNOR" "RACACOR"    "TPFUNCRESP" "CONSULTAS"  "DTDECLARAC"
[61] "CODUFNATU"  "CODANOMAL"  "HORANASC"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Verificando o tipo da variável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typeof</a:t>
            </a:r>
            <a:r>
              <a:rPr>
                <a:solidFill>
                  <a:srgbClr val="003B4F"/>
                </a:solidFill>
                <a:latin typeface="Courier"/>
              </a:rPr>
              <a:t>(df_sinasc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QTDGESTANT)</a:t>
            </a:r>
          </a:p>
          <a:p>
            <a:pPr lvl="0" indent="0">
              <a:buNone/>
            </a:pPr>
            <a:r>
              <a:rPr>
                <a:latin typeface="Courier"/>
              </a:rPr>
              <a:t>[1] "double"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summary(df_sinasc$QTDGESTANT)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Verificando o tipo de uma coluna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typeof</a:t>
            </a:r>
            <a:r>
              <a:rPr>
                <a:solidFill>
                  <a:srgbClr val="003B4F"/>
                </a:solidFill>
                <a:latin typeface="Courier"/>
              </a:rPr>
              <a:t>(df_sinasc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contador)</a:t>
            </a:r>
          </a:p>
          <a:p>
            <a:pPr lvl="0" indent="0">
              <a:buNone/>
            </a:pPr>
            <a:r>
              <a:rPr>
                <a:latin typeface="Courier"/>
              </a:rPr>
              <a:t>[1] "integer"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Investigando valores da variável "contador"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(df_sinasc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contador)</a:t>
            </a:r>
          </a:p>
          <a:p>
            <a:pPr lvl="0" indent="0">
              <a:buNone/>
            </a:pPr>
            <a:r>
              <a:rPr>
                <a:latin typeface="Courier"/>
              </a:rPr>
              <a:t>[1] 238370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Verificando se o identificador é único, ou seja, para cada observação existe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um valor para a variável "contador" na base de dados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(df_sinasc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contador)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(df_sinasc)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FALSE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Adicionando a coluna de id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df_sinasc &lt;- tibble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rowid_to_column</a:t>
            </a:r>
            <a:r>
              <a:rPr>
                <a:solidFill>
                  <a:srgbClr val="003B4F"/>
                </a:solidFill>
                <a:latin typeface="Courier"/>
              </a:rPr>
              <a:t>(df_sinasc, </a:t>
            </a:r>
            <a:r>
              <a:rPr>
                <a:solidFill>
                  <a:srgbClr val="20794D"/>
                </a:solidFill>
                <a:latin typeface="Courier"/>
              </a:rPr>
              <a:t>"id"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Investigando variável de data de nascimento (DTNASC)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Variáveis de datas costumam ser mais difíceis de lidar, portanto vamos analisar uma delas que tem bom preenchimento na base de dados.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df_dtnasc &lt;- df_sinasc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DTNASC)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skimr::skim(dtnasc$DTNASC)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Tentando separar apenas o ano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dtnasc_year &lt;- dtnasc |&gt;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mutate(year = substr(DTNASC, 5, 8))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Na separação, descobri que existiam dois tipos de datas no banco de dados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df_dtnasc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(stringr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str_detect</a:t>
            </a:r>
            <a:r>
              <a:rPr>
                <a:solidFill>
                  <a:srgbClr val="003B4F"/>
                </a:solidFill>
                <a:latin typeface="Courier"/>
              </a:rPr>
              <a:t>(DTNASC,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id     DTNASC
1 422505 2018-01-24
2 422506 2018-02-08
3 422507 2018-04-27
4 422508 2018-01-03
5 422509 2018-12-11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df_dtnasc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stringr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str_detect</a:t>
            </a:r>
            <a:r>
              <a:rPr>
                <a:solidFill>
                  <a:srgbClr val="003B4F"/>
                </a:solidFill>
                <a:latin typeface="Courier"/>
              </a:rPr>
              <a:t>(DTNASC,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id   DTNASC
1  1 11052022
2  2 24072022
3  3 21052022
4  4 21072022
5  5 18062022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Separei os dois tipos pela presença do "-" e transformei cada parte em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df_dtnasc_year_18_19 &lt;- df_dtnasc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(stringr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str_detect</a:t>
            </a:r>
            <a:r>
              <a:rPr>
                <a:solidFill>
                  <a:srgbClr val="003B4F"/>
                </a:solidFill>
                <a:latin typeface="Courier"/>
              </a:rPr>
              <a:t>(DTNASC,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data_nasc =</a:t>
            </a:r>
            <a:r>
              <a:rPr>
                <a:solidFill>
                  <a:srgbClr val="003B4F"/>
                </a:solidFill>
                <a:latin typeface="Courier"/>
              </a:rPr>
              <a:t> lubridate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ymd</a:t>
            </a:r>
            <a:r>
              <a:rPr>
                <a:solidFill>
                  <a:srgbClr val="003B4F"/>
                </a:solidFill>
                <a:latin typeface="Courier"/>
              </a:rPr>
              <a:t>(DTNASC))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df_dtnasc_year_20_22 &lt;- df_dtnasc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stringr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str_detect</a:t>
            </a:r>
            <a:r>
              <a:rPr>
                <a:solidFill>
                  <a:srgbClr val="003B4F"/>
                </a:solidFill>
                <a:latin typeface="Courier"/>
              </a:rPr>
              <a:t>(DTNASC,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data_nasc =</a:t>
            </a:r>
            <a:r>
              <a:rPr>
                <a:solidFill>
                  <a:srgbClr val="003B4F"/>
                </a:solidFill>
                <a:latin typeface="Courier"/>
              </a:rPr>
              <a:t> lubridate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dmy</a:t>
            </a:r>
            <a:r>
              <a:rPr>
                <a:solidFill>
                  <a:srgbClr val="003B4F"/>
                </a:solidFill>
                <a:latin typeface="Courier"/>
              </a:rPr>
              <a:t>(DTNASC))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E então uni os dois bancos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df_dtnasc_year &lt;-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(df_dtnasc_year_18_19, df_dtnasc_year_20_22)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rm</a:t>
            </a:r>
            <a:r>
              <a:rPr>
                <a:solidFill>
                  <a:srgbClr val="003B4F"/>
                </a:solidFill>
                <a:latin typeface="Courier"/>
              </a:rPr>
              <a:t>(df_dtnasc_year_18_19, df_dtnasc_year_20_22)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Menor data encontrada (mais antiga)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(df_dtnasc_year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data_nasc)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"2018-01-01"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Maior data encontrada (mais nova)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(df_dtnasc_year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data_nasc)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"2022-09-11"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Mediana das data encontrada (a posição central)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(df_dtnasc_year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data_nasc)</a:t>
            </a:r>
          </a:p>
          <a:p>
            <a:pPr lvl="0" indent="0">
              <a:buNone/>
            </a:pPr>
            <a:r>
              <a:rPr>
                <a:latin typeface="Courier"/>
              </a:rPr>
              <a:t>[1] "2020-03-19"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skimr::skim(dtnasc_year$data_nasc)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Visualização de registros por ano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df_dtnasc_year_graf &lt;- df_dtnasc_year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(data_nasc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"2022-09-01"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month =</a:t>
            </a:r>
            <a:r>
              <a:rPr>
                <a:solidFill>
                  <a:srgbClr val="003B4F"/>
                </a:solidFill>
                <a:latin typeface="Courier"/>
              </a:rPr>
              <a:t> lubridate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floor_date</a:t>
            </a:r>
            <a:r>
              <a:rPr>
                <a:solidFill>
                  <a:srgbClr val="003B4F"/>
                </a:solidFill>
                <a:latin typeface="Courier"/>
              </a:rPr>
              <a:t>(data_nasc, </a:t>
            </a:r>
            <a:r>
              <a:rPr>
                <a:solidFill>
                  <a:srgbClr val="20794D"/>
                </a:solidFill>
                <a:latin typeface="Courier"/>
              </a:rPr>
              <a:t>"month"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(df_dtnasc_year_graf,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month,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count))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"Nascimentos de 01/2018 à 08/2022"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de linhas para nascimentos de 2018 à 08/2022"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scale_x_date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as.Date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"2018-01-01"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"2022-08-31"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date_breaks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"6 months"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date_labels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"%m/%Y"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expand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Aula-02-Estatistica-Descritiva_files/figure-pptx/graf-an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Investigando variável de idade da mãe (IDADEMAE)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 uma variável bastante interessante, do tipo numérica e discreta.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df_sinasc_idademae &lt;- df_sinasc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IDADEMAE)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(IDADEMAE))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IDADEMAE))</a:t>
            </a:r>
          </a:p>
          <a:p>
            <a:pPr lvl="0" indent="0">
              <a:buNone/>
            </a:pPr>
            <a:r>
              <a:rPr>
                <a:latin typeface="Courier"/>
              </a:rPr>
              <a:t> [1]  8 10 11 12 13 14 15 16 17 18 19 20 21 22 23 24 25 26 27 28 29 30 31 32 33
[26] 34 35 36 37 38 39 40 41 42 43 44 45 46 47 48 49 50 51 52 53 54 55 56 57 58
[51] 59 60 61 62 63 64 65 99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Menor data encontrada (mais antiga)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>
              <a:buNone/>
            </a:pPr>
            <a:r>
              <a:rPr>
                <a:latin typeface="Courier"/>
              </a:rPr>
              <a:t>[1] 8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Maior data encontrada (mais nova)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>
              <a:buNone/>
            </a:pPr>
            <a:r>
              <a:rPr>
                <a:latin typeface="Courier"/>
              </a:rPr>
              <a:t>[1] 99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Mediana das data encontrada (a posição central)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>
              <a:buNone/>
            </a:pPr>
            <a:r>
              <a:rPr>
                <a:latin typeface="Courier"/>
              </a:rPr>
              <a:t>[1] 26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Verificando por quartis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probs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0%  25%  50%  75% 100% 
   8   21   26   32   99 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skimr::skim(df_sinasc_idademae$IDADEMAE)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(df_sinasc_idademae,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IDADEMAE))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"Distribuição das idades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boxplot com idade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axis.ticks.x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Aula-02-Estatistica-Descritiva_files/figure-pptx/idade-ma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ver no gráfico, que temos algumas idades aparentemente discrepantes (mostradas pelos pontos).</a:t>
            </a:r>
          </a:p>
          <a:p>
            <a:pPr lvl="0" indent="0" marL="0">
              <a:buNone/>
            </a:pPr>
            <a:r>
              <a:rPr/>
              <a:t>Se retirarmos alguns pontos que podemos considerar inconsistências ou problemáticos, teríamos um gráfico mais consistente.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df_sinasc_idademae &lt;- df_sinasc_idademae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(IDADEMAE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IDADEMAE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(df_sinasc_idademae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IDADEMAE))</a:t>
            </a:r>
          </a:p>
          <a:p>
            <a:pPr lvl="0" indent="0">
              <a:buNone/>
            </a:pPr>
            <a:r>
              <a:rPr>
                <a:latin typeface="Courier"/>
              </a:rPr>
              <a:t> [1] 10 11 12 13 14 15 16 17 18 19 20 21 22 23 24 25 26 27 28 29 30 31 32 33 34
[26] 35 36 37 38 39 40 41 42 43 44 45 46 47 48 49 50 51 52 53 54 55 56 57 58 59
[51] 60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Visualização de idade da mãe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(df_sinasc_idademae,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IDADEMAE))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"Distribuição das idades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"Gráfico boxplot com idade das mães após remoção de outliers"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'Removido "Outliers"'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axis.ticks.x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Aula-02-Estatistica-Descritiva_files/figure-pptx/graf-idadema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Outra forma de analisar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(df_sinasc_idademae,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IDADEMAE))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"Histograma das idades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'Tamanho do agrupamento: 2 anos'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"Histograma com idade das mães"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Aula-02-Estatistica-Descritiva_files/figure-pptx/histograma-idadema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104900"/>
            <a:ext cx="48768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plate Cidacs final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Cidacs final4.potx</Template>
  <TotalTime>7116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Template Cidacs final4</vt:lpstr>
      <vt:lpstr>Apresentação do PowerPoint</vt:lpstr>
      <vt:lpstr>Apresentação do PowerPoint</vt:lpstr>
      <vt:lpstr>Apresentação do PowerPoint</vt:lpstr>
    </vt:vector>
  </TitlesOfParts>
  <Company>Fotografia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Descritiva</dc:title>
  <dc:creator>Mikael M. Coletto e Maria Yury Travassos Ichihara</dc:creator>
  <cp:keywords/>
  <dcterms:created xsi:type="dcterms:W3CDTF">2025-08-11T13:18:12Z</dcterms:created>
  <dcterms:modified xsi:type="dcterms:W3CDTF">2025-08-11T13:18:12Z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2025-08-15</vt:lpwstr>
  </property>
  <property fmtid="{D5CDD505-2E9C-101B-9397-08002B2CF9AE}" pid="6" name="editor">
    <vt:lpwstr>visual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erver">
    <vt:lpwstr/>
  </property>
  <property fmtid="{D5CDD505-2E9C-101B-9397-08002B2CF9AE}" pid="13" name="toc-title">
    <vt:lpwstr>Table of contents</vt:lpwstr>
  </property>
</Properties>
</file>