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bookmarkIdSeed="3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9144000" cy="6858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7CDAFE7D-6DF9-40B9-A9B3-6922974F2A68}" name="Seção Padrão">
          <p14:sldIdLst>
            <p14:sldId id="343"/>
            <p14:sldId id="323"/>
          </p14:sldIdLst>
        </p14:section>
        <p14:section id="{3B71082A-4E8B-4DF0-9EA5-555F077CAA5F}" name="Seção sem Título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15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2780"/>
    <p:restoredTop autoAdjust="0" sz="86388"/>
  </p:normalViewPr>
  <p:slideViewPr>
    <p:cSldViewPr snapToGrid="0" snapToObjects="1">
      <p:cViewPr varScale="1">
        <p:scale>
          <a:sx d="100" n="133"/>
          <a:sy d="100" n="133"/>
        </p:scale>
        <p:origin x="654" y="11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-7912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94"/>
          <a:sy d="100" n="94"/>
        </p:scale>
        <p:origin x="-2432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handoutMaster" Target="handoutMasters/handout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/>
          <p:nvPr userDrawn="1"/>
        </p:nvSpPr>
        <p:spPr>
          <a:xfrm>
            <a:off x="685800" y="3948025"/>
            <a:ext cx="7704394" cy="468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rgbClr val="761514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endParaRPr lang="en-US" sz="1600" b="0" dirty="0">
              <a:solidFill>
                <a:srgbClr val="7F7F7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53292" y="1967865"/>
            <a:ext cx="8610599" cy="1283335"/>
          </a:xfrm>
        </p:spPr>
        <p:txBody>
          <a:bodyPr/>
          <a:lstStyle>
            <a:lvl1pPr algn="l">
              <a:defRPr/>
            </a:lvl1pPr>
          </a:lstStyle>
          <a:p>
            <a:r>
              <a:rPr lang="x-none" dirty="0"/>
              <a:t>Click to edit a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3292" y="3357880"/>
            <a:ext cx="8610599" cy="844145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rgbClr val="59595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NOME DO AUTOR</a:t>
            </a:r>
          </a:p>
          <a:p>
            <a:r>
              <a:rPr lang="x-none" dirty="0"/>
              <a:t>Títulação do autor/setor/etc</a:t>
            </a:r>
            <a:r>
              <a:rPr lang="en-US" dirty="0"/>
              <a:t>…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85" y="267426"/>
            <a:ext cx="6870023" cy="1145005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289"/>
            <a:ext cx="267459" cy="440867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0" y="4956976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solidFill>
                  <a:srgbClr val="761514"/>
                </a:solidFill>
                <a:latin typeface="Trebuchet MS"/>
                <a:cs typeface="Trebuchet MS"/>
              </a:defRPr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Trebuchet MS"/>
                <a:cs typeface="Trebuchet M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Trebuchet MS"/>
                <a:cs typeface="Trebuchet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</p:spPr>
      </p:pic>
      <p:cxnSp>
        <p:nvCxnSpPr>
          <p:cNvPr id="13" name="Conector Reto 12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215865" y="638510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-202899" y="1902693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34065"/>
            <a:ext cx="8118764" cy="3976931"/>
          </a:xfrm>
        </p:spPr>
        <p:txBody>
          <a:bodyPr vert="eaVert"/>
          <a:lstStyle>
            <a:lvl1pPr>
              <a:defRPr>
                <a:latin typeface="Trebuchet MS"/>
                <a:cs typeface="Trebuchet MS"/>
              </a:defRPr>
            </a:lvl1pPr>
            <a:lvl2pPr>
              <a:defRPr>
                <a:latin typeface="Trebuchet MS"/>
                <a:cs typeface="Trebuchet MS"/>
              </a:defRPr>
            </a:lvl2pPr>
            <a:lvl3pPr>
              <a:defRPr>
                <a:latin typeface="Trebuchet MS"/>
                <a:cs typeface="Trebuchet MS"/>
              </a:defRPr>
            </a:lvl3pPr>
            <a:lvl4pPr>
              <a:defRPr>
                <a:latin typeface="Trebuchet MS"/>
                <a:cs typeface="Trebuchet MS"/>
              </a:defRPr>
            </a:lvl4pPr>
            <a:lvl5pPr>
              <a:defRPr>
                <a:latin typeface="Trebuchet MS"/>
                <a:cs typeface="Trebuchet MS"/>
              </a:defRPr>
            </a:lvl5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09599" y="238755"/>
            <a:ext cx="8118765" cy="498666"/>
          </a:xfrm>
        </p:spPr>
        <p:txBody>
          <a:bodyPr>
            <a:noAutofit/>
          </a:bodyPr>
          <a:lstStyle>
            <a:lvl1pPr algn="r">
              <a:defRPr sz="3200" b="1">
                <a:solidFill>
                  <a:srgbClr val="761514"/>
                </a:solidFill>
                <a:latin typeface="Trebuchet MS"/>
                <a:cs typeface="Trebuchet MS"/>
              </a:defRPr>
            </a:lvl1pPr>
          </a:lstStyle>
          <a:p>
            <a:r>
              <a:rPr lang="x-none" dirty="0"/>
              <a:t>Digite o título slide aqui</a:t>
            </a:r>
            <a:endParaRPr lang="en-US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876541" y="257289"/>
            <a:ext cx="267459" cy="440867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3164" y="4113021"/>
            <a:ext cx="1367955" cy="227994"/>
          </a:xfrm>
          <a:prstGeom prst="rect">
            <a:avLst/>
          </a:prstGeom>
        </p:spPr>
      </p:pic>
      <p:cxnSp>
        <p:nvCxnSpPr>
          <p:cNvPr id="17" name="Conector Reto 16"/>
          <p:cNvCxnSpPr/>
          <p:nvPr userDrawn="1"/>
        </p:nvCxnSpPr>
        <p:spPr>
          <a:xfrm flipV="1">
            <a:off x="145472" y="0"/>
            <a:ext cx="0" cy="4904185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672" y="238754"/>
            <a:ext cx="1899657" cy="4672242"/>
          </a:xfrm>
        </p:spPr>
        <p:txBody>
          <a:bodyPr vert="eaVert">
            <a:normAutofit/>
          </a:bodyPr>
          <a:lstStyle>
            <a:lvl1pPr>
              <a:defRPr sz="4000">
                <a:solidFill>
                  <a:srgbClr val="761514"/>
                </a:solidFill>
                <a:latin typeface="Trebuchet MS"/>
                <a:cs typeface="Trebuchet MS"/>
              </a:defRPr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8818" y="238754"/>
            <a:ext cx="6192982" cy="4672242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215865" y="638510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-202899" y="1902693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876541" y="257289"/>
            <a:ext cx="267459" cy="440867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3164" y="4113021"/>
            <a:ext cx="1367955" cy="227994"/>
          </a:xfrm>
          <a:prstGeom prst="rect">
            <a:avLst/>
          </a:prstGeom>
        </p:spPr>
      </p:pic>
      <p:cxnSp>
        <p:nvCxnSpPr>
          <p:cNvPr id="20" name="Conector Reto 19"/>
          <p:cNvCxnSpPr/>
          <p:nvPr userDrawn="1"/>
        </p:nvCxnSpPr>
        <p:spPr>
          <a:xfrm flipV="1">
            <a:off x="145472" y="0"/>
            <a:ext cx="0" cy="4904185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3292" y="238755"/>
            <a:ext cx="8617526" cy="498666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761514"/>
                </a:solidFill>
                <a:latin typeface="Trebuchet MS"/>
                <a:cs typeface="Trebuchet MS"/>
              </a:defRPr>
            </a:lvl1pPr>
          </a:lstStyle>
          <a:p>
            <a:r>
              <a:rPr lang="x-none" dirty="0"/>
              <a:t>Digite o título slide aqui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292" y="975032"/>
            <a:ext cx="8617526" cy="3515033"/>
          </a:xfrm>
        </p:spPr>
        <p:txBody>
          <a:bodyPr/>
          <a:lstStyle>
            <a:lvl1pPr>
              <a:defRPr>
                <a:latin typeface="Trebuchet MS"/>
                <a:cs typeface="Trebuchet MS"/>
              </a:defRPr>
            </a:lvl1pPr>
            <a:lvl2pPr>
              <a:defRPr>
                <a:latin typeface="Trebuchet MS"/>
                <a:cs typeface="Trebuchet MS"/>
              </a:defRPr>
            </a:lvl2pPr>
            <a:lvl3pPr>
              <a:defRPr>
                <a:latin typeface="Trebuchet MS"/>
                <a:cs typeface="Trebuchet MS"/>
              </a:defRPr>
            </a:lvl3pPr>
            <a:lvl4pPr>
              <a:defRPr>
                <a:latin typeface="Trebuchet MS"/>
                <a:cs typeface="Trebuchet MS"/>
              </a:defRPr>
            </a:lvl4pPr>
            <a:lvl5pPr>
              <a:defRPr>
                <a:latin typeface="Trebuchet MS"/>
                <a:cs typeface="Trebuchet MS"/>
              </a:defRPr>
            </a:lvl5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289"/>
            <a:ext cx="267459" cy="44086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</p:spPr>
      </p:pic>
      <p:cxnSp>
        <p:nvCxnSpPr>
          <p:cNvPr id="10" name="Conector Reto 9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293" y="3305176"/>
            <a:ext cx="8617526" cy="1021556"/>
          </a:xfrm>
        </p:spPr>
        <p:txBody>
          <a:bodyPr anchor="t">
            <a:noAutofit/>
          </a:bodyPr>
          <a:lstStyle>
            <a:lvl1pPr algn="l">
              <a:defRPr sz="3200" b="1" cap="all">
                <a:solidFill>
                  <a:srgbClr val="761514"/>
                </a:solidFill>
                <a:latin typeface="Trebuchet MS"/>
                <a:cs typeface="Trebuchet MS"/>
              </a:defRPr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293" y="2180035"/>
            <a:ext cx="8617526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</p:spPr>
      </p:pic>
      <p:cxnSp>
        <p:nvCxnSpPr>
          <p:cNvPr id="18" name="Conector Reto 17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-1" y="2868071"/>
            <a:ext cx="9144001" cy="13228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/>
          <p:cNvCxnSpPr/>
          <p:nvPr userDrawn="1"/>
        </p:nvCxnSpPr>
        <p:spPr>
          <a:xfrm>
            <a:off x="0" y="5033173"/>
            <a:ext cx="914400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3" y="322952"/>
            <a:ext cx="5362085" cy="893682"/>
          </a:xfrm>
          <a:prstGeom prst="rect">
            <a:avLst/>
          </a:prstGeom>
        </p:spPr>
      </p:pic>
      <p:cxnSp>
        <p:nvCxnSpPr>
          <p:cNvPr id="16" name="Conector Reto 15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53293" y="1467632"/>
            <a:ext cx="6134004" cy="367963"/>
          </a:xfrm>
        </p:spPr>
        <p:txBody>
          <a:bodyPr anchor="t">
            <a:noAutofit/>
          </a:bodyPr>
          <a:lstStyle>
            <a:lvl1pPr algn="l">
              <a:defRPr sz="1800" b="1" cap="all">
                <a:solidFill>
                  <a:srgbClr val="761514"/>
                </a:solidFill>
                <a:latin typeface="Trebuchet MS"/>
                <a:cs typeface="Trebuchet MS"/>
              </a:defRPr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1181"/>
            <a:ext cx="267459" cy="4408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2" y="4386276"/>
            <a:ext cx="5677705" cy="456715"/>
          </a:xfrm>
          <a:prstGeom prst="rect">
            <a:avLst/>
          </a:prstGeom>
        </p:spPr>
      </p:pic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3292" y="1973197"/>
            <a:ext cx="6134005" cy="70469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rgbClr val="59595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NOME </a:t>
            </a:r>
            <a:r>
              <a:rPr lang="pt-BR" dirty="0"/>
              <a:t>E CONTATOS </a:t>
            </a:r>
            <a:r>
              <a:rPr lang="x-none"/>
              <a:t>DO AUTOR</a:t>
            </a:r>
            <a:endParaRPr lang="x-none" dirty="0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84" y="2982059"/>
            <a:ext cx="8312728" cy="11000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292" y="975033"/>
            <a:ext cx="4167166" cy="3490452"/>
          </a:xfrm>
        </p:spPr>
        <p:txBody>
          <a:bodyPr/>
          <a:lstStyle>
            <a:lvl1pPr>
              <a:defRPr sz="2800">
                <a:latin typeface="Trebuchet MS"/>
                <a:cs typeface="Trebuchet MS"/>
              </a:defRPr>
            </a:lvl1pPr>
            <a:lvl2pPr>
              <a:defRPr sz="2400">
                <a:latin typeface="Trebuchet MS"/>
                <a:cs typeface="Trebuchet MS"/>
              </a:defRPr>
            </a:lvl2pPr>
            <a:lvl3pPr>
              <a:defRPr sz="2000">
                <a:latin typeface="Trebuchet MS"/>
                <a:cs typeface="Trebuchet MS"/>
              </a:defRPr>
            </a:lvl3pPr>
            <a:lvl4pPr>
              <a:defRPr sz="1800">
                <a:latin typeface="Trebuchet MS"/>
                <a:cs typeface="Trebuchet MS"/>
              </a:defRPr>
            </a:lvl4pPr>
            <a:lvl5pPr>
              <a:defRPr sz="1800">
                <a:latin typeface="Trebuchet MS"/>
                <a:cs typeface="Trebuchet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3652" y="975033"/>
            <a:ext cx="4167166" cy="3490452"/>
          </a:xfrm>
        </p:spPr>
        <p:txBody>
          <a:bodyPr/>
          <a:lstStyle>
            <a:lvl1pPr>
              <a:defRPr sz="2800">
                <a:latin typeface="Trebuchet MS"/>
                <a:cs typeface="Trebuchet MS"/>
              </a:defRPr>
            </a:lvl1pPr>
            <a:lvl2pPr>
              <a:defRPr sz="2400">
                <a:latin typeface="Trebuchet MS"/>
                <a:cs typeface="Trebuchet MS"/>
              </a:defRPr>
            </a:lvl2pPr>
            <a:lvl3pPr>
              <a:defRPr sz="2000">
                <a:latin typeface="Trebuchet MS"/>
                <a:cs typeface="Trebuchet MS"/>
              </a:defRPr>
            </a:lvl3pPr>
            <a:lvl4pPr>
              <a:defRPr sz="1800">
                <a:latin typeface="Trebuchet MS"/>
                <a:cs typeface="Trebuchet MS"/>
              </a:defRPr>
            </a:lvl4pPr>
            <a:lvl5pPr>
              <a:defRPr sz="1800">
                <a:latin typeface="Trebuchet MS"/>
                <a:cs typeface="Trebuchet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53292" y="238755"/>
            <a:ext cx="8617526" cy="498666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761514"/>
                </a:solidFill>
                <a:latin typeface="Trebuchet MS"/>
                <a:cs typeface="Trebuchet MS"/>
              </a:defRPr>
            </a:lvl1pPr>
          </a:lstStyle>
          <a:p>
            <a:r>
              <a:rPr lang="x-none" dirty="0"/>
              <a:t>Digite o título slide aqui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289"/>
            <a:ext cx="267459" cy="4408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</p:spPr>
      </p:pic>
      <p:cxnSp>
        <p:nvCxnSpPr>
          <p:cNvPr id="16" name="Conector Reto 15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291" y="1036619"/>
            <a:ext cx="4085533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761514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291" y="1516440"/>
            <a:ext cx="4085533" cy="2963466"/>
          </a:xfrm>
        </p:spPr>
        <p:txBody>
          <a:bodyPr/>
          <a:lstStyle>
            <a:lvl1pPr>
              <a:defRPr sz="2400">
                <a:latin typeface="Trebuchet MS"/>
                <a:cs typeface="Trebuchet MS"/>
              </a:defRPr>
            </a:lvl1pPr>
            <a:lvl2pPr>
              <a:defRPr sz="2000">
                <a:latin typeface="Trebuchet MS"/>
                <a:cs typeface="Trebuchet MS"/>
              </a:defRPr>
            </a:lvl2pPr>
            <a:lvl3pPr>
              <a:defRPr sz="1800">
                <a:latin typeface="Trebuchet MS"/>
                <a:cs typeface="Trebuchet MS"/>
              </a:defRPr>
            </a:lvl3pPr>
            <a:lvl4pPr>
              <a:defRPr sz="1600">
                <a:latin typeface="Trebuchet MS"/>
                <a:cs typeface="Trebuchet MS"/>
              </a:defRPr>
            </a:lvl4pPr>
            <a:lvl5pPr>
              <a:defRPr sz="1600">
                <a:latin typeface="Trebuchet MS"/>
                <a:cs typeface="Trebuchet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3681" y="1036618"/>
            <a:ext cx="4087137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761514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3681" y="1516439"/>
            <a:ext cx="4087137" cy="2963466"/>
          </a:xfrm>
        </p:spPr>
        <p:txBody>
          <a:bodyPr/>
          <a:lstStyle>
            <a:lvl1pPr>
              <a:defRPr sz="2400">
                <a:latin typeface="Trebuchet MS"/>
                <a:cs typeface="Trebuchet MS"/>
              </a:defRPr>
            </a:lvl1pPr>
            <a:lvl2pPr>
              <a:defRPr sz="2000">
                <a:latin typeface="Trebuchet MS"/>
                <a:cs typeface="Trebuchet MS"/>
              </a:defRPr>
            </a:lvl2pPr>
            <a:lvl3pPr>
              <a:defRPr sz="1800">
                <a:latin typeface="Trebuchet MS"/>
                <a:cs typeface="Trebuchet MS"/>
              </a:defRPr>
            </a:lvl3pPr>
            <a:lvl4pPr>
              <a:defRPr sz="1600">
                <a:latin typeface="Trebuchet MS"/>
                <a:cs typeface="Trebuchet MS"/>
              </a:defRPr>
            </a:lvl4pPr>
            <a:lvl5pPr>
              <a:defRPr sz="1600">
                <a:latin typeface="Trebuchet MS"/>
                <a:cs typeface="Trebuchet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53292" y="238755"/>
            <a:ext cx="8617526" cy="498666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761514"/>
                </a:solidFill>
                <a:latin typeface="Trebuchet MS"/>
                <a:cs typeface="Trebuchet MS"/>
              </a:defRPr>
            </a:lvl1pPr>
          </a:lstStyle>
          <a:p>
            <a:r>
              <a:rPr lang="x-none" dirty="0"/>
              <a:t>Digite o título slide aqui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289"/>
            <a:ext cx="267459" cy="440867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</p:spPr>
      </p:pic>
      <p:cxnSp>
        <p:nvCxnSpPr>
          <p:cNvPr id="18" name="Conector Reto 17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53292" y="238755"/>
            <a:ext cx="8617526" cy="498666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761514"/>
                </a:solidFill>
                <a:latin typeface="Trebuchet MS"/>
                <a:cs typeface="Trebuchet MS"/>
              </a:defRPr>
            </a:lvl1pPr>
          </a:lstStyle>
          <a:p>
            <a:r>
              <a:rPr lang="x-none" dirty="0"/>
              <a:t>Digite o título slide aqui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289"/>
            <a:ext cx="267459" cy="44086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</p:spPr>
      </p:pic>
      <p:cxnSp>
        <p:nvCxnSpPr>
          <p:cNvPr id="12" name="Conector Reto 11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3293" y="204787"/>
            <a:ext cx="3428998" cy="871538"/>
          </a:xfrm>
        </p:spPr>
        <p:txBody>
          <a:bodyPr anchor="b">
            <a:normAutofit/>
          </a:bodyPr>
          <a:lstStyle>
            <a:lvl1pPr algn="l">
              <a:defRPr sz="2000" b="1">
                <a:solidFill>
                  <a:srgbClr val="761514"/>
                </a:solidFill>
              </a:defRPr>
            </a:lvl1pPr>
          </a:lstStyle>
          <a:p>
            <a:r>
              <a:rPr lang="x-none" dirty="0"/>
              <a:t>Click to edit Master title style click to edit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0126" y="204788"/>
            <a:ext cx="4880692" cy="4249153"/>
          </a:xfrm>
        </p:spPr>
        <p:txBody>
          <a:bodyPr/>
          <a:lstStyle>
            <a:lvl1pPr>
              <a:defRPr sz="3200">
                <a:latin typeface="Trebuchet MS"/>
                <a:cs typeface="Trebuchet MS"/>
              </a:defRPr>
            </a:lvl1pPr>
            <a:lvl2pPr>
              <a:defRPr sz="2800">
                <a:latin typeface="Trebuchet MS"/>
                <a:cs typeface="Trebuchet MS"/>
              </a:defRPr>
            </a:lvl2pPr>
            <a:lvl3pPr>
              <a:defRPr sz="2400">
                <a:latin typeface="Trebuchet MS"/>
                <a:cs typeface="Trebuchet MS"/>
              </a:defRPr>
            </a:lvl3pPr>
            <a:lvl4pPr>
              <a:defRPr sz="2000">
                <a:latin typeface="Trebuchet MS"/>
                <a:cs typeface="Trebuchet MS"/>
              </a:defRPr>
            </a:lvl4pPr>
            <a:lvl5pPr>
              <a:defRPr sz="2000">
                <a:latin typeface="Trebuchet MS"/>
                <a:cs typeface="Trebuchet M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3293" y="1076326"/>
            <a:ext cx="3428998" cy="3405545"/>
          </a:xfrm>
        </p:spPr>
        <p:txBody>
          <a:bodyPr/>
          <a:lstStyle>
            <a:lvl1pPr marL="0" indent="0">
              <a:buNone/>
              <a:defRPr sz="1400">
                <a:latin typeface="Trebuchet MS"/>
                <a:cs typeface="Trebuchet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289"/>
            <a:ext cx="267459" cy="44086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e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170" y="0"/>
            <a:ext cx="301383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4524" y="238755"/>
            <a:ext cx="8612660" cy="498666"/>
          </a:xfrm>
          <a:prstGeom prst="rect">
            <a:avLst/>
          </a:prstGeom>
        </p:spPr>
        <p:txBody>
          <a:bodyPr anchor="ctr" bIns="45720" lIns="91440" rIns="91440" rtlCol="0" tIns="45720" vert="horz">
            <a:noAutofit/>
          </a:bodyPr>
          <a:lstStyle/>
          <a:p>
            <a:r>
              <a:rPr lang="x-none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364524" y="1200151"/>
            <a:ext cx="8612660" cy="328172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 lang="en-US"/>
          </a:p>
        </p:txBody>
      </p:sp>
      <p:sp>
        <p:nvSpPr>
          <p:cNvPr id="9" name="Date Placeholder 3"/>
          <p:cNvSpPr>
            <a:spLocks noGrp="1"/>
          </p:cNvSpPr>
          <p:nvPr>
            <p:ph idx="2" sz="half" type="dt"/>
          </p:nvPr>
        </p:nvSpPr>
        <p:spPr>
          <a:xfrm>
            <a:off x="364524" y="4621352"/>
            <a:ext cx="1073355" cy="273844"/>
          </a:xfrm>
          <a:prstGeom prst="rect">
            <a:avLst/>
          </a:prstGeom>
        </p:spPr>
        <p:txBody>
          <a:bodyPr/>
          <a:lstStyle>
            <a:lvl1pPr>
              <a:defRPr i="1" sz="1050">
                <a:latin typeface="Trebuchet MS"/>
                <a:cs typeface="Trebuchet MS"/>
              </a:defRPr>
            </a:lvl1pPr>
          </a:lstStyle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1544401" y="4628163"/>
            <a:ext cx="1073355" cy="273844"/>
          </a:xfrm>
          <a:prstGeom prst="rect">
            <a:avLst/>
          </a:prstGeom>
        </p:spPr>
        <p:txBody>
          <a:bodyPr/>
          <a:lstStyle>
            <a:lvl1pPr>
              <a:defRPr i="1" sz="1050">
                <a:latin typeface="Trebuchet MS"/>
                <a:cs typeface="Trebuchet MS"/>
              </a:defRPr>
            </a:lvl1pPr>
          </a:lstStyle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eaLnBrk="1" hangingPunct="1" latinLnBrk="0" rtl="0">
        <a:spcBef>
          <a:spcPct val="0"/>
        </a:spcBef>
        <a:buNone/>
        <a:defRPr b="1" kern="1200" sz="4000">
          <a:solidFill>
            <a:srgbClr val="761514"/>
          </a:solidFill>
          <a:latin typeface="Trebuchet MS"/>
          <a:ea typeface="+mj-ea"/>
          <a:cs typeface="Trebuchet M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Trebuchet MS"/>
          <a:ea typeface="+mn-ea"/>
          <a:cs typeface="Trebuchet M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Trebuchet MS"/>
          <a:ea typeface="+mn-ea"/>
          <a:cs typeface="Trebuchet M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Trebuchet MS"/>
          <a:ea typeface="+mn-ea"/>
          <a:cs typeface="Trebuchet M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Trebuchet MS"/>
          <a:ea typeface="+mn-ea"/>
          <a:cs typeface="Trebuchet M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Trebuchet MS"/>
          <a:ea typeface="+mn-ea"/>
          <a:cs typeface="Trebuchet M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7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hasCustomPrompt="1" type="ctrTitle"/>
          </p:nvPr>
        </p:nvSpPr>
        <p:spPr>
          <a:xfrm>
            <a:off x="353292" y="1967865"/>
            <a:ext cx="8610599" cy="1283335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Estatística Descritiva</a:t>
            </a:r>
          </a:p>
        </p:txBody>
      </p:sp>
      <p:sp>
        <p:nvSpPr>
          <p:cNvPr id="12" name="Subtitle 2"/>
          <p:cNvSpPr>
            <a:spLocks noGrp="1"/>
          </p:cNvSpPr>
          <p:nvPr>
            <p:ph hasCustomPrompt="1" idx="1" type="subTitle"/>
          </p:nvPr>
        </p:nvSpPr>
        <p:spPr>
          <a:xfrm>
            <a:off x="353292" y="3357880"/>
            <a:ext cx="8610599" cy="844145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Mikael M. Coletto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idx="10" sz="half" type="dt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2025-08-15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 que vamos trabalhar hoje</a:t>
            </a:r>
          </a:p>
          <a:p>
            <a:pPr lvl="0"/>
            <a:r>
              <a:rPr/>
              <a:t>Fundamentos de Estatística Descritiva</a:t>
            </a:r>
          </a:p>
          <a:p>
            <a:pPr lvl="0"/>
            <a:r>
              <a:rPr/>
              <a:t>Tipos de Variáveis</a:t>
            </a:r>
          </a:p>
          <a:p>
            <a:pPr lvl="0"/>
            <a:r>
              <a:rPr/>
              <a:t>Medidas de Tendência Central</a:t>
            </a:r>
          </a:p>
          <a:p>
            <a:pPr lvl="0"/>
            <a:r>
              <a:rPr/>
              <a:t>Medidas de Dispersão</a:t>
            </a:r>
          </a:p>
          <a:p>
            <a:pPr lvl="0"/>
            <a:r>
              <a:rPr/>
              <a:t>Análise de Frequências</a:t>
            </a:r>
          </a:p>
          <a:p>
            <a:pPr lvl="0"/>
            <a:r>
              <a:rPr/>
              <a:t>Análise prática com dados do SINASC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hasCustomPrompt="1" type="title"/>
          </p:nvPr>
        </p:nvSpPr>
        <p:spPr>
          <a:xfrm>
            <a:off x="353293" y="204787"/>
            <a:ext cx="3428998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Fundamentos de Estatística Descritiva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 estatística descritiva é o ramo da estatística que visa sumarizar e descrever as principais características de um conjunto de dados. Ela não faz inferências ou previsões sobre uma população maior, mas sim organiza e apresenta os dados de forma informativa.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1. População e Amostra</a:t>
                </a:r>
              </a:p>
              <a:p>
                <a:pPr lvl="0"/>
                <a:r>
                  <a:rPr b="1"/>
                  <a:t>População:</a:t>
                </a:r>
                <a:r>
                  <a:rPr/>
                  <a:t> É o conjunto completo de todos os indivíduos, objetos ou eventos que queremos estudar e sobre os quais desejamos tirar conclusões. Em saúde pública, uma população pode ser “todos os habitantes de Santa Maria-RS” ou “todos os casos de dengue notificados no Brasil em 2024”.</a:t>
                </a:r>
              </a:p>
              <a:p>
                <a:pPr lvl="0"/>
                <a:r>
                  <a:rPr b="1"/>
                  <a:t>Amostra:</a:t>
                </a:r>
                <a:r>
                  <a:rPr/>
                  <a:t> É um subconjunto representativo da população. Como geralmente é inviável ou muito caro estudar toda a população, selecionamos uma amostra para análise. As conclusões obtidas a partir da amostra são então generalizadas (com um certo grau de incerteza) para a população. A qualidade da amostra é crucial para a validade do estudo.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2. Tipos de Variáveis</a:t>
                </a:r>
              </a:p>
              <a:p>
                <a:pPr lvl="0" indent="0" marL="0">
                  <a:buNone/>
                </a:pPr>
                <a:r>
                  <a:rPr/>
                  <a:t>As variáveis são as características ou atributos que são medidos ou observados em cada elemento da amostra.</a:t>
                </a:r>
              </a:p>
              <a:p>
                <a:pPr lvl="0"/>
                <a:r>
                  <a:rPr b="1"/>
                  <a:t>Qualitativas (ou Categóricas):</a:t>
                </a:r>
                <a:r>
                  <a:rPr/>
                  <a:t> Descrevem qualidades ou categorias.</a:t>
                </a:r>
              </a:p>
              <a:p>
                <a:pPr lvl="1"/>
                <a:r>
                  <a:rPr b="1"/>
                  <a:t>Nominais:</a:t>
                </a:r>
                <a:r>
                  <a:rPr/>
                  <a:t> Categorias que não possuem uma ordem intrínseca.</a:t>
                </a:r>
              </a:p>
              <a:p>
                <a:pPr lvl="2"/>
                <a:r>
                  <a:rPr i="1"/>
                  <a:t>Exemplos:</a:t>
                </a:r>
                <a:r>
                  <a:rPr/>
                  <a:t> Sexo (</a:t>
                </a:r>
                <a:r>
                  <a:rPr>
                    <a:latin typeface="Courier"/>
                  </a:rPr>
                  <a:t>Masculino</a:t>
                </a:r>
                <a:r>
                  <a:rPr/>
                  <a:t>, </a:t>
                </a:r>
                <a:r>
                  <a:rPr>
                    <a:latin typeface="Courier"/>
                  </a:rPr>
                  <a:t>Feminino</a:t>
                </a:r>
                <a:r>
                  <a:rPr/>
                  <a:t>), Raça/Cor (</a:t>
                </a:r>
                <a:r>
                  <a:rPr>
                    <a:latin typeface="Courier"/>
                  </a:rPr>
                  <a:t>Branca</a:t>
                </a:r>
                <a:r>
                  <a:rPr/>
                  <a:t>, </a:t>
                </a:r>
                <a:r>
                  <a:rPr>
                    <a:latin typeface="Courier"/>
                  </a:rPr>
                  <a:t>Parda</a:t>
                </a:r>
                <a:r>
                  <a:rPr/>
                  <a:t>, </a:t>
                </a:r>
                <a:r>
                  <a:rPr>
                    <a:latin typeface="Courier"/>
                  </a:rPr>
                  <a:t>Amarela</a:t>
                </a:r>
                <a:r>
                  <a:rPr/>
                  <a:t>, </a:t>
                </a:r>
                <a:r>
                  <a:rPr>
                    <a:latin typeface="Courier"/>
                  </a:rPr>
                  <a:t>Indígena</a:t>
                </a:r>
                <a:r>
                  <a:rPr/>
                  <a:t>, </a:t>
                </a:r>
                <a:r>
                  <a:rPr>
                    <a:latin typeface="Courier"/>
                  </a:rPr>
                  <a:t>Preta</a:t>
                </a:r>
                <a:r>
                  <a:rPr/>
                  <a:t>), Resultado do Exame (</a:t>
                </a:r>
                <a:r>
                  <a:rPr>
                    <a:latin typeface="Courier"/>
                  </a:rPr>
                  <a:t>Positivo</a:t>
                </a:r>
                <a:r>
                  <a:rPr/>
                  <a:t>, </a:t>
                </a:r>
                <a:r>
                  <a:rPr>
                    <a:latin typeface="Courier"/>
                  </a:rPr>
                  <a:t>Negativo</a:t>
                </a:r>
                <a:r>
                  <a:rPr/>
                  <a:t>).</a:t>
                </a:r>
              </a:p>
              <a:p>
                <a:pPr lvl="1"/>
                <a:r>
                  <a:rPr b="1"/>
                  <a:t>Ordinais:</a:t>
                </a:r>
                <a:r>
                  <a:rPr/>
                  <a:t> Categorias que seguem uma ordem ou hierarquia.</a:t>
                </a:r>
              </a:p>
              <a:p>
                <a:pPr lvl="2"/>
                <a:r>
                  <a:rPr i="1"/>
                  <a:t>Exemplos:</a:t>
                </a:r>
                <a:r>
                  <a:rPr/>
                  <a:t> Escolaridade (</a:t>
                </a:r>
                <a:r>
                  <a:rPr>
                    <a:latin typeface="Courier"/>
                  </a:rPr>
                  <a:t>Ensino Fundamental</a:t>
                </a:r>
                <a:r>
                  <a:rPr/>
                  <a:t>, </a:t>
                </a:r>
                <a:r>
                  <a:rPr>
                    <a:latin typeface="Courier"/>
                  </a:rPr>
                  <a:t>Ensino Médio</a:t>
                </a:r>
                <a:r>
                  <a:rPr/>
                  <a:t>, </a:t>
                </a:r>
                <a:r>
                  <a:rPr>
                    <a:latin typeface="Courier"/>
                  </a:rPr>
                  <a:t>Ensino Superior</a:t>
                </a:r>
                <a:r>
                  <a:rPr/>
                  <a:t>), Estágio da Doença (</a:t>
                </a:r>
                <a:r>
                  <a:rPr>
                    <a:latin typeface="Courier"/>
                  </a:rPr>
                  <a:t>Inicial</a:t>
                </a:r>
                <a:r>
                  <a:rPr/>
                  <a:t>, </a:t>
                </a:r>
                <a:r>
                  <a:rPr>
                    <a:latin typeface="Courier"/>
                  </a:rPr>
                  <a:t>Intermediário</a:t>
                </a:r>
                <a:r>
                  <a:rPr/>
                  <a:t>, </a:t>
                </a:r>
                <a:r>
                  <a:rPr>
                    <a:latin typeface="Courier"/>
                  </a:rPr>
                  <a:t>Avançado</a:t>
                </a:r>
                <a:r>
                  <a:rPr/>
                  <a:t>).</a:t>
                </a:r>
              </a:p>
              <a:p>
                <a:pPr lvl="0"/>
                <a:r>
                  <a:rPr b="1"/>
                  <a:t>Quantitativas (ou Numéricas):</a:t>
                </a:r>
                <a:r>
                  <a:rPr/>
                  <a:t> Representam quantidades mensuráveis.</a:t>
                </a:r>
              </a:p>
              <a:p>
                <a:pPr lvl="1"/>
                <a:r>
                  <a:rPr b="1"/>
                  <a:t>Discretas:</a:t>
                </a:r>
                <a:r>
                  <a:rPr/>
                  <a:t> Resultam de uma contagem e assumem valores inteiros.</a:t>
                </a:r>
              </a:p>
              <a:p>
                <a:pPr lvl="2"/>
                <a:r>
                  <a:rPr i="1"/>
                  <a:t>Exemplos:</a:t>
                </a:r>
                <a:r>
                  <a:rPr/>
                  <a:t> Número de filhos, número de consultas médicas no último ano, quantidade de leitos em um hospital.</a:t>
                </a:r>
              </a:p>
              <a:p>
                <a:pPr lvl="1"/>
                <a:r>
                  <a:rPr b="1"/>
                  <a:t>Contínuas:</a:t>
                </a:r>
                <a:r>
                  <a:rPr/>
                  <a:t> Resultam de uma medição e podem assumir qualquer valor dentro de um intervalo.</a:t>
                </a:r>
              </a:p>
              <a:p>
                <a:pPr lvl="2"/>
                <a:r>
                  <a:rPr i="1"/>
                  <a:t>Exemplos:</a:t>
                </a:r>
                <a:r>
                  <a:rPr/>
                  <a:t> Idade, Peso (kg), Altura (cm), Temperatura corporal.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3. Análise de Frequência</a:t>
                </a:r>
              </a:p>
              <a:p>
                <a:pPr lvl="0" indent="0" marL="0">
                  <a:buNone/>
                </a:pPr>
                <a:r>
                  <a:rPr/>
                  <a:t>A análise de frequência nos permite entender a distribuição dos dados, mostrando quantas vezes cada valor ou categoria aparece no conjunto de dados.</a:t>
                </a:r>
              </a:p>
              <a:p>
                <a:pPr lvl="0"/>
                <a:r>
                  <a:rPr b="1"/>
                  <a:t>Frequência Absoluta (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 b="1"/>
                  <a:t>):</a:t>
                </a:r>
                <a:r>
                  <a:rPr/>
                  <a:t> É a contagem do número de vezes que um determinado valor ou categoria aparece.</a:t>
                </a:r>
              </a:p>
              <a:p>
                <a:pPr lvl="0"/>
                <a:r>
                  <a:rPr b="1"/>
                  <a:t>Frequência Relativa (</a:t>
                </a:r>
                <a14:m>
                  <m:oMath xmlns:m="http://schemas.openxmlformats.org/officeDocument/2006/math">
                    <m:r>
                      <m:t>f</m:t>
                    </m:r>
                    <m:sSub>
                      <m:e>
                        <m:r>
                          <m:t>r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 b="1"/>
                  <a:t>):</a:t>
                </a:r>
                <a:r>
                  <a:rPr/>
                  <a:t> É a proporção de vezes que o valor aparece, calculada dividindo a frequência absoluta pelo número total de observações (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). Frequentemente é expressa em porcentagem.</a:t>
                </a:r>
              </a:p>
              <a:p>
                <a:pPr lvl="1"/>
                <a:r>
                  <a:rPr/>
                  <a:t>Fórmula: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sSub>
                        <m:e>
                          <m:r>
                            <m:t>r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f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num>
                        <m:den>
                          <m:r>
                            <m:t>n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Exemplo de Tabela de Frequência (para a variável ‘Região’):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089400" y="203200"/>
          <a:ext cx="4876800" cy="424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Região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Frequência Absoluta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Frequência Relativa (%)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Sul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45%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Sudeste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30%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Nordeste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15%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Centro-Oeste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Norte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Total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1000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100%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4. Medidas de Tendência Central</a:t>
                </a:r>
              </a:p>
              <a:p>
                <a:pPr lvl="0" indent="0" marL="0">
                  <a:buNone/>
                </a:pPr>
                <a:r>
                  <a:rPr/>
                  <a:t>Indicam o valor “típico” ou o “centro” da distribuição dos dados.</a:t>
                </a:r>
              </a:p>
              <a:p>
                <a:pPr lvl="0"/>
                <a:r>
                  <a:rPr b="1"/>
                  <a:t>Média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 b="1"/>
                  <a:t>):</a:t>
                </a:r>
                <a:r>
                  <a:rPr/>
                  <a:t> A soma de todos os valores dividida pelo número total de observações. É sensível a valores extremos (outliers).</a:t>
                </a:r>
              </a:p>
              <a:p>
                <a:pPr lvl="1"/>
                <a:r>
                  <a:rPr/>
                  <a:t>Fórmula: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‾"/>
                        </m:accPr>
                        <m:e>
                          <m:r>
                            <m:t>x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ff"/>
                            </m:naryPr>
                            <m:sub>
                              <m: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m:t>n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 b="1"/>
                  <a:t>Mediana:</a:t>
                </a:r>
                <a:r>
                  <a:rPr/>
                  <a:t> O valor central que divide o conjunto de dados (previamente ordenado) em duas metades iguais. É uma medida robusta, pois não é afetada por valores extremos.</a:t>
                </a:r>
              </a:p>
              <a:p>
                <a:pPr lvl="0"/>
                <a:r>
                  <a:rPr b="1"/>
                  <a:t>Moda:</a:t>
                </a:r>
                <a:r>
                  <a:rPr/>
                  <a:t> O valor ou categoria que ocorre com maior frequência no conjunto de dados. Um conjunto de dados pode não ter moda, ter uma (unimodal) ou várias (multimodal).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5. Medidas de Dispersão (ou Variabilidade)</a:t>
                </a:r>
              </a:p>
              <a:p>
                <a:pPr lvl="0" indent="0" marL="0">
                  <a:buNone/>
                </a:pPr>
                <a:r>
                  <a:rPr/>
                  <a:t>Descrevem o quão espalhados ou concentrados os dados estão em torno da medida de tendência central.</a:t>
                </a:r>
              </a:p>
              <a:p>
                <a:pPr lvl="0"/>
                <a:r>
                  <a:rPr b="1"/>
                  <a:t>Amplitude:</a:t>
                </a:r>
                <a:r>
                  <a:rPr/>
                  <a:t> A diferença entre o valor máximo e o valor mínimo do conjunto de dados. É uma medida simples, mas muito sensível a outliers.</a:t>
                </a:r>
              </a:p>
              <a:p>
                <a:pPr lvl="0"/>
                <a:r>
                  <a:rPr b="1"/>
                  <a:t>Variância (</a:t>
                </a:r>
                <a14:m>
                  <m:oMath xmlns:m="http://schemas.openxmlformats.org/officeDocument/2006/math">
                    <m:sSup>
                      <m:e>
                        <m:r>
                          <m:t>s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b="1"/>
                  <a:t>):</a:t>
                </a:r>
                <a:r>
                  <a:rPr/>
                  <a:t> A média dos quadrados das diferenças entre cada valor e a média do conjunto. Mede a dispersão média ao quadrado.</a:t>
                </a:r>
              </a:p>
              <a:p>
                <a:pPr lvl="1"/>
                <a:r>
                  <a:rPr/>
                  <a:t>Fórmula para amostra: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s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ff"/>
                            </m:naryPr>
                            <m:sub>
                              <m: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p>
                                <m:e>
                                  <m:d>
                                    <m:dPr>
                                      <m:begChr m:val="("/>
                                      <m:sepChr m:val=""/>
                                      <m:endChr m:val=")"/>
                                      <m:grow/>
                                    </m:dPr>
                                    <m:e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 b="1"/>
                  <a:t>Desvio Padrão (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 b="1"/>
                  <a:t>):</a:t>
                </a:r>
                <a:r>
                  <a:rPr/>
                  <a:t> A raiz quadrada da variância. É a medida de dispersão mais utilizada, pois está na mesma unidade dos dados originais, facilitando a interpretação. Um desvio padrão baixo indica que os dados estão próximos da média; um desvio padrão alto indica que os dados estão mais espalhados.</a:t>
                </a:r>
              </a:p>
              <a:p>
                <a:pPr lvl="1"/>
                <a:r>
                  <a:rPr/>
                  <a:t>Fórmula para amostra: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on"/>
                        </m:radPr>
                        <m:deg/>
                        <m:e>
                          <m:f>
                            <m:fPr>
                              <m:type m:val="bar"/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subHide m:val="off"/>
                                  <m:supHide m:val="off"/>
                                </m:naryPr>
                                <m:sub>
                                  <m:r>
                                    <m:t>i</m:t>
                                  </m:r>
                                  <m:r>
                                    <m:rPr>
                                      <m:sty m:val="p"/>
                                    </m:rPr>
                                    <m:t>=</m:t>
                                  </m:r>
                                  <m:r>
                                    <m:t>1</m:t>
                                  </m:r>
                                </m:sub>
                                <m:sup>
                                  <m:r>
                                    <m:t>n</m:t>
                                  </m:r>
                                </m:sup>
                                <m:e>
                                  <m:sSup>
                                    <m:e>
                                      <m:d>
                                        <m:dPr>
                                          <m:begChr m:val="("/>
                                          <m:sepChr m:val=""/>
                                          <m:endChr m:val=")"/>
                                          <m:grow/>
                                        </m:dPr>
                                        <m:e>
                                          <m:sSub>
                                            <m:e>
                                              <m:r>
                                                <m:t>x</m:t>
                                              </m:r>
                                            </m:e>
                                            <m:sub>
                                              <m:r>
                                                <m:t>i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acc>
                                            <m:accPr>
                                              <m:chr m:val="‾"/>
                                            </m:accPr>
                                            <m:e>
                                              <m:r>
                                                <m:t>x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hasCustomPrompt="1" type="title"/>
          </p:nvPr>
        </p:nvSpPr>
        <p:spPr>
          <a:xfrm>
            <a:off x="353292" y="238755"/>
            <a:ext cx="8617526" cy="498666"/>
          </a:xfrm>
        </p:spPr>
        <p:txBody>
          <a:bodyPr/>
          <a:lstStyle/>
          <a:p>
            <a:pPr lvl="0" indent="0" marL="0">
              <a:buNone/>
            </a:pPr>
            <a:r>
              <a:rPr/>
              <a:t>Vamos à prática</a:t>
            </a:r>
          </a:p>
        </p:txBody>
      </p:sp>
    </p:spTree>
  </p:cSld>
</p:sld>
</file>

<file path=ppt/theme/theme1.xml><?xml version="1.0" encoding="utf-8"?>
<a:theme xmlns:a="http://schemas.openxmlformats.org/drawingml/2006/main" name="Template Cidacs final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Cidacs final4.potx</Template>
  <TotalTime>7116</TotalTime>
  <Words>0</Words>
  <Application>Microsoft Office PowerPoint</Application>
  <PresentationFormat>Apresentação na tela (16:9)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Trebuchet MS</vt:lpstr>
      <vt:lpstr>Template Cidacs final4</vt:lpstr>
      <vt:lpstr>Apresentação do PowerPoint</vt:lpstr>
      <vt:lpstr>Apresentação do PowerPoint</vt:lpstr>
      <vt:lpstr>Apresentação do PowerPoint</vt:lpstr>
    </vt:vector>
  </TitlesOfParts>
  <Company>Fotografia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Estatística Descritiva</dc:title>
  <dc:creator>Mikael M. Coletto</dc:creator>
  <cp:keywords/>
  <dcterms:created xsi:type="dcterms:W3CDTF">2025-08-15T20:56:28Z</dcterms:created>
  <dcterms:modified xsi:type="dcterms:W3CDTF">2025-08-15T20:56:28Z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2025-08-15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itle-slide-attributes">
    <vt:lpwstr/>
  </property>
  <property fmtid="{D5CDD505-2E9C-101B-9397-08002B2CF9AE}" pid="12" name="toc-title">
    <vt:lpwstr>Table of contents</vt:lpwstr>
  </property>
</Properties>
</file>