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7C824-F323-0DD9-BD17-2E8A577E4D7C}" v="215" dt="2020-04-15T20:08:23.059"/>
    <p1510:client id="{D202C81C-F0D8-E70A-B961-994909CD6A94}" v="205" dt="2020-04-16T00:52:59.332"/>
    <p1510:client id="{E37EFFED-1A62-4F3F-80C2-CDF1B5A4BA8E}" v="6" dt="2020-04-16T19:50:5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98D7D-40D1-408F-88FA-9FD94CBBF2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A49CFCC5-6271-4231-811F-C309CA01B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Look at what community groups already exist &amp; become involved</a:t>
          </a:r>
          <a:endParaRPr lang="en-US"/>
        </a:p>
      </dgm:t>
    </dgm:pt>
    <dgm:pt modelId="{86E96122-B49D-4895-905A-A03772017A56}" type="parTrans" cxnId="{FF26A552-6375-41ED-B583-5957408554CB}">
      <dgm:prSet/>
      <dgm:spPr/>
      <dgm:t>
        <a:bodyPr/>
        <a:lstStyle/>
        <a:p>
          <a:endParaRPr lang="en-US"/>
        </a:p>
      </dgm:t>
    </dgm:pt>
    <dgm:pt modelId="{EDA63FF3-077B-47FF-B502-892B62F0FCAA}" type="sibTrans" cxnId="{FF26A552-6375-41ED-B583-5957408554CB}">
      <dgm:prSet/>
      <dgm:spPr/>
      <dgm:t>
        <a:bodyPr/>
        <a:lstStyle/>
        <a:p>
          <a:endParaRPr lang="en-US"/>
        </a:p>
      </dgm:t>
    </dgm:pt>
    <dgm:pt modelId="{F7A75E84-835F-472B-B64F-2925CDA18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Build relationships &amp; be aware of opportunites</a:t>
          </a:r>
          <a:endParaRPr lang="en-US"/>
        </a:p>
      </dgm:t>
    </dgm:pt>
    <dgm:pt modelId="{56D3227D-267D-4849-9ACE-C9A8037DDF18}" type="parTrans" cxnId="{71A2A7C9-3096-4015-ACC2-1FF606211A18}">
      <dgm:prSet/>
      <dgm:spPr/>
      <dgm:t>
        <a:bodyPr/>
        <a:lstStyle/>
        <a:p>
          <a:endParaRPr lang="en-US"/>
        </a:p>
      </dgm:t>
    </dgm:pt>
    <dgm:pt modelId="{669B2B3F-3D2D-48CE-A32F-E91EB5A003F0}" type="sibTrans" cxnId="{71A2A7C9-3096-4015-ACC2-1FF606211A18}">
      <dgm:prSet/>
      <dgm:spPr/>
      <dgm:t>
        <a:bodyPr/>
        <a:lstStyle/>
        <a:p>
          <a:endParaRPr lang="en-US"/>
        </a:p>
      </dgm:t>
    </dgm:pt>
    <dgm:pt modelId="{D0B3C975-B2C4-4575-8953-7B863E7EE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Track progress</a:t>
          </a:r>
          <a:endParaRPr lang="en-US"/>
        </a:p>
      </dgm:t>
    </dgm:pt>
    <dgm:pt modelId="{04300634-B9AA-419C-9889-15611F2311B3}" type="parTrans" cxnId="{3C37C906-C8E9-4B06-AE61-C86053E8E2B6}">
      <dgm:prSet/>
      <dgm:spPr/>
      <dgm:t>
        <a:bodyPr/>
        <a:lstStyle/>
        <a:p>
          <a:endParaRPr lang="en-US"/>
        </a:p>
      </dgm:t>
    </dgm:pt>
    <dgm:pt modelId="{3CDE097A-F461-407D-A93C-B05613630CF8}" type="sibTrans" cxnId="{3C37C906-C8E9-4B06-AE61-C86053E8E2B6}">
      <dgm:prSet/>
      <dgm:spPr/>
      <dgm:t>
        <a:bodyPr/>
        <a:lstStyle/>
        <a:p>
          <a:endParaRPr lang="en-US"/>
        </a:p>
      </dgm:t>
    </dgm:pt>
    <dgm:pt modelId="{0D92D2FD-8D1C-49C0-9CBA-1435B562B015}" type="pres">
      <dgm:prSet presAssocID="{ACB98D7D-40D1-408F-88FA-9FD94CBBF23C}" presName="root" presStyleCnt="0">
        <dgm:presLayoutVars>
          <dgm:dir/>
          <dgm:resizeHandles val="exact"/>
        </dgm:presLayoutVars>
      </dgm:prSet>
      <dgm:spPr/>
    </dgm:pt>
    <dgm:pt modelId="{DC65AAEA-083E-4B52-9142-8A553D9AFAFD}" type="pres">
      <dgm:prSet presAssocID="{A49CFCC5-6271-4231-811F-C309CA01B7DA}" presName="compNode" presStyleCnt="0"/>
      <dgm:spPr/>
    </dgm:pt>
    <dgm:pt modelId="{F154FD07-1149-4D40-A099-D45E4A49928A}" type="pres">
      <dgm:prSet presAssocID="{A49CFCC5-6271-4231-811F-C309CA01B7DA}" presName="bgRect" presStyleLbl="bgShp" presStyleIdx="0" presStyleCnt="3"/>
      <dgm:spPr/>
    </dgm:pt>
    <dgm:pt modelId="{F34EFEE4-FD03-4BAD-AEBC-EC0F5D472973}" type="pres">
      <dgm:prSet presAssocID="{A49CFCC5-6271-4231-811F-C309CA01B7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CB71A51-FF2F-4058-A33C-CA7E5508EBEA}" type="pres">
      <dgm:prSet presAssocID="{A49CFCC5-6271-4231-811F-C309CA01B7DA}" presName="spaceRect" presStyleCnt="0"/>
      <dgm:spPr/>
    </dgm:pt>
    <dgm:pt modelId="{32D0750B-B1BE-43CC-8C5D-C080A2ECDED2}" type="pres">
      <dgm:prSet presAssocID="{A49CFCC5-6271-4231-811F-C309CA01B7DA}" presName="parTx" presStyleLbl="revTx" presStyleIdx="0" presStyleCnt="3">
        <dgm:presLayoutVars>
          <dgm:chMax val="0"/>
          <dgm:chPref val="0"/>
        </dgm:presLayoutVars>
      </dgm:prSet>
      <dgm:spPr/>
    </dgm:pt>
    <dgm:pt modelId="{E74E08B1-CA11-40CB-B48B-F71431808B05}" type="pres">
      <dgm:prSet presAssocID="{EDA63FF3-077B-47FF-B502-892B62F0FCAA}" presName="sibTrans" presStyleCnt="0"/>
      <dgm:spPr/>
    </dgm:pt>
    <dgm:pt modelId="{726C097C-2096-4985-BF6F-0F09C4244964}" type="pres">
      <dgm:prSet presAssocID="{F7A75E84-835F-472B-B64F-2925CDA1893D}" presName="compNode" presStyleCnt="0"/>
      <dgm:spPr/>
    </dgm:pt>
    <dgm:pt modelId="{80C0C53F-E6B6-414A-8159-1F29F002BF9B}" type="pres">
      <dgm:prSet presAssocID="{F7A75E84-835F-472B-B64F-2925CDA1893D}" presName="bgRect" presStyleLbl="bgShp" presStyleIdx="1" presStyleCnt="3"/>
      <dgm:spPr/>
    </dgm:pt>
    <dgm:pt modelId="{B5515CE4-C56E-4F21-9E57-840CDE3E5FEE}" type="pres">
      <dgm:prSet presAssocID="{F7A75E84-835F-472B-B64F-2925CDA189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0703917-6E37-4D92-8720-23F66512163A}" type="pres">
      <dgm:prSet presAssocID="{F7A75E84-835F-472B-B64F-2925CDA1893D}" presName="spaceRect" presStyleCnt="0"/>
      <dgm:spPr/>
    </dgm:pt>
    <dgm:pt modelId="{F023116C-C02B-4CE6-8C47-14EC08B5B1AC}" type="pres">
      <dgm:prSet presAssocID="{F7A75E84-835F-472B-B64F-2925CDA1893D}" presName="parTx" presStyleLbl="revTx" presStyleIdx="1" presStyleCnt="3">
        <dgm:presLayoutVars>
          <dgm:chMax val="0"/>
          <dgm:chPref val="0"/>
        </dgm:presLayoutVars>
      </dgm:prSet>
      <dgm:spPr/>
    </dgm:pt>
    <dgm:pt modelId="{D4C016C6-E863-4A2B-979B-492486162C7D}" type="pres">
      <dgm:prSet presAssocID="{669B2B3F-3D2D-48CE-A32F-E91EB5A003F0}" presName="sibTrans" presStyleCnt="0"/>
      <dgm:spPr/>
    </dgm:pt>
    <dgm:pt modelId="{06CCB2C4-C806-483C-910E-E458F0720EE7}" type="pres">
      <dgm:prSet presAssocID="{D0B3C975-B2C4-4575-8953-7B863E7EEFEA}" presName="compNode" presStyleCnt="0"/>
      <dgm:spPr/>
    </dgm:pt>
    <dgm:pt modelId="{3D6FCC4F-3C66-4E0A-8552-4EB6CB1F3477}" type="pres">
      <dgm:prSet presAssocID="{D0B3C975-B2C4-4575-8953-7B863E7EEFEA}" presName="bgRect" presStyleLbl="bgShp" presStyleIdx="2" presStyleCnt="3"/>
      <dgm:spPr/>
    </dgm:pt>
    <dgm:pt modelId="{3F953356-E0B0-4412-956C-C91DBBF651E5}" type="pres">
      <dgm:prSet presAssocID="{D0B3C975-B2C4-4575-8953-7B863E7EEF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B92BFB-933D-459F-BFC3-885DBA5E4238}" type="pres">
      <dgm:prSet presAssocID="{D0B3C975-B2C4-4575-8953-7B863E7EEFEA}" presName="spaceRect" presStyleCnt="0"/>
      <dgm:spPr/>
    </dgm:pt>
    <dgm:pt modelId="{146D148A-4705-426B-BCFC-AA0903B4E9E9}" type="pres">
      <dgm:prSet presAssocID="{D0B3C975-B2C4-4575-8953-7B863E7EEF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2A5C05-83B9-4ABE-A1B4-F69FD52915F4}" type="presOf" srcId="{D0B3C975-B2C4-4575-8953-7B863E7EEFEA}" destId="{146D148A-4705-426B-BCFC-AA0903B4E9E9}" srcOrd="0" destOrd="0" presId="urn:microsoft.com/office/officeart/2018/2/layout/IconVerticalSolidList"/>
    <dgm:cxn modelId="{3C37C906-C8E9-4B06-AE61-C86053E8E2B6}" srcId="{ACB98D7D-40D1-408F-88FA-9FD94CBBF23C}" destId="{D0B3C975-B2C4-4575-8953-7B863E7EEFEA}" srcOrd="2" destOrd="0" parTransId="{04300634-B9AA-419C-9889-15611F2311B3}" sibTransId="{3CDE097A-F461-407D-A93C-B05613630CF8}"/>
    <dgm:cxn modelId="{E9DD9B2A-EE5E-4990-B43C-9D00C5EB8427}" type="presOf" srcId="{ACB98D7D-40D1-408F-88FA-9FD94CBBF23C}" destId="{0D92D2FD-8D1C-49C0-9CBA-1435B562B015}" srcOrd="0" destOrd="0" presId="urn:microsoft.com/office/officeart/2018/2/layout/IconVerticalSolidList"/>
    <dgm:cxn modelId="{FF26A552-6375-41ED-B583-5957408554CB}" srcId="{ACB98D7D-40D1-408F-88FA-9FD94CBBF23C}" destId="{A49CFCC5-6271-4231-811F-C309CA01B7DA}" srcOrd="0" destOrd="0" parTransId="{86E96122-B49D-4895-905A-A03772017A56}" sibTransId="{EDA63FF3-077B-47FF-B502-892B62F0FCAA}"/>
    <dgm:cxn modelId="{3D188F97-7F01-43B1-9F74-8223064F2D39}" type="presOf" srcId="{F7A75E84-835F-472B-B64F-2925CDA1893D}" destId="{F023116C-C02B-4CE6-8C47-14EC08B5B1AC}" srcOrd="0" destOrd="0" presId="urn:microsoft.com/office/officeart/2018/2/layout/IconVerticalSolidList"/>
    <dgm:cxn modelId="{71A2A7C9-3096-4015-ACC2-1FF606211A18}" srcId="{ACB98D7D-40D1-408F-88FA-9FD94CBBF23C}" destId="{F7A75E84-835F-472B-B64F-2925CDA1893D}" srcOrd="1" destOrd="0" parTransId="{56D3227D-267D-4849-9ACE-C9A8037DDF18}" sibTransId="{669B2B3F-3D2D-48CE-A32F-E91EB5A003F0}"/>
    <dgm:cxn modelId="{BD18DBFA-6ACA-4DE0-9F7C-3463D7B4DBB7}" type="presOf" srcId="{A49CFCC5-6271-4231-811F-C309CA01B7DA}" destId="{32D0750B-B1BE-43CC-8C5D-C080A2ECDED2}" srcOrd="0" destOrd="0" presId="urn:microsoft.com/office/officeart/2018/2/layout/IconVerticalSolidList"/>
    <dgm:cxn modelId="{00C9CDE8-623C-402A-BC80-CCAFB4C244AD}" type="presParOf" srcId="{0D92D2FD-8D1C-49C0-9CBA-1435B562B015}" destId="{DC65AAEA-083E-4B52-9142-8A553D9AFAFD}" srcOrd="0" destOrd="0" presId="urn:microsoft.com/office/officeart/2018/2/layout/IconVerticalSolidList"/>
    <dgm:cxn modelId="{83B41D5E-A8C5-4132-8D51-1D85205E89CE}" type="presParOf" srcId="{DC65AAEA-083E-4B52-9142-8A553D9AFAFD}" destId="{F154FD07-1149-4D40-A099-D45E4A49928A}" srcOrd="0" destOrd="0" presId="urn:microsoft.com/office/officeart/2018/2/layout/IconVerticalSolidList"/>
    <dgm:cxn modelId="{A6293913-BEC0-44FB-97D3-3133936C1C71}" type="presParOf" srcId="{DC65AAEA-083E-4B52-9142-8A553D9AFAFD}" destId="{F34EFEE4-FD03-4BAD-AEBC-EC0F5D472973}" srcOrd="1" destOrd="0" presId="urn:microsoft.com/office/officeart/2018/2/layout/IconVerticalSolidList"/>
    <dgm:cxn modelId="{134C2BA5-3BBF-4B1A-9A9A-B9B9E28819E7}" type="presParOf" srcId="{DC65AAEA-083E-4B52-9142-8A553D9AFAFD}" destId="{ACB71A51-FF2F-4058-A33C-CA7E5508EBEA}" srcOrd="2" destOrd="0" presId="urn:microsoft.com/office/officeart/2018/2/layout/IconVerticalSolidList"/>
    <dgm:cxn modelId="{A9E9EA47-DA7E-4DEB-90FB-78FCE435F817}" type="presParOf" srcId="{DC65AAEA-083E-4B52-9142-8A553D9AFAFD}" destId="{32D0750B-B1BE-43CC-8C5D-C080A2ECDED2}" srcOrd="3" destOrd="0" presId="urn:microsoft.com/office/officeart/2018/2/layout/IconVerticalSolidList"/>
    <dgm:cxn modelId="{E92397E5-6A90-4214-AFA3-443967971536}" type="presParOf" srcId="{0D92D2FD-8D1C-49C0-9CBA-1435B562B015}" destId="{E74E08B1-CA11-40CB-B48B-F71431808B05}" srcOrd="1" destOrd="0" presId="urn:microsoft.com/office/officeart/2018/2/layout/IconVerticalSolidList"/>
    <dgm:cxn modelId="{C238D2EF-074A-4064-A4A2-8F78CAE4EC11}" type="presParOf" srcId="{0D92D2FD-8D1C-49C0-9CBA-1435B562B015}" destId="{726C097C-2096-4985-BF6F-0F09C4244964}" srcOrd="2" destOrd="0" presId="urn:microsoft.com/office/officeart/2018/2/layout/IconVerticalSolidList"/>
    <dgm:cxn modelId="{E8541ED9-8738-44D2-A2C7-B03BDBF4773B}" type="presParOf" srcId="{726C097C-2096-4985-BF6F-0F09C4244964}" destId="{80C0C53F-E6B6-414A-8159-1F29F002BF9B}" srcOrd="0" destOrd="0" presId="urn:microsoft.com/office/officeart/2018/2/layout/IconVerticalSolidList"/>
    <dgm:cxn modelId="{352D40A1-57B4-4AAE-9E39-091671E3EF64}" type="presParOf" srcId="{726C097C-2096-4985-BF6F-0F09C4244964}" destId="{B5515CE4-C56E-4F21-9E57-840CDE3E5FEE}" srcOrd="1" destOrd="0" presId="urn:microsoft.com/office/officeart/2018/2/layout/IconVerticalSolidList"/>
    <dgm:cxn modelId="{17508628-A6E4-424F-AD3B-7D9C7982B3BE}" type="presParOf" srcId="{726C097C-2096-4985-BF6F-0F09C4244964}" destId="{70703917-6E37-4D92-8720-23F66512163A}" srcOrd="2" destOrd="0" presId="urn:microsoft.com/office/officeart/2018/2/layout/IconVerticalSolidList"/>
    <dgm:cxn modelId="{3EC16C6F-3486-46EF-B077-03341CA8B067}" type="presParOf" srcId="{726C097C-2096-4985-BF6F-0F09C4244964}" destId="{F023116C-C02B-4CE6-8C47-14EC08B5B1AC}" srcOrd="3" destOrd="0" presId="urn:microsoft.com/office/officeart/2018/2/layout/IconVerticalSolidList"/>
    <dgm:cxn modelId="{205B622C-58B5-4549-8E26-190E033A5254}" type="presParOf" srcId="{0D92D2FD-8D1C-49C0-9CBA-1435B562B015}" destId="{D4C016C6-E863-4A2B-979B-492486162C7D}" srcOrd="3" destOrd="0" presId="urn:microsoft.com/office/officeart/2018/2/layout/IconVerticalSolidList"/>
    <dgm:cxn modelId="{C0BAFE69-277D-48C5-906F-6A03C3F803CF}" type="presParOf" srcId="{0D92D2FD-8D1C-49C0-9CBA-1435B562B015}" destId="{06CCB2C4-C806-483C-910E-E458F0720EE7}" srcOrd="4" destOrd="0" presId="urn:microsoft.com/office/officeart/2018/2/layout/IconVerticalSolidList"/>
    <dgm:cxn modelId="{58CB7FBC-CFBF-4A0B-9B63-DD4F776FC321}" type="presParOf" srcId="{06CCB2C4-C806-483C-910E-E458F0720EE7}" destId="{3D6FCC4F-3C66-4E0A-8552-4EB6CB1F3477}" srcOrd="0" destOrd="0" presId="urn:microsoft.com/office/officeart/2018/2/layout/IconVerticalSolidList"/>
    <dgm:cxn modelId="{F3B6F4DC-F9C5-4743-8DFC-438E9946A2A6}" type="presParOf" srcId="{06CCB2C4-C806-483C-910E-E458F0720EE7}" destId="{3F953356-E0B0-4412-956C-C91DBBF651E5}" srcOrd="1" destOrd="0" presId="urn:microsoft.com/office/officeart/2018/2/layout/IconVerticalSolidList"/>
    <dgm:cxn modelId="{7412424E-D349-46F8-883C-911FF07F86C8}" type="presParOf" srcId="{06CCB2C4-C806-483C-910E-E458F0720EE7}" destId="{2DB92BFB-933D-459F-BFC3-885DBA5E4238}" srcOrd="2" destOrd="0" presId="urn:microsoft.com/office/officeart/2018/2/layout/IconVerticalSolidList"/>
    <dgm:cxn modelId="{76644AE1-1E3F-4ED1-867C-CB9B42D3A955}" type="presParOf" srcId="{06CCB2C4-C806-483C-910E-E458F0720EE7}" destId="{146D148A-4705-426B-BCFC-AA0903B4E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FD07-1149-4D40-A099-D45E4A49928A}">
      <dsp:nvSpPr>
        <dsp:cNvPr id="0" name=""/>
        <dsp:cNvSpPr/>
      </dsp:nvSpPr>
      <dsp:spPr>
        <a:xfrm>
          <a:off x="0" y="512"/>
          <a:ext cx="8785735" cy="1200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EFEE4-FD03-4BAD-AEBC-EC0F5D472973}">
      <dsp:nvSpPr>
        <dsp:cNvPr id="0" name=""/>
        <dsp:cNvSpPr/>
      </dsp:nvSpPr>
      <dsp:spPr>
        <a:xfrm>
          <a:off x="363039" y="270541"/>
          <a:ext cx="660071" cy="66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0750B-B1BE-43CC-8C5D-C080A2ECDED2}">
      <dsp:nvSpPr>
        <dsp:cNvPr id="0" name=""/>
        <dsp:cNvSpPr/>
      </dsp:nvSpPr>
      <dsp:spPr>
        <a:xfrm>
          <a:off x="1386149" y="512"/>
          <a:ext cx="7399585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Look at what community groups already exist &amp; become involved</a:t>
          </a:r>
          <a:endParaRPr lang="en-US" sz="2500" kern="1200"/>
        </a:p>
      </dsp:txBody>
      <dsp:txXfrm>
        <a:off x="1386149" y="512"/>
        <a:ext cx="7399585" cy="1200129"/>
      </dsp:txXfrm>
    </dsp:sp>
    <dsp:sp modelId="{80C0C53F-E6B6-414A-8159-1F29F002BF9B}">
      <dsp:nvSpPr>
        <dsp:cNvPr id="0" name=""/>
        <dsp:cNvSpPr/>
      </dsp:nvSpPr>
      <dsp:spPr>
        <a:xfrm>
          <a:off x="0" y="1500674"/>
          <a:ext cx="8785735" cy="1200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15CE4-C56E-4F21-9E57-840CDE3E5FEE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3116C-C02B-4CE6-8C47-14EC08B5B1AC}">
      <dsp:nvSpPr>
        <dsp:cNvPr id="0" name=""/>
        <dsp:cNvSpPr/>
      </dsp:nvSpPr>
      <dsp:spPr>
        <a:xfrm>
          <a:off x="1386149" y="1500674"/>
          <a:ext cx="7399585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Build relationships &amp; be aware of opportunites</a:t>
          </a:r>
          <a:endParaRPr lang="en-US" sz="2500" kern="1200"/>
        </a:p>
      </dsp:txBody>
      <dsp:txXfrm>
        <a:off x="1386149" y="1500674"/>
        <a:ext cx="7399585" cy="1200129"/>
      </dsp:txXfrm>
    </dsp:sp>
    <dsp:sp modelId="{3D6FCC4F-3C66-4E0A-8552-4EB6CB1F3477}">
      <dsp:nvSpPr>
        <dsp:cNvPr id="0" name=""/>
        <dsp:cNvSpPr/>
      </dsp:nvSpPr>
      <dsp:spPr>
        <a:xfrm>
          <a:off x="0" y="3000835"/>
          <a:ext cx="8785735" cy="1200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53356-E0B0-4412-956C-C91DBBF651E5}">
      <dsp:nvSpPr>
        <dsp:cNvPr id="0" name=""/>
        <dsp:cNvSpPr/>
      </dsp:nvSpPr>
      <dsp:spPr>
        <a:xfrm>
          <a:off x="363039" y="3270864"/>
          <a:ext cx="660071" cy="66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D148A-4705-426B-BCFC-AA0903B4E9E9}">
      <dsp:nvSpPr>
        <dsp:cNvPr id="0" name=""/>
        <dsp:cNvSpPr/>
      </dsp:nvSpPr>
      <dsp:spPr>
        <a:xfrm>
          <a:off x="1386149" y="3000835"/>
          <a:ext cx="7399585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Track progress</a:t>
          </a:r>
          <a:endParaRPr lang="en-US" sz="2500" kern="1200"/>
        </a:p>
      </dsp:txBody>
      <dsp:txXfrm>
        <a:off x="1386149" y="3000835"/>
        <a:ext cx="7399585" cy="120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41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34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en-US" sz="6000"/>
              <a:t>Community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22" y="4232516"/>
            <a:ext cx="9026153" cy="2079472"/>
          </a:xfrm>
          <a:noFill/>
        </p:spPr>
        <p:txBody>
          <a:bodyPr anchor="t"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Presented by Gaby T. and Mikaela S.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0523-3207-48B0-A32F-357D19E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How can libraries demonstrate value outside of physical/virtual space?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FC47-77E0-4315-9078-C52E2935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608232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Douglas County Libraries in Colorado </a:t>
            </a:r>
          </a:p>
          <a:p>
            <a:r>
              <a:rPr lang="en-US" sz="2400" dirty="0"/>
              <a:t>Embed libraries in community</a:t>
            </a:r>
          </a:p>
          <a:p>
            <a:pPr lvl="1">
              <a:buFont typeface="Arial" pitchFamily="18" charset="2"/>
              <a:buChar char="•"/>
            </a:pPr>
            <a:r>
              <a:rPr lang="en-US" sz="2200" spc="10" dirty="0">
                <a:solidFill>
                  <a:srgbClr val="000000"/>
                </a:solidFill>
              </a:rPr>
              <a:t>Embrace staff as an asset</a:t>
            </a:r>
          </a:p>
          <a:p>
            <a:pPr lvl="1">
              <a:buFont typeface="Arial" pitchFamily="18" charset="2"/>
              <a:buChar char="•"/>
            </a:pPr>
            <a:r>
              <a:rPr lang="en-US" sz="2200" spc="10" dirty="0">
                <a:solidFill>
                  <a:srgbClr val="000000"/>
                </a:solidFill>
              </a:rPr>
              <a:t>Seek outside opportunities</a:t>
            </a:r>
          </a:p>
          <a:p>
            <a:pPr lvl="2">
              <a:buFont typeface="Arial" pitchFamily="18" charset="2"/>
              <a:buChar char="•"/>
            </a:pPr>
            <a:r>
              <a:rPr lang="en-US" sz="2000" spc="10" dirty="0">
                <a:solidFill>
                  <a:srgbClr val="000000"/>
                </a:solidFill>
              </a:rPr>
              <a:t>Ex: Creating a PowerPoint on architectural styles for the local development council.</a:t>
            </a:r>
          </a:p>
          <a:p>
            <a:pPr>
              <a:buFont typeface="Arial" pitchFamily="18" charset="2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"Librarians are uniquely trained to inform the conversations that are happening all around us, just outside our doors. All we have to do is get involved."</a:t>
            </a:r>
            <a:endParaRPr lang="en-US" sz="2400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1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F4B5-85DD-494A-8FAF-D2EEBD0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Show up, Pay Attention, Stay in Touch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7BB01-24B9-4154-A55F-83F132BF8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9466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98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0772-8CC0-4188-8DF9-924CBB03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/>
              <a:t>Benefits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0E9180F-AFDF-4AEA-B762-8AAC8B53F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4474"/>
            <a:ext cx="4019312" cy="4019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59A6-4FF1-4B72-98A1-FA34CBD1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Helps the library generate support from the community regarding its value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Provides a non-competitive partner to local organizations that they might not otherwise afford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Reaffirms the importance of legitimate, unbiased information</a:t>
            </a:r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1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4F26-3105-47FB-AB71-2EC6863D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Connection to our class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4BE6-A3F0-40A3-9537-657D17D7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As we've learned, the existence of libraries is not guaranteed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spc="10" dirty="0"/>
              <a:t>Keeping statistics is no longer enough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spc="10" dirty="0"/>
              <a:t>Libraries must demonstrate value</a:t>
            </a:r>
          </a:p>
          <a:p>
            <a:pPr lvl="1">
              <a:buFont typeface="Arial" pitchFamily="34" charset="0"/>
              <a:buChar char="•"/>
            </a:pPr>
            <a:endParaRPr lang="en-US" sz="2400" spc="10" dirty="0"/>
          </a:p>
          <a:p>
            <a:pPr marL="180975" lvl="1" indent="-169863">
              <a:buFont typeface="Arial" pitchFamily="34" charset="0"/>
              <a:buChar char="•"/>
            </a:pPr>
            <a:r>
              <a:rPr lang="en-US" sz="2400" spc="10" dirty="0"/>
              <a:t>We should anticipate trends in the community</a:t>
            </a:r>
            <a:endParaRPr lang="en-US" dirty="0"/>
          </a:p>
          <a:p>
            <a:pPr marL="180975" lvl="1" indent="-169863">
              <a:buFont typeface="Arial" pitchFamily="34" charset="0"/>
              <a:buChar char="•"/>
            </a:pPr>
            <a:endParaRPr lang="en-US" sz="2400" spc="10" dirty="0"/>
          </a:p>
          <a:p>
            <a:pPr marL="180975" lvl="1" indent="-169863">
              <a:buFont typeface="Arial" pitchFamily="34" charset="0"/>
              <a:buChar char="•"/>
            </a:pPr>
            <a:r>
              <a:rPr lang="en-US" sz="2400" spc="10" dirty="0"/>
              <a:t>We need to meet the community where they are</a:t>
            </a:r>
          </a:p>
          <a:p>
            <a:pPr lvl="1">
              <a:buFont typeface="Arial" pitchFamily="34" charset="0"/>
              <a:buChar char="•"/>
            </a:pPr>
            <a:endParaRPr lang="en-US" sz="2400" spc="10" dirty="0"/>
          </a:p>
          <a:p>
            <a:pPr marL="180975" lvl="1" indent="-169863">
              <a:buFont typeface="Arial" pitchFamily="34" charset="0"/>
              <a:buChar char="•"/>
            </a:pPr>
            <a:r>
              <a:rPr lang="en-US" sz="2400" spc="10" dirty="0"/>
              <a:t>Highlights the importance of building partnerships </a:t>
            </a:r>
            <a:r>
              <a:rPr lang="en-US" sz="2400" spc="10"/>
              <a:t>with organizations</a:t>
            </a:r>
            <a:endParaRPr lang="en-US" sz="2400" spc="10" dirty="0"/>
          </a:p>
        </p:txBody>
      </p:sp>
    </p:spTree>
    <p:extLst>
      <p:ext uri="{BB962C8B-B14F-4D97-AF65-F5344CB8AC3E}">
        <p14:creationId xmlns:p14="http://schemas.microsoft.com/office/powerpoint/2010/main" val="11303753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View</vt:lpstr>
      <vt:lpstr>Community Reference</vt:lpstr>
      <vt:lpstr>How can libraries demonstrate value outside of physical/virtual space?</vt:lpstr>
      <vt:lpstr>Show up, Pay Attention, Stay in Touch</vt:lpstr>
      <vt:lpstr>Benefits</vt:lpstr>
      <vt:lpstr>Connection to our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Tafolla, Gabriela</cp:lastModifiedBy>
  <cp:revision>68</cp:revision>
  <dcterms:created xsi:type="dcterms:W3CDTF">2020-04-14T19:56:45Z</dcterms:created>
  <dcterms:modified xsi:type="dcterms:W3CDTF">2022-11-07T03:30:09Z</dcterms:modified>
</cp:coreProperties>
</file>