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EE82-2218-4943-92AC-2022EEE5C70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8398-390C-4F29-964A-B1781655E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Unsupervised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bottom up or top 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Agglomerative clustering:</a:t>
            </a:r>
            <a:r>
              <a:rPr lang="en-US" dirty="0"/>
              <a:t> It’s also known as AGNES (Agglomerative Nesting). It works in a bottom-up manner. That is, each object is initially considered as a single-element cluster (leaf). At each step of the algorithm, the two clusters that are the most similar are combined into a new bigger cluster (nodes). This procedure is iterated until all points are member of just one single big cluster (</a:t>
            </a:r>
            <a:r>
              <a:rPr lang="en-US" dirty="0" smtClean="0"/>
              <a:t>root)</a:t>
            </a:r>
            <a:endParaRPr lang="en-US" dirty="0"/>
          </a:p>
          <a:p>
            <a:r>
              <a:rPr lang="en-US" b="1" dirty="0"/>
              <a:t>Divisive hierarchical clustering:</a:t>
            </a:r>
            <a:r>
              <a:rPr lang="en-US" dirty="0"/>
              <a:t> It’s also known as DIANA (</a:t>
            </a:r>
            <a:r>
              <a:rPr lang="en-US" dirty="0" err="1"/>
              <a:t>Divise</a:t>
            </a:r>
            <a:r>
              <a:rPr lang="en-US" dirty="0"/>
              <a:t> Analysis) and it works in a top-down manner. The algorithm is an inverse order of AGNES. It begins with the root, in which all objects are included in a single cluster. At each step of iteration, the most heterogeneous cluster is divided into two. The process is iterated until all objects are in their own </a:t>
            </a:r>
            <a:r>
              <a:rPr lang="en-US" dirty="0" smtClean="0"/>
              <a:t>cluster</a:t>
            </a:r>
          </a:p>
          <a:p>
            <a:endParaRPr lang="en-US" dirty="0" smtClean="0"/>
          </a:p>
          <a:p>
            <a:r>
              <a:rPr lang="en-US" dirty="0" smtClean="0"/>
              <a:t>AGNES: good at small clusters</a:t>
            </a:r>
          </a:p>
          <a:p>
            <a:r>
              <a:rPr lang="en-US" dirty="0" smtClean="0"/>
              <a:t>DIANA: good at larger clusters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Sample to sample distances : same as k-means clustering</a:t>
            </a:r>
          </a:p>
          <a:p>
            <a:pPr marL="0" indent="0">
              <a:buNone/>
            </a:pPr>
            <a:r>
              <a:rPr lang="en-US" dirty="0" smtClean="0"/>
              <a:t>Cluster to cluster distances: linkages </a:t>
            </a:r>
          </a:p>
          <a:p>
            <a:pPr lvl="1"/>
            <a:r>
              <a:rPr lang="en-US" dirty="0" smtClean="0"/>
              <a:t>There are many types of linkages</a:t>
            </a:r>
          </a:p>
          <a:p>
            <a:pPr lvl="1"/>
            <a:r>
              <a:rPr lang="en-US" dirty="0" smtClean="0"/>
              <a:t>Each type is situational </a:t>
            </a:r>
          </a:p>
          <a:p>
            <a:pPr lvl="1"/>
            <a:r>
              <a:rPr lang="en-US" dirty="0" smtClean="0"/>
              <a:t>Trial and error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from ESL book, micro-array data:</a:t>
            </a:r>
          </a:p>
          <a:p>
            <a:r>
              <a:rPr lang="en-US" dirty="0"/>
              <a:t>Samples from </a:t>
            </a:r>
            <a:r>
              <a:rPr lang="en-US" dirty="0" smtClean="0"/>
              <a:t>cancer tumors</a:t>
            </a:r>
            <a:endParaRPr lang="en-US" dirty="0"/>
          </a:p>
          <a:p>
            <a:r>
              <a:rPr lang="en-US" dirty="0"/>
              <a:t>6830 genes</a:t>
            </a:r>
          </a:p>
          <a:p>
            <a:r>
              <a:rPr lang="en-US" dirty="0"/>
              <a:t>64 </a:t>
            </a:r>
            <a:r>
              <a:rPr lang="en-US" dirty="0" smtClean="0"/>
              <a:t>samples</a:t>
            </a:r>
          </a:p>
          <a:p>
            <a:endParaRPr lang="en-US" dirty="0" smtClean="0"/>
          </a:p>
          <a:p>
            <a:r>
              <a:rPr lang="en-US" dirty="0" smtClean="0"/>
              <a:t>Question: </a:t>
            </a:r>
          </a:p>
          <a:p>
            <a:pPr marL="457200" lvl="1" indent="0">
              <a:buNone/>
            </a:pPr>
            <a:r>
              <a:rPr lang="en-US" dirty="0" smtClean="0"/>
              <a:t>Which </a:t>
            </a:r>
            <a:r>
              <a:rPr lang="en-US" dirty="0"/>
              <a:t>samples are most </a:t>
            </a:r>
            <a:r>
              <a:rPr lang="en-US" dirty="0" smtClean="0"/>
              <a:t>similar to </a:t>
            </a:r>
            <a:r>
              <a:rPr lang="en-US" dirty="0"/>
              <a:t>each other, in terms of </a:t>
            </a:r>
            <a:r>
              <a:rPr lang="en-US" dirty="0" smtClean="0"/>
              <a:t>their expression </a:t>
            </a:r>
            <a:r>
              <a:rPr lang="en-US" dirty="0"/>
              <a:t>profiles </a:t>
            </a:r>
            <a:r>
              <a:rPr lang="en-US" dirty="0" smtClean="0"/>
              <a:t>across genes</a:t>
            </a:r>
          </a:p>
          <a:p>
            <a:pPr marL="457200" lvl="1" indent="0">
              <a:buNone/>
            </a:pPr>
            <a:r>
              <a:rPr lang="en-US" dirty="0" smtClean="0"/>
              <a:t>Do </a:t>
            </a:r>
            <a:r>
              <a:rPr lang="en-US" dirty="0"/>
              <a:t>similar samples share </a:t>
            </a:r>
            <a:r>
              <a:rPr lang="en-US" dirty="0" smtClean="0"/>
              <a:t>the same </a:t>
            </a:r>
            <a:r>
              <a:rPr lang="en-US" dirty="0"/>
              <a:t>form of cancer?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55" y="763179"/>
            <a:ext cx="3317968" cy="46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:</a:t>
            </a:r>
            <a:r>
              <a:rPr lang="en-US" dirty="0" smtClean="0"/>
              <a:t>Two types of linkages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37" y="1825625"/>
            <a:ext cx="58804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Cluster-cluster distance measured as the distance from the furthest pair of points (</a:t>
            </a:r>
            <a:r>
              <a:rPr lang="en-US" sz="1800" dirty="0" err="1" smtClean="0"/>
              <a:t>i</a:t>
            </a:r>
            <a:r>
              <a:rPr lang="en-US" sz="1800" dirty="0" smtClean="0"/>
              <a:t>; j) from the clusters (G;H) respectively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Cluster-cluster distance measured as the distance of the </a:t>
            </a:r>
            <a:r>
              <a:rPr lang="en-US" sz="1800" b="1" dirty="0"/>
              <a:t>closest </a:t>
            </a:r>
            <a:r>
              <a:rPr lang="en-US" sz="1800" dirty="0" smtClean="0"/>
              <a:t>pair of </a:t>
            </a:r>
            <a:r>
              <a:rPr lang="en-US" sz="1800" dirty="0"/>
              <a:t>points (</a:t>
            </a:r>
            <a:r>
              <a:rPr lang="en-US" sz="1800" dirty="0" err="1"/>
              <a:t>i</a:t>
            </a:r>
            <a:r>
              <a:rPr lang="en-US" sz="1800" dirty="0"/>
              <a:t>; j) from the clusters (G;H) respectively.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3" y="2725262"/>
            <a:ext cx="3197554" cy="755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593" y="2398270"/>
            <a:ext cx="2197407" cy="3913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34804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latin typeface="NimbusSanL-Regu"/>
              </a:rPr>
              <a:t>Tends to give </a:t>
            </a:r>
            <a:r>
              <a:rPr lang="en-US" b="1" smtClean="0">
                <a:latin typeface="NimbusSanL-Bold"/>
              </a:rPr>
              <a:t>balanced trees</a:t>
            </a:r>
          </a:p>
          <a:p>
            <a:r>
              <a:rPr lang="en-US" smtClean="0">
                <a:latin typeface="NimbusSanL-Regu"/>
              </a:rPr>
              <a:t>independent of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187745"/>
            <a:ext cx="3372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A </a:t>
            </a:r>
            <a:r>
              <a:rPr lang="en-US" b="1" dirty="0" err="1">
                <a:latin typeface="NimbusSanL-Bold"/>
              </a:rPr>
              <a:t>dendrogram</a:t>
            </a:r>
            <a:r>
              <a:rPr lang="en-US" b="1" dirty="0">
                <a:latin typeface="NimbusSanL-Bold"/>
              </a:rPr>
              <a:t> </a:t>
            </a:r>
            <a:r>
              <a:rPr lang="en-US" dirty="0">
                <a:latin typeface="NimbusSanL-Regu"/>
              </a:rPr>
              <a:t>consists of </a:t>
            </a:r>
            <a:r>
              <a:rPr lang="en-US" dirty="0" smtClean="0">
                <a:latin typeface="NimbusSanL-Regu"/>
              </a:rPr>
              <a:t>many U-shaped </a:t>
            </a:r>
            <a:r>
              <a:rPr lang="en-US" dirty="0">
                <a:latin typeface="NimbusSanL-Regu"/>
              </a:rPr>
              <a:t>lines connecting objects in a</a:t>
            </a:r>
          </a:p>
          <a:p>
            <a:r>
              <a:rPr lang="en-US" dirty="0">
                <a:latin typeface="NimbusSanL-Regu"/>
              </a:rPr>
              <a:t>hierarchical tree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4583" y="5419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SanL-Regu"/>
              </a:rPr>
              <a:t>The </a:t>
            </a:r>
            <a:r>
              <a:rPr lang="en-US" b="1" dirty="0">
                <a:latin typeface="NimbusSanL-Bold"/>
              </a:rPr>
              <a:t>height </a:t>
            </a:r>
            <a:r>
              <a:rPr lang="en-US" dirty="0">
                <a:latin typeface="NimbusSanL-Regu"/>
              </a:rPr>
              <a:t>of each U represents the</a:t>
            </a:r>
          </a:p>
          <a:p>
            <a:r>
              <a:rPr lang="en-US" dirty="0">
                <a:latin typeface="NimbusSanL-Regu"/>
              </a:rPr>
              <a:t>distance between the two objects</a:t>
            </a:r>
          </a:p>
          <a:p>
            <a:r>
              <a:rPr lang="en-US" dirty="0">
                <a:latin typeface="NimbusSanL-Regu"/>
              </a:rPr>
              <a:t>being connected.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35" y="2628463"/>
            <a:ext cx="2499577" cy="9525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867" y="2398270"/>
            <a:ext cx="2516777" cy="42191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03862" y="378793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NimbusSanL-Bold"/>
              </a:rPr>
              <a:t>Chaining </a:t>
            </a:r>
            <a:r>
              <a:rPr lang="en-US" dirty="0">
                <a:latin typeface="NimbusSanL-Regu"/>
              </a:rPr>
              <a:t>- a problem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66033" y="4931912"/>
            <a:ext cx="3482492" cy="94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515151"/>
                </a:solidFill>
                <a:effectLst/>
                <a:latin typeface="PT Serif"/>
              </a:rPr>
              <a:t>Which linkages to chose?</a:t>
            </a:r>
          </a:p>
          <a:p>
            <a:r>
              <a:rPr lang="en-US" dirty="0">
                <a:solidFill>
                  <a:srgbClr val="515151"/>
                </a:solidFill>
                <a:latin typeface="PT Serif"/>
              </a:rPr>
              <a:t>A</a:t>
            </a:r>
            <a:r>
              <a:rPr lang="en-US" b="0" i="0" dirty="0" smtClean="0">
                <a:solidFill>
                  <a:srgbClr val="515151"/>
                </a:solidFill>
                <a:effectLst/>
                <a:latin typeface="PT Serif"/>
              </a:rPr>
              <a:t>gglomerative coefficient to the rescue! (sometimes)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9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clustering: Warning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Hierarchical clustering will </a:t>
            </a:r>
            <a:r>
              <a:rPr lang="en-US" b="1" dirty="0"/>
              <a:t>always </a:t>
            </a:r>
            <a:r>
              <a:rPr lang="en-US" dirty="0"/>
              <a:t>generate a </a:t>
            </a:r>
            <a:r>
              <a:rPr lang="en-US" dirty="0" err="1" smtClean="0"/>
              <a:t>dendrogram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ven </a:t>
            </a:r>
            <a:r>
              <a:rPr lang="en-US" dirty="0"/>
              <a:t>when data are completely random</a:t>
            </a:r>
          </a:p>
          <a:p>
            <a:r>
              <a:rPr lang="en-US" dirty="0"/>
              <a:t>Be careful with the interpretation</a:t>
            </a:r>
          </a:p>
          <a:p>
            <a:r>
              <a:rPr lang="en-US" dirty="0"/>
              <a:t>It is the application that tells if the structure is relevant (use </a:t>
            </a:r>
            <a:r>
              <a:rPr lang="en-US" dirty="0" smtClean="0"/>
              <a:t>your </a:t>
            </a:r>
            <a:r>
              <a:rPr lang="en-US" b="1" dirty="0" smtClean="0"/>
              <a:t>domain </a:t>
            </a:r>
            <a:r>
              <a:rPr lang="en-US" b="1" dirty="0"/>
              <a:t>knowledge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911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Clusters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Gap-statistics</a:t>
            </a:r>
          </a:p>
          <a:p>
            <a:r>
              <a:rPr lang="en-US" dirty="0"/>
              <a:t>Goodness-of-fit measures (when a distribution is assumed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Elbow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statistic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744"/>
            <a:ext cx="45339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0282"/>
            <a:ext cx="4370828" cy="436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28712"/>
            <a:ext cx="5814564" cy="701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1954" y="1402080"/>
            <a:ext cx="4302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the log criterion value with K clusters to the expected </a:t>
            </a:r>
            <a:r>
              <a:rPr lang="en-US" dirty="0" smtClean="0"/>
              <a:t>log criterion </a:t>
            </a:r>
            <a:r>
              <a:rPr lang="en-US" dirty="0"/>
              <a:t>value for </a:t>
            </a:r>
            <a:r>
              <a:rPr lang="en-US" b="1" dirty="0"/>
              <a:t>uniformly distributed </a:t>
            </a:r>
            <a:r>
              <a:rPr lang="en-US" dirty="0"/>
              <a:t>data (20 simulations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Uk</a:t>
            </a:r>
            <a:r>
              <a:rPr lang="en-US" dirty="0"/>
              <a:t> within cluster dissimilarity, simulated data - mean over </a:t>
            </a:r>
            <a:r>
              <a:rPr lang="en-US" dirty="0" smtClean="0"/>
              <a:t>20 samples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Wk</a:t>
            </a:r>
            <a:r>
              <a:rPr lang="en-US" dirty="0"/>
              <a:t> within cluster dissimilarity, actual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gap statistic measures the deviation of the </a:t>
            </a:r>
            <a:r>
              <a:rPr lang="en-US" dirty="0" smtClean="0"/>
              <a:t>observed</a:t>
            </a:r>
            <a:r>
              <a:rPr lang="en-US" dirty="0"/>
              <a:t> value from its expected value under the null hypothesis. The estimate of the optimal clusters </a:t>
            </a:r>
            <a:r>
              <a:rPr lang="en-US" dirty="0" smtClean="0"/>
              <a:t> </a:t>
            </a:r>
            <a:r>
              <a:rPr lang="en-US" dirty="0"/>
              <a:t>will be the value that maximizes </a:t>
            </a:r>
            <a:r>
              <a:rPr lang="en-US" dirty="0" smtClean="0"/>
              <a:t>G(K). </a:t>
            </a:r>
            <a:r>
              <a:rPr lang="en-US" dirty="0"/>
              <a:t>This means that the clustering structure is far away from the uniform distribution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53383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Seeks to minimize the total </a:t>
                </a:r>
                <a:r>
                  <a:rPr lang="en-US" dirty="0"/>
                  <a:t>within-cluster variation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4691"/>
            <a:ext cx="7216765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 clustering (optional)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Gaussian Mixture Modeling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belong to one of several Gaussian distributions</a:t>
            </a:r>
          </a:p>
          <a:p>
            <a:r>
              <a:rPr lang="en-US" dirty="0"/>
              <a:t>An un-observed (latent) random variable selects which distribution</a:t>
            </a:r>
          </a:p>
          <a:p>
            <a:r>
              <a:rPr lang="en-US" dirty="0"/>
              <a:t>the observation comes from.</a:t>
            </a:r>
          </a:p>
          <a:p>
            <a:r>
              <a:rPr lang="en-US" dirty="0"/>
              <a:t>This gives a complicated likelihood function</a:t>
            </a:r>
          </a:p>
          <a:p>
            <a:r>
              <a:rPr lang="en-US" dirty="0"/>
              <a:t>Easily solved using the EM algorithm</a:t>
            </a:r>
          </a:p>
        </p:txBody>
      </p:sp>
    </p:spTree>
    <p:extLst>
      <p:ext uri="{BB962C8B-B14F-4D97-AF65-F5344CB8AC3E}">
        <p14:creationId xmlns:p14="http://schemas.microsoft.com/office/powerpoint/2010/main" val="83029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 clustering (optional)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380"/>
            <a:ext cx="312684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4" y="1982380"/>
            <a:ext cx="2998656" cy="45272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5063" y="2124891"/>
            <a:ext cx="3283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whishes to assign an unknown number </a:t>
            </a:r>
            <a:r>
              <a:rPr lang="en-US" dirty="0"/>
              <a:t>G</a:t>
            </a:r>
            <a:r>
              <a:rPr lang="en-US" dirty="0" smtClean="0"/>
              <a:t>aussian of clusters to data presumed to be belonging to different Gaussian distributions.</a:t>
            </a:r>
          </a:p>
          <a:p>
            <a:endParaRPr lang="en-US" dirty="0" smtClean="0"/>
          </a:p>
          <a:p>
            <a:r>
              <a:rPr lang="en-US" dirty="0" smtClean="0"/>
              <a:t>How to do it: use the EM-</a:t>
            </a:r>
            <a:r>
              <a:rPr lang="en-US" dirty="0" err="1" smtClean="0"/>
              <a:t>alogorithmn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model: likelihood and EM </a:t>
            </a:r>
            <a:r>
              <a:rPr lang="en-US" dirty="0" err="1" smtClean="0"/>
              <a:t>algorithmn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51" y="1690688"/>
            <a:ext cx="584188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32" y="1629728"/>
            <a:ext cx="3958831" cy="2680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832" y="4563612"/>
            <a:ext cx="4419830" cy="20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9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Hierarchical clustering </a:t>
            </a:r>
          </a:p>
          <a:p>
            <a:r>
              <a:rPr lang="en-US" dirty="0" smtClean="0"/>
              <a:t>Mixture model clustering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5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Unsupervised classification</a:t>
            </a:r>
          </a:p>
          <a:p>
            <a:pPr lvl="1"/>
            <a:r>
              <a:rPr lang="en-US" dirty="0"/>
              <a:t>Separating or clustering observations</a:t>
            </a:r>
          </a:p>
          <a:p>
            <a:pPr lvl="1"/>
            <a:r>
              <a:rPr lang="en-US" dirty="0"/>
              <a:t>Intuitive but vague </a:t>
            </a:r>
            <a:r>
              <a:rPr lang="en-US" dirty="0" smtClean="0"/>
              <a:t>definition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an underlying set of points, partition them into a collection</a:t>
            </a:r>
          </a:p>
          <a:p>
            <a:pPr marL="0" indent="0">
              <a:buNone/>
            </a:pPr>
            <a:r>
              <a:rPr lang="en-US" dirty="0"/>
              <a:t>of </a:t>
            </a:r>
            <a:r>
              <a:rPr lang="en-US" b="1" dirty="0"/>
              <a:t>clusters </a:t>
            </a:r>
            <a:r>
              <a:rPr lang="en-US" dirty="0"/>
              <a:t>so that points in the same cluster are close </a:t>
            </a:r>
            <a:r>
              <a:rPr lang="en-US" dirty="0" err="1" smtClean="0"/>
              <a:t>together,while</a:t>
            </a:r>
            <a:r>
              <a:rPr lang="en-US" dirty="0" smtClean="0"/>
              <a:t> </a:t>
            </a:r>
            <a:r>
              <a:rPr lang="en-US" dirty="0"/>
              <a:t>points in different clusters are far apart</a:t>
            </a:r>
          </a:p>
        </p:txBody>
      </p:sp>
    </p:spTree>
    <p:extLst>
      <p:ext uri="{BB962C8B-B14F-4D97-AF65-F5344CB8AC3E}">
        <p14:creationId xmlns:p14="http://schemas.microsoft.com/office/powerpoint/2010/main" val="60381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purpose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Seeing structure in data</a:t>
            </a:r>
          </a:p>
          <a:p>
            <a:pPr lvl="1"/>
            <a:r>
              <a:rPr lang="en-US" dirty="0"/>
              <a:t>I Gaining understanding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425949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similarities and dissimilarities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sense are points close in one cluster and far from points </a:t>
            </a:r>
            <a:r>
              <a:rPr lang="en-US" dirty="0" smtClean="0"/>
              <a:t>in another </a:t>
            </a:r>
            <a:r>
              <a:rPr lang="en-US" dirty="0"/>
              <a:t>cluster?</a:t>
            </a:r>
          </a:p>
          <a:p>
            <a:r>
              <a:rPr lang="en-US" b="1" dirty="0"/>
              <a:t>Similarity </a:t>
            </a:r>
            <a:r>
              <a:rPr lang="en-US" dirty="0"/>
              <a:t>takes a large value when points are close.</a:t>
            </a:r>
          </a:p>
          <a:p>
            <a:r>
              <a:rPr lang="en-US" b="1" dirty="0"/>
              <a:t>Dissimilarity </a:t>
            </a:r>
            <a:r>
              <a:rPr lang="en-US" dirty="0"/>
              <a:t>takes a large value when points are far apart. </a:t>
            </a:r>
            <a:r>
              <a:rPr lang="en-US" dirty="0" smtClean="0"/>
              <a:t>This reflects </a:t>
            </a:r>
            <a:r>
              <a:rPr lang="en-US" dirty="0"/>
              <a:t>the </a:t>
            </a:r>
            <a:r>
              <a:rPr lang="en-US" b="1" dirty="0"/>
              <a:t>distance </a:t>
            </a:r>
            <a:r>
              <a:rPr lang="en-US" dirty="0"/>
              <a:t>between observations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8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similarities and dissimilarities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Viewing Similarities and dissimilarities as optimization problem:</a:t>
                </a:r>
              </a:p>
              <a:p>
                <a:r>
                  <a:rPr lang="en-US" dirty="0" smtClean="0"/>
                  <a:t>Within-cluster </a:t>
                </a:r>
                <a:r>
                  <a:rPr lang="en-US" dirty="0"/>
                  <a:t>variation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b="0" dirty="0" smtClean="0"/>
              </a:p>
              <a:p>
                <a:pPr marL="0" indent="0">
                  <a:buNone/>
                </a:pPr>
                <a:r>
                  <a:rPr lang="en-US" dirty="0"/>
                  <a:t>Each observation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is assigned to a given cluster such that the sum of squares (SS) distance of the observation to their assigned cluster </a:t>
                </a:r>
                <a:r>
                  <a:rPr lang="en-US" dirty="0" smtClean="0"/>
                  <a:t>centers </a:t>
                </a:r>
                <a:r>
                  <a:rPr lang="en-US" dirty="0"/>
                  <a:t>is minimized</a:t>
                </a:r>
                <a:endParaRPr lang="da-DK" b="0" dirty="0" smtClean="0"/>
              </a:p>
              <a:p>
                <a:r>
                  <a:rPr lang="en-US" dirty="0"/>
                  <a:t>Defining the dissimilarity of our clustering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 </a:t>
                </a:r>
                <a:r>
                  <a:rPr lang="en-US" i="1" dirty="0"/>
                  <a:t>total within-cluster sum of square</a:t>
                </a:r>
                <a:r>
                  <a:rPr lang="en-US" dirty="0"/>
                  <a:t> measures the compactness (</a:t>
                </a:r>
                <a:r>
                  <a:rPr lang="en-US" dirty="0" err="1"/>
                  <a:t>i.e</a:t>
                </a:r>
                <a:r>
                  <a:rPr lang="en-US" dirty="0"/>
                  <a:t> goodness) of the clustering and we want it to be as small as possible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46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94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different measures of distance </a:t>
            </a:r>
          </a:p>
          <a:p>
            <a:r>
              <a:rPr lang="en-US" b="1" dirty="0" err="1" smtClean="0"/>
              <a:t>Mahalanobi</a:t>
            </a:r>
            <a:endParaRPr lang="en-US" b="1" dirty="0" smtClean="0"/>
          </a:p>
          <a:p>
            <a:r>
              <a:rPr lang="en-US" b="1" dirty="0" smtClean="0"/>
              <a:t>Manhattan</a:t>
            </a:r>
          </a:p>
          <a:p>
            <a:r>
              <a:rPr lang="en-US" b="1" dirty="0" smtClean="0"/>
              <a:t>Euclidean</a:t>
            </a:r>
          </a:p>
          <a:p>
            <a:r>
              <a:rPr lang="en-US" b="1" dirty="0" err="1" smtClean="0"/>
              <a:t>Tanimoto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There are many more than these – which one should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3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the number of clusters (K) to be created (by the analyst)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randomly k objects from the data set as the initial cluster centers or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Assigns each observation to their closest centroid, based on the Euclidean distance between the object and the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k clusters update the cluster centroid by calculating the new mean values of all the data points in the cluster. The centroid of a Kth cluster is a vector of length </a:t>
            </a:r>
            <a:r>
              <a:rPr lang="en-US" i="1" dirty="0"/>
              <a:t>p</a:t>
            </a:r>
            <a:r>
              <a:rPr lang="en-US" dirty="0"/>
              <a:t> containing the means of all variables for the observations in the kth cluster; </a:t>
            </a:r>
            <a:r>
              <a:rPr lang="en-US" i="1" dirty="0"/>
              <a:t>p</a:t>
            </a:r>
            <a:r>
              <a:rPr lang="en-US" dirty="0"/>
              <a:t> is the number of 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Iteratively minimize the total within </a:t>
            </a:r>
            <a:r>
              <a:rPr lang="en-US" dirty="0" smtClean="0"/>
              <a:t>dissimilarity. That </a:t>
            </a:r>
            <a:r>
              <a:rPr lang="en-US" dirty="0"/>
              <a:t>is, iterate steps 3 and 4 until the cluster assignments stop changing or the maximum number of iterations is reached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9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tree of observations (</a:t>
            </a:r>
            <a:r>
              <a:rPr lang="en-US" dirty="0" err="1"/>
              <a:t>dendrogram</a:t>
            </a:r>
            <a:r>
              <a:rPr lang="en-US" dirty="0"/>
              <a:t>)</a:t>
            </a:r>
          </a:p>
          <a:p>
            <a:r>
              <a:rPr lang="en-US" dirty="0"/>
              <a:t>Each level of the tree reflects one number of clusters</a:t>
            </a:r>
          </a:p>
          <a:p>
            <a:r>
              <a:rPr lang="en-US" dirty="0"/>
              <a:t>From all data in one cluster down to one observation in each</a:t>
            </a:r>
          </a:p>
          <a:p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78907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1100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NimbusSanL-Bold</vt:lpstr>
      <vt:lpstr>NimbusSanL-Regu</vt:lpstr>
      <vt:lpstr>PT Serif</vt:lpstr>
      <vt:lpstr>Office Theme</vt:lpstr>
      <vt:lpstr>Clustering</vt:lpstr>
      <vt:lpstr>Clustering types</vt:lpstr>
      <vt:lpstr>Clustering: definition </vt:lpstr>
      <vt:lpstr>Clustering: purpose </vt:lpstr>
      <vt:lpstr>Clustering: similarities and dissimilarities </vt:lpstr>
      <vt:lpstr>Clustering: similarities and dissimilarities </vt:lpstr>
      <vt:lpstr>Clustering distance measures</vt:lpstr>
      <vt:lpstr>K-means clustering</vt:lpstr>
      <vt:lpstr>Hierarchical clustering </vt:lpstr>
      <vt:lpstr>Hierarchical clustering bottom up or top down?</vt:lpstr>
      <vt:lpstr>Hierarchical clustering: Distances</vt:lpstr>
      <vt:lpstr>Hierarchical clustering :Two types of linkages </vt:lpstr>
      <vt:lpstr>Hierarchical clustering: Warning </vt:lpstr>
      <vt:lpstr>Selection of Clusters </vt:lpstr>
      <vt:lpstr>Gap statistic </vt:lpstr>
      <vt:lpstr>Elbow method</vt:lpstr>
      <vt:lpstr>Mixture model clustering (optional) </vt:lpstr>
      <vt:lpstr>Mixture model clustering (optional) </vt:lpstr>
      <vt:lpstr>Mixture model: likelihood and EM algorithmn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Mathies Brinks Sørensen</dc:creator>
  <cp:lastModifiedBy>Mathies Brinks Sørensen</cp:lastModifiedBy>
  <cp:revision>9</cp:revision>
  <dcterms:created xsi:type="dcterms:W3CDTF">2020-11-17T15:48:42Z</dcterms:created>
  <dcterms:modified xsi:type="dcterms:W3CDTF">2020-11-17T20:21:52Z</dcterms:modified>
</cp:coreProperties>
</file>