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BFA5-64DD-49FA-8BB7-B64B052B23F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0DB1-A2C9-4AD2-B5B9-14CB775ED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5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BFA5-64DD-49FA-8BB7-B64B052B23F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0DB1-A2C9-4AD2-B5B9-14CB775ED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BFA5-64DD-49FA-8BB7-B64B052B23F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0DB1-A2C9-4AD2-B5B9-14CB775ED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3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BFA5-64DD-49FA-8BB7-B64B052B23F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0DB1-A2C9-4AD2-B5B9-14CB775ED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8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BFA5-64DD-49FA-8BB7-B64B052B23F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0DB1-A2C9-4AD2-B5B9-14CB775ED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7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BFA5-64DD-49FA-8BB7-B64B052B23F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0DB1-A2C9-4AD2-B5B9-14CB775ED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5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BFA5-64DD-49FA-8BB7-B64B052B23F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0DB1-A2C9-4AD2-B5B9-14CB775ED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8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BFA5-64DD-49FA-8BB7-B64B052B23F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0DB1-A2C9-4AD2-B5B9-14CB775ED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0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BFA5-64DD-49FA-8BB7-B64B052B23F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0DB1-A2C9-4AD2-B5B9-14CB775ED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8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BFA5-64DD-49FA-8BB7-B64B052B23F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0DB1-A2C9-4AD2-B5B9-14CB775ED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4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BFA5-64DD-49FA-8BB7-B64B052B23F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0DB1-A2C9-4AD2-B5B9-14CB775ED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4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2BFA5-64DD-49FA-8BB7-B64B052B23F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20DB1-A2C9-4AD2-B5B9-14CB775ED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5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Multidimensional</a:t>
            </a:r>
            <a:br>
              <a:rPr lang="en-US" b="1" dirty="0"/>
            </a:br>
            <a:r>
              <a:rPr lang="en-US" b="1" dirty="0"/>
              <a:t>Scaling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err="1" smtClean="0"/>
              <a:t>Metric</a:t>
            </a:r>
            <a:r>
              <a:rPr lang="da-DK" dirty="0" smtClean="0"/>
              <a:t> and non-</a:t>
            </a:r>
            <a:r>
              <a:rPr lang="da-DK" dirty="0" err="1" smtClean="0"/>
              <a:t>metric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6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Definition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A visual </a:t>
            </a:r>
            <a:r>
              <a:rPr lang="en-US" dirty="0"/>
              <a:t>representation of distances or dissimilarities between sets of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Usually </a:t>
            </a:r>
            <a:r>
              <a:rPr lang="da-DK" dirty="0" smtClean="0"/>
              <a:t>done in 2d</a:t>
            </a:r>
          </a:p>
          <a:p>
            <a:pPr lvl="1"/>
            <a:r>
              <a:rPr lang="en-US" dirty="0" smtClean="0"/>
              <a:t>Projection</a:t>
            </a:r>
            <a:r>
              <a:rPr lang="da-DK" dirty="0" smtClean="0"/>
              <a:t> from </a:t>
            </a:r>
            <a:r>
              <a:rPr lang="da-DK" dirty="0" err="1" smtClean="0"/>
              <a:t>high</a:t>
            </a:r>
            <a:r>
              <a:rPr lang="da-DK" dirty="0" smtClean="0"/>
              <a:t> dimensional data</a:t>
            </a:r>
            <a:endParaRPr lang="en-US" dirty="0" smtClean="0"/>
          </a:p>
          <a:p>
            <a:endParaRPr lang="da-DK" b="1" dirty="0" smtClean="0"/>
          </a:p>
          <a:p>
            <a:pPr marL="0" indent="0">
              <a:buNone/>
            </a:pPr>
            <a:r>
              <a:rPr lang="en-US" dirty="0" smtClean="0"/>
              <a:t>Challenge is to select the ”correct” distance measure </a:t>
            </a:r>
          </a:p>
          <a:p>
            <a:pPr lvl="1"/>
            <a:r>
              <a:rPr lang="da-DK" dirty="0" err="1" smtClean="0"/>
              <a:t>Vegan</a:t>
            </a:r>
            <a:r>
              <a:rPr lang="da-DK" dirty="0" smtClean="0"/>
              <a:t> </a:t>
            </a:r>
            <a:r>
              <a:rPr lang="da-DK" dirty="0" err="1" smtClean="0"/>
              <a:t>package</a:t>
            </a:r>
            <a:r>
              <a:rPr lang="da-DK" dirty="0" smtClean="0"/>
              <a:t> </a:t>
            </a:r>
            <a:r>
              <a:rPr lang="da-DK" dirty="0" err="1" smtClean="0"/>
              <a:t>may</a:t>
            </a:r>
            <a:r>
              <a:rPr lang="da-DK" dirty="0" smtClean="0"/>
              <a:t> </a:t>
            </a:r>
            <a:r>
              <a:rPr lang="da-DK" dirty="0" err="1" smtClean="0"/>
              <a:t>assist</a:t>
            </a:r>
            <a:r>
              <a:rPr lang="da-DK" dirty="0" smtClean="0"/>
              <a:t> in </a:t>
            </a:r>
            <a:r>
              <a:rPr lang="da-DK" dirty="0" err="1" smtClean="0"/>
              <a:t>finding</a:t>
            </a:r>
            <a:r>
              <a:rPr lang="da-DK" dirty="0" smtClean="0"/>
              <a:t> the distance </a:t>
            </a:r>
            <a:endParaRPr lang="en-US" dirty="0" smtClean="0"/>
          </a:p>
          <a:p>
            <a:pPr lvl="1"/>
            <a:r>
              <a:rPr lang="en-US" dirty="0" smtClean="0"/>
              <a:t>Correct data preprocessing is also a very real challenge 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en-US" dirty="0" smtClean="0"/>
              <a:t>Can be used should regular PCA fail </a:t>
            </a:r>
            <a:r>
              <a:rPr lang="en-US" dirty="0"/>
              <a:t>-</a:t>
            </a:r>
            <a:r>
              <a:rPr lang="en-US" dirty="0" smtClean="0"/>
              <a:t> Euclidean distance does not make sense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Classic MDS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 smtClean="0"/>
              <a:t>Critrion</a:t>
            </a:r>
            <a:r>
              <a:rPr lang="da-DK" dirty="0" smtClean="0"/>
              <a:t> to </a:t>
            </a:r>
            <a:r>
              <a:rPr lang="da-DK" dirty="0" err="1" smtClean="0"/>
              <a:t>minimize</a:t>
            </a:r>
            <a:r>
              <a:rPr lang="da-DK" dirty="0" smtClean="0"/>
              <a:t> </a:t>
            </a:r>
          </a:p>
          <a:p>
            <a:pPr lvl="1"/>
            <a:r>
              <a:rPr lang="da-DK" sz="1800" dirty="0" smtClean="0"/>
              <a:t>Stress : </a:t>
            </a:r>
            <a:r>
              <a:rPr lang="da-DK" sz="1800" dirty="0" err="1" smtClean="0"/>
              <a:t>godnees</a:t>
            </a:r>
            <a:r>
              <a:rPr lang="da-DK" sz="1800" dirty="0" smtClean="0"/>
              <a:t> of </a:t>
            </a:r>
            <a:r>
              <a:rPr lang="da-DK" sz="1800" dirty="0" err="1" smtClean="0"/>
              <a:t>fit</a:t>
            </a:r>
            <a:r>
              <a:rPr lang="da-DK" sz="1800" dirty="0" smtClean="0"/>
              <a:t> </a:t>
            </a:r>
            <a:r>
              <a:rPr lang="en-US" sz="1800" dirty="0" smtClean="0"/>
              <a:t>measure</a:t>
            </a:r>
            <a:r>
              <a:rPr lang="en-US" sz="1800" dirty="0"/>
              <a:t>, based on differences between predicted and actual </a:t>
            </a:r>
            <a:r>
              <a:rPr lang="en-US" sz="1800" dirty="0" smtClean="0"/>
              <a:t>distances</a:t>
            </a:r>
          </a:p>
          <a:p>
            <a:pPr lvl="1"/>
            <a:r>
              <a:rPr lang="da-DK" sz="1800" dirty="0" smtClean="0"/>
              <a:t>Stress </a:t>
            </a:r>
            <a:r>
              <a:rPr lang="da-DK" sz="1800" dirty="0" err="1" smtClean="0"/>
              <a:t>above</a:t>
            </a:r>
            <a:r>
              <a:rPr lang="da-DK" sz="1800" dirty="0" smtClean="0"/>
              <a:t> </a:t>
            </a:r>
            <a:r>
              <a:rPr lang="en-US" sz="1800" dirty="0" smtClean="0"/>
              <a:t>0.2</a:t>
            </a:r>
            <a:r>
              <a:rPr lang="da-DK" sz="1800" dirty="0" smtClean="0"/>
              <a:t> is </a:t>
            </a:r>
            <a:r>
              <a:rPr lang="da-DK" sz="1800" dirty="0" err="1" smtClean="0"/>
              <a:t>considered</a:t>
            </a:r>
            <a:r>
              <a:rPr lang="da-DK" sz="1800" dirty="0" smtClean="0"/>
              <a:t> </a:t>
            </a:r>
            <a:r>
              <a:rPr lang="da-DK" sz="1800" dirty="0" err="1" smtClean="0"/>
              <a:t>poor</a:t>
            </a:r>
            <a:endParaRPr lang="da-DK" sz="1800" dirty="0" smtClean="0"/>
          </a:p>
          <a:p>
            <a:pPr lvl="1"/>
            <a:endParaRPr lang="en-US" sz="1800" dirty="0" smtClean="0"/>
          </a:p>
          <a:p>
            <a:pPr marL="0" indent="0">
              <a:buNone/>
            </a:pPr>
            <a:r>
              <a:rPr lang="da-DK" dirty="0" err="1" smtClean="0"/>
              <a:t>Princple</a:t>
            </a:r>
            <a:r>
              <a:rPr lang="da-DK" dirty="0" smtClean="0"/>
              <a:t> </a:t>
            </a:r>
            <a:r>
              <a:rPr lang="da-DK" dirty="0" err="1" smtClean="0"/>
              <a:t>coordinate</a:t>
            </a:r>
            <a:r>
              <a:rPr lang="da-DK" dirty="0" smtClean="0"/>
              <a:t> </a:t>
            </a:r>
            <a:r>
              <a:rPr lang="da-DK" dirty="0" err="1" smtClean="0"/>
              <a:t>analysis</a:t>
            </a:r>
            <a:endParaRPr lang="da-DK" dirty="0" smtClean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 smtClean="0"/>
          </a:p>
          <a:p>
            <a:pPr lvl="1"/>
            <a:r>
              <a:rPr lang="da-DK" sz="1800" dirty="0" smtClean="0"/>
              <a:t>This is a </a:t>
            </a:r>
            <a:r>
              <a:rPr lang="da-DK" sz="1800" dirty="0" err="1" smtClean="0"/>
              <a:t>linear</a:t>
            </a:r>
            <a:r>
              <a:rPr lang="da-DK" sz="1800" dirty="0" smtClean="0"/>
              <a:t> </a:t>
            </a:r>
            <a:r>
              <a:rPr lang="da-DK" sz="1800" dirty="0" err="1" smtClean="0"/>
              <a:t>critrion</a:t>
            </a:r>
            <a:r>
              <a:rPr lang="da-DK" sz="1800" dirty="0" smtClean="0"/>
              <a:t> – </a:t>
            </a:r>
            <a:r>
              <a:rPr lang="da-DK" sz="1800" dirty="0" err="1" smtClean="0"/>
              <a:t>does</a:t>
            </a:r>
            <a:r>
              <a:rPr lang="da-DK" sz="1800" dirty="0" smtClean="0"/>
              <a:t> not </a:t>
            </a:r>
            <a:r>
              <a:rPr lang="da-DK" sz="1800" dirty="0" err="1" smtClean="0"/>
              <a:t>work</a:t>
            </a:r>
            <a:r>
              <a:rPr lang="da-DK" sz="1800" dirty="0" smtClean="0"/>
              <a:t> on all data, but </a:t>
            </a:r>
            <a:r>
              <a:rPr lang="da-DK" sz="1800" dirty="0" err="1" smtClean="0"/>
              <a:t>some</a:t>
            </a:r>
            <a:endParaRPr lang="da-DK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578" y="3919375"/>
            <a:ext cx="4884843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53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Sammon</a:t>
            </a:r>
            <a:r>
              <a:rPr lang="da-DK" dirty="0" smtClean="0"/>
              <a:t> </a:t>
            </a:r>
            <a:r>
              <a:rPr lang="da-DK" dirty="0" err="1" smtClean="0"/>
              <a:t>mapping</a:t>
            </a:r>
            <a:r>
              <a:rPr lang="da-DK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Works well with extreme distances by normalizing the criterion</a:t>
            </a:r>
            <a:endParaRPr lang="en-US" dirty="0"/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err="1" smtClean="0"/>
              <a:t>Algorithmn</a:t>
            </a:r>
            <a:r>
              <a:rPr lang="da-DK" dirty="0" smtClean="0"/>
              <a:t> </a:t>
            </a:r>
            <a:r>
              <a:rPr lang="da-DK" dirty="0" err="1" smtClean="0"/>
              <a:t>work</a:t>
            </a:r>
            <a:r>
              <a:rPr lang="da-DK" dirty="0" smtClean="0"/>
              <a:t> by </a:t>
            </a:r>
            <a:r>
              <a:rPr lang="en-US" dirty="0"/>
              <a:t>gradient descent </a:t>
            </a:r>
            <a:r>
              <a:rPr lang="en-US" dirty="0" smtClean="0"/>
              <a:t>optimization</a:t>
            </a:r>
          </a:p>
          <a:p>
            <a:pPr lvl="1"/>
            <a:r>
              <a:rPr lang="da-DK" dirty="0" smtClean="0"/>
              <a:t>Local minima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hit</a:t>
            </a:r>
          </a:p>
          <a:p>
            <a:pPr lvl="1"/>
            <a:r>
              <a:rPr lang="da-DK" dirty="0" smtClean="0"/>
              <a:t>Step </a:t>
            </a:r>
            <a:r>
              <a:rPr lang="da-DK" dirty="0" err="1" smtClean="0"/>
              <a:t>size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reduced</a:t>
            </a:r>
            <a:r>
              <a:rPr lang="da-DK" dirty="0" smtClean="0"/>
              <a:t> to </a:t>
            </a:r>
            <a:r>
              <a:rPr lang="da-DK" dirty="0" err="1" smtClean="0"/>
              <a:t>aviod</a:t>
            </a:r>
            <a:r>
              <a:rPr lang="da-DK" dirty="0" smtClean="0"/>
              <a:t> </a:t>
            </a:r>
            <a:r>
              <a:rPr lang="da-DK" dirty="0" err="1" smtClean="0"/>
              <a:t>this</a:t>
            </a:r>
            <a:r>
              <a:rPr lang="da-DK" dirty="0" smtClean="0"/>
              <a:t> (</a:t>
            </a:r>
            <a:r>
              <a:rPr lang="da-DK" dirty="0" err="1" smtClean="0"/>
              <a:t>magic</a:t>
            </a:r>
            <a:r>
              <a:rPr lang="da-DK" dirty="0" smtClean="0"/>
              <a:t> in R)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776" y="2563551"/>
            <a:ext cx="3833192" cy="8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4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Non-</a:t>
            </a:r>
            <a:r>
              <a:rPr lang="da-DK" dirty="0" err="1" smtClean="0"/>
              <a:t>metric</a:t>
            </a:r>
            <a:r>
              <a:rPr lang="da-DK" dirty="0" smtClean="0"/>
              <a:t> MDS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999" y="2380906"/>
            <a:ext cx="2895851" cy="1150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199" y="4345577"/>
            <a:ext cx="676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Benefits</a:t>
            </a:r>
            <a:r>
              <a:rPr lang="da-DK" dirty="0" smtClean="0"/>
              <a:t>: </a:t>
            </a:r>
            <a:r>
              <a:rPr lang="da-DK" dirty="0" err="1" smtClean="0"/>
              <a:t>good</a:t>
            </a:r>
            <a:r>
              <a:rPr lang="da-DK" dirty="0" smtClean="0"/>
              <a:t> with non-linear data</a:t>
            </a:r>
          </a:p>
          <a:p>
            <a:r>
              <a:rPr lang="da-DK" dirty="0" err="1" smtClean="0"/>
              <a:t>Drawback</a:t>
            </a:r>
            <a:r>
              <a:rPr lang="da-DK" dirty="0" smtClean="0"/>
              <a:t>: </a:t>
            </a:r>
            <a:r>
              <a:rPr lang="da-DK" dirty="0" err="1" smtClean="0"/>
              <a:t>based</a:t>
            </a:r>
            <a:r>
              <a:rPr lang="da-DK" dirty="0" smtClean="0"/>
              <a:t> on gradient </a:t>
            </a:r>
            <a:r>
              <a:rPr lang="da-DK" dirty="0" err="1" smtClean="0"/>
              <a:t>descent</a:t>
            </a:r>
            <a:r>
              <a:rPr lang="da-DK" dirty="0" smtClean="0"/>
              <a:t> – </a:t>
            </a:r>
            <a:r>
              <a:rPr lang="da-DK" dirty="0" err="1" smtClean="0"/>
              <a:t>can</a:t>
            </a:r>
            <a:r>
              <a:rPr lang="da-DK" dirty="0" smtClean="0"/>
              <a:t> hit a </a:t>
            </a:r>
            <a:r>
              <a:rPr lang="da-DK" dirty="0" err="1" smtClean="0"/>
              <a:t>local</a:t>
            </a:r>
            <a:r>
              <a:rPr lang="da-DK" dirty="0" smtClean="0"/>
              <a:t> minimum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20891" y="1690688"/>
            <a:ext cx="3439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Axis of the NMDS is </a:t>
            </a:r>
            <a:r>
              <a:rPr lang="da-DK" dirty="0" err="1" smtClean="0"/>
              <a:t>meaningless</a:t>
            </a:r>
            <a:r>
              <a:rPr lang="da-DK" dirty="0" smtClean="0"/>
              <a:t> as </a:t>
            </a:r>
            <a:r>
              <a:rPr lang="da-DK" dirty="0" err="1" smtClean="0"/>
              <a:t>oppsed</a:t>
            </a:r>
            <a:r>
              <a:rPr lang="da-DK" dirty="0" smtClean="0"/>
              <a:t> to PCA.</a:t>
            </a:r>
          </a:p>
          <a:p>
            <a:endParaRPr lang="da-DK" dirty="0"/>
          </a:p>
          <a:p>
            <a:r>
              <a:rPr lang="en-US" dirty="0" smtClean="0"/>
              <a:t>The vegan pack uses PCA </a:t>
            </a:r>
            <a:r>
              <a:rPr lang="en-US" dirty="0" err="1" smtClean="0"/>
              <a:t>roation</a:t>
            </a:r>
            <a:r>
              <a:rPr lang="en-US" dirty="0" smtClean="0"/>
              <a:t> on ordinations : Axis 1 contains the greatest ordination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91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708"/>
            <a:ext cx="10515600" cy="1325563"/>
          </a:xfrm>
        </p:spPr>
        <p:txBody>
          <a:bodyPr/>
          <a:lstStyle/>
          <a:p>
            <a:r>
              <a:rPr lang="da-DK" dirty="0" err="1" smtClean="0"/>
              <a:t>Comparing</a:t>
            </a:r>
            <a:r>
              <a:rPr lang="da-DK" dirty="0" smtClean="0"/>
              <a:t> the MDS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Best data representation can be compared by stress</a:t>
            </a:r>
          </a:p>
          <a:p>
            <a:pPr lvl="1"/>
            <a:r>
              <a:rPr lang="en-US" dirty="0" smtClean="0"/>
              <a:t>The lower the stress the better</a:t>
            </a:r>
          </a:p>
          <a:p>
            <a:pPr lvl="1"/>
            <a:r>
              <a:rPr lang="da-DK" dirty="0" smtClean="0"/>
              <a:t>Visual comparaison </a:t>
            </a:r>
          </a:p>
          <a:p>
            <a:pPr lvl="1"/>
            <a:r>
              <a:rPr lang="da-DK" dirty="0" err="1" smtClean="0"/>
              <a:t>Shepard</a:t>
            </a:r>
            <a:r>
              <a:rPr lang="da-DK" dirty="0" smtClean="0"/>
              <a:t> diagram (</a:t>
            </a:r>
            <a:r>
              <a:rPr lang="da-DK" dirty="0" err="1" smtClean="0"/>
              <a:t>ordinal</a:t>
            </a:r>
            <a:r>
              <a:rPr lang="da-DK" dirty="0" smtClean="0"/>
              <a:t> </a:t>
            </a:r>
            <a:r>
              <a:rPr lang="da-DK" dirty="0" err="1" smtClean="0"/>
              <a:t>space</a:t>
            </a:r>
            <a:r>
              <a:rPr lang="da-DK" dirty="0" smtClean="0"/>
              <a:t> vs </a:t>
            </a:r>
            <a:r>
              <a:rPr lang="da-DK" dirty="0" err="1" smtClean="0"/>
              <a:t>observed</a:t>
            </a:r>
            <a:r>
              <a:rPr lang="da-DK" dirty="0" smtClean="0"/>
              <a:t> </a:t>
            </a:r>
            <a:r>
              <a:rPr lang="da-DK" dirty="0" err="1" smtClean="0"/>
              <a:t>space</a:t>
            </a:r>
            <a:r>
              <a:rPr lang="da-DK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da-DK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00" y="3428703"/>
            <a:ext cx="3772227" cy="34292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36571" y="3640183"/>
            <a:ext cx="2673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higher dims, the less stress, but more difficult to interpret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0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MDS </a:t>
            </a:r>
            <a:r>
              <a:rPr lang="da-DK" dirty="0" err="1" smtClean="0"/>
              <a:t>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Important!!! MDS is not a model or proof of anything it is for visualization and data understanding </a:t>
            </a:r>
          </a:p>
          <a:p>
            <a:pPr lvl="1"/>
            <a:r>
              <a:rPr lang="en-US" dirty="0" smtClean="0"/>
              <a:t>Supervised modelling is needed to see if groups are different </a:t>
            </a:r>
            <a:r>
              <a:rPr lang="en-US" dirty="0" err="1" smtClean="0"/>
              <a:t>ect</a:t>
            </a:r>
            <a:r>
              <a:rPr lang="da-DK" dirty="0" smtClean="0"/>
              <a:t> 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243902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268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Multidimensional Scaling</vt:lpstr>
      <vt:lpstr>Definition </vt:lpstr>
      <vt:lpstr>Classic MDS </vt:lpstr>
      <vt:lpstr>Sammon mapping </vt:lpstr>
      <vt:lpstr>Non-metric MDS</vt:lpstr>
      <vt:lpstr>Comparing the MDS types</vt:lpstr>
      <vt:lpstr>MDS important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Scaling</dc:title>
  <dc:creator>Mathies Brinks Sørensen</dc:creator>
  <cp:lastModifiedBy>Mathies Brinks Sørensen</cp:lastModifiedBy>
  <cp:revision>11</cp:revision>
  <dcterms:created xsi:type="dcterms:W3CDTF">2020-11-18T19:10:43Z</dcterms:created>
  <dcterms:modified xsi:type="dcterms:W3CDTF">2020-11-19T12:50:45Z</dcterms:modified>
</cp:coreProperties>
</file>