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9"/>
  </p:sldMasterIdLst>
  <p:notesMasterIdLst>
    <p:notesMasterId r:id="rId31"/>
  </p:notesMasterIdLst>
  <p:handoutMasterIdLst>
    <p:handoutMasterId r:id="rId32"/>
  </p:handoutMasterIdLst>
  <p:sldIdLst>
    <p:sldId id="256" r:id="rId10"/>
    <p:sldId id="260" r:id="rId11"/>
    <p:sldId id="257" r:id="rId12"/>
    <p:sldId id="261" r:id="rId13"/>
    <p:sldId id="262" r:id="rId14"/>
    <p:sldId id="274" r:id="rId15"/>
    <p:sldId id="271" r:id="rId16"/>
    <p:sldId id="273" r:id="rId17"/>
    <p:sldId id="272" r:id="rId18"/>
    <p:sldId id="275" r:id="rId19"/>
    <p:sldId id="276" r:id="rId20"/>
    <p:sldId id="263" r:id="rId21"/>
    <p:sldId id="264" r:id="rId22"/>
    <p:sldId id="268" r:id="rId23"/>
    <p:sldId id="265" r:id="rId24"/>
    <p:sldId id="266" r:id="rId25"/>
    <p:sldId id="277" r:id="rId26"/>
    <p:sldId id="278" r:id="rId27"/>
    <p:sldId id="267" r:id="rId28"/>
    <p:sldId id="269" r:id="rId29"/>
    <p:sldId id="270" r:id="rId30"/>
  </p:sldIdLst>
  <p:sldSz cx="12190413" cy="6858000"/>
  <p:notesSz cx="6858000" cy="9144000"/>
  <p:custDataLst>
    <p:tags r:id="rId33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90000"/>
    <a:srgbClr val="000000"/>
    <a:srgbClr val="FFCC00"/>
    <a:srgbClr val="FF6600"/>
    <a:srgbClr val="FF0000"/>
    <a:srgbClr val="FF0099"/>
    <a:srgbClr val="CC3399"/>
    <a:srgbClr val="660066"/>
    <a:srgbClr val="66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8C4039-7C33-4B7D-9E62-EFD396BF7F50}" v="113" dt="2023-05-01T21:21:00.5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098" autoAdjust="0"/>
  </p:normalViewPr>
  <p:slideViewPr>
    <p:cSldViewPr showGuides="1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microsoft.com/office/2015/10/relationships/revisionInfo" Target="revisionInfo.xml"/><Relationship Id="rId21" Type="http://schemas.openxmlformats.org/officeDocument/2006/relationships/slide" Target="slides/slide12.xml"/><Relationship Id="rId34" Type="http://schemas.openxmlformats.org/officeDocument/2006/relationships/presProps" Target="presProps.xml"/><Relationship Id="rId7" Type="http://schemas.openxmlformats.org/officeDocument/2006/relationships/customXml" Target="../customXml/item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tags" Target="tags/tag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1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viewProps" Target="viewProps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ael Lenz Strube" userId="5190ea63-534e-4b85-8189-cf0a88e74104" providerId="ADAL" clId="{968C4039-7C33-4B7D-9E62-EFD396BF7F50}"/>
    <pc:docChg chg="modSld">
      <pc:chgData name="Mikael Lenz Strube" userId="5190ea63-534e-4b85-8189-cf0a88e74104" providerId="ADAL" clId="{968C4039-7C33-4B7D-9E62-EFD396BF7F50}" dt="2023-05-01T21:21:00.507" v="112" actId="6549"/>
      <pc:docMkLst>
        <pc:docMk/>
      </pc:docMkLst>
      <pc:sldChg chg="modSp modAnim">
        <pc:chgData name="Mikael Lenz Strube" userId="5190ea63-534e-4b85-8189-cf0a88e74104" providerId="ADAL" clId="{968C4039-7C33-4B7D-9E62-EFD396BF7F50}" dt="2023-05-01T21:21:00.507" v="112" actId="6549"/>
        <pc:sldMkLst>
          <pc:docMk/>
          <pc:sldMk cId="1012463987" sldId="264"/>
        </pc:sldMkLst>
        <pc:spChg chg="mod">
          <ac:chgData name="Mikael Lenz Strube" userId="5190ea63-534e-4b85-8189-cf0a88e74104" providerId="ADAL" clId="{968C4039-7C33-4B7D-9E62-EFD396BF7F50}" dt="2023-05-01T21:21:00.507" v="112" actId="6549"/>
          <ac:spMkLst>
            <pc:docMk/>
            <pc:sldMk cId="1012463987" sldId="264"/>
            <ac:spMk id="3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3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Publication profile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Sheet1!$B$3:$G$3</c:f>
              <c:strCache>
                <c:ptCount val="6"/>
                <c:pt idx="0">
                  <c:v>16S and amplicons</c:v>
                </c:pt>
                <c:pt idx="1">
                  <c:v>Comparative Genomics</c:v>
                </c:pt>
                <c:pt idx="2">
                  <c:v>Senior stuff</c:v>
                </c:pt>
                <c:pt idx="3">
                  <c:v>Cancer</c:v>
                </c:pt>
                <c:pt idx="4">
                  <c:v>Chemistry</c:v>
                </c:pt>
                <c:pt idx="5">
                  <c:v>Basic BioInf</c:v>
                </c:pt>
              </c:strCache>
            </c:strRef>
          </c:cat>
          <c:val>
            <c:numRef>
              <c:f>Sheet1!$B$4:$G$4</c:f>
              <c:numCache>
                <c:formatCode>General</c:formatCode>
                <c:ptCount val="6"/>
                <c:pt idx="0">
                  <c:v>14</c:v>
                </c:pt>
                <c:pt idx="1">
                  <c:v>10</c:v>
                </c:pt>
                <c:pt idx="2">
                  <c:v>6</c:v>
                </c:pt>
                <c:pt idx="3">
                  <c:v>3</c:v>
                </c:pt>
                <c:pt idx="4">
                  <c:v>3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86-436D-8BA5-DAD8BB0730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0390928"/>
        <c:axId val="500392896"/>
      </c:barChart>
      <c:catAx>
        <c:axId val="500390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500392896"/>
        <c:crosses val="autoZero"/>
        <c:auto val="1"/>
        <c:lblAlgn val="ctr"/>
        <c:lblOffset val="100"/>
        <c:noMultiLvlLbl val="0"/>
      </c:catAx>
      <c:valAx>
        <c:axId val="5003928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500390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FFFFFF"/>
    </a:solidFill>
    <a:ln>
      <a:solidFill>
        <a:schemeClr val="tx1"/>
      </a:solidFill>
    </a:ln>
    <a:effectLst/>
  </c:spPr>
  <c:txPr>
    <a:bodyPr/>
    <a:lstStyle/>
    <a:p>
      <a:pPr>
        <a:defRPr/>
      </a:pPr>
      <a:endParaRPr lang="da-D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0523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12135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>
          <p15:clr>
            <a:srgbClr val="F26B43"/>
          </p15:clr>
        </p15:guide>
        <p15:guide id="2" pos="3896">
          <p15:clr>
            <a:srgbClr val="F26B43"/>
          </p15:clr>
        </p15:guide>
        <p15:guide id="3" pos="4205">
          <p15:clr>
            <a:srgbClr val="F26B43"/>
          </p15:clr>
        </p15:guide>
        <p15:guide id="4" pos="6984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add title one line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endParaRPr lang="en-GB" dirty="0"/>
          </a:p>
        </p:txBody>
      </p:sp>
      <p:sp>
        <p:nvSpPr>
          <p:cNvPr id="113676" name="text" descr="{&quot;templafy&quot;:{&quot;id&quot;:&quot;2fce62a0-f28a-44e1-a519-0cbe37b25f7a&quot;}}" title="UserProfile.Offices.Workarea_{{DocumentLanguage}}"/>
          <p:cNvSpPr>
            <a:spLocks noChangeArrowheads="1"/>
          </p:cNvSpPr>
          <p:nvPr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1" dirty="0">
                <a:solidFill>
                  <a:schemeClr val="bg1"/>
                </a:solidFill>
                <a:latin typeface="+mn-lt"/>
              </a:rPr>
              <a:t>DTU</a:t>
            </a:r>
          </a:p>
        </p:txBody>
      </p:sp>
      <p:sp>
        <p:nvSpPr>
          <p:cNvPr id="5" name="date" descr="{&quot;templafy&quot;:{&quot;id&quot;:&quot;58465eeb-cfe0-4970-97ec-88179dc0a9c2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Date</a:t>
            </a:r>
          </a:p>
        </p:txBody>
      </p:sp>
      <p:sp>
        <p:nvSpPr>
          <p:cNvPr id="7" name="text" descr="{&quot;templafy&quot;:{&quot;id&quot;:&quot;5020bdfb-1912-4d6d-a5c3-71b7da283692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GB" sz="700" dirty="0">
                <a:solidFill>
                  <a:schemeClr val="bg1"/>
                </a:solidFill>
                <a:latin typeface="+mn-lt"/>
              </a:rPr>
              <a:t>Title</a:t>
            </a: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3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emist.dtu.dk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13EF6E-BC23-40A0-80D4-1EBE64DC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</a:t>
            </a:fld>
            <a:endParaRPr lang="en-GB" dirty="0"/>
          </a:p>
        </p:txBody>
      </p:sp>
    </p:spTree>
    <p:custDataLst>
      <p:custData r:id="rId1"/>
      <p:custData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Phages</a:t>
            </a:r>
            <a:r>
              <a:rPr lang="da-DK" dirty="0"/>
              <a:t> </a:t>
            </a:r>
            <a:r>
              <a:rPr lang="da-DK" dirty="0" err="1"/>
              <a:t>carry</a:t>
            </a:r>
            <a:r>
              <a:rPr lang="da-DK" dirty="0"/>
              <a:t> </a:t>
            </a:r>
            <a:r>
              <a:rPr lang="da-DK" dirty="0" err="1"/>
              <a:t>secondary</a:t>
            </a:r>
            <a:r>
              <a:rPr lang="da-DK" dirty="0"/>
              <a:t> </a:t>
            </a:r>
            <a:r>
              <a:rPr lang="da-DK" dirty="0" err="1"/>
              <a:t>metabolites</a:t>
            </a:r>
            <a:r>
              <a:rPr lang="da-DK" dirty="0"/>
              <a:t> </a:t>
            </a:r>
            <a:r>
              <a:rPr lang="da-DK" dirty="0" err="1"/>
              <a:t>which</a:t>
            </a:r>
            <a:r>
              <a:rPr lang="da-DK" dirty="0"/>
              <a:t> </a:t>
            </a:r>
            <a:r>
              <a:rPr lang="da-DK" dirty="0" err="1"/>
              <a:t>their</a:t>
            </a:r>
            <a:r>
              <a:rPr lang="da-DK" dirty="0"/>
              <a:t> hosts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use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8891" y="1484784"/>
            <a:ext cx="7344143" cy="454501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18542" y="6005297"/>
            <a:ext cx="6092825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sz="1000" dirty="0">
                <a:latin typeface="Calibri" panose="020F0502020204030204" pitchFamily="34" charset="0"/>
                <a:ea typeface="Calibri" panose="020F0502020204030204" pitchFamily="34" charset="0"/>
              </a:rPr>
              <a:t>Dragoš, Anna, Aaron J.C. Andersen, Carlos N. Lozano-Andrade, Paul J. Kempen, Ákos T. Kovács, and Mikael Lenz Strube. 2021. “</a:t>
            </a:r>
            <a:r>
              <a:rPr lang="da-DK" sz="1000" dirty="0" err="1">
                <a:latin typeface="Calibri" panose="020F0502020204030204" pitchFamily="34" charset="0"/>
                <a:ea typeface="Calibri" panose="020F0502020204030204" pitchFamily="34" charset="0"/>
              </a:rPr>
              <a:t>Phages</a:t>
            </a:r>
            <a:r>
              <a:rPr lang="da-DK" sz="1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da-DK" sz="1000" dirty="0" err="1">
                <a:latin typeface="Calibri" panose="020F0502020204030204" pitchFamily="34" charset="0"/>
                <a:ea typeface="Calibri" panose="020F0502020204030204" pitchFamily="34" charset="0"/>
              </a:rPr>
              <a:t>Carry</a:t>
            </a:r>
            <a:r>
              <a:rPr lang="da-DK" sz="1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da-DK" sz="1000" dirty="0" err="1">
                <a:latin typeface="Calibri" panose="020F0502020204030204" pitchFamily="34" charset="0"/>
                <a:ea typeface="Calibri" panose="020F0502020204030204" pitchFamily="34" charset="0"/>
              </a:rPr>
              <a:t>Interbacterial</a:t>
            </a:r>
            <a:r>
              <a:rPr lang="da-DK" sz="1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da-DK" sz="1000" dirty="0" err="1">
                <a:latin typeface="Calibri" panose="020F0502020204030204" pitchFamily="34" charset="0"/>
                <a:ea typeface="Calibri" panose="020F0502020204030204" pitchFamily="34" charset="0"/>
              </a:rPr>
              <a:t>Weapons</a:t>
            </a:r>
            <a:r>
              <a:rPr lang="da-DK" sz="1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da-DK" sz="1000" dirty="0" err="1">
                <a:latin typeface="Calibri" panose="020F0502020204030204" pitchFamily="34" charset="0"/>
                <a:ea typeface="Calibri" panose="020F0502020204030204" pitchFamily="34" charset="0"/>
              </a:rPr>
              <a:t>Encoded</a:t>
            </a:r>
            <a:r>
              <a:rPr lang="da-DK" sz="1000" dirty="0">
                <a:latin typeface="Calibri" panose="020F0502020204030204" pitchFamily="34" charset="0"/>
                <a:ea typeface="Calibri" panose="020F0502020204030204" pitchFamily="34" charset="0"/>
              </a:rPr>
              <a:t> by </a:t>
            </a:r>
            <a:r>
              <a:rPr lang="da-DK" sz="1000" dirty="0" err="1">
                <a:latin typeface="Calibri" panose="020F0502020204030204" pitchFamily="34" charset="0"/>
                <a:ea typeface="Calibri" panose="020F0502020204030204" pitchFamily="34" charset="0"/>
              </a:rPr>
              <a:t>Biosynthetic</a:t>
            </a:r>
            <a:r>
              <a:rPr lang="da-DK" sz="1000" dirty="0">
                <a:latin typeface="Calibri" panose="020F0502020204030204" pitchFamily="34" charset="0"/>
                <a:ea typeface="Calibri" panose="020F0502020204030204" pitchFamily="34" charset="0"/>
              </a:rPr>
              <a:t> Gene Clusters.” </a:t>
            </a:r>
            <a:r>
              <a:rPr lang="da-DK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Current</a:t>
            </a:r>
            <a:r>
              <a:rPr lang="da-DK" sz="1000" i="1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da-DK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Biology</a:t>
            </a:r>
            <a:r>
              <a:rPr lang="da-DK" sz="1000" dirty="0">
                <a:latin typeface="Calibri" panose="020F0502020204030204" pitchFamily="34" charset="0"/>
                <a:ea typeface="Calibri" panose="020F0502020204030204" pitchFamily="34" charset="0"/>
              </a:rPr>
              <a:t> 31: 1–11.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41648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16S </a:t>
            </a:r>
            <a:r>
              <a:rPr lang="da-DK" dirty="0" err="1"/>
              <a:t>sequencing</a:t>
            </a:r>
            <a:r>
              <a:rPr lang="da-DK" dirty="0"/>
              <a:t> </a:t>
            </a:r>
            <a:r>
              <a:rPr lang="da-DK" dirty="0" err="1"/>
              <a:t>cannot</a:t>
            </a:r>
            <a:r>
              <a:rPr lang="da-DK" dirty="0"/>
              <a:t> </a:t>
            </a:r>
            <a:r>
              <a:rPr lang="da-DK" dirty="0" err="1"/>
              <a:t>seperate</a:t>
            </a:r>
            <a:r>
              <a:rPr lang="da-DK" dirty="0"/>
              <a:t> most </a:t>
            </a:r>
            <a:r>
              <a:rPr lang="da-DK" dirty="0" err="1"/>
              <a:t>bacterial</a:t>
            </a:r>
            <a:r>
              <a:rPr lang="da-DK" dirty="0"/>
              <a:t> species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6260" y="1412776"/>
            <a:ext cx="6129405" cy="454501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282747" y="3732848"/>
            <a:ext cx="298395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Tell </a:t>
            </a:r>
            <a:r>
              <a:rPr lang="da-DK" dirty="0" err="1">
                <a:latin typeface="+mn-lt"/>
              </a:rPr>
              <a:t>your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teacher</a:t>
            </a:r>
            <a:r>
              <a:rPr lang="da-DK" dirty="0">
                <a:latin typeface="+mn-lt"/>
              </a:rPr>
              <a:t> on </a:t>
            </a:r>
            <a:r>
              <a:rPr lang="da-DK" dirty="0" err="1">
                <a:latin typeface="+mn-lt"/>
              </a:rPr>
              <a:t>Wednesday</a:t>
            </a:r>
            <a:r>
              <a:rPr lang="da-DK" dirty="0">
                <a:latin typeface="+mn-lt"/>
              </a:rPr>
              <a:t>!</a:t>
            </a:r>
            <a:endParaRPr lang="en-US" dirty="0" err="1"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97482" y="6049424"/>
            <a:ext cx="6092825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sz="1100" dirty="0">
                <a:latin typeface="Calibri" panose="020F0502020204030204" pitchFamily="34" charset="0"/>
                <a:ea typeface="Calibri" panose="020F0502020204030204" pitchFamily="34" charset="0"/>
              </a:rPr>
              <a:t>Strube, Mikael Lenz. 2021. “</a:t>
            </a:r>
            <a:r>
              <a:rPr lang="da-DK" sz="1100" dirty="0" err="1">
                <a:latin typeface="Calibri" panose="020F0502020204030204" pitchFamily="34" charset="0"/>
                <a:ea typeface="Calibri" panose="020F0502020204030204" pitchFamily="34" charset="0"/>
              </a:rPr>
              <a:t>RibDif</a:t>
            </a:r>
            <a:r>
              <a:rPr lang="da-DK" sz="1100" dirty="0">
                <a:latin typeface="Calibri" panose="020F0502020204030204" pitchFamily="34" charset="0"/>
                <a:ea typeface="Calibri" panose="020F0502020204030204" pitchFamily="34" charset="0"/>
              </a:rPr>
              <a:t>: Can </a:t>
            </a:r>
            <a:r>
              <a:rPr lang="da-DK" sz="1100" dirty="0" err="1">
                <a:latin typeface="Calibri" panose="020F0502020204030204" pitchFamily="34" charset="0"/>
                <a:ea typeface="Calibri" panose="020F0502020204030204" pitchFamily="34" charset="0"/>
              </a:rPr>
              <a:t>Individual</a:t>
            </a:r>
            <a:r>
              <a:rPr lang="da-DK" sz="1100" dirty="0">
                <a:latin typeface="Calibri" panose="020F0502020204030204" pitchFamily="34" charset="0"/>
                <a:ea typeface="Calibri" panose="020F0502020204030204" pitchFamily="34" charset="0"/>
              </a:rPr>
              <a:t> Species Be </a:t>
            </a:r>
            <a:r>
              <a:rPr lang="da-DK" sz="1100" dirty="0" err="1">
                <a:latin typeface="Calibri" panose="020F0502020204030204" pitchFamily="34" charset="0"/>
                <a:ea typeface="Calibri" panose="020F0502020204030204" pitchFamily="34" charset="0"/>
              </a:rPr>
              <a:t>Differentiated</a:t>
            </a:r>
            <a:r>
              <a:rPr lang="da-DK" sz="1100" dirty="0">
                <a:latin typeface="Calibri" panose="020F0502020204030204" pitchFamily="34" charset="0"/>
                <a:ea typeface="Calibri" panose="020F0502020204030204" pitchFamily="34" charset="0"/>
              </a:rPr>
              <a:t> by 16S </a:t>
            </a:r>
            <a:r>
              <a:rPr lang="da-DK" sz="1100" dirty="0" err="1">
                <a:latin typeface="Calibri" panose="020F0502020204030204" pitchFamily="34" charset="0"/>
                <a:ea typeface="Calibri" panose="020F0502020204030204" pitchFamily="34" charset="0"/>
              </a:rPr>
              <a:t>Sequencing</a:t>
            </a:r>
            <a:r>
              <a:rPr lang="da-DK" sz="1100" dirty="0">
                <a:latin typeface="Calibri" panose="020F0502020204030204" pitchFamily="34" charset="0"/>
                <a:ea typeface="Calibri" panose="020F0502020204030204" pitchFamily="34" charset="0"/>
              </a:rPr>
              <a:t>?” </a:t>
            </a:r>
            <a:r>
              <a:rPr lang="da-DK" sz="1100" i="1" dirty="0">
                <a:latin typeface="Calibri" panose="020F0502020204030204" pitchFamily="34" charset="0"/>
                <a:ea typeface="Calibri" panose="020F0502020204030204" pitchFamily="34" charset="0"/>
              </a:rPr>
              <a:t>Bioinformatics Advances</a:t>
            </a:r>
            <a:r>
              <a:rPr lang="da-DK" sz="1100" dirty="0">
                <a:latin typeface="Calibri" panose="020F0502020204030204" pitchFamily="34" charset="0"/>
                <a:ea typeface="Calibri" panose="020F0502020204030204" pitchFamily="34" charset="0"/>
              </a:rPr>
              <a:t> 1 (1): 1–5.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9810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</a:t>
            </a:r>
            <a:r>
              <a:rPr lang="da-DK" dirty="0" err="1"/>
              <a:t>command</a:t>
            </a:r>
            <a:r>
              <a:rPr lang="da-DK" dirty="0"/>
              <a:t>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Does</a:t>
            </a:r>
            <a:r>
              <a:rPr lang="da-DK" dirty="0"/>
              <a:t> </a:t>
            </a:r>
            <a:r>
              <a:rPr lang="da-DK" dirty="0" err="1"/>
              <a:t>everyone</a:t>
            </a:r>
            <a:r>
              <a:rPr lang="da-DK" dirty="0"/>
              <a:t> have </a:t>
            </a:r>
            <a:r>
              <a:rPr lang="da-DK" dirty="0" err="1"/>
              <a:t>their</a:t>
            </a:r>
            <a:r>
              <a:rPr lang="da-DK" dirty="0"/>
              <a:t> </a:t>
            </a:r>
            <a:r>
              <a:rPr lang="da-DK" dirty="0" err="1"/>
              <a:t>linux</a:t>
            </a:r>
            <a:r>
              <a:rPr lang="da-DK" dirty="0"/>
              <a:t> </a:t>
            </a:r>
            <a:r>
              <a:rPr lang="da-DK" dirty="0" err="1"/>
              <a:t>install</a:t>
            </a:r>
            <a:r>
              <a:rPr lang="da-DK" dirty="0"/>
              <a:t> </a:t>
            </a:r>
            <a:r>
              <a:rPr lang="da-DK" dirty="0" err="1"/>
              <a:t>ready</a:t>
            </a:r>
            <a:r>
              <a:rPr lang="da-DK" dirty="0"/>
              <a:t>?</a:t>
            </a:r>
          </a:p>
          <a:p>
            <a:endParaRPr lang="da-DK" dirty="0"/>
          </a:p>
          <a:p>
            <a:r>
              <a:rPr lang="da-DK" dirty="0" err="1"/>
              <a:t>Does</a:t>
            </a:r>
            <a:r>
              <a:rPr lang="da-DK" dirty="0"/>
              <a:t> </a:t>
            </a:r>
            <a:r>
              <a:rPr lang="da-DK" dirty="0" err="1"/>
              <a:t>everyone</a:t>
            </a:r>
            <a:r>
              <a:rPr lang="da-DK" dirty="0"/>
              <a:t> have </a:t>
            </a:r>
            <a:r>
              <a:rPr lang="da-DK" dirty="0" err="1"/>
              <a:t>their</a:t>
            </a:r>
            <a:r>
              <a:rPr lang="da-DK" dirty="0"/>
              <a:t> </a:t>
            </a:r>
            <a:r>
              <a:rPr lang="da-DK" dirty="0" err="1"/>
              <a:t>conda</a:t>
            </a:r>
            <a:r>
              <a:rPr lang="da-DK" dirty="0"/>
              <a:t> </a:t>
            </a:r>
            <a:r>
              <a:rPr lang="da-DK" dirty="0" err="1"/>
              <a:t>install</a:t>
            </a:r>
            <a:r>
              <a:rPr lang="da-DK" dirty="0"/>
              <a:t> </a:t>
            </a:r>
            <a:r>
              <a:rPr lang="da-DK" dirty="0" err="1"/>
              <a:t>ready</a:t>
            </a:r>
            <a:endParaRPr lang="da-DK" dirty="0"/>
          </a:p>
          <a:p>
            <a:endParaRPr lang="da-DK" dirty="0"/>
          </a:p>
          <a:p>
            <a:r>
              <a:rPr lang="da-DK" dirty="0"/>
              <a:t>If </a:t>
            </a:r>
            <a:r>
              <a:rPr lang="da-DK" dirty="0" err="1"/>
              <a:t>you</a:t>
            </a:r>
            <a:r>
              <a:rPr lang="da-DK" dirty="0"/>
              <a:t> dont,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not </a:t>
            </a:r>
            <a:r>
              <a:rPr lang="da-DK" dirty="0" err="1"/>
              <a:t>make</a:t>
            </a:r>
            <a:r>
              <a:rPr lang="da-DK" dirty="0"/>
              <a:t> it </a:t>
            </a:r>
            <a:r>
              <a:rPr lang="da-DK" dirty="0" err="1"/>
              <a:t>very</a:t>
            </a:r>
            <a:r>
              <a:rPr lang="da-DK" dirty="0"/>
              <a:t> far </a:t>
            </a:r>
            <a:r>
              <a:rPr lang="da-DK" dirty="0" err="1"/>
              <a:t>here</a:t>
            </a:r>
            <a:endParaRPr lang="da-DK" dirty="0"/>
          </a:p>
          <a:p>
            <a:endParaRPr lang="da-DK" dirty="0"/>
          </a:p>
          <a:p>
            <a:r>
              <a:rPr lang="da-DK" dirty="0"/>
              <a:t>10 min break to </a:t>
            </a:r>
            <a:r>
              <a:rPr lang="da-DK" dirty="0" err="1"/>
              <a:t>get</a:t>
            </a:r>
            <a:r>
              <a:rPr lang="da-DK" dirty="0"/>
              <a:t> </a:t>
            </a:r>
            <a:r>
              <a:rPr lang="da-DK" dirty="0" err="1"/>
              <a:t>everyone</a:t>
            </a:r>
            <a:r>
              <a:rPr lang="da-DK" dirty="0"/>
              <a:t> set up</a:t>
            </a:r>
          </a:p>
          <a:p>
            <a:endParaRPr lang="da-DK" dirty="0"/>
          </a:p>
          <a:p>
            <a:r>
              <a:rPr lang="da-DK" b="1" dirty="0" err="1"/>
              <a:t>copy</a:t>
            </a:r>
            <a:r>
              <a:rPr lang="da-DK" b="1" dirty="0"/>
              <a:t> is done by </a:t>
            </a:r>
            <a:r>
              <a:rPr lang="da-DK" b="1" dirty="0" err="1"/>
              <a:t>ctrl+shift+c</a:t>
            </a:r>
            <a:r>
              <a:rPr lang="da-DK" b="1" dirty="0"/>
              <a:t> and </a:t>
            </a:r>
            <a:r>
              <a:rPr lang="da-DK" b="1" dirty="0" err="1"/>
              <a:t>paste</a:t>
            </a:r>
            <a:r>
              <a:rPr lang="da-DK" b="1" dirty="0"/>
              <a:t> is by right </a:t>
            </a:r>
            <a:r>
              <a:rPr lang="da-DK" b="1" dirty="0" err="1"/>
              <a:t>clicking</a:t>
            </a:r>
            <a:r>
              <a:rPr lang="da-DK" b="1" dirty="0"/>
              <a:t> </a:t>
            </a:r>
          </a:p>
          <a:p>
            <a:pPr lvl="1"/>
            <a:r>
              <a:rPr lang="da-DK" b="1" dirty="0" err="1"/>
              <a:t>unless</a:t>
            </a:r>
            <a:r>
              <a:rPr lang="da-DK" b="1" dirty="0"/>
              <a:t> set up </a:t>
            </a:r>
            <a:r>
              <a:rPr lang="da-DK" b="1" dirty="0" err="1"/>
              <a:t>differentially</a:t>
            </a:r>
            <a:r>
              <a:rPr lang="da-DK" b="1" dirty="0"/>
              <a:t> in the </a:t>
            </a:r>
            <a:r>
              <a:rPr lang="da-DK" b="1" dirty="0" err="1"/>
              <a:t>ubuntu</a:t>
            </a:r>
            <a:r>
              <a:rPr lang="da-DK" b="1" dirty="0"/>
              <a:t> menu</a:t>
            </a:r>
          </a:p>
          <a:p>
            <a:pPr lvl="1"/>
            <a:endParaRPr lang="da-DK" b="1" dirty="0"/>
          </a:p>
          <a:p>
            <a:r>
              <a:rPr lang="da-DK" b="1" dirty="0"/>
              <a:t>If </a:t>
            </a:r>
            <a:r>
              <a:rPr lang="da-DK" b="1" dirty="0" err="1"/>
              <a:t>things</a:t>
            </a:r>
            <a:r>
              <a:rPr lang="da-DK" b="1" dirty="0"/>
              <a:t> go crazy, </a:t>
            </a:r>
            <a:r>
              <a:rPr lang="da-DK" b="1" dirty="0" err="1"/>
              <a:t>you</a:t>
            </a:r>
            <a:r>
              <a:rPr lang="da-DK" b="1" dirty="0"/>
              <a:t> </a:t>
            </a:r>
            <a:r>
              <a:rPr lang="da-DK" b="1" dirty="0" err="1"/>
              <a:t>can</a:t>
            </a:r>
            <a:r>
              <a:rPr lang="da-DK" b="1" dirty="0"/>
              <a:t> stop a </a:t>
            </a:r>
            <a:r>
              <a:rPr lang="da-DK" b="1" dirty="0" err="1"/>
              <a:t>process</a:t>
            </a:r>
            <a:r>
              <a:rPr lang="da-DK" b="1" dirty="0"/>
              <a:t> with </a:t>
            </a:r>
            <a:r>
              <a:rPr lang="da-DK" b="1" dirty="0" err="1"/>
              <a:t>ctrl+c</a:t>
            </a:r>
            <a:endParaRPr lang="da-DK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608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Bash</a:t>
            </a:r>
            <a:r>
              <a:rPr lang="da-DK" dirty="0"/>
              <a:t> </a:t>
            </a:r>
            <a:r>
              <a:rPr lang="da-DK" dirty="0" err="1"/>
              <a:t>interactive</a:t>
            </a:r>
            <a:r>
              <a:rPr lang="da-DK" dirty="0"/>
              <a:t>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Ubuntu</a:t>
            </a:r>
            <a:r>
              <a:rPr lang="da-DK" dirty="0"/>
              <a:t> is a </a:t>
            </a:r>
            <a:r>
              <a:rPr lang="da-DK" dirty="0" err="1"/>
              <a:t>modern</a:t>
            </a:r>
            <a:r>
              <a:rPr lang="da-DK" dirty="0"/>
              <a:t> and </a:t>
            </a:r>
            <a:r>
              <a:rPr lang="da-DK" dirty="0" err="1"/>
              <a:t>popular</a:t>
            </a:r>
            <a:r>
              <a:rPr lang="da-DK" dirty="0"/>
              <a:t> version of the </a:t>
            </a:r>
            <a:r>
              <a:rPr lang="da-DK" dirty="0" err="1"/>
              <a:t>fairly</a:t>
            </a:r>
            <a:r>
              <a:rPr lang="da-DK" dirty="0"/>
              <a:t> old Linux operation system</a:t>
            </a:r>
          </a:p>
          <a:p>
            <a:pPr lvl="1"/>
            <a:r>
              <a:rPr lang="da-DK" dirty="0"/>
              <a:t>Mac runs on top of a </a:t>
            </a:r>
            <a:r>
              <a:rPr lang="da-DK" dirty="0" err="1"/>
              <a:t>seperate</a:t>
            </a:r>
            <a:r>
              <a:rPr lang="da-DK" dirty="0"/>
              <a:t> Linux distribution</a:t>
            </a:r>
          </a:p>
          <a:p>
            <a:endParaRPr lang="da-DK" dirty="0"/>
          </a:p>
          <a:p>
            <a:r>
              <a:rPr lang="da-DK" dirty="0" err="1"/>
              <a:t>What</a:t>
            </a:r>
            <a:r>
              <a:rPr lang="da-DK" dirty="0"/>
              <a:t> is the </a:t>
            </a:r>
            <a:r>
              <a:rPr lang="da-DK" dirty="0" err="1"/>
              <a:t>structure</a:t>
            </a:r>
            <a:r>
              <a:rPr lang="da-DK" dirty="0"/>
              <a:t> of Linux and the </a:t>
            </a:r>
            <a:r>
              <a:rPr lang="da-DK" dirty="0" err="1"/>
              <a:t>conda</a:t>
            </a:r>
            <a:r>
              <a:rPr lang="da-DK" dirty="0"/>
              <a:t>/</a:t>
            </a:r>
            <a:r>
              <a:rPr lang="da-DK" dirty="0" err="1"/>
              <a:t>mamba</a:t>
            </a:r>
            <a:r>
              <a:rPr lang="da-DK" dirty="0"/>
              <a:t> system?</a:t>
            </a:r>
          </a:p>
          <a:p>
            <a:endParaRPr lang="da-DK" dirty="0"/>
          </a:p>
          <a:p>
            <a:r>
              <a:rPr lang="da-DK" dirty="0"/>
              <a:t>Open up the </a:t>
            </a:r>
            <a:r>
              <a:rPr lang="da-DK" dirty="0" err="1"/>
              <a:t>windows</a:t>
            </a:r>
            <a:r>
              <a:rPr lang="da-DK" dirty="0"/>
              <a:t>/Mac GUI </a:t>
            </a:r>
            <a:r>
              <a:rPr lang="da-DK" dirty="0" err="1"/>
              <a:t>view</a:t>
            </a:r>
            <a:r>
              <a:rPr lang="da-DK" dirty="0"/>
              <a:t> of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command</a:t>
            </a:r>
            <a:r>
              <a:rPr lang="da-DK" dirty="0"/>
              <a:t> line position</a:t>
            </a:r>
          </a:p>
          <a:p>
            <a:pPr lvl="1"/>
            <a:r>
              <a:rPr lang="en-US" b="1" dirty="0"/>
              <a:t>‘explorer.exe .’</a:t>
            </a:r>
            <a:r>
              <a:rPr lang="en-US" dirty="0"/>
              <a:t> </a:t>
            </a:r>
          </a:p>
          <a:p>
            <a:pPr lvl="1"/>
            <a:r>
              <a:rPr lang="da-DK" b="1" dirty="0"/>
              <a:t>‘Finder .’ ?</a:t>
            </a:r>
          </a:p>
          <a:p>
            <a:pPr lvl="1"/>
            <a:r>
              <a:rPr lang="da-DK" b="1" dirty="0"/>
              <a:t>‘open </a:t>
            </a:r>
            <a:r>
              <a:rPr lang="da-DK" b="1" dirty="0" err="1"/>
              <a:t>pwd</a:t>
            </a:r>
            <a:r>
              <a:rPr lang="da-DK" b="1" dirty="0"/>
              <a:t>’ ?</a:t>
            </a:r>
          </a:p>
          <a:p>
            <a:endParaRPr lang="da-DK" b="1" dirty="0"/>
          </a:p>
          <a:p>
            <a:r>
              <a:rPr lang="da-DK" dirty="0" err="1"/>
              <a:t>Your</a:t>
            </a:r>
            <a:r>
              <a:rPr lang="da-DK" dirty="0"/>
              <a:t> C-drive is in:</a:t>
            </a:r>
          </a:p>
          <a:p>
            <a:pPr lvl="1"/>
            <a:r>
              <a:rPr lang="nb-NO" dirty="0"/>
              <a:t>/mnt/c/Users/milst/</a:t>
            </a:r>
          </a:p>
          <a:p>
            <a:pPr lvl="1"/>
            <a:r>
              <a:rPr lang="nb-NO" b="1" dirty="0"/>
              <a:t>cd /mnt/c/Users/milst/</a:t>
            </a:r>
            <a:endParaRPr lang="da-DK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246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Command line and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9312374" cy="1074600"/>
          </a:xfrm>
        </p:spPr>
        <p:txBody>
          <a:bodyPr/>
          <a:lstStyle/>
          <a:p>
            <a:r>
              <a:rPr lang="da-DK" dirty="0"/>
              <a:t>The basic </a:t>
            </a:r>
            <a:r>
              <a:rPr lang="da-DK" dirty="0" err="1"/>
              <a:t>syntax</a:t>
            </a:r>
            <a:r>
              <a:rPr lang="da-DK" dirty="0"/>
              <a:t>:</a:t>
            </a:r>
          </a:p>
          <a:p>
            <a:pPr lvl="1"/>
            <a:r>
              <a:rPr lang="da-DK" dirty="0"/>
              <a:t>PROGRAM -A SOMEVALUE --AFULLFLAG SOMEOTHERVALUE -C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2062758" y="3717032"/>
            <a:ext cx="117500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The program</a:t>
            </a:r>
            <a:endParaRPr lang="en-US" dirty="0" err="1">
              <a:latin typeface="+mn-lt"/>
            </a:endParaRPr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 bwMode="auto">
          <a:xfrm flipV="1">
            <a:off x="2650259" y="2348880"/>
            <a:ext cx="60571" cy="13681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2854846" y="2775575"/>
            <a:ext cx="307321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A ‘flag’ </a:t>
            </a:r>
            <a:r>
              <a:rPr lang="da-DK" dirty="0" err="1">
                <a:latin typeface="+mn-lt"/>
              </a:rPr>
              <a:t>that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expects</a:t>
            </a:r>
            <a:r>
              <a:rPr lang="da-DK" dirty="0">
                <a:latin typeface="+mn-lt"/>
              </a:rPr>
              <a:t> an arguments</a:t>
            </a:r>
            <a:endParaRPr lang="en-US" dirty="0" err="1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91453" y="1502223"/>
            <a:ext cx="176971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The argument to -A</a:t>
            </a:r>
            <a:endParaRPr lang="en-US" dirty="0" err="1">
              <a:latin typeface="+mn-lt"/>
            </a:endParaRPr>
          </a:p>
        </p:txBody>
      </p:sp>
      <p:cxnSp>
        <p:nvCxnSpPr>
          <p:cNvPr id="12" name="Straight Arrow Connector 11"/>
          <p:cNvCxnSpPr>
            <a:stCxn id="9" idx="0"/>
          </p:cNvCxnSpPr>
          <p:nvPr/>
        </p:nvCxnSpPr>
        <p:spPr bwMode="auto">
          <a:xfrm flipH="1" flipV="1">
            <a:off x="3586363" y="2334947"/>
            <a:ext cx="805090" cy="4406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10" idx="2"/>
          </p:cNvCxnSpPr>
          <p:nvPr/>
        </p:nvCxnSpPr>
        <p:spPr bwMode="auto">
          <a:xfrm flipH="1">
            <a:off x="4943079" y="1748444"/>
            <a:ext cx="333232" cy="2288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3358902" y="4110861"/>
            <a:ext cx="6024085" cy="5437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 err="1">
                <a:latin typeface="+mn-lt"/>
              </a:rPr>
              <a:t>Another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way</a:t>
            </a:r>
            <a:r>
              <a:rPr lang="da-DK" dirty="0">
                <a:latin typeface="+mn-lt"/>
              </a:rPr>
              <a:t> to </a:t>
            </a:r>
            <a:r>
              <a:rPr lang="da-DK" dirty="0" err="1">
                <a:latin typeface="+mn-lt"/>
              </a:rPr>
              <a:t>specify</a:t>
            </a:r>
            <a:r>
              <a:rPr lang="da-DK" dirty="0">
                <a:latin typeface="+mn-lt"/>
              </a:rPr>
              <a:t> a ‘flag’, note the double </a:t>
            </a:r>
            <a:r>
              <a:rPr lang="da-DK" dirty="0" err="1">
                <a:latin typeface="+mn-lt"/>
              </a:rPr>
              <a:t>dash</a:t>
            </a:r>
            <a:r>
              <a:rPr lang="da-DK" dirty="0">
                <a:latin typeface="+mn-lt"/>
              </a:rPr>
              <a:t> for </a:t>
            </a:r>
            <a:r>
              <a:rPr lang="da-DK" dirty="0" err="1">
                <a:latin typeface="+mn-lt"/>
              </a:rPr>
              <a:t>full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words</a:t>
            </a:r>
            <a:r>
              <a:rPr lang="da-DK" dirty="0">
                <a:latin typeface="+mn-lt"/>
              </a:rPr>
              <a:t> </a:t>
            </a:r>
          </a:p>
          <a:p>
            <a:pPr algn="l">
              <a:spcBef>
                <a:spcPts val="432"/>
              </a:spcBef>
            </a:pPr>
            <a:r>
              <a:rPr lang="da-DK" dirty="0" err="1">
                <a:latin typeface="+mn-lt"/>
              </a:rPr>
              <a:t>rather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than</a:t>
            </a:r>
            <a:r>
              <a:rPr lang="da-DK" dirty="0">
                <a:latin typeface="+mn-lt"/>
              </a:rPr>
              <a:t> the single letter </a:t>
            </a:r>
            <a:r>
              <a:rPr lang="da-DK" dirty="0" err="1">
                <a:latin typeface="+mn-lt"/>
              </a:rPr>
              <a:t>before</a:t>
            </a:r>
            <a:endParaRPr lang="en-US" dirty="0" err="1">
              <a:latin typeface="+mn-lt"/>
            </a:endParaRPr>
          </a:p>
        </p:txBody>
      </p:sp>
      <p:cxnSp>
        <p:nvCxnSpPr>
          <p:cNvPr id="17" name="Straight Arrow Connector 16"/>
          <p:cNvCxnSpPr>
            <a:stCxn id="15" idx="0"/>
          </p:cNvCxnSpPr>
          <p:nvPr/>
        </p:nvCxnSpPr>
        <p:spPr bwMode="auto">
          <a:xfrm flipH="1" flipV="1">
            <a:off x="6335669" y="2348880"/>
            <a:ext cx="35276" cy="17619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/>
          <p:cNvSpPr txBox="1"/>
          <p:nvPr/>
        </p:nvSpPr>
        <p:spPr>
          <a:xfrm>
            <a:off x="8276213" y="3309789"/>
            <a:ext cx="287418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The argument to --AFULLFLAG</a:t>
            </a:r>
            <a:endParaRPr lang="en-US" dirty="0" err="1">
              <a:latin typeface="+mn-lt"/>
            </a:endParaRPr>
          </a:p>
        </p:txBody>
      </p:sp>
      <p:cxnSp>
        <p:nvCxnSpPr>
          <p:cNvPr id="20" name="Straight Arrow Connector 19"/>
          <p:cNvCxnSpPr>
            <a:stCxn id="19" idx="0"/>
          </p:cNvCxnSpPr>
          <p:nvPr/>
        </p:nvCxnSpPr>
        <p:spPr bwMode="auto">
          <a:xfrm flipH="1" flipV="1">
            <a:off x="8204213" y="2359753"/>
            <a:ext cx="1509093" cy="9500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9313347" y="769492"/>
            <a:ext cx="2603277" cy="5437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A flag </a:t>
            </a:r>
            <a:r>
              <a:rPr lang="da-DK" dirty="0" err="1">
                <a:latin typeface="+mn-lt"/>
              </a:rPr>
              <a:t>without</a:t>
            </a:r>
            <a:r>
              <a:rPr lang="da-DK" dirty="0">
                <a:latin typeface="+mn-lt"/>
              </a:rPr>
              <a:t> an argument, </a:t>
            </a:r>
          </a:p>
          <a:p>
            <a:pPr algn="l">
              <a:spcBef>
                <a:spcPts val="432"/>
              </a:spcBef>
            </a:pPr>
            <a:r>
              <a:rPr lang="da-DK" dirty="0" err="1">
                <a:latin typeface="+mn-lt"/>
              </a:rPr>
              <a:t>often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interpreted</a:t>
            </a:r>
            <a:r>
              <a:rPr lang="da-DK" dirty="0">
                <a:latin typeface="+mn-lt"/>
              </a:rPr>
              <a:t> as a </a:t>
            </a:r>
            <a:r>
              <a:rPr lang="da-DK" dirty="0" err="1">
                <a:latin typeface="+mn-lt"/>
              </a:rPr>
              <a:t>yes</a:t>
            </a:r>
            <a:r>
              <a:rPr lang="da-DK" dirty="0">
                <a:latin typeface="+mn-lt"/>
              </a:rPr>
              <a:t>/</a:t>
            </a:r>
            <a:r>
              <a:rPr lang="da-DK" dirty="0" err="1">
                <a:latin typeface="+mn-lt"/>
              </a:rPr>
              <a:t>no</a:t>
            </a:r>
            <a:endParaRPr lang="en-US" dirty="0" err="1">
              <a:latin typeface="+mn-lt"/>
            </a:endParaRPr>
          </a:p>
        </p:txBody>
      </p:sp>
      <p:cxnSp>
        <p:nvCxnSpPr>
          <p:cNvPr id="23" name="Straight Arrow Connector 22"/>
          <p:cNvCxnSpPr>
            <a:stCxn id="21" idx="2"/>
          </p:cNvCxnSpPr>
          <p:nvPr/>
        </p:nvCxnSpPr>
        <p:spPr bwMode="auto">
          <a:xfrm flipH="1">
            <a:off x="9335566" y="1313231"/>
            <a:ext cx="1279420" cy="8003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Box 23"/>
          <p:cNvSpPr txBox="1"/>
          <p:nvPr/>
        </p:nvSpPr>
        <p:spPr>
          <a:xfrm>
            <a:off x="838622" y="5559043"/>
            <a:ext cx="1112804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432"/>
              </a:spcBef>
            </a:pPr>
            <a:r>
              <a:rPr lang="en-US" dirty="0">
                <a:latin typeface="+mn-lt"/>
              </a:rPr>
              <a:t>RibDif.sh --genus Lactobacillus --primers /home/</a:t>
            </a:r>
            <a:r>
              <a:rPr lang="en-US" dirty="0" err="1">
                <a:latin typeface="+mn-lt"/>
              </a:rPr>
              <a:t>milst</a:t>
            </a:r>
            <a:r>
              <a:rPr lang="en-US" dirty="0">
                <a:latin typeface="+mn-lt"/>
              </a:rPr>
              <a:t>/</a:t>
            </a:r>
            <a:r>
              <a:rPr lang="en-US" dirty="0" err="1">
                <a:latin typeface="+mn-lt"/>
              </a:rPr>
              <a:t>RibDif</a:t>
            </a:r>
            <a:r>
              <a:rPr lang="en-US" dirty="0">
                <a:latin typeface="+mn-lt"/>
              </a:rPr>
              <a:t>/</a:t>
            </a:r>
            <a:r>
              <a:rPr lang="en-US" dirty="0" err="1">
                <a:latin typeface="+mn-lt"/>
              </a:rPr>
              <a:t>default.primers</a:t>
            </a:r>
            <a:r>
              <a:rPr lang="en-US" dirty="0">
                <a:latin typeface="+mn-lt"/>
              </a:rPr>
              <a:t>  --clobber --ANI --frag --</a:t>
            </a:r>
            <a:r>
              <a:rPr lang="en-US" dirty="0" err="1">
                <a:latin typeface="+mn-lt"/>
              </a:rPr>
              <a:t>msa</a:t>
            </a:r>
            <a:r>
              <a:rPr lang="en-US" dirty="0">
                <a:latin typeface="+mn-lt"/>
              </a:rPr>
              <a:t> --id 1 --threads 10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82638" y="4941168"/>
            <a:ext cx="37910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https://github.com/mikaells/RibDif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38622" y="6021807"/>
            <a:ext cx="751167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432"/>
              </a:spcBef>
            </a:pPr>
            <a:r>
              <a:rPr lang="en-US" dirty="0">
                <a:latin typeface="+mn-lt"/>
              </a:rPr>
              <a:t>RibDif.sh -g Lactobacillus -p /home/</a:t>
            </a:r>
            <a:r>
              <a:rPr lang="en-US" dirty="0" err="1">
                <a:latin typeface="+mn-lt"/>
              </a:rPr>
              <a:t>milst</a:t>
            </a:r>
            <a:r>
              <a:rPr lang="en-US" dirty="0">
                <a:latin typeface="+mn-lt"/>
              </a:rPr>
              <a:t>/</a:t>
            </a:r>
            <a:r>
              <a:rPr lang="en-US" dirty="0" err="1">
                <a:latin typeface="+mn-lt"/>
              </a:rPr>
              <a:t>RibDif</a:t>
            </a:r>
            <a:r>
              <a:rPr lang="en-US" dirty="0">
                <a:latin typeface="+mn-lt"/>
              </a:rPr>
              <a:t>/</a:t>
            </a:r>
            <a:r>
              <a:rPr lang="en-US" dirty="0" err="1">
                <a:latin typeface="+mn-lt"/>
              </a:rPr>
              <a:t>default.primers</a:t>
            </a:r>
            <a:r>
              <a:rPr lang="en-US" dirty="0">
                <a:latin typeface="+mn-lt"/>
              </a:rPr>
              <a:t> -c -a -f -m -i 1 -t 10 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1590" y="3840665"/>
            <a:ext cx="2646474" cy="131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13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9" grpId="0"/>
      <p:bldP spid="10" grpId="0"/>
      <p:bldP spid="15" grpId="0"/>
      <p:bldP spid="19" grpId="0"/>
      <p:bldP spid="21" grpId="0"/>
      <p:bldP spid="24" grpId="0"/>
      <p:bldP spid="25" grpId="0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Working</a:t>
            </a:r>
            <a:r>
              <a:rPr lang="da-DK" dirty="0"/>
              <a:t> with </a:t>
            </a:r>
            <a:r>
              <a:rPr lang="da-DK" dirty="0" err="1"/>
              <a:t>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z="1200" dirty="0"/>
              <a:t>Have a look (ls = ‘list </a:t>
            </a:r>
            <a:r>
              <a:rPr lang="da-DK" sz="1200" dirty="0" err="1"/>
              <a:t>things</a:t>
            </a:r>
            <a:r>
              <a:rPr lang="da-DK" sz="1200" dirty="0"/>
              <a:t>’)</a:t>
            </a:r>
          </a:p>
          <a:p>
            <a:pPr lvl="1"/>
            <a:r>
              <a:rPr lang="da-DK" sz="1200" dirty="0"/>
              <a:t>ls</a:t>
            </a:r>
          </a:p>
          <a:p>
            <a:pPr lvl="1"/>
            <a:r>
              <a:rPr lang="da-DK" sz="1200" dirty="0"/>
              <a:t>ls -l -a #list files with </a:t>
            </a:r>
            <a:r>
              <a:rPr lang="da-DK" sz="1200" dirty="0" err="1"/>
              <a:t>details</a:t>
            </a:r>
            <a:r>
              <a:rPr lang="da-DK" sz="1200" dirty="0"/>
              <a:t> (-l) and </a:t>
            </a:r>
            <a:r>
              <a:rPr lang="da-DK" sz="1200" dirty="0" err="1"/>
              <a:t>also</a:t>
            </a:r>
            <a:r>
              <a:rPr lang="da-DK" sz="1200" dirty="0"/>
              <a:t> </a:t>
            </a:r>
            <a:r>
              <a:rPr lang="da-DK" sz="1200" dirty="0" err="1"/>
              <a:t>hidden</a:t>
            </a:r>
            <a:r>
              <a:rPr lang="da-DK" sz="1200" dirty="0"/>
              <a:t> </a:t>
            </a:r>
            <a:r>
              <a:rPr lang="da-DK" sz="1200" dirty="0" err="1"/>
              <a:t>things</a:t>
            </a:r>
            <a:r>
              <a:rPr lang="da-DK" sz="1200" dirty="0"/>
              <a:t> (-a) </a:t>
            </a:r>
          </a:p>
          <a:p>
            <a:endParaRPr lang="da-DK" sz="1200" dirty="0"/>
          </a:p>
          <a:p>
            <a:r>
              <a:rPr lang="da-DK" sz="1200" dirty="0"/>
              <a:t>Make a folder (</a:t>
            </a:r>
            <a:r>
              <a:rPr lang="da-DK" sz="1200" dirty="0" err="1"/>
              <a:t>mkdir</a:t>
            </a:r>
            <a:r>
              <a:rPr lang="da-DK" sz="1200" dirty="0"/>
              <a:t> = ‘</a:t>
            </a:r>
            <a:r>
              <a:rPr lang="da-DK" sz="1200" dirty="0" err="1"/>
              <a:t>make</a:t>
            </a:r>
            <a:r>
              <a:rPr lang="da-DK" sz="1200" dirty="0"/>
              <a:t> </a:t>
            </a:r>
            <a:r>
              <a:rPr lang="da-DK" sz="1200" dirty="0" err="1"/>
              <a:t>directory</a:t>
            </a:r>
            <a:r>
              <a:rPr lang="da-DK" sz="1200" dirty="0"/>
              <a:t>’</a:t>
            </a:r>
          </a:p>
          <a:p>
            <a:pPr lvl="1"/>
            <a:r>
              <a:rPr lang="da-DK" sz="1200" dirty="0" err="1"/>
              <a:t>mkdir</a:t>
            </a:r>
            <a:r>
              <a:rPr lang="da-DK" sz="1200" dirty="0"/>
              <a:t> XXXXX</a:t>
            </a:r>
          </a:p>
          <a:p>
            <a:endParaRPr lang="da-DK" sz="1200" dirty="0"/>
          </a:p>
          <a:p>
            <a:r>
              <a:rPr lang="da-DK" sz="1200" dirty="0"/>
              <a:t>Go to folder (cd = ‘</a:t>
            </a:r>
            <a:r>
              <a:rPr lang="da-DK" sz="1200" dirty="0" err="1"/>
              <a:t>change</a:t>
            </a:r>
            <a:r>
              <a:rPr lang="da-DK" sz="1200" dirty="0"/>
              <a:t> </a:t>
            </a:r>
            <a:r>
              <a:rPr lang="da-DK" sz="1200" dirty="0" err="1"/>
              <a:t>directory</a:t>
            </a:r>
            <a:r>
              <a:rPr lang="da-DK" sz="1200" dirty="0"/>
              <a:t>’)</a:t>
            </a:r>
          </a:p>
          <a:p>
            <a:pPr lvl="1"/>
            <a:r>
              <a:rPr lang="da-DK" sz="1200" dirty="0"/>
              <a:t>cd XXXX</a:t>
            </a:r>
          </a:p>
          <a:p>
            <a:endParaRPr lang="da-DK" sz="1200" dirty="0"/>
          </a:p>
          <a:p>
            <a:r>
              <a:rPr lang="da-DK" sz="1200" dirty="0"/>
              <a:t>Go to the </a:t>
            </a:r>
            <a:r>
              <a:rPr lang="da-DK" sz="1200" dirty="0" err="1"/>
              <a:t>previous</a:t>
            </a:r>
            <a:r>
              <a:rPr lang="da-DK" sz="1200" dirty="0"/>
              <a:t> folder</a:t>
            </a:r>
          </a:p>
          <a:p>
            <a:pPr lvl="1"/>
            <a:r>
              <a:rPr lang="da-DK" sz="1200" dirty="0"/>
              <a:t>cd ..</a:t>
            </a:r>
          </a:p>
          <a:p>
            <a:pPr marL="216000" lvl="1" indent="0">
              <a:buNone/>
            </a:pPr>
            <a:endParaRPr lang="da-DK" sz="1200" dirty="0"/>
          </a:p>
          <a:p>
            <a:r>
              <a:rPr lang="da-DK" sz="1200" dirty="0"/>
              <a:t>Make a folder in the folder </a:t>
            </a:r>
            <a:r>
              <a:rPr lang="da-DK" sz="1200" dirty="0" err="1"/>
              <a:t>you</a:t>
            </a:r>
            <a:r>
              <a:rPr lang="da-DK" sz="1200" dirty="0"/>
              <a:t> just made (note </a:t>
            </a:r>
            <a:r>
              <a:rPr lang="da-DK" sz="1200" dirty="0" err="1"/>
              <a:t>that</a:t>
            </a:r>
            <a:r>
              <a:rPr lang="da-DK" sz="1200" dirty="0"/>
              <a:t> </a:t>
            </a:r>
            <a:r>
              <a:rPr lang="da-DK" sz="1200" dirty="0" err="1"/>
              <a:t>we</a:t>
            </a:r>
            <a:r>
              <a:rPr lang="da-DK" sz="1200" dirty="0"/>
              <a:t> </a:t>
            </a:r>
            <a:r>
              <a:rPr lang="da-DK" sz="1200" dirty="0" err="1"/>
              <a:t>are</a:t>
            </a:r>
            <a:r>
              <a:rPr lang="da-DK" sz="1200" dirty="0"/>
              <a:t> all the </a:t>
            </a:r>
            <a:r>
              <a:rPr lang="da-DK" sz="1200" dirty="0" err="1"/>
              <a:t>way</a:t>
            </a:r>
            <a:r>
              <a:rPr lang="da-DK" sz="1200" dirty="0"/>
              <a:t> back)</a:t>
            </a:r>
          </a:p>
          <a:p>
            <a:pPr lvl="1"/>
            <a:r>
              <a:rPr lang="da-DK" sz="1200" dirty="0" err="1"/>
              <a:t>mkdir</a:t>
            </a:r>
            <a:r>
              <a:rPr lang="da-DK" sz="1200" dirty="0"/>
              <a:t> XXXX/YYYY</a:t>
            </a:r>
          </a:p>
          <a:p>
            <a:endParaRPr lang="da-DK" sz="1200" dirty="0"/>
          </a:p>
          <a:p>
            <a:r>
              <a:rPr lang="da-DK" sz="1200" dirty="0"/>
              <a:t>Make a file in </a:t>
            </a:r>
            <a:r>
              <a:rPr lang="da-DK" sz="1200" dirty="0" err="1"/>
              <a:t>that</a:t>
            </a:r>
            <a:r>
              <a:rPr lang="da-DK" sz="1200" dirty="0"/>
              <a:t> folder (touch = </a:t>
            </a:r>
            <a:r>
              <a:rPr lang="da-DK" sz="1200" dirty="0" err="1"/>
              <a:t>create</a:t>
            </a:r>
            <a:r>
              <a:rPr lang="da-DK" sz="1200" dirty="0"/>
              <a:t> </a:t>
            </a:r>
            <a:r>
              <a:rPr lang="da-DK" sz="1200" dirty="0" err="1"/>
              <a:t>some</a:t>
            </a:r>
            <a:r>
              <a:rPr lang="da-DK" sz="1200" dirty="0"/>
              <a:t> file)</a:t>
            </a:r>
          </a:p>
          <a:p>
            <a:pPr lvl="1"/>
            <a:r>
              <a:rPr lang="da-DK" sz="1200" dirty="0"/>
              <a:t>touch XXXX/YYYY/ZZZZ.txt   </a:t>
            </a:r>
          </a:p>
          <a:p>
            <a:endParaRPr lang="da-DK" sz="1200" dirty="0"/>
          </a:p>
          <a:p>
            <a:r>
              <a:rPr lang="da-DK" sz="1200" dirty="0"/>
              <a:t>Write </a:t>
            </a:r>
            <a:r>
              <a:rPr lang="da-DK" sz="1200" dirty="0" err="1"/>
              <a:t>something</a:t>
            </a:r>
            <a:r>
              <a:rPr lang="da-DK" sz="1200" dirty="0"/>
              <a:t> in it (</a:t>
            </a:r>
            <a:r>
              <a:rPr lang="da-DK" sz="1200" dirty="0" err="1"/>
              <a:t>echo</a:t>
            </a:r>
            <a:r>
              <a:rPr lang="da-DK" sz="1200" dirty="0"/>
              <a:t> = put </a:t>
            </a:r>
            <a:r>
              <a:rPr lang="da-DK" sz="1200" dirty="0" err="1"/>
              <a:t>text</a:t>
            </a:r>
            <a:r>
              <a:rPr lang="da-DK" sz="1200" dirty="0"/>
              <a:t> in the terminal; ”&gt;” = </a:t>
            </a:r>
            <a:r>
              <a:rPr lang="da-DK" sz="1200" dirty="0" err="1"/>
              <a:t>redirect</a:t>
            </a:r>
            <a:r>
              <a:rPr lang="da-DK" sz="1200" dirty="0"/>
              <a:t> </a:t>
            </a:r>
            <a:r>
              <a:rPr lang="da-DK" sz="1200" dirty="0" err="1"/>
              <a:t>stuff</a:t>
            </a:r>
            <a:r>
              <a:rPr lang="da-DK" sz="1200" dirty="0"/>
              <a:t> from the terminal to </a:t>
            </a:r>
            <a:r>
              <a:rPr lang="da-DK" sz="1200" dirty="0" err="1"/>
              <a:t>somewhere</a:t>
            </a:r>
            <a:r>
              <a:rPr lang="da-DK" sz="1200" dirty="0"/>
              <a:t>)</a:t>
            </a:r>
          </a:p>
          <a:p>
            <a:pPr lvl="1"/>
            <a:r>
              <a:rPr lang="da-DK" sz="1200" dirty="0" err="1"/>
              <a:t>echo</a:t>
            </a:r>
            <a:r>
              <a:rPr lang="da-DK" sz="1200" dirty="0"/>
              <a:t> ”</a:t>
            </a:r>
            <a:r>
              <a:rPr lang="da-DK" sz="1200" dirty="0" err="1"/>
              <a:t>Hello</a:t>
            </a:r>
            <a:r>
              <a:rPr lang="da-DK" sz="1200" dirty="0"/>
              <a:t> World” &gt; XXXX/YYYY/ZZZZ.txt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403261" y="2924944"/>
            <a:ext cx="482503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Dont </a:t>
            </a:r>
            <a:r>
              <a:rPr lang="da-DK" dirty="0" err="1">
                <a:latin typeface="+mn-lt"/>
              </a:rPr>
              <a:t>call</a:t>
            </a:r>
            <a:r>
              <a:rPr lang="da-DK" dirty="0">
                <a:latin typeface="+mn-lt"/>
              </a:rPr>
              <a:t> it </a:t>
            </a:r>
            <a:r>
              <a:rPr lang="da-DK" dirty="0" err="1">
                <a:latin typeface="+mn-lt"/>
              </a:rPr>
              <a:t>that</a:t>
            </a:r>
            <a:r>
              <a:rPr lang="da-DK" dirty="0">
                <a:latin typeface="+mn-lt"/>
              </a:rPr>
              <a:t>, </a:t>
            </a:r>
            <a:r>
              <a:rPr lang="da-DK" dirty="0" err="1">
                <a:latin typeface="+mn-lt"/>
              </a:rPr>
              <a:t>pick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something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you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like</a:t>
            </a:r>
            <a:r>
              <a:rPr lang="da-DK" dirty="0">
                <a:latin typeface="+mn-lt"/>
              </a:rPr>
              <a:t> - </a:t>
            </a:r>
            <a:r>
              <a:rPr lang="da-DK" dirty="0" err="1">
                <a:latin typeface="+mn-lt"/>
              </a:rPr>
              <a:t>your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choice</a:t>
            </a:r>
            <a:endParaRPr lang="en-US" dirty="0" err="1">
              <a:latin typeface="+mn-lt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3142878" y="2924944"/>
            <a:ext cx="3288035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1716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Working</a:t>
            </a:r>
            <a:r>
              <a:rPr lang="da-DK" dirty="0"/>
              <a:t> with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Look at a </a:t>
            </a:r>
            <a:r>
              <a:rPr lang="da-DK" dirty="0" err="1"/>
              <a:t>everything</a:t>
            </a:r>
            <a:r>
              <a:rPr lang="da-DK" dirty="0"/>
              <a:t> in a file (</a:t>
            </a:r>
            <a:r>
              <a:rPr lang="da-DK" dirty="0" err="1"/>
              <a:t>cat</a:t>
            </a:r>
            <a:r>
              <a:rPr lang="da-DK" dirty="0"/>
              <a:t> = </a:t>
            </a:r>
            <a:r>
              <a:rPr lang="da-DK" dirty="0" err="1"/>
              <a:t>technically</a:t>
            </a:r>
            <a:r>
              <a:rPr lang="da-DK" dirty="0"/>
              <a:t> made for ‘</a:t>
            </a:r>
            <a:r>
              <a:rPr lang="da-DK" dirty="0" err="1"/>
              <a:t>con</a:t>
            </a:r>
            <a:r>
              <a:rPr lang="da-DK" b="1" dirty="0" err="1"/>
              <a:t>cat</a:t>
            </a:r>
            <a:r>
              <a:rPr lang="da-DK" dirty="0" err="1"/>
              <a:t>enating</a:t>
            </a:r>
            <a:r>
              <a:rPr lang="da-DK" dirty="0"/>
              <a:t> multiple files, but </a:t>
            </a:r>
            <a:r>
              <a:rPr lang="da-DK" dirty="0" err="1"/>
              <a:t>good</a:t>
            </a:r>
            <a:r>
              <a:rPr lang="da-DK" dirty="0"/>
              <a:t> for viewing)</a:t>
            </a:r>
          </a:p>
          <a:p>
            <a:pPr lvl="1"/>
            <a:r>
              <a:rPr lang="da-DK" dirty="0" err="1"/>
              <a:t>cat</a:t>
            </a:r>
            <a:r>
              <a:rPr lang="da-DK" dirty="0"/>
              <a:t> .</a:t>
            </a:r>
            <a:r>
              <a:rPr lang="da-DK" dirty="0" err="1"/>
              <a:t>bashrc</a:t>
            </a:r>
            <a:r>
              <a:rPr lang="da-DK" dirty="0"/>
              <a:t> </a:t>
            </a:r>
          </a:p>
          <a:p>
            <a:pPr lvl="1"/>
            <a:endParaRPr lang="da-DK" dirty="0"/>
          </a:p>
          <a:p>
            <a:r>
              <a:rPr lang="da-DK" dirty="0"/>
              <a:t>look at </a:t>
            </a:r>
            <a:r>
              <a:rPr lang="da-DK" dirty="0" err="1"/>
              <a:t>some</a:t>
            </a:r>
            <a:r>
              <a:rPr lang="da-DK" dirty="0"/>
              <a:t> of a file</a:t>
            </a:r>
          </a:p>
          <a:p>
            <a:pPr lvl="1"/>
            <a:r>
              <a:rPr lang="da-DK" dirty="0"/>
              <a:t>head .</a:t>
            </a:r>
            <a:r>
              <a:rPr lang="da-DK" dirty="0" err="1"/>
              <a:t>bashrc</a:t>
            </a:r>
            <a:r>
              <a:rPr lang="da-DK" dirty="0"/>
              <a:t>		#by default 10 lines</a:t>
            </a:r>
          </a:p>
          <a:p>
            <a:pPr lvl="1"/>
            <a:r>
              <a:rPr lang="da-DK" dirty="0"/>
              <a:t>head .</a:t>
            </a:r>
            <a:r>
              <a:rPr lang="da-DK" dirty="0" err="1"/>
              <a:t>bashrc</a:t>
            </a:r>
            <a:r>
              <a:rPr lang="da-DK" dirty="0"/>
              <a:t> –n 5 	#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five</a:t>
            </a:r>
            <a:r>
              <a:rPr lang="da-DK" dirty="0"/>
              <a:t> lines</a:t>
            </a:r>
          </a:p>
          <a:p>
            <a:pPr lvl="1"/>
            <a:r>
              <a:rPr lang="da-DK" dirty="0" err="1"/>
              <a:t>tail</a:t>
            </a:r>
            <a:r>
              <a:rPr lang="da-DK" dirty="0"/>
              <a:t> .</a:t>
            </a:r>
            <a:r>
              <a:rPr lang="da-DK" dirty="0" err="1"/>
              <a:t>bashrc</a:t>
            </a:r>
            <a:r>
              <a:rPr lang="da-DK" dirty="0"/>
              <a:t> 		#same as head, but from the </a:t>
            </a:r>
            <a:r>
              <a:rPr lang="da-DK" dirty="0" err="1"/>
              <a:t>bottom</a:t>
            </a:r>
            <a:endParaRPr lang="da-DK" dirty="0"/>
          </a:p>
          <a:p>
            <a:pPr lvl="1"/>
            <a:endParaRPr lang="da-DK" dirty="0"/>
          </a:p>
          <a:p>
            <a:r>
              <a:rPr lang="da-DK" dirty="0"/>
              <a:t>Put the 15-20 lines of a file </a:t>
            </a:r>
            <a:r>
              <a:rPr lang="da-DK" dirty="0" err="1"/>
              <a:t>into</a:t>
            </a:r>
            <a:r>
              <a:rPr lang="da-DK" dirty="0"/>
              <a:t> a new </a:t>
            </a:r>
            <a:r>
              <a:rPr lang="da-DK" dirty="0" err="1"/>
              <a:t>one</a:t>
            </a:r>
            <a:r>
              <a:rPr lang="da-DK" dirty="0"/>
              <a:t> with the ‘|’ (</a:t>
            </a:r>
            <a:r>
              <a:rPr lang="da-DK" dirty="0" err="1"/>
              <a:t>pipe</a:t>
            </a:r>
            <a:r>
              <a:rPr lang="da-DK" dirty="0"/>
              <a:t>) operator:</a:t>
            </a:r>
          </a:p>
          <a:p>
            <a:pPr lvl="1"/>
            <a:r>
              <a:rPr lang="da-DK" dirty="0"/>
              <a:t>head .</a:t>
            </a:r>
            <a:r>
              <a:rPr lang="da-DK" dirty="0" err="1"/>
              <a:t>bashrc</a:t>
            </a:r>
            <a:r>
              <a:rPr lang="da-DK" dirty="0"/>
              <a:t> –n 20 | </a:t>
            </a:r>
            <a:r>
              <a:rPr lang="da-DK" dirty="0" err="1"/>
              <a:t>tail</a:t>
            </a:r>
            <a:r>
              <a:rPr lang="da-DK" dirty="0"/>
              <a:t> –n 5 &gt; dummy.txt</a:t>
            </a:r>
          </a:p>
          <a:p>
            <a:pPr lvl="1"/>
            <a:r>
              <a:rPr lang="da-DK" dirty="0" err="1"/>
              <a:t>cat</a:t>
            </a:r>
            <a:r>
              <a:rPr lang="da-DK" dirty="0"/>
              <a:t> dummy.txt 	#have a look</a:t>
            </a:r>
          </a:p>
          <a:p>
            <a:pPr lvl="1"/>
            <a:r>
              <a:rPr lang="da-DK" dirty="0" err="1"/>
              <a:t>rm</a:t>
            </a:r>
            <a:r>
              <a:rPr lang="da-DK" dirty="0"/>
              <a:t> dummy </a:t>
            </a:r>
            <a:r>
              <a:rPr lang="da-DK" dirty="0" err="1"/>
              <a:t>txt</a:t>
            </a:r>
            <a:r>
              <a:rPr lang="da-DK" dirty="0"/>
              <a:t>		#</a:t>
            </a:r>
            <a:r>
              <a:rPr lang="da-DK" dirty="0" err="1"/>
              <a:t>delete</a:t>
            </a:r>
            <a:r>
              <a:rPr lang="da-DK" dirty="0"/>
              <a:t> it </a:t>
            </a:r>
            <a:r>
              <a:rPr lang="da-DK" dirty="0" err="1"/>
              <a:t>again</a:t>
            </a:r>
            <a:endParaRPr lang="da-DK" dirty="0"/>
          </a:p>
          <a:p>
            <a:endParaRPr lang="da-DK" dirty="0"/>
          </a:p>
          <a:p>
            <a:endParaRPr lang="da-DK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80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What</a:t>
            </a:r>
            <a:r>
              <a:rPr lang="da-DK" dirty="0"/>
              <a:t> is (</a:t>
            </a:r>
            <a:r>
              <a:rPr lang="da-DK" dirty="0" err="1"/>
              <a:t>ana</a:t>
            </a:r>
            <a:r>
              <a:rPr lang="da-DK" dirty="0"/>
              <a:t>)</a:t>
            </a:r>
            <a:r>
              <a:rPr lang="da-DK" dirty="0" err="1"/>
              <a:t>conda</a:t>
            </a:r>
            <a:r>
              <a:rPr lang="da-DK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Anaconda</a:t>
            </a:r>
            <a:r>
              <a:rPr lang="da-DK" dirty="0"/>
              <a:t> is the original </a:t>
            </a:r>
            <a:r>
              <a:rPr lang="da-DK" dirty="0" err="1"/>
              <a:t>wordplay</a:t>
            </a:r>
            <a:r>
              <a:rPr lang="da-DK" dirty="0"/>
              <a:t> on a </a:t>
            </a:r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environment</a:t>
            </a:r>
            <a:endParaRPr lang="da-DK" dirty="0"/>
          </a:p>
          <a:p>
            <a:endParaRPr lang="da-DK" dirty="0"/>
          </a:p>
          <a:p>
            <a:r>
              <a:rPr lang="da-DK" dirty="0"/>
              <a:t>An </a:t>
            </a:r>
            <a:r>
              <a:rPr lang="da-DK" dirty="0" err="1"/>
              <a:t>environment</a:t>
            </a:r>
            <a:r>
              <a:rPr lang="da-DK" dirty="0"/>
              <a:t> is a ‘</a:t>
            </a:r>
            <a:r>
              <a:rPr lang="da-DK" dirty="0" err="1"/>
              <a:t>setting</a:t>
            </a:r>
            <a:r>
              <a:rPr lang="da-DK" dirty="0"/>
              <a:t>’ for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current</a:t>
            </a:r>
            <a:r>
              <a:rPr lang="da-DK" dirty="0"/>
              <a:t> ‘session’</a:t>
            </a:r>
          </a:p>
          <a:p>
            <a:pPr lvl="1"/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setting</a:t>
            </a:r>
            <a:r>
              <a:rPr lang="da-DK" dirty="0"/>
              <a:t> is a </a:t>
            </a:r>
            <a:r>
              <a:rPr lang="da-DK" dirty="0" err="1"/>
              <a:t>configuration</a:t>
            </a:r>
            <a:r>
              <a:rPr lang="da-DK" dirty="0"/>
              <a:t> for </a:t>
            </a:r>
            <a:r>
              <a:rPr lang="da-DK" dirty="0" err="1"/>
              <a:t>your</a:t>
            </a:r>
            <a:r>
              <a:rPr lang="da-DK" dirty="0"/>
              <a:t> session</a:t>
            </a:r>
          </a:p>
          <a:p>
            <a:pPr lvl="1"/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setting</a:t>
            </a:r>
            <a:r>
              <a:rPr lang="da-DK" dirty="0"/>
              <a:t> </a:t>
            </a:r>
            <a:r>
              <a:rPr lang="da-DK" dirty="0" err="1"/>
              <a:t>specifies</a:t>
            </a:r>
            <a:r>
              <a:rPr lang="da-DK" dirty="0"/>
              <a:t> </a:t>
            </a:r>
            <a:r>
              <a:rPr lang="da-DK" dirty="0" err="1"/>
              <a:t>what</a:t>
            </a:r>
            <a:r>
              <a:rPr lang="da-DK" dirty="0"/>
              <a:t> programs and folders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work</a:t>
            </a:r>
            <a:r>
              <a:rPr lang="da-DK" dirty="0"/>
              <a:t> with</a:t>
            </a:r>
          </a:p>
          <a:p>
            <a:pPr lvl="1"/>
            <a:r>
              <a:rPr lang="da-DK" dirty="0" err="1"/>
              <a:t>Your</a:t>
            </a:r>
            <a:r>
              <a:rPr lang="da-DK" dirty="0"/>
              <a:t> session is </a:t>
            </a:r>
            <a:r>
              <a:rPr lang="da-DK" dirty="0" err="1"/>
              <a:t>then</a:t>
            </a:r>
            <a:r>
              <a:rPr lang="da-DK" dirty="0"/>
              <a:t> </a:t>
            </a:r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do with a </a:t>
            </a:r>
            <a:r>
              <a:rPr lang="da-DK" dirty="0" err="1"/>
              <a:t>particular</a:t>
            </a:r>
            <a:r>
              <a:rPr lang="da-DK" dirty="0"/>
              <a:t> </a:t>
            </a:r>
            <a:r>
              <a:rPr lang="da-DK" dirty="0" err="1"/>
              <a:t>setting</a:t>
            </a:r>
            <a:endParaRPr lang="da-DK" dirty="0"/>
          </a:p>
          <a:p>
            <a:pPr lvl="1"/>
            <a:endParaRPr lang="da-DK" dirty="0"/>
          </a:p>
          <a:p>
            <a:r>
              <a:rPr lang="da-DK" dirty="0"/>
              <a:t>Sounds </a:t>
            </a:r>
            <a:r>
              <a:rPr lang="da-DK" dirty="0" err="1"/>
              <a:t>complicated</a:t>
            </a:r>
            <a:r>
              <a:rPr lang="en-US" dirty="0"/>
              <a:t> (and is)</a:t>
            </a:r>
          </a:p>
          <a:p>
            <a:pPr lvl="1"/>
            <a:r>
              <a:rPr lang="da-DK" dirty="0"/>
              <a:t>But imagine </a:t>
            </a:r>
            <a:r>
              <a:rPr lang="da-DK" dirty="0" err="1"/>
              <a:t>this</a:t>
            </a:r>
            <a:r>
              <a:rPr lang="da-DK" dirty="0"/>
              <a:t>:</a:t>
            </a:r>
          </a:p>
          <a:p>
            <a:pPr marL="216000" lvl="1" indent="0">
              <a:buNone/>
            </a:pP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6212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1918742" y="1628800"/>
            <a:ext cx="9001000" cy="41044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 bwMode="auto">
          <a:xfrm>
            <a:off x="8327454" y="3068960"/>
            <a:ext cx="2376264" cy="33123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918742" y="3068960"/>
            <a:ext cx="2376264" cy="33123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807174" y="1852983"/>
            <a:ext cx="972108" cy="5110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dirty="0">
                <a:solidFill>
                  <a:srgbClr val="FFFFFF"/>
                </a:solidFill>
                <a:latin typeface="+mn-lt"/>
              </a:rPr>
              <a:t>A</a:t>
            </a:r>
            <a:r>
              <a:rPr kumimoji="0" lang="da-DK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 V1.0</a:t>
            </a: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620820" y="3517309"/>
            <a:ext cx="972108" cy="51102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dirty="0">
                <a:solidFill>
                  <a:srgbClr val="FFFFFF"/>
                </a:solidFill>
                <a:latin typeface="+mn-lt"/>
              </a:rPr>
              <a:t>A</a:t>
            </a:r>
            <a:r>
              <a:rPr kumimoji="0" lang="da-DK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 V1.3</a:t>
            </a: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350790" y="5013176"/>
            <a:ext cx="972108" cy="51102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dirty="0">
                <a:solidFill>
                  <a:srgbClr val="FFFFFF"/>
                </a:solidFill>
                <a:latin typeface="+mn-lt"/>
              </a:rPr>
              <a:t>B</a:t>
            </a:r>
            <a:r>
              <a:rPr kumimoji="0" lang="da-DK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 V1.0</a:t>
            </a: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119542" y="3356992"/>
            <a:ext cx="972108" cy="51102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dirty="0">
                <a:solidFill>
                  <a:srgbClr val="FFFFFF"/>
                </a:solidFill>
                <a:latin typeface="+mn-lt"/>
              </a:rPr>
              <a:t>A</a:t>
            </a:r>
            <a:r>
              <a:rPr kumimoji="0" lang="da-DK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 V1.5</a:t>
            </a: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849512" y="5140891"/>
            <a:ext cx="972108" cy="51102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dirty="0">
                <a:solidFill>
                  <a:srgbClr val="FFFFFF"/>
                </a:solidFill>
                <a:latin typeface="+mn-lt"/>
              </a:rPr>
              <a:t>C</a:t>
            </a:r>
            <a:r>
              <a:rPr kumimoji="0" lang="da-DK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 V1.0</a:t>
            </a: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cxnSp>
        <p:nvCxnSpPr>
          <p:cNvPr id="15" name="Straight Connector 14"/>
          <p:cNvCxnSpPr>
            <a:stCxn id="11" idx="0"/>
            <a:endCxn id="10" idx="2"/>
          </p:cNvCxnSpPr>
          <p:nvPr/>
        </p:nvCxnSpPr>
        <p:spPr bwMode="auto">
          <a:xfrm flipV="1">
            <a:off x="2836844" y="4028332"/>
            <a:ext cx="270030" cy="9848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>
            <a:stCxn id="13" idx="0"/>
            <a:endCxn id="12" idx="2"/>
          </p:cNvCxnSpPr>
          <p:nvPr/>
        </p:nvCxnSpPr>
        <p:spPr bwMode="auto">
          <a:xfrm flipV="1">
            <a:off x="9335566" y="3868015"/>
            <a:ext cx="270030" cy="12728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2479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6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0299" y="1712551"/>
            <a:ext cx="9312374" cy="1442091"/>
          </a:xfrm>
        </p:spPr>
        <p:txBody>
          <a:bodyPr/>
          <a:lstStyle/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for i in {1..10}; do</a:t>
            </a:r>
          </a:p>
          <a:p>
            <a:pPr marL="216000" lvl="1" indent="0">
              <a:buNone/>
            </a:pPr>
            <a:r>
              <a:rPr lang="da-DK" dirty="0"/>
              <a:t>	</a:t>
            </a:r>
            <a:r>
              <a:rPr lang="da-DK" dirty="0" err="1"/>
              <a:t>echo</a:t>
            </a:r>
            <a:r>
              <a:rPr lang="da-DK" dirty="0"/>
              <a:t> $i	</a:t>
            </a:r>
          </a:p>
          <a:p>
            <a:pPr marL="0" indent="0">
              <a:buNone/>
            </a:pPr>
            <a:r>
              <a:rPr lang="da-DK" dirty="0"/>
              <a:t>done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367014" y="1583217"/>
            <a:ext cx="324075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 err="1">
                <a:latin typeface="+mn-lt"/>
              </a:rPr>
              <a:t>We</a:t>
            </a:r>
            <a:r>
              <a:rPr lang="da-DK" dirty="0">
                <a:latin typeface="+mn-lt"/>
              </a:rPr>
              <a:t> loop </a:t>
            </a:r>
            <a:r>
              <a:rPr lang="da-DK" dirty="0" err="1">
                <a:latin typeface="+mn-lt"/>
              </a:rPr>
              <a:t>across</a:t>
            </a:r>
            <a:r>
              <a:rPr lang="da-DK" dirty="0">
                <a:latin typeface="+mn-lt"/>
              </a:rPr>
              <a:t> 1-10, </a:t>
            </a:r>
            <a:r>
              <a:rPr lang="da-DK" dirty="0" err="1">
                <a:latin typeface="+mn-lt"/>
              </a:rPr>
              <a:t>e.g</a:t>
            </a:r>
            <a:r>
              <a:rPr lang="da-DK" dirty="0">
                <a:latin typeface="+mn-lt"/>
              </a:rPr>
              <a:t>. 1,2,3, </a:t>
            </a:r>
            <a:r>
              <a:rPr lang="da-DK" dirty="0" err="1">
                <a:latin typeface="+mn-lt"/>
              </a:rPr>
              <a:t>etc</a:t>
            </a:r>
            <a:endParaRPr lang="en-US" dirty="0" err="1">
              <a:latin typeface="+mn-lt"/>
            </a:endParaRP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 bwMode="auto">
          <a:xfrm flipH="1">
            <a:off x="3070870" y="1706328"/>
            <a:ext cx="1296144" cy="3074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4150990" y="912485"/>
            <a:ext cx="586538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 err="1">
                <a:latin typeface="+mn-lt"/>
              </a:rPr>
              <a:t>we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use</a:t>
            </a:r>
            <a:r>
              <a:rPr lang="da-DK" dirty="0">
                <a:latin typeface="+mn-lt"/>
              </a:rPr>
              <a:t> ‘i’ (the ‘</a:t>
            </a:r>
            <a:r>
              <a:rPr lang="da-DK" dirty="0" err="1">
                <a:latin typeface="+mn-lt"/>
              </a:rPr>
              <a:t>iterator</a:t>
            </a:r>
            <a:r>
              <a:rPr lang="da-DK" dirty="0">
                <a:latin typeface="+mn-lt"/>
              </a:rPr>
              <a:t>’) to </a:t>
            </a:r>
            <a:r>
              <a:rPr lang="da-DK" dirty="0" err="1">
                <a:latin typeface="+mn-lt"/>
              </a:rPr>
              <a:t>keep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track</a:t>
            </a:r>
            <a:r>
              <a:rPr lang="da-DK" dirty="0">
                <a:latin typeface="+mn-lt"/>
              </a:rPr>
              <a:t> of </a:t>
            </a:r>
            <a:r>
              <a:rPr lang="da-DK" dirty="0" err="1">
                <a:latin typeface="+mn-lt"/>
              </a:rPr>
              <a:t>where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we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are</a:t>
            </a:r>
            <a:r>
              <a:rPr lang="da-DK" dirty="0">
                <a:latin typeface="+mn-lt"/>
              </a:rPr>
              <a:t> in the loop</a:t>
            </a:r>
            <a:endParaRPr lang="en-US" dirty="0" err="1">
              <a:latin typeface="+mn-lt"/>
            </a:endParaRPr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 bwMode="auto">
          <a:xfrm flipH="1">
            <a:off x="2206774" y="1035596"/>
            <a:ext cx="1944216" cy="11013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3646934" y="3031531"/>
            <a:ext cx="676544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in </a:t>
            </a:r>
            <a:r>
              <a:rPr lang="da-DK" dirty="0" err="1">
                <a:latin typeface="+mn-lt"/>
              </a:rPr>
              <a:t>bash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terminology</a:t>
            </a:r>
            <a:r>
              <a:rPr lang="da-DK" dirty="0">
                <a:latin typeface="+mn-lt"/>
              </a:rPr>
              <a:t>, </a:t>
            </a:r>
            <a:r>
              <a:rPr lang="da-DK" dirty="0" err="1">
                <a:latin typeface="+mn-lt"/>
              </a:rPr>
              <a:t>we</a:t>
            </a:r>
            <a:r>
              <a:rPr lang="da-DK" dirty="0">
                <a:latin typeface="+mn-lt"/>
              </a:rPr>
              <a:t> </a:t>
            </a:r>
            <a:r>
              <a:rPr lang="da-DK" b="1" dirty="0" err="1">
                <a:latin typeface="+mn-lt"/>
              </a:rPr>
              <a:t>declare</a:t>
            </a:r>
            <a:r>
              <a:rPr lang="da-DK" b="1" dirty="0">
                <a:latin typeface="+mn-lt"/>
              </a:rPr>
              <a:t> ‘</a:t>
            </a:r>
            <a:r>
              <a:rPr lang="da-DK" dirty="0">
                <a:latin typeface="+mn-lt"/>
              </a:rPr>
              <a:t>i’ just as ‘i’, but </a:t>
            </a:r>
            <a:r>
              <a:rPr lang="da-DK" dirty="0" err="1">
                <a:latin typeface="+mn-lt"/>
              </a:rPr>
              <a:t>when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we</a:t>
            </a:r>
            <a:r>
              <a:rPr lang="da-DK" dirty="0">
                <a:latin typeface="+mn-lt"/>
              </a:rPr>
              <a:t> </a:t>
            </a:r>
            <a:r>
              <a:rPr lang="da-DK" b="1" dirty="0" err="1">
                <a:latin typeface="+mn-lt"/>
              </a:rPr>
              <a:t>call</a:t>
            </a:r>
            <a:r>
              <a:rPr lang="da-DK" b="1" dirty="0">
                <a:latin typeface="+mn-lt"/>
              </a:rPr>
              <a:t> </a:t>
            </a:r>
            <a:r>
              <a:rPr lang="da-DK" dirty="0">
                <a:latin typeface="+mn-lt"/>
              </a:rPr>
              <a:t>it, </a:t>
            </a:r>
            <a:r>
              <a:rPr lang="da-DK" dirty="0" err="1">
                <a:latin typeface="+mn-lt"/>
              </a:rPr>
              <a:t>we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use</a:t>
            </a:r>
            <a:r>
              <a:rPr lang="da-DK" dirty="0">
                <a:latin typeface="+mn-lt"/>
              </a:rPr>
              <a:t> $i</a:t>
            </a:r>
            <a:endParaRPr lang="en-US" dirty="0" err="1">
              <a:latin typeface="+mn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 flipV="1">
            <a:off x="3358902" y="2636912"/>
            <a:ext cx="288032" cy="5177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1774726" y="4049249"/>
            <a:ext cx="284372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432"/>
              </a:spcBef>
            </a:pPr>
            <a:r>
              <a:rPr lang="en-US" dirty="0">
                <a:latin typeface="+mn-lt"/>
              </a:rPr>
              <a:t>for i in {1..10}; do echo $i; done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00155" y="4596732"/>
            <a:ext cx="376705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same as </a:t>
            </a:r>
            <a:r>
              <a:rPr lang="da-DK" dirty="0" err="1">
                <a:latin typeface="+mn-lt"/>
              </a:rPr>
              <a:t>before</a:t>
            </a:r>
            <a:r>
              <a:rPr lang="da-DK" dirty="0">
                <a:latin typeface="+mn-lt"/>
              </a:rPr>
              <a:t>, </a:t>
            </a:r>
            <a:r>
              <a:rPr lang="da-DK" dirty="0" err="1">
                <a:latin typeface="+mn-lt"/>
              </a:rPr>
              <a:t>easier</a:t>
            </a:r>
            <a:r>
              <a:rPr lang="da-DK" dirty="0">
                <a:latin typeface="+mn-lt"/>
              </a:rPr>
              <a:t> to </a:t>
            </a:r>
            <a:r>
              <a:rPr lang="da-DK" dirty="0" err="1">
                <a:latin typeface="+mn-lt"/>
              </a:rPr>
              <a:t>copy</a:t>
            </a:r>
            <a:r>
              <a:rPr lang="da-DK" dirty="0">
                <a:latin typeface="+mn-lt"/>
              </a:rPr>
              <a:t> and </a:t>
            </a:r>
            <a:r>
              <a:rPr lang="da-DK" dirty="0" err="1">
                <a:latin typeface="+mn-lt"/>
              </a:rPr>
              <a:t>paste</a:t>
            </a:r>
            <a:endParaRPr lang="en-US" dirty="0" err="1">
              <a:latin typeface="+mn-lt"/>
            </a:endParaRPr>
          </a:p>
        </p:txBody>
      </p:sp>
      <p:cxnSp>
        <p:nvCxnSpPr>
          <p:cNvPr id="18" name="Straight Arrow Connector 17"/>
          <p:cNvCxnSpPr>
            <a:stCxn id="16" idx="1"/>
            <a:endCxn id="15" idx="3"/>
          </p:cNvCxnSpPr>
          <p:nvPr/>
        </p:nvCxnSpPr>
        <p:spPr bwMode="auto">
          <a:xfrm flipH="1" flipV="1">
            <a:off x="4618453" y="4172360"/>
            <a:ext cx="581702" cy="5474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8751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9" grpId="0"/>
      <p:bldP spid="12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2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20714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‘find’ </a:t>
            </a:r>
            <a:r>
              <a:rPr lang="da-DK" dirty="0" err="1"/>
              <a:t>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628800"/>
            <a:ext cx="9312374" cy="4891024"/>
          </a:xfrm>
        </p:spPr>
        <p:txBody>
          <a:bodyPr/>
          <a:lstStyle/>
          <a:p>
            <a:r>
              <a:rPr lang="da-DK" dirty="0" err="1"/>
              <a:t>Searches</a:t>
            </a:r>
            <a:r>
              <a:rPr lang="da-DK" dirty="0"/>
              <a:t> for </a:t>
            </a:r>
            <a:r>
              <a:rPr lang="da-DK" dirty="0" err="1"/>
              <a:t>things</a:t>
            </a:r>
            <a:endParaRPr lang="da-DK" dirty="0"/>
          </a:p>
          <a:p>
            <a:endParaRPr lang="da-DK" dirty="0"/>
          </a:p>
          <a:p>
            <a:r>
              <a:rPr lang="da-DK" dirty="0" err="1"/>
              <a:t>can</a:t>
            </a:r>
            <a:r>
              <a:rPr lang="da-DK" dirty="0"/>
              <a:t> understand the wildcard </a:t>
            </a:r>
            <a:r>
              <a:rPr lang="da-DK" dirty="0" err="1"/>
              <a:t>character</a:t>
            </a:r>
            <a:r>
              <a:rPr lang="da-DK" dirty="0"/>
              <a:t> = *</a:t>
            </a:r>
          </a:p>
          <a:p>
            <a:pPr lvl="1"/>
            <a:r>
              <a:rPr lang="da-DK" dirty="0"/>
              <a:t>* in </a:t>
            </a:r>
            <a:r>
              <a:rPr lang="da-DK" dirty="0" err="1"/>
              <a:t>bash</a:t>
            </a:r>
            <a:r>
              <a:rPr lang="da-DK" dirty="0"/>
              <a:t> </a:t>
            </a:r>
            <a:r>
              <a:rPr lang="da-DK" dirty="0" err="1"/>
              <a:t>means</a:t>
            </a:r>
            <a:r>
              <a:rPr lang="da-DK" dirty="0"/>
              <a:t> </a:t>
            </a:r>
            <a:r>
              <a:rPr lang="da-DK" dirty="0" err="1"/>
              <a:t>anything</a:t>
            </a:r>
            <a:r>
              <a:rPr lang="da-DK" dirty="0"/>
              <a:t> and </a:t>
            </a:r>
            <a:r>
              <a:rPr lang="da-DK" dirty="0" err="1"/>
              <a:t>no</a:t>
            </a:r>
            <a:r>
              <a:rPr lang="da-DK" dirty="0"/>
              <a:t> matter </a:t>
            </a:r>
            <a:r>
              <a:rPr lang="da-DK" dirty="0" err="1"/>
              <a:t>how</a:t>
            </a:r>
            <a:r>
              <a:rPr lang="da-DK" dirty="0"/>
              <a:t> long</a:t>
            </a:r>
          </a:p>
          <a:p>
            <a:pPr lvl="1"/>
            <a:r>
              <a:rPr lang="da-DK" dirty="0"/>
              <a:t>in </a:t>
            </a:r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languages</a:t>
            </a:r>
            <a:r>
              <a:rPr lang="da-DK" dirty="0"/>
              <a:t> and </a:t>
            </a:r>
            <a:r>
              <a:rPr lang="da-DK" dirty="0" err="1"/>
              <a:t>regular</a:t>
            </a:r>
            <a:r>
              <a:rPr lang="da-DK" dirty="0"/>
              <a:t> </a:t>
            </a:r>
            <a:r>
              <a:rPr lang="da-DK" dirty="0" err="1"/>
              <a:t>expressions</a:t>
            </a:r>
            <a:r>
              <a:rPr lang="da-DK" dirty="0"/>
              <a:t>, it </a:t>
            </a:r>
            <a:r>
              <a:rPr lang="da-DK" dirty="0" err="1"/>
              <a:t>means</a:t>
            </a:r>
            <a:r>
              <a:rPr lang="da-DK" dirty="0"/>
              <a:t> </a:t>
            </a:r>
            <a:r>
              <a:rPr lang="da-DK" dirty="0" err="1"/>
              <a:t>something</a:t>
            </a:r>
            <a:r>
              <a:rPr lang="da-DK" dirty="0"/>
              <a:t> </a:t>
            </a:r>
            <a:r>
              <a:rPr lang="da-DK" dirty="0" err="1"/>
              <a:t>unlimited</a:t>
            </a:r>
            <a:r>
              <a:rPr lang="da-DK" dirty="0"/>
              <a:t> times:</a:t>
            </a:r>
          </a:p>
          <a:p>
            <a:pPr lvl="2"/>
            <a:r>
              <a:rPr lang="da-DK" dirty="0"/>
              <a:t>.*			# the </a:t>
            </a:r>
            <a:r>
              <a:rPr lang="da-DK" dirty="0" err="1"/>
              <a:t>dot</a:t>
            </a:r>
            <a:r>
              <a:rPr lang="da-DK" dirty="0"/>
              <a:t> is </a:t>
            </a:r>
            <a:r>
              <a:rPr lang="da-DK" dirty="0" err="1"/>
              <a:t>here</a:t>
            </a:r>
            <a:r>
              <a:rPr lang="da-DK" dirty="0"/>
              <a:t> </a:t>
            </a:r>
            <a:r>
              <a:rPr lang="da-DK" dirty="0" err="1"/>
              <a:t>everything</a:t>
            </a:r>
            <a:r>
              <a:rPr lang="da-DK" dirty="0"/>
              <a:t> and * </a:t>
            </a:r>
            <a:r>
              <a:rPr lang="da-DK" dirty="0" err="1"/>
              <a:t>means</a:t>
            </a:r>
            <a:r>
              <a:rPr lang="da-DK" dirty="0"/>
              <a:t> </a:t>
            </a:r>
            <a:r>
              <a:rPr lang="da-DK" dirty="0" err="1"/>
              <a:t>any</a:t>
            </a:r>
            <a:r>
              <a:rPr lang="da-DK" dirty="0"/>
              <a:t> </a:t>
            </a:r>
            <a:r>
              <a:rPr lang="da-DK" dirty="0" err="1"/>
              <a:t>amount</a:t>
            </a:r>
            <a:r>
              <a:rPr lang="da-DK" dirty="0"/>
              <a:t> of times</a:t>
            </a:r>
          </a:p>
          <a:p>
            <a:pPr lvl="2"/>
            <a:r>
              <a:rPr lang="da-DK" dirty="0"/>
              <a:t>^GCF_[0-9]*	# must start with GCF and </a:t>
            </a:r>
            <a:r>
              <a:rPr lang="da-DK" dirty="0" err="1"/>
              <a:t>then</a:t>
            </a:r>
            <a:r>
              <a:rPr lang="da-DK" dirty="0"/>
              <a:t> </a:t>
            </a:r>
            <a:r>
              <a:rPr lang="da-DK" dirty="0" err="1"/>
              <a:t>any</a:t>
            </a:r>
            <a:r>
              <a:rPr lang="da-DK" dirty="0"/>
              <a:t> </a:t>
            </a:r>
            <a:r>
              <a:rPr lang="da-DK" dirty="0" err="1"/>
              <a:t>length</a:t>
            </a:r>
            <a:r>
              <a:rPr lang="da-DK" dirty="0"/>
              <a:t> of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numbers</a:t>
            </a:r>
            <a:endParaRPr lang="da-DK" dirty="0"/>
          </a:p>
          <a:p>
            <a:pPr lvl="2"/>
            <a:endParaRPr lang="da-DK" dirty="0"/>
          </a:p>
          <a:p>
            <a:r>
              <a:rPr lang="da-DK" b="1" dirty="0"/>
              <a:t>basic </a:t>
            </a:r>
            <a:r>
              <a:rPr lang="da-DK" b="1" dirty="0" err="1"/>
              <a:t>syntax</a:t>
            </a:r>
            <a:r>
              <a:rPr lang="da-DK" b="1" dirty="0"/>
              <a:t> is</a:t>
            </a:r>
          </a:p>
          <a:p>
            <a:pPr lvl="1"/>
            <a:r>
              <a:rPr lang="da-DK" dirty="0"/>
              <a:t>find SOMEWHERE -</a:t>
            </a:r>
            <a:r>
              <a:rPr lang="da-DK" dirty="0" err="1"/>
              <a:t>name</a:t>
            </a:r>
            <a:r>
              <a:rPr lang="da-DK" dirty="0"/>
              <a:t> ”SOMEPATTERN”	</a:t>
            </a:r>
          </a:p>
          <a:p>
            <a:pPr lvl="2"/>
            <a:r>
              <a:rPr lang="da-DK" dirty="0"/>
              <a:t>#</a:t>
            </a:r>
            <a:r>
              <a:rPr lang="da-DK" dirty="0" err="1"/>
              <a:t>confusingly</a:t>
            </a:r>
            <a:r>
              <a:rPr lang="da-DK" dirty="0"/>
              <a:t>, the </a:t>
            </a:r>
            <a:r>
              <a:rPr lang="da-DK" dirty="0" err="1"/>
              <a:t>name</a:t>
            </a:r>
            <a:r>
              <a:rPr lang="da-DK" dirty="0"/>
              <a:t> argument </a:t>
            </a:r>
            <a:r>
              <a:rPr lang="da-DK" dirty="0" err="1"/>
              <a:t>only</a:t>
            </a:r>
            <a:r>
              <a:rPr lang="da-DK" dirty="0"/>
              <a:t> has </a:t>
            </a:r>
            <a:r>
              <a:rPr lang="da-DK" dirty="0" err="1"/>
              <a:t>one</a:t>
            </a:r>
            <a:r>
              <a:rPr lang="da-DK" dirty="0"/>
              <a:t> </a:t>
            </a:r>
            <a:r>
              <a:rPr lang="da-DK" dirty="0" err="1"/>
              <a:t>dash</a:t>
            </a:r>
            <a:endParaRPr lang="da-DK" dirty="0"/>
          </a:p>
          <a:p>
            <a:pPr lvl="1"/>
            <a:r>
              <a:rPr lang="da-DK" dirty="0"/>
              <a:t> find miniconda3/ -</a:t>
            </a:r>
            <a:r>
              <a:rPr lang="da-DK" dirty="0" err="1"/>
              <a:t>name</a:t>
            </a:r>
            <a:r>
              <a:rPr lang="da-DK" dirty="0"/>
              <a:t> "*</a:t>
            </a:r>
            <a:r>
              <a:rPr lang="da-DK" dirty="0" err="1"/>
              <a:t>txt</a:t>
            </a:r>
            <a:r>
              <a:rPr lang="da-DK" dirty="0"/>
              <a:t>" </a:t>
            </a:r>
          </a:p>
          <a:p>
            <a:pPr lvl="2"/>
            <a:r>
              <a:rPr lang="da-DK" dirty="0"/>
              <a:t>#</a:t>
            </a:r>
            <a:r>
              <a:rPr lang="da-DK" dirty="0" err="1"/>
              <a:t>will</a:t>
            </a:r>
            <a:r>
              <a:rPr lang="da-DK" dirty="0"/>
              <a:t> look in the folder miniconda3 for </a:t>
            </a:r>
            <a:r>
              <a:rPr lang="da-DK" dirty="0" err="1"/>
              <a:t>any</a:t>
            </a:r>
            <a:r>
              <a:rPr lang="da-DK" dirty="0"/>
              <a:t> files with a </a:t>
            </a:r>
            <a:r>
              <a:rPr lang="da-DK" dirty="0" err="1"/>
              <a:t>name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ends</a:t>
            </a:r>
            <a:r>
              <a:rPr lang="da-DK" dirty="0"/>
              <a:t> with </a:t>
            </a:r>
            <a:r>
              <a:rPr lang="da-DK" dirty="0" err="1"/>
              <a:t>txt</a:t>
            </a:r>
            <a:endParaRPr lang="da-DK" dirty="0"/>
          </a:p>
          <a:p>
            <a:pPr lvl="2"/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spit</a:t>
            </a:r>
            <a:r>
              <a:rPr lang="da-DK" dirty="0"/>
              <a:t> out a </a:t>
            </a:r>
            <a:r>
              <a:rPr lang="da-DK" dirty="0" err="1"/>
              <a:t>lot</a:t>
            </a:r>
            <a:r>
              <a:rPr lang="da-DK" dirty="0"/>
              <a:t> of files, </a:t>
            </a:r>
            <a:r>
              <a:rPr lang="da-DK" dirty="0" err="1"/>
              <a:t>good</a:t>
            </a:r>
            <a:r>
              <a:rPr lang="da-DK" dirty="0"/>
              <a:t> time to </a:t>
            </a:r>
            <a:r>
              <a:rPr lang="da-DK" dirty="0" err="1"/>
              <a:t>practice</a:t>
            </a:r>
            <a:r>
              <a:rPr lang="da-DK" dirty="0"/>
              <a:t> the </a:t>
            </a:r>
            <a:r>
              <a:rPr lang="da-DK" dirty="0" err="1"/>
              <a:t>way</a:t>
            </a:r>
            <a:r>
              <a:rPr lang="da-DK" dirty="0"/>
              <a:t> to stop </a:t>
            </a:r>
            <a:r>
              <a:rPr lang="da-DK" dirty="0" err="1"/>
              <a:t>commands</a:t>
            </a:r>
            <a:r>
              <a:rPr lang="da-DK" dirty="0"/>
              <a:t>?</a:t>
            </a:r>
          </a:p>
          <a:p>
            <a:pPr lvl="2"/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current</a:t>
            </a:r>
            <a:r>
              <a:rPr lang="da-DK" dirty="0"/>
              <a:t> folder is ./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378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Combining</a:t>
            </a:r>
            <a:r>
              <a:rPr lang="da-DK" dirty="0"/>
              <a:t> </a:t>
            </a:r>
            <a:r>
              <a:rPr lang="da-DK" dirty="0" err="1"/>
              <a:t>things</a:t>
            </a:r>
            <a:r>
              <a:rPr lang="da-DK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combine</a:t>
            </a:r>
            <a:r>
              <a:rPr lang="da-DK" dirty="0"/>
              <a:t> </a:t>
            </a:r>
            <a:r>
              <a:rPr lang="da-DK" dirty="0" err="1"/>
              <a:t>commands</a:t>
            </a:r>
            <a:r>
              <a:rPr lang="da-DK" dirty="0"/>
              <a:t> a </a:t>
            </a:r>
            <a:r>
              <a:rPr lang="da-DK" dirty="0" err="1"/>
              <a:t>lot</a:t>
            </a:r>
            <a:r>
              <a:rPr lang="da-DK" dirty="0"/>
              <a:t>, </a:t>
            </a:r>
            <a:r>
              <a:rPr lang="da-DK" dirty="0" err="1"/>
              <a:t>like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the find </a:t>
            </a:r>
            <a:r>
              <a:rPr lang="da-DK" dirty="0" err="1"/>
              <a:t>function</a:t>
            </a:r>
            <a:r>
              <a:rPr lang="da-DK" dirty="0"/>
              <a:t> in a loop </a:t>
            </a:r>
            <a:r>
              <a:rPr lang="da-DK" dirty="0" err="1"/>
              <a:t>like</a:t>
            </a:r>
            <a:r>
              <a:rPr lang="da-DK" dirty="0"/>
              <a:t> </a:t>
            </a:r>
            <a:r>
              <a:rPr lang="da-DK" dirty="0" err="1"/>
              <a:t>this</a:t>
            </a:r>
            <a:endParaRPr lang="da-DK" dirty="0"/>
          </a:p>
          <a:p>
            <a:endParaRPr lang="da-DK" dirty="0"/>
          </a:p>
          <a:p>
            <a:pPr marL="0" indent="0">
              <a:buNone/>
            </a:pPr>
            <a:r>
              <a:rPr lang="en-US" dirty="0"/>
              <a:t>for i in $(FINDCOMMAND); do </a:t>
            </a:r>
          </a:p>
          <a:p>
            <a:pPr marL="0" indent="0">
              <a:buNone/>
            </a:pPr>
            <a:r>
              <a:rPr lang="en-US" dirty="0"/>
              <a:t>	SOMETHINGWITH $i; </a:t>
            </a:r>
          </a:p>
          <a:p>
            <a:pPr marL="0" indent="0">
              <a:buNone/>
            </a:pPr>
            <a:r>
              <a:rPr lang="en-US" dirty="0"/>
              <a:t>done</a:t>
            </a:r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See if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understand the </a:t>
            </a:r>
            <a:r>
              <a:rPr lang="da-DK" dirty="0" err="1"/>
              <a:t>following</a:t>
            </a:r>
            <a:r>
              <a:rPr lang="da-DK" dirty="0"/>
              <a:t> loop and </a:t>
            </a:r>
            <a:r>
              <a:rPr lang="da-DK" dirty="0" err="1"/>
              <a:t>then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good</a:t>
            </a:r>
            <a:r>
              <a:rPr lang="da-DK" dirty="0"/>
              <a:t> to go</a:t>
            </a:r>
          </a:p>
          <a:p>
            <a:endParaRPr lang="da-DK" dirty="0"/>
          </a:p>
          <a:p>
            <a:endParaRPr lang="da-DK" dirty="0"/>
          </a:p>
          <a:p>
            <a:pPr marL="0" indent="0">
              <a:buNone/>
            </a:pPr>
            <a:r>
              <a:rPr lang="en-US" dirty="0"/>
              <a:t>for i in $(find miniconda3/ -name "*txt" | head ); do echo $i; head $i; done</a:t>
            </a:r>
            <a:endParaRPr lang="da-DK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21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807024" y="5980036"/>
            <a:ext cx="3422796" cy="5437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find </a:t>
            </a:r>
            <a:r>
              <a:rPr lang="da-DK" dirty="0" err="1">
                <a:latin typeface="+mn-lt"/>
              </a:rPr>
              <a:t>command</a:t>
            </a:r>
            <a:r>
              <a:rPr lang="da-DK" dirty="0">
                <a:latin typeface="+mn-lt"/>
              </a:rPr>
              <a:t>, </a:t>
            </a:r>
            <a:r>
              <a:rPr lang="da-DK" dirty="0" err="1">
                <a:latin typeface="+mn-lt"/>
              </a:rPr>
              <a:t>finds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anything</a:t>
            </a:r>
            <a:r>
              <a:rPr lang="da-DK" dirty="0">
                <a:latin typeface="+mn-lt"/>
              </a:rPr>
              <a:t> </a:t>
            </a:r>
          </a:p>
          <a:p>
            <a:pPr algn="l">
              <a:spcBef>
                <a:spcPts val="432"/>
              </a:spcBef>
            </a:pPr>
            <a:r>
              <a:rPr lang="da-DK" dirty="0" err="1">
                <a:latin typeface="+mn-lt"/>
              </a:rPr>
              <a:t>ending</a:t>
            </a:r>
            <a:r>
              <a:rPr lang="da-DK" dirty="0">
                <a:latin typeface="+mn-lt"/>
              </a:rPr>
              <a:t> in ‘</a:t>
            </a:r>
            <a:r>
              <a:rPr lang="da-DK" dirty="0" err="1">
                <a:latin typeface="+mn-lt"/>
              </a:rPr>
              <a:t>txt</a:t>
            </a:r>
            <a:r>
              <a:rPr lang="da-DK" dirty="0">
                <a:latin typeface="+mn-lt"/>
              </a:rPr>
              <a:t>’ in the folder miniconda3</a:t>
            </a:r>
            <a:endParaRPr lang="en-US" dirty="0" err="1">
              <a:latin typeface="+mn-lt"/>
            </a:endParaRPr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 bwMode="auto">
          <a:xfrm flipV="1">
            <a:off x="3518422" y="5301208"/>
            <a:ext cx="124949" cy="6788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5879182" y="6093296"/>
            <a:ext cx="56893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A </a:t>
            </a:r>
            <a:r>
              <a:rPr lang="da-DK" dirty="0" err="1">
                <a:latin typeface="+mn-lt"/>
              </a:rPr>
              <a:t>pipe</a:t>
            </a:r>
            <a:endParaRPr lang="en-US" dirty="0" err="1">
              <a:latin typeface="+mn-lt"/>
            </a:endParaRPr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 bwMode="auto">
          <a:xfrm flipH="1" flipV="1">
            <a:off x="5735166" y="5301208"/>
            <a:ext cx="428485" cy="792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7175326" y="4530025"/>
            <a:ext cx="335668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print the </a:t>
            </a:r>
            <a:r>
              <a:rPr lang="da-DK" dirty="0" err="1">
                <a:latin typeface="+mn-lt"/>
              </a:rPr>
              <a:t>current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name</a:t>
            </a:r>
            <a:r>
              <a:rPr lang="da-DK" dirty="0">
                <a:latin typeface="+mn-lt"/>
              </a:rPr>
              <a:t> of the variable</a:t>
            </a:r>
            <a:endParaRPr lang="en-US" dirty="0" err="1">
              <a:latin typeface="+mn-lt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>
            <a:off x="7391350" y="4776246"/>
            <a:ext cx="1462320" cy="2369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8039422" y="5661249"/>
            <a:ext cx="304767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Print the </a:t>
            </a:r>
            <a:r>
              <a:rPr lang="da-DK" dirty="0" err="1">
                <a:latin typeface="+mn-lt"/>
              </a:rPr>
              <a:t>first</a:t>
            </a:r>
            <a:r>
              <a:rPr lang="da-DK" dirty="0">
                <a:latin typeface="+mn-lt"/>
              </a:rPr>
              <a:t> 10 lines of the file the variable </a:t>
            </a:r>
            <a:r>
              <a:rPr lang="da-DK" dirty="0" err="1">
                <a:latin typeface="+mn-lt"/>
              </a:rPr>
              <a:t>refers</a:t>
            </a:r>
            <a:r>
              <a:rPr lang="da-DK" dirty="0">
                <a:latin typeface="+mn-lt"/>
              </a:rPr>
              <a:t> to</a:t>
            </a:r>
            <a:endParaRPr lang="en-US" dirty="0" err="1">
              <a:latin typeface="+mn-lt"/>
            </a:endParaRPr>
          </a:p>
        </p:txBody>
      </p:sp>
      <p:cxnSp>
        <p:nvCxnSpPr>
          <p:cNvPr id="17" name="Straight Arrow Connector 16"/>
          <p:cNvCxnSpPr>
            <a:stCxn id="14" idx="0"/>
          </p:cNvCxnSpPr>
          <p:nvPr/>
        </p:nvCxnSpPr>
        <p:spPr bwMode="auto">
          <a:xfrm flipH="1" flipV="1">
            <a:off x="8255446" y="5301208"/>
            <a:ext cx="1307815" cy="3600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/>
          <p:cNvSpPr txBox="1"/>
          <p:nvPr/>
        </p:nvSpPr>
        <p:spPr>
          <a:xfrm>
            <a:off x="3503200" y="4331857"/>
            <a:ext cx="2877391" cy="5437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 err="1">
                <a:latin typeface="+mn-lt"/>
              </a:rPr>
              <a:t>only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takes</a:t>
            </a:r>
            <a:r>
              <a:rPr lang="da-DK" dirty="0">
                <a:latin typeface="+mn-lt"/>
              </a:rPr>
              <a:t> the </a:t>
            </a:r>
            <a:r>
              <a:rPr lang="da-DK" dirty="0" err="1">
                <a:latin typeface="+mn-lt"/>
              </a:rPr>
              <a:t>first</a:t>
            </a:r>
            <a:r>
              <a:rPr lang="da-DK" dirty="0">
                <a:latin typeface="+mn-lt"/>
              </a:rPr>
              <a:t> 10 </a:t>
            </a:r>
            <a:r>
              <a:rPr lang="da-DK" dirty="0" err="1">
                <a:latin typeface="+mn-lt"/>
              </a:rPr>
              <a:t>values</a:t>
            </a:r>
            <a:r>
              <a:rPr lang="da-DK" dirty="0">
                <a:latin typeface="+mn-lt"/>
              </a:rPr>
              <a:t> of </a:t>
            </a:r>
          </a:p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the find </a:t>
            </a:r>
            <a:r>
              <a:rPr lang="da-DK" dirty="0" err="1">
                <a:latin typeface="+mn-lt"/>
              </a:rPr>
              <a:t>command</a:t>
            </a:r>
            <a:r>
              <a:rPr lang="da-DK" dirty="0">
                <a:latin typeface="+mn-lt"/>
              </a:rPr>
              <a:t> </a:t>
            </a:r>
            <a:endParaRPr lang="en-US" dirty="0" err="1">
              <a:latin typeface="+mn-lt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4941896" y="4894711"/>
            <a:ext cx="937286" cy="1346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4463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1" grpId="0"/>
      <p:bldP spid="14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comparative genomics workshop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890CD-8F90-4FE7-841F-F7B0C2865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Mikael Lenz Strube</a:t>
            </a:r>
          </a:p>
          <a:p>
            <a:endParaRPr lang="en-GB" dirty="0"/>
          </a:p>
          <a:p>
            <a:r>
              <a:rPr lang="en-GB" dirty="0"/>
              <a:t>milst@dtu.dk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796381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Associate</a:t>
            </a:r>
            <a:r>
              <a:rPr lang="da-DK" dirty="0"/>
              <a:t> Professor at DTU </a:t>
            </a:r>
            <a:r>
              <a:rPr lang="da-DK" dirty="0" err="1"/>
              <a:t>Bioengineering</a:t>
            </a:r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 err="1"/>
              <a:t>Biochemical</a:t>
            </a:r>
            <a:r>
              <a:rPr lang="da-DK" dirty="0"/>
              <a:t> </a:t>
            </a:r>
            <a:r>
              <a:rPr lang="da-DK" dirty="0" err="1"/>
              <a:t>engineer</a:t>
            </a:r>
            <a:r>
              <a:rPr lang="da-DK" dirty="0"/>
              <a:t> </a:t>
            </a:r>
            <a:r>
              <a:rPr lang="da-DK" dirty="0" err="1"/>
              <a:t>turned</a:t>
            </a:r>
            <a:r>
              <a:rPr lang="da-DK" dirty="0"/>
              <a:t> </a:t>
            </a:r>
            <a:r>
              <a:rPr lang="da-DK" dirty="0" err="1"/>
              <a:t>bioinformatician</a:t>
            </a:r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Research </a:t>
            </a:r>
            <a:r>
              <a:rPr lang="da-DK" dirty="0" err="1"/>
              <a:t>focused</a:t>
            </a:r>
            <a:r>
              <a:rPr lang="da-DK" dirty="0"/>
              <a:t> on </a:t>
            </a:r>
            <a:r>
              <a:rPr lang="da-DK" dirty="0" err="1"/>
              <a:t>microbiomes</a:t>
            </a:r>
            <a:r>
              <a:rPr lang="da-DK" dirty="0"/>
              <a:t> and </a:t>
            </a:r>
            <a:r>
              <a:rPr lang="da-DK" dirty="0" err="1"/>
              <a:t>how</a:t>
            </a:r>
            <a:r>
              <a:rPr lang="da-DK" dirty="0"/>
              <a:t> </a:t>
            </a:r>
            <a:r>
              <a:rPr lang="da-DK" dirty="0" err="1"/>
              <a:t>they</a:t>
            </a:r>
            <a:r>
              <a:rPr lang="da-DK" dirty="0"/>
              <a:t> </a:t>
            </a:r>
            <a:r>
              <a:rPr lang="da-DK" dirty="0" err="1"/>
              <a:t>communicate</a:t>
            </a:r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 err="1"/>
              <a:t>Currently</a:t>
            </a:r>
            <a:r>
              <a:rPr lang="da-DK" dirty="0"/>
              <a:t> </a:t>
            </a:r>
            <a:r>
              <a:rPr lang="da-DK" dirty="0" err="1"/>
              <a:t>works</a:t>
            </a:r>
            <a:r>
              <a:rPr lang="da-DK" dirty="0"/>
              <a:t> at the Center of </a:t>
            </a:r>
            <a:r>
              <a:rPr lang="da-DK" dirty="0" err="1"/>
              <a:t>Secondary</a:t>
            </a:r>
            <a:r>
              <a:rPr lang="da-DK" dirty="0"/>
              <a:t> </a:t>
            </a:r>
            <a:r>
              <a:rPr lang="da-DK" dirty="0" err="1"/>
              <a:t>Metabolites</a:t>
            </a:r>
            <a:r>
              <a:rPr lang="da-DK" dirty="0"/>
              <a:t> (</a:t>
            </a:r>
            <a:r>
              <a:rPr lang="da-DK" dirty="0" err="1"/>
              <a:t>CeMiSt</a:t>
            </a:r>
            <a:r>
              <a:rPr lang="da-DK" dirty="0"/>
              <a:t>; </a:t>
            </a:r>
            <a:r>
              <a:rPr lang="da-DK" dirty="0">
                <a:hlinkClick r:id="rId2"/>
              </a:rPr>
              <a:t>https://cemist.dtu.dk/</a:t>
            </a:r>
            <a:r>
              <a:rPr lang="da-DK" dirty="0"/>
              <a:t>)</a:t>
            </a:r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This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fun</a:t>
            </a:r>
            <a:r>
              <a:rPr lang="da-DK" dirty="0"/>
              <a:t> if </a:t>
            </a:r>
            <a:r>
              <a:rPr lang="da-DK" dirty="0" err="1"/>
              <a:t>you</a:t>
            </a:r>
            <a:r>
              <a:rPr lang="da-DK" dirty="0"/>
              <a:t> talk back to </a:t>
            </a:r>
            <a:r>
              <a:rPr lang="da-DK" dirty="0" err="1"/>
              <a:t>me</a:t>
            </a:r>
            <a:r>
              <a:rPr lang="da-DK" dirty="0"/>
              <a:t> - if </a:t>
            </a:r>
            <a:r>
              <a:rPr lang="da-DK" dirty="0" err="1"/>
              <a:t>you</a:t>
            </a:r>
            <a:r>
              <a:rPr lang="da-DK" dirty="0"/>
              <a:t> dont </a:t>
            </a:r>
            <a:r>
              <a:rPr lang="da-DK" dirty="0" err="1"/>
              <a:t>follow</a:t>
            </a:r>
            <a:r>
              <a:rPr lang="da-DK" dirty="0"/>
              <a:t> the </a:t>
            </a:r>
            <a:r>
              <a:rPr lang="da-DK" dirty="0" err="1"/>
              <a:t>material</a:t>
            </a:r>
            <a:r>
              <a:rPr lang="da-DK" dirty="0"/>
              <a:t>, </a:t>
            </a:r>
            <a:r>
              <a:rPr lang="da-DK" dirty="0" err="1"/>
              <a:t>then</a:t>
            </a:r>
            <a:r>
              <a:rPr lang="da-DK" dirty="0"/>
              <a:t> </a:t>
            </a:r>
            <a:r>
              <a:rPr lang="da-DK" dirty="0" err="1"/>
              <a:t>tell</a:t>
            </a:r>
            <a:r>
              <a:rPr lang="da-DK" dirty="0"/>
              <a:t> </a:t>
            </a:r>
            <a:r>
              <a:rPr lang="da-DK" dirty="0" err="1"/>
              <a:t>me</a:t>
            </a:r>
            <a:r>
              <a:rPr lang="da-DK" dirty="0"/>
              <a:t>!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1026" name="Picture 2" descr="https://cemist.dtu.dk/-/media/Centre/CeMist/Backbone-pictures/Logo-website-no-DG/Logo%20website%20transparent.ashx?mh=100&amp;mw=600&amp;hash=0AD59555994F8E8C789B76CE0525DC49F13B6A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3950" y="188640"/>
            <a:ext cx="27051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0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98" y="1989040"/>
            <a:ext cx="3952421" cy="180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5075" y="2202474"/>
            <a:ext cx="3305338" cy="180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411" y="4221088"/>
            <a:ext cx="3502793" cy="180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3198" y="4581128"/>
            <a:ext cx="4784874" cy="180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0204" y="3069040"/>
            <a:ext cx="3657447" cy="144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7066" y="333016"/>
            <a:ext cx="3530541" cy="1440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91281" y="129935"/>
            <a:ext cx="3615169" cy="1800000"/>
          </a:xfrm>
          <a:prstGeom prst="rect">
            <a:avLst/>
          </a:prstGeom>
        </p:spPr>
      </p:pic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7907203"/>
              </p:ext>
            </p:extLst>
          </p:nvPr>
        </p:nvGraphicFramePr>
        <p:xfrm>
          <a:off x="3809206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311631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learn</a:t>
            </a:r>
            <a:r>
              <a:rPr lang="da-DK" dirty="0"/>
              <a:t> </a:t>
            </a:r>
            <a:r>
              <a:rPr lang="da-DK" dirty="0" err="1"/>
              <a:t>here</a:t>
            </a:r>
            <a:r>
              <a:rPr lang="da-DK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The </a:t>
            </a:r>
            <a:r>
              <a:rPr lang="da-DK" dirty="0" err="1"/>
              <a:t>command</a:t>
            </a:r>
            <a:r>
              <a:rPr lang="da-DK" dirty="0"/>
              <a:t> line </a:t>
            </a:r>
          </a:p>
          <a:p>
            <a:endParaRPr lang="da-DK" dirty="0"/>
          </a:p>
          <a:p>
            <a:r>
              <a:rPr lang="da-DK" dirty="0"/>
              <a:t>Handling </a:t>
            </a:r>
            <a:r>
              <a:rPr lang="da-DK" dirty="0" err="1"/>
              <a:t>environments</a:t>
            </a:r>
            <a:endParaRPr lang="da-DK" dirty="0"/>
          </a:p>
          <a:p>
            <a:endParaRPr lang="da-DK" dirty="0"/>
          </a:p>
          <a:p>
            <a:r>
              <a:rPr lang="da-DK" dirty="0" err="1"/>
              <a:t>Getting</a:t>
            </a:r>
            <a:r>
              <a:rPr lang="da-DK" dirty="0"/>
              <a:t> </a:t>
            </a:r>
            <a:r>
              <a:rPr lang="da-DK" dirty="0" err="1"/>
              <a:t>genomes</a:t>
            </a:r>
            <a:endParaRPr lang="da-DK" dirty="0"/>
          </a:p>
          <a:p>
            <a:endParaRPr lang="da-DK" dirty="0"/>
          </a:p>
          <a:p>
            <a:r>
              <a:rPr lang="da-DK" dirty="0" err="1"/>
              <a:t>Doing</a:t>
            </a:r>
            <a:r>
              <a:rPr lang="da-DK" dirty="0"/>
              <a:t> basic analyses on sets of </a:t>
            </a:r>
            <a:r>
              <a:rPr lang="da-DK" dirty="0" err="1"/>
              <a:t>genomes</a:t>
            </a:r>
            <a:endParaRPr lang="da-DK" dirty="0"/>
          </a:p>
          <a:p>
            <a:endParaRPr lang="da-DK" dirty="0"/>
          </a:p>
          <a:p>
            <a:r>
              <a:rPr lang="da-DK" dirty="0" err="1"/>
              <a:t>Doing</a:t>
            </a:r>
            <a:r>
              <a:rPr lang="da-DK" dirty="0"/>
              <a:t> </a:t>
            </a:r>
            <a:r>
              <a:rPr lang="da-DK" dirty="0" err="1"/>
              <a:t>whole</a:t>
            </a:r>
            <a:r>
              <a:rPr lang="da-DK" dirty="0"/>
              <a:t> </a:t>
            </a:r>
            <a:r>
              <a:rPr lang="da-DK" dirty="0" err="1"/>
              <a:t>genome</a:t>
            </a:r>
            <a:r>
              <a:rPr lang="da-DK" dirty="0"/>
              <a:t> </a:t>
            </a:r>
            <a:r>
              <a:rPr lang="da-DK" dirty="0" err="1"/>
              <a:t>phylogenies</a:t>
            </a:r>
            <a:endParaRPr lang="da-DK" dirty="0"/>
          </a:p>
          <a:p>
            <a:endParaRPr lang="da-DK" dirty="0"/>
          </a:p>
          <a:p>
            <a:r>
              <a:rPr lang="da-DK" dirty="0" err="1"/>
              <a:t>Visualizing</a:t>
            </a:r>
            <a:r>
              <a:rPr lang="da-DK" dirty="0"/>
              <a:t> </a:t>
            </a:r>
            <a:r>
              <a:rPr lang="da-DK" dirty="0" err="1"/>
              <a:t>phylogenies</a:t>
            </a:r>
            <a:endParaRPr lang="da-DK" dirty="0"/>
          </a:p>
          <a:p>
            <a:endParaRPr lang="da-DK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739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gene </a:t>
            </a:r>
            <a:r>
              <a:rPr lang="da-DK" dirty="0" err="1"/>
              <a:t>content</a:t>
            </a:r>
            <a:r>
              <a:rPr lang="da-DK" dirty="0"/>
              <a:t> of </a:t>
            </a:r>
            <a:r>
              <a:rPr lang="da-DK" dirty="0" err="1"/>
              <a:t>pathogenic</a:t>
            </a:r>
            <a:r>
              <a:rPr lang="da-DK" dirty="0"/>
              <a:t> marine </a:t>
            </a:r>
            <a:r>
              <a:rPr lang="da-DK" dirty="0" err="1"/>
              <a:t>bacteria</a:t>
            </a:r>
            <a:r>
              <a:rPr lang="da-DK" dirty="0"/>
              <a:t> </a:t>
            </a:r>
            <a:r>
              <a:rPr lang="da-DK" dirty="0" err="1"/>
              <a:t>depends</a:t>
            </a:r>
            <a:r>
              <a:rPr lang="da-DK" dirty="0"/>
              <a:t> on </a:t>
            </a:r>
            <a:r>
              <a:rPr lang="da-DK" dirty="0" err="1"/>
              <a:t>their</a:t>
            </a:r>
            <a:r>
              <a:rPr lang="da-DK" dirty="0"/>
              <a:t> </a:t>
            </a:r>
            <a:r>
              <a:rPr lang="da-DK" dirty="0" err="1"/>
              <a:t>phylogeny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5732" y="1484784"/>
            <a:ext cx="3130461" cy="454501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7679382" y="5710609"/>
            <a:ext cx="4680520" cy="816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>
              <a:lnSpc>
                <a:spcPct val="107000"/>
              </a:lnSpc>
              <a:spcAft>
                <a:spcPts val="800"/>
              </a:spcAft>
            </a:pPr>
            <a:r>
              <a:rPr lang="da-DK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Tesdorpf, Jens Edward, Aileen Ute Geers, Mikael Lenz Strube, Lone Gram, and Mikkel Bentzon-Tilia. 2022. “</a:t>
            </a:r>
            <a:r>
              <a:rPr lang="da-DK" sz="1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Roseobacter</a:t>
            </a:r>
            <a:r>
              <a:rPr lang="da-DK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Group </a:t>
            </a:r>
            <a:r>
              <a:rPr lang="da-DK" sz="1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Probiotics</a:t>
            </a:r>
            <a:r>
              <a:rPr lang="da-DK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sz="1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Exhibit</a:t>
            </a:r>
            <a:r>
              <a:rPr lang="da-DK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sz="1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Differential</a:t>
            </a:r>
            <a:r>
              <a:rPr lang="da-DK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Killing of Fish </a:t>
            </a:r>
            <a:r>
              <a:rPr lang="da-DK" sz="1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Pathogenic</a:t>
            </a:r>
            <a:r>
              <a:rPr lang="da-DK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sz="1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Tenacibaculum</a:t>
            </a:r>
            <a:r>
              <a:rPr lang="da-DK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Species.” </a:t>
            </a:r>
            <a:r>
              <a:rPr lang="da-DK" sz="11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Applied and Environmental Microbiology</a:t>
            </a:r>
            <a:r>
              <a:rPr lang="da-DK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955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</a:t>
            </a:r>
            <a:r>
              <a:rPr lang="da-DK" dirty="0" err="1"/>
              <a:t>Mycoplasma</a:t>
            </a:r>
            <a:r>
              <a:rPr lang="da-DK" dirty="0"/>
              <a:t> </a:t>
            </a:r>
            <a:r>
              <a:rPr lang="da-DK" dirty="0" err="1"/>
              <a:t>infecting</a:t>
            </a:r>
            <a:r>
              <a:rPr lang="da-DK" dirty="0"/>
              <a:t> </a:t>
            </a:r>
            <a:r>
              <a:rPr lang="da-DK" dirty="0" err="1"/>
              <a:t>european</a:t>
            </a:r>
            <a:r>
              <a:rPr lang="da-DK" dirty="0"/>
              <a:t> </a:t>
            </a:r>
            <a:r>
              <a:rPr lang="da-DK" dirty="0" err="1"/>
              <a:t>cows</a:t>
            </a:r>
            <a:r>
              <a:rPr lang="da-DK" dirty="0"/>
              <a:t> arrived </a:t>
            </a:r>
            <a:r>
              <a:rPr lang="da-DK" dirty="0" err="1"/>
              <a:t>around</a:t>
            </a:r>
            <a:r>
              <a:rPr lang="da-DK" dirty="0"/>
              <a:t> 2010 and is </a:t>
            </a:r>
            <a:r>
              <a:rPr lang="da-DK" dirty="0" err="1"/>
              <a:t>highly</a:t>
            </a:r>
            <a:r>
              <a:rPr lang="da-DK" dirty="0"/>
              <a:t> </a:t>
            </a:r>
            <a:r>
              <a:rPr lang="da-DK" dirty="0" err="1"/>
              <a:t>reduced</a:t>
            </a:r>
            <a:r>
              <a:rPr lang="da-DK" dirty="0"/>
              <a:t> in </a:t>
            </a:r>
            <a:r>
              <a:rPr lang="da-DK" dirty="0" err="1"/>
              <a:t>genomic</a:t>
            </a:r>
            <a:r>
              <a:rPr lang="da-DK" dirty="0"/>
              <a:t> </a:t>
            </a:r>
            <a:r>
              <a:rPr lang="da-DK" dirty="0" err="1"/>
              <a:t>size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5344" y="1556792"/>
            <a:ext cx="5951236" cy="454501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381" y="5877272"/>
            <a:ext cx="6092825" cy="6001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sz="1100" dirty="0" err="1">
                <a:latin typeface="Calibri" panose="020F0502020204030204" pitchFamily="34" charset="0"/>
                <a:ea typeface="Calibri" panose="020F0502020204030204" pitchFamily="34" charset="0"/>
              </a:rPr>
              <a:t>Tardy</a:t>
            </a:r>
            <a:r>
              <a:rPr lang="da-DK" sz="1100" dirty="0">
                <a:latin typeface="Calibri" panose="020F0502020204030204" pitchFamily="34" charset="0"/>
                <a:ea typeface="Calibri" panose="020F0502020204030204" pitchFamily="34" charset="0"/>
              </a:rPr>
              <a:t>, Florence, Anna </a:t>
            </a:r>
            <a:r>
              <a:rPr lang="da-DK" sz="1100" dirty="0" err="1">
                <a:latin typeface="Calibri" panose="020F0502020204030204" pitchFamily="34" charset="0"/>
                <a:ea typeface="Calibri" panose="020F0502020204030204" pitchFamily="34" charset="0"/>
              </a:rPr>
              <a:t>Aspan</a:t>
            </a:r>
            <a:r>
              <a:rPr lang="da-DK" sz="1100" dirty="0">
                <a:latin typeface="Calibri" panose="020F0502020204030204" pitchFamily="34" charset="0"/>
                <a:ea typeface="Calibri" panose="020F0502020204030204" pitchFamily="34" charset="0"/>
              </a:rPr>
              <a:t>, Tiina Autio, Anne Ridley, Agnès Tricot, Adélie Colin, Tarja Pohjanvirta, et al. 2020. “</a:t>
            </a:r>
            <a:r>
              <a:rPr lang="da-DK" sz="1100" dirty="0" err="1">
                <a:latin typeface="Calibri" panose="020F0502020204030204" pitchFamily="34" charset="0"/>
                <a:ea typeface="Calibri" panose="020F0502020204030204" pitchFamily="34" charset="0"/>
              </a:rPr>
              <a:t>Mycoplasma</a:t>
            </a:r>
            <a:r>
              <a:rPr lang="da-DK" sz="11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da-DK" sz="1100" dirty="0" err="1">
                <a:latin typeface="Calibri" panose="020F0502020204030204" pitchFamily="34" charset="0"/>
                <a:ea typeface="Calibri" panose="020F0502020204030204" pitchFamily="34" charset="0"/>
              </a:rPr>
              <a:t>Bovis</a:t>
            </a:r>
            <a:r>
              <a:rPr lang="da-DK" sz="1100" dirty="0">
                <a:latin typeface="Calibri" panose="020F0502020204030204" pitchFamily="34" charset="0"/>
                <a:ea typeface="Calibri" panose="020F0502020204030204" pitchFamily="34" charset="0"/>
              </a:rPr>
              <a:t> in Nordic European </a:t>
            </a:r>
            <a:r>
              <a:rPr lang="da-DK" sz="1100" dirty="0" err="1">
                <a:latin typeface="Calibri" panose="020F0502020204030204" pitchFamily="34" charset="0"/>
                <a:ea typeface="Calibri" panose="020F0502020204030204" pitchFamily="34" charset="0"/>
              </a:rPr>
              <a:t>Countries</a:t>
            </a:r>
            <a:r>
              <a:rPr lang="da-DK" sz="1100" dirty="0">
                <a:latin typeface="Calibri" panose="020F0502020204030204" pitchFamily="34" charset="0"/>
                <a:ea typeface="Calibri" panose="020F0502020204030204" pitchFamily="34" charset="0"/>
              </a:rPr>
              <a:t>: </a:t>
            </a:r>
            <a:r>
              <a:rPr lang="da-DK" sz="1100" dirty="0" err="1">
                <a:latin typeface="Calibri" panose="020F0502020204030204" pitchFamily="34" charset="0"/>
                <a:ea typeface="Calibri" panose="020F0502020204030204" pitchFamily="34" charset="0"/>
              </a:rPr>
              <a:t>Emergence</a:t>
            </a:r>
            <a:r>
              <a:rPr lang="da-DK" sz="1100" dirty="0">
                <a:latin typeface="Calibri" panose="020F0502020204030204" pitchFamily="34" charset="0"/>
                <a:ea typeface="Calibri" panose="020F0502020204030204" pitchFamily="34" charset="0"/>
              </a:rPr>
              <a:t> and </a:t>
            </a:r>
            <a:r>
              <a:rPr lang="da-DK" sz="1100" dirty="0" err="1">
                <a:latin typeface="Calibri" panose="020F0502020204030204" pitchFamily="34" charset="0"/>
                <a:ea typeface="Calibri" panose="020F0502020204030204" pitchFamily="34" charset="0"/>
              </a:rPr>
              <a:t>Dominance</a:t>
            </a:r>
            <a:r>
              <a:rPr lang="da-DK" sz="1100" dirty="0">
                <a:latin typeface="Calibri" panose="020F0502020204030204" pitchFamily="34" charset="0"/>
                <a:ea typeface="Calibri" panose="020F0502020204030204" pitchFamily="34" charset="0"/>
              </a:rPr>
              <a:t> of a New </a:t>
            </a:r>
            <a:r>
              <a:rPr lang="da-DK" sz="1100" dirty="0" err="1">
                <a:latin typeface="Calibri" panose="020F0502020204030204" pitchFamily="34" charset="0"/>
                <a:ea typeface="Calibri" panose="020F0502020204030204" pitchFamily="34" charset="0"/>
              </a:rPr>
              <a:t>Clone</a:t>
            </a:r>
            <a:r>
              <a:rPr lang="da-DK" sz="1100" dirty="0">
                <a:latin typeface="Calibri" panose="020F0502020204030204" pitchFamily="34" charset="0"/>
                <a:ea typeface="Calibri" panose="020F0502020204030204" pitchFamily="34" charset="0"/>
              </a:rPr>
              <a:t>.” </a:t>
            </a:r>
            <a:r>
              <a:rPr lang="da-DK" sz="1100" i="1" dirty="0" err="1">
                <a:latin typeface="Calibri" panose="020F0502020204030204" pitchFamily="34" charset="0"/>
                <a:ea typeface="Calibri" panose="020F0502020204030204" pitchFamily="34" charset="0"/>
              </a:rPr>
              <a:t>Pathogens</a:t>
            </a:r>
            <a:r>
              <a:rPr lang="da-DK" sz="1100" dirty="0">
                <a:latin typeface="Calibri" panose="020F0502020204030204" pitchFamily="34" charset="0"/>
                <a:ea typeface="Calibri" panose="020F0502020204030204" pitchFamily="34" charset="0"/>
              </a:rPr>
              <a:t> 9 (11): 1–15.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31555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Bacillus</a:t>
            </a:r>
            <a:r>
              <a:rPr lang="da-DK" dirty="0"/>
              <a:t> species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highly</a:t>
            </a:r>
            <a:r>
              <a:rPr lang="da-DK" dirty="0"/>
              <a:t> diverse in </a:t>
            </a:r>
            <a:r>
              <a:rPr lang="da-DK" dirty="0" err="1"/>
              <a:t>their</a:t>
            </a:r>
            <a:r>
              <a:rPr lang="da-DK" dirty="0"/>
              <a:t> </a:t>
            </a:r>
            <a:r>
              <a:rPr lang="da-DK" dirty="0" err="1"/>
              <a:t>capacity</a:t>
            </a:r>
            <a:r>
              <a:rPr lang="da-DK" dirty="0"/>
              <a:t> for </a:t>
            </a:r>
            <a:r>
              <a:rPr lang="da-DK" dirty="0" err="1"/>
              <a:t>secondary</a:t>
            </a:r>
            <a:r>
              <a:rPr lang="da-DK" dirty="0"/>
              <a:t> </a:t>
            </a:r>
            <a:r>
              <a:rPr lang="da-DK" dirty="0" err="1"/>
              <a:t>metabolite</a:t>
            </a:r>
            <a:r>
              <a:rPr lang="da-DK" dirty="0"/>
              <a:t> </a:t>
            </a:r>
            <a:r>
              <a:rPr lang="da-DK" dirty="0" err="1"/>
              <a:t>production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4305" y="1412776"/>
            <a:ext cx="5193314" cy="454501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2996" y="5939094"/>
            <a:ext cx="6092825" cy="5770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sz="1050" dirty="0">
                <a:latin typeface="Calibri" panose="020F0502020204030204" pitchFamily="34" charset="0"/>
                <a:ea typeface="Calibri" panose="020F0502020204030204" pitchFamily="34" charset="0"/>
              </a:rPr>
              <a:t>Kiesewalter, Heiko T., Carlos N. Lozano-Andrade, Mario Wibowo, Mikael L. Strube, Gergely </a:t>
            </a:r>
            <a:r>
              <a:rPr lang="da-DK" sz="1050" dirty="0" err="1">
                <a:latin typeface="Calibri" panose="020F0502020204030204" pitchFamily="34" charset="0"/>
                <a:ea typeface="Calibri" panose="020F0502020204030204" pitchFamily="34" charset="0"/>
              </a:rPr>
              <a:t>Maróti</a:t>
            </a:r>
            <a:r>
              <a:rPr lang="da-DK" sz="1050" dirty="0">
                <a:latin typeface="Calibri" panose="020F0502020204030204" pitchFamily="34" charset="0"/>
                <a:ea typeface="Calibri" panose="020F0502020204030204" pitchFamily="34" charset="0"/>
              </a:rPr>
              <a:t>, Dan Snyder, Tue Sparholt Jørgensen, et al. 2021. “</a:t>
            </a:r>
            <a:r>
              <a:rPr lang="da-DK" sz="1050" dirty="0" err="1">
                <a:latin typeface="Calibri" panose="020F0502020204030204" pitchFamily="34" charset="0"/>
                <a:ea typeface="Calibri" panose="020F0502020204030204" pitchFamily="34" charset="0"/>
              </a:rPr>
              <a:t>Genomic</a:t>
            </a:r>
            <a:r>
              <a:rPr lang="da-DK" sz="1050" dirty="0">
                <a:latin typeface="Calibri" panose="020F0502020204030204" pitchFamily="34" charset="0"/>
                <a:ea typeface="Calibri" panose="020F0502020204030204" pitchFamily="34" charset="0"/>
              </a:rPr>
              <a:t> and Chemical </a:t>
            </a:r>
            <a:r>
              <a:rPr lang="da-DK" sz="1050" dirty="0" err="1">
                <a:latin typeface="Calibri" panose="020F0502020204030204" pitchFamily="34" charset="0"/>
                <a:ea typeface="Calibri" panose="020F0502020204030204" pitchFamily="34" charset="0"/>
              </a:rPr>
              <a:t>Diversity</a:t>
            </a:r>
            <a:r>
              <a:rPr lang="da-DK" sz="1050" dirty="0">
                <a:latin typeface="Calibri" panose="020F0502020204030204" pitchFamily="34" charset="0"/>
                <a:ea typeface="Calibri" panose="020F0502020204030204" pitchFamily="34" charset="0"/>
              </a:rPr>
              <a:t> of </a:t>
            </a:r>
            <a:r>
              <a:rPr lang="da-DK" sz="1050" dirty="0" err="1">
                <a:latin typeface="Calibri" panose="020F0502020204030204" pitchFamily="34" charset="0"/>
                <a:ea typeface="Calibri" panose="020F0502020204030204" pitchFamily="34" charset="0"/>
              </a:rPr>
              <a:t>Bacillus</a:t>
            </a:r>
            <a:r>
              <a:rPr lang="da-DK" sz="1050" dirty="0">
                <a:latin typeface="Calibri" panose="020F0502020204030204" pitchFamily="34" charset="0"/>
                <a:ea typeface="Calibri" panose="020F0502020204030204" pitchFamily="34" charset="0"/>
              </a:rPr>
              <a:t> Subtilis </a:t>
            </a:r>
            <a:r>
              <a:rPr lang="da-DK" sz="1050" dirty="0" err="1">
                <a:latin typeface="Calibri" panose="020F0502020204030204" pitchFamily="34" charset="0"/>
                <a:ea typeface="Calibri" panose="020F0502020204030204" pitchFamily="34" charset="0"/>
              </a:rPr>
              <a:t>Secondary</a:t>
            </a:r>
            <a:r>
              <a:rPr lang="da-DK" sz="105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da-DK" sz="1050" dirty="0" err="1">
                <a:latin typeface="Calibri" panose="020F0502020204030204" pitchFamily="34" charset="0"/>
                <a:ea typeface="Calibri" panose="020F0502020204030204" pitchFamily="34" charset="0"/>
              </a:rPr>
              <a:t>Metabolites</a:t>
            </a:r>
            <a:r>
              <a:rPr lang="da-DK" sz="105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da-DK" sz="1050" dirty="0" err="1">
                <a:latin typeface="Calibri" panose="020F0502020204030204" pitchFamily="34" charset="0"/>
                <a:ea typeface="Calibri" panose="020F0502020204030204" pitchFamily="34" charset="0"/>
              </a:rPr>
              <a:t>against</a:t>
            </a:r>
            <a:r>
              <a:rPr lang="da-DK" sz="1050" dirty="0">
                <a:latin typeface="Calibri" panose="020F0502020204030204" pitchFamily="34" charset="0"/>
                <a:ea typeface="Calibri" panose="020F0502020204030204" pitchFamily="34" charset="0"/>
              </a:rPr>
              <a:t> Plant </a:t>
            </a:r>
            <a:r>
              <a:rPr lang="da-DK" sz="1050" dirty="0" err="1">
                <a:latin typeface="Calibri" panose="020F0502020204030204" pitchFamily="34" charset="0"/>
                <a:ea typeface="Calibri" panose="020F0502020204030204" pitchFamily="34" charset="0"/>
              </a:rPr>
              <a:t>Pathogenic</a:t>
            </a:r>
            <a:r>
              <a:rPr lang="da-DK" sz="105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da-DK" sz="1050" dirty="0" err="1">
                <a:latin typeface="Calibri" panose="020F0502020204030204" pitchFamily="34" charset="0"/>
                <a:ea typeface="Calibri" panose="020F0502020204030204" pitchFamily="34" charset="0"/>
              </a:rPr>
              <a:t>Fungi</a:t>
            </a:r>
            <a:r>
              <a:rPr lang="da-DK" sz="1050" dirty="0">
                <a:latin typeface="Calibri" panose="020F0502020204030204" pitchFamily="34" charset="0"/>
                <a:ea typeface="Calibri" panose="020F0502020204030204" pitchFamily="34" charset="0"/>
              </a:rPr>
              <a:t>.” </a:t>
            </a:r>
            <a:r>
              <a:rPr lang="da-DK" sz="1050" i="1" dirty="0" err="1">
                <a:latin typeface="Calibri" panose="020F0502020204030204" pitchFamily="34" charset="0"/>
                <a:ea typeface="Calibri" panose="020F0502020204030204" pitchFamily="34" charset="0"/>
              </a:rPr>
              <a:t>MSystems</a:t>
            </a:r>
            <a:r>
              <a:rPr lang="da-DK" sz="1050" dirty="0">
                <a:latin typeface="Calibri" panose="020F0502020204030204" pitchFamily="34" charset="0"/>
                <a:ea typeface="Calibri" panose="020F0502020204030204" pitchFamily="34" charset="0"/>
              </a:rPr>
              <a:t> 6 (e00770-20): 1–15.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0379142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3B38FA3B-2246-40E5-A61A-EA1559A3CD76}" vid="{D5F764FD-A73C-4B6C-BF48-3536DEB79AD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item1.xml><?xml version="1.0" encoding="utf-8"?>
<TemplafyTemplateConfiguration><![CDATA[{"elementsMetadata":[{"type":"shape","id":"2fce62a0-f28a-44e1-a519-0cbe37b25f7a","elementConfiguration":{"binding":"UserProfile.Offices.Workarea_{{DocumentLanguage}}","disableUpdates":false,"type":"text"}},{"type":"shape","id":"58465eeb-cfe0-4970-97ec-88179dc0a9c2","elementConfiguration":{"binding":"Form.Date","format":"{{DateFormats.GeneralDate}}","disableUpdates":false,"type":"date"}},{"type":"shape","id":"5020bdfb-1912-4d6d-a5c3-71b7da283692","elementConfiguration":{"binding":"Form.PresentationTitle","disableUpdates":false,"type":"text"}},{"type":"shape","id":"8d5b95d1-8a23-4044-9620-bf5e7305a170","elementConfiguration":{"binding":"UserProfile.Offices.Workarea_{{DocumentLanguage}}","disableUpdates":false,"type":"text"}},{"type":"shape","id":"79fbb3c3-dd89-47ef-91e9-e0bd2bb0942f","elementConfiguration":{"binding":"Form.Date","format":"{{DateFormats.GeneralDate}}","disableUpdates":false,"type":"date"}},{"type":"shape","id":"5e9447ba-0dff-46ec-ac33-540c046ca40a","elementConfiguration":{"binding":"Form.PresentationTitle","disableUpdates":false,"type":"text"}}],"transformationConfigurations":[{"language":"{{DocumentLanguage}}","disableUpdates":false,"type":"proofingLanguage"}],"enableDocumentContentUpdater":true,"templateName":"DTU Template 16_9 - Corporate red","templateDescription":"","version":"1.2"}]]></TemplafyTemplateConfiguration>
</file>

<file path=customXml/item2.xml><?xml version="1.0" encoding="utf-8"?>
<TemplafyFormConfiguration><![CDATA[{"formFields":[{"required":false,"type":"datePicker","name":"Date","label":"Date","helpTexts":{"prefix":"","postfix":""},"spacing":{},"fullyQualifiedName":"Date"},{"required":false,"placeholder":"","lines":0,"type":"textBox","name":"PresentationTitle","label":"Presentation title","helpTexts":{"prefix":"","postfix":""},"spacing":{},"fullyQualifiedName":"PresentationTitle"}],"formDataEntries":[{"name":"Date","value":"4Xm7d242HGo446IH5nRjQA=="},{"name":"PresentationTitle","value":"ZR/I84ubq+6CkRKNk7nn9w=="}]}]]></TemplafyFormConfiguration>
</file>

<file path=customXml/item3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6003040","version":"1.2"}]]></TemplafySlideTemplateConfiguration>
</file>

<file path=customXml/item4.xml><?xml version="1.0" encoding="utf-8"?>
<TemplafySlideFormConfiguration><![CDATA[{"formFields":[],"formDataEntries":[]}]]></TemplafySlideFormConfiguration>
</file>

<file path=customXml/item5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9128185","version":"1.2"}]]></TemplafySlideTemplateConfiguration>
</file>

<file path=customXml/item6.xml><?xml version="1.0" encoding="utf-8"?>
<TemplafySlideFormConfiguration><![CDATA[{"formFields":[],"formDataEntries":[]}]]></TemplafySlideFormConfiguration>
</file>

<file path=customXml/item7.xml><?xml version="1.0" encoding="utf-8"?>
<TemplafySlideFormConfiguration><![CDATA[{"formFields":[],"formDataEntries":[]}]]></TemplafySlideFormConfiguration>
</file>

<file path=customXml/item8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9753289","version":"1.2"}]]></TemplafySlideTemplateConfiguration>
</file>

<file path=customXml/itemProps1.xml><?xml version="1.0" encoding="utf-8"?>
<ds:datastoreItem xmlns:ds="http://schemas.openxmlformats.org/officeDocument/2006/customXml" ds:itemID="{1334258C-C3E7-4029-A615-C886A240FB15}">
  <ds:schemaRefs/>
</ds:datastoreItem>
</file>

<file path=customXml/itemProps2.xml><?xml version="1.0" encoding="utf-8"?>
<ds:datastoreItem xmlns:ds="http://schemas.openxmlformats.org/officeDocument/2006/customXml" ds:itemID="{05DC2B94-7C1B-4C14-83B0-9CD2A82C27E0}">
  <ds:schemaRefs/>
</ds:datastoreItem>
</file>

<file path=customXml/itemProps3.xml><?xml version="1.0" encoding="utf-8"?>
<ds:datastoreItem xmlns:ds="http://schemas.openxmlformats.org/officeDocument/2006/customXml" ds:itemID="{E5957E33-0059-46CE-AE7B-582F67E40B53}">
  <ds:schemaRefs/>
</ds:datastoreItem>
</file>

<file path=customXml/itemProps4.xml><?xml version="1.0" encoding="utf-8"?>
<ds:datastoreItem xmlns:ds="http://schemas.openxmlformats.org/officeDocument/2006/customXml" ds:itemID="{8660AB89-308F-4A34-B01B-CC1A9333F1B1}">
  <ds:schemaRefs/>
</ds:datastoreItem>
</file>

<file path=customXml/itemProps5.xml><?xml version="1.0" encoding="utf-8"?>
<ds:datastoreItem xmlns:ds="http://schemas.openxmlformats.org/officeDocument/2006/customXml" ds:itemID="{11FAAC39-0A3A-4CC2-A9C1-60940B78AE17}">
  <ds:schemaRefs/>
</ds:datastoreItem>
</file>

<file path=customXml/itemProps6.xml><?xml version="1.0" encoding="utf-8"?>
<ds:datastoreItem xmlns:ds="http://schemas.openxmlformats.org/officeDocument/2006/customXml" ds:itemID="{56C8BFB2-A911-4310-9D4A-421D773FAFA6}">
  <ds:schemaRefs/>
</ds:datastoreItem>
</file>

<file path=customXml/itemProps7.xml><?xml version="1.0" encoding="utf-8"?>
<ds:datastoreItem xmlns:ds="http://schemas.openxmlformats.org/officeDocument/2006/customXml" ds:itemID="{F4C08C7F-F953-44DE-ACDE-930692BDDB0F}">
  <ds:schemaRefs/>
</ds:datastoreItem>
</file>

<file path=customXml/itemProps8.xml><?xml version="1.0" encoding="utf-8"?>
<ds:datastoreItem xmlns:ds="http://schemas.openxmlformats.org/officeDocument/2006/customXml" ds:itemID="{02E7CCCE-613B-4CED-B813-E473EA1E01B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334</TotalTime>
  <Words>1429</Words>
  <Application>Microsoft Office PowerPoint</Application>
  <PresentationFormat>Custom</PresentationFormat>
  <Paragraphs>207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Verdana</vt:lpstr>
      <vt:lpstr>Blank</vt:lpstr>
      <vt:lpstr>PowerPoint Presentation</vt:lpstr>
      <vt:lpstr>PowerPoint Presentation</vt:lpstr>
      <vt:lpstr>The comparative genomics workshop</vt:lpstr>
      <vt:lpstr>Me</vt:lpstr>
      <vt:lpstr>PowerPoint Presentation</vt:lpstr>
      <vt:lpstr>What will you learn here?</vt:lpstr>
      <vt:lpstr>The gene content of pathogenic marine bacteria depends on their phylogeny</vt:lpstr>
      <vt:lpstr>The Mycoplasma infecting european cows arrived around 2010 and is highly reduced in genomic size</vt:lpstr>
      <vt:lpstr>Bacillus species are highly diverse in their capacity for secondary metabolite production</vt:lpstr>
      <vt:lpstr>Phages carry secondary metabolites which their hosts can use</vt:lpstr>
      <vt:lpstr>16S sequencing cannot seperate most bacterial species</vt:lpstr>
      <vt:lpstr>The command line</vt:lpstr>
      <vt:lpstr>Bash interactive session</vt:lpstr>
      <vt:lpstr>Command line and arguments</vt:lpstr>
      <vt:lpstr>Working with directories</vt:lpstr>
      <vt:lpstr>Working with files</vt:lpstr>
      <vt:lpstr>What is (ana)conda?</vt:lpstr>
      <vt:lpstr>PowerPoint Presentation</vt:lpstr>
      <vt:lpstr>Loops</vt:lpstr>
      <vt:lpstr>The ‘find’ command</vt:lpstr>
      <vt:lpstr>Combining things 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Mikael Lenz Strube</dc:creator>
  <cp:lastModifiedBy>Mikael Lenz Strube</cp:lastModifiedBy>
  <cp:revision>18</cp:revision>
  <dcterms:created xsi:type="dcterms:W3CDTF">2022-07-11T22:18:32Z</dcterms:created>
  <dcterms:modified xsi:type="dcterms:W3CDTF">2023-05-01T21:21:05Z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636784030496976655</vt:lpwstr>
  </property>
  <property fmtid="{D5CDD505-2E9C-101B-9397-08002B2CF9AE}" pid="5" name="TemplafyUserProfileId">
    <vt:lpwstr>636838302414865013</vt:lpwstr>
  </property>
  <property fmtid="{D5CDD505-2E9C-101B-9397-08002B2CF9AE}" pid="6" name="TemplafyLanguageCode">
    <vt:lpwstr>en-GB</vt:lpwstr>
  </property>
</Properties>
</file>