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9"/>
  </p:sldMasterIdLst>
  <p:notesMasterIdLst>
    <p:notesMasterId r:id="rId18"/>
  </p:notesMasterIdLst>
  <p:handoutMasterIdLst>
    <p:handoutMasterId r:id="rId19"/>
  </p:handoutMasterIdLst>
  <p:sldIdLst>
    <p:sldId id="256" r:id="rId10"/>
    <p:sldId id="260" r:id="rId11"/>
    <p:sldId id="257" r:id="rId12"/>
    <p:sldId id="262" r:id="rId13"/>
    <p:sldId id="261" r:id="rId14"/>
    <p:sldId id="264" r:id="rId15"/>
    <p:sldId id="265" r:id="rId16"/>
    <p:sldId id="263" r:id="rId17"/>
  </p:sldIdLst>
  <p:sldSz cx="12190413" cy="6858000"/>
  <p:notesSz cx="6858000" cy="9144000"/>
  <p:custDataLst>
    <p:tags r:id="rId20"/>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990000"/>
    <a:srgbClr val="FFCC00"/>
    <a:srgbClr val="FF6600"/>
    <a:srgbClr val="FF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15D90-AE55-499D-9C92-CB221F7FAA5F}" v="2" dt="2023-05-01T21:32:10.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098" autoAdjust="0"/>
  </p:normalViewPr>
  <p:slideViewPr>
    <p:cSldViewPr showGuides="1">
      <p:cViewPr varScale="1">
        <p:scale>
          <a:sx n="107" d="100"/>
          <a:sy n="107" d="100"/>
        </p:scale>
        <p:origin x="138" y="258"/>
      </p:cViewPr>
      <p:guideLst/>
    </p:cSldViewPr>
  </p:slideViewPr>
  <p:notesTextViewPr>
    <p:cViewPr>
      <p:scale>
        <a:sx n="3" d="2"/>
        <a:sy n="3" d="2"/>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4.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Lenz Strube" userId="5190ea63-534e-4b85-8189-cf0a88e74104" providerId="ADAL" clId="{50A15D90-AE55-499D-9C92-CB221F7FAA5F}"/>
    <pc:docChg chg="modSld">
      <pc:chgData name="Mikael Lenz Strube" userId="5190ea63-534e-4b85-8189-cf0a88e74104" providerId="ADAL" clId="{50A15D90-AE55-499D-9C92-CB221F7FAA5F}" dt="2023-05-01T21:32:10.730" v="90"/>
      <pc:docMkLst>
        <pc:docMk/>
      </pc:docMkLst>
      <pc:sldChg chg="addSp modSp mod modAnim">
        <pc:chgData name="Mikael Lenz Strube" userId="5190ea63-534e-4b85-8189-cf0a88e74104" providerId="ADAL" clId="{50A15D90-AE55-499D-9C92-CB221F7FAA5F}" dt="2023-05-01T21:32:10.730" v="90"/>
        <pc:sldMkLst>
          <pc:docMk/>
          <pc:sldMk cId="3407962450" sldId="261"/>
        </pc:sldMkLst>
        <pc:spChg chg="add mod">
          <ac:chgData name="Mikael Lenz Strube" userId="5190ea63-534e-4b85-8189-cf0a88e74104" providerId="ADAL" clId="{50A15D90-AE55-499D-9C92-CB221F7FAA5F}" dt="2023-05-01T21:31:45.850" v="89" actId="20577"/>
          <ac:spMkLst>
            <pc:docMk/>
            <pc:sldMk cId="3407962450" sldId="261"/>
            <ac:spMk id="3" creationId="{974AD88B-D07D-89B3-7688-4FACBD7FDD5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60523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1"/>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3121353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113676" name="text" descr="{&quot;templafy&quot;:{&quot;id&quot;:&quot;2fce62a0-f28a-44e1-a519-0cbe37b25f7a&quot;}}" title="UserProfile.Offices.Workarea_{{DocumentLanguage}}"/>
          <p:cNvSpPr>
            <a:spLocks noChangeArrowheads="1"/>
          </p:cNvSpPr>
          <p:nvPr/>
        </p:nvSpPr>
        <p:spPr bwMode="auto">
          <a:xfrm>
            <a:off x="1774726" y="6541200"/>
            <a:ext cx="3397071" cy="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l" eaLnBrk="0" hangingPunct="0">
              <a:spcBef>
                <a:spcPct val="0"/>
              </a:spcBef>
            </a:pPr>
            <a:r>
              <a:rPr lang="en-GB" sz="700" b="1" dirty="0">
                <a:solidFill>
                  <a:schemeClr val="bg1"/>
                </a:solidFill>
                <a:latin typeface="+mn-lt"/>
              </a:rPr>
              <a:t>DTU</a:t>
            </a:r>
          </a:p>
        </p:txBody>
      </p:sp>
      <p:sp>
        <p:nvSpPr>
          <p:cNvPr id="5" name="date" descr="{&quot;templafy&quot;:{&quot;id&quot;:&quot;58465eeb-cfe0-4970-97ec-88179dc0a9c2&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Date</a:t>
            </a:r>
          </a:p>
        </p:txBody>
      </p:sp>
      <p:sp>
        <p:nvSpPr>
          <p:cNvPr id="7" name="text" descr="{&quot;templafy&quot;:{&quot;id&quot;:&quot;5020bdfb-1912-4d6d-a5c3-71b7da283692&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Title</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4.xml"/><Relationship Id="rId1" Type="http://schemas.openxmlformats.org/officeDocument/2006/relationships/customXml" Target="../../customXml/item3.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6.xml"/><Relationship Id="rId1"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8.xml"/><Relationship Id="rId1" Type="http://schemas.openxmlformats.org/officeDocument/2006/relationships/customXml" Target="../../customXml/item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genome/browse#!/prokaryot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en-GB" smtClean="0"/>
              <a:pPr/>
              <a:t>1</a:t>
            </a:fld>
            <a:endParaRPr lang="en-GB" dirty="0"/>
          </a:p>
        </p:txBody>
      </p:sp>
    </p:spTree>
    <p:custDataLst>
      <p:custData r:id="rId1"/>
      <p:custData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Genome assembly and what we can get</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Mikael Lenz Strube (milst@dtu.dk)</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GB" dirty="0"/>
              <a:t>Bacterial genomes and how to sequence them</a:t>
            </a:r>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
        <p:nvSpPr>
          <p:cNvPr id="2" name="Oval 1"/>
          <p:cNvSpPr/>
          <p:nvPr/>
        </p:nvSpPr>
        <p:spPr bwMode="auto">
          <a:xfrm>
            <a:off x="46534" y="3356992"/>
            <a:ext cx="936104" cy="100811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3" name="Oval 2"/>
          <p:cNvSpPr/>
          <p:nvPr/>
        </p:nvSpPr>
        <p:spPr bwMode="auto">
          <a:xfrm>
            <a:off x="1054646" y="2996952"/>
            <a:ext cx="792088" cy="64807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7" name="Oval 6"/>
          <p:cNvSpPr/>
          <p:nvPr/>
        </p:nvSpPr>
        <p:spPr bwMode="auto">
          <a:xfrm>
            <a:off x="910630" y="4221088"/>
            <a:ext cx="1080120" cy="100811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 name="Oval 7"/>
          <p:cNvSpPr/>
          <p:nvPr/>
        </p:nvSpPr>
        <p:spPr bwMode="auto">
          <a:xfrm>
            <a:off x="1270670" y="4562262"/>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9" name="Oval 8"/>
          <p:cNvSpPr/>
          <p:nvPr/>
        </p:nvSpPr>
        <p:spPr bwMode="auto">
          <a:xfrm>
            <a:off x="3574926" y="3592440"/>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Oval 9"/>
          <p:cNvSpPr/>
          <p:nvPr/>
        </p:nvSpPr>
        <p:spPr bwMode="auto">
          <a:xfrm>
            <a:off x="1270670" y="3136947"/>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1" name="Right Arrow 10"/>
          <p:cNvSpPr/>
          <p:nvPr/>
        </p:nvSpPr>
        <p:spPr bwMode="auto">
          <a:xfrm>
            <a:off x="7306742" y="3789040"/>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Oval 11"/>
          <p:cNvSpPr/>
          <p:nvPr/>
        </p:nvSpPr>
        <p:spPr bwMode="auto">
          <a:xfrm>
            <a:off x="3610930" y="4103256"/>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3" name="Oval 12"/>
          <p:cNvSpPr/>
          <p:nvPr/>
        </p:nvSpPr>
        <p:spPr bwMode="auto">
          <a:xfrm>
            <a:off x="4229298" y="3680224"/>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4" name="Right Arrow 13"/>
          <p:cNvSpPr/>
          <p:nvPr/>
        </p:nvSpPr>
        <p:spPr bwMode="auto">
          <a:xfrm>
            <a:off x="2206774" y="3675204"/>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16" name="Straight Connector 15"/>
          <p:cNvCxnSpPr/>
          <p:nvPr/>
        </p:nvCxnSpPr>
        <p:spPr bwMode="auto">
          <a:xfrm>
            <a:off x="6115885" y="3789040"/>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bwMode="auto">
          <a:xfrm>
            <a:off x="6079692" y="3933056"/>
            <a:ext cx="216403"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bwMode="auto">
          <a:xfrm>
            <a:off x="6243986" y="3645024"/>
            <a:ext cx="463879"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bwMode="auto">
          <a:xfrm>
            <a:off x="6220792" y="3861048"/>
            <a:ext cx="510267"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bwMode="auto">
          <a:xfrm>
            <a:off x="9047534" y="381511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bwMode="auto">
          <a:xfrm>
            <a:off x="5573352" y="6021288"/>
            <a:ext cx="1323501"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p:nvCxnSpPr>
        <p:spPr bwMode="auto">
          <a:xfrm>
            <a:off x="6547933" y="3789040"/>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bwMode="auto">
          <a:xfrm>
            <a:off x="6449568" y="4077072"/>
            <a:ext cx="196730"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bwMode="auto">
          <a:xfrm>
            <a:off x="6746543" y="3933056"/>
            <a:ext cx="17884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5" name="Straight Connector 24"/>
          <p:cNvCxnSpPr/>
          <p:nvPr/>
        </p:nvCxnSpPr>
        <p:spPr bwMode="auto">
          <a:xfrm>
            <a:off x="6115885" y="4365104"/>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6" name="Straight Connector 25"/>
          <p:cNvCxnSpPr/>
          <p:nvPr/>
        </p:nvCxnSpPr>
        <p:spPr bwMode="auto">
          <a:xfrm>
            <a:off x="6425599" y="6165304"/>
            <a:ext cx="1203183"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bwMode="auto">
          <a:xfrm>
            <a:off x="6043877" y="3681028"/>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8" name="Oval 27"/>
          <p:cNvSpPr/>
          <p:nvPr/>
        </p:nvSpPr>
        <p:spPr bwMode="auto">
          <a:xfrm>
            <a:off x="11029054" y="5282564"/>
            <a:ext cx="904996" cy="7387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29" name="Straight Connector 28"/>
          <p:cNvCxnSpPr/>
          <p:nvPr/>
        </p:nvCxnSpPr>
        <p:spPr bwMode="auto">
          <a:xfrm>
            <a:off x="9047534" y="3966996"/>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bwMode="auto">
          <a:xfrm>
            <a:off x="9047534" y="4103149"/>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bwMode="auto">
          <a:xfrm>
            <a:off x="9047534" y="425502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bwMode="auto">
          <a:xfrm>
            <a:off x="9047534" y="4391181"/>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bwMode="auto">
          <a:xfrm>
            <a:off x="9047534" y="4543060"/>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bwMode="auto">
          <a:xfrm>
            <a:off x="9047534" y="353494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bwMode="auto">
          <a:xfrm>
            <a:off x="9047534" y="368682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bwMode="auto">
          <a:xfrm>
            <a:off x="8399462" y="381511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bwMode="auto">
          <a:xfrm>
            <a:off x="8399462" y="3966996"/>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bwMode="auto">
          <a:xfrm>
            <a:off x="8399462" y="4103149"/>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bwMode="auto">
          <a:xfrm>
            <a:off x="8399462" y="425502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bwMode="auto">
          <a:xfrm>
            <a:off x="8399462" y="4391181"/>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bwMode="auto">
          <a:xfrm>
            <a:off x="8399462" y="4543060"/>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bwMode="auto">
          <a:xfrm>
            <a:off x="8399462" y="353494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bwMode="auto">
          <a:xfrm>
            <a:off x="8399462" y="368682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4" name="Right Arrow 43"/>
          <p:cNvSpPr/>
          <p:nvPr/>
        </p:nvSpPr>
        <p:spPr bwMode="auto">
          <a:xfrm>
            <a:off x="4756758" y="3736456"/>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7" name="Right Arrow 46"/>
          <p:cNvSpPr/>
          <p:nvPr/>
        </p:nvSpPr>
        <p:spPr bwMode="auto">
          <a:xfrm>
            <a:off x="9695606" y="3830986"/>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8" name="Oval 47"/>
          <p:cNvSpPr/>
          <p:nvPr/>
        </p:nvSpPr>
        <p:spPr bwMode="auto">
          <a:xfrm>
            <a:off x="334452" y="3645024"/>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9" name="TextBox 48"/>
          <p:cNvSpPr txBox="1"/>
          <p:nvPr/>
        </p:nvSpPr>
        <p:spPr>
          <a:xfrm>
            <a:off x="2278782" y="3320988"/>
            <a:ext cx="524182" cy="246221"/>
          </a:xfrm>
          <a:prstGeom prst="rect">
            <a:avLst/>
          </a:prstGeom>
          <a:noFill/>
        </p:spPr>
        <p:txBody>
          <a:bodyPr wrap="none" lIns="0" tIns="0" rIns="0" bIns="0" rtlCol="0">
            <a:spAutoFit/>
          </a:bodyPr>
          <a:lstStyle/>
          <a:p>
            <a:pPr algn="l">
              <a:spcBef>
                <a:spcPts val="432"/>
              </a:spcBef>
            </a:pPr>
            <a:r>
              <a:rPr lang="da-DK" dirty="0" err="1">
                <a:latin typeface="+mn-lt"/>
              </a:rPr>
              <a:t>Purify</a:t>
            </a:r>
            <a:endParaRPr lang="en-US" dirty="0" err="1">
              <a:latin typeface="+mn-lt"/>
            </a:endParaRPr>
          </a:p>
        </p:txBody>
      </p:sp>
      <p:sp>
        <p:nvSpPr>
          <p:cNvPr id="50" name="TextBox 49"/>
          <p:cNvSpPr txBox="1"/>
          <p:nvPr/>
        </p:nvSpPr>
        <p:spPr>
          <a:xfrm>
            <a:off x="4246275" y="5153712"/>
            <a:ext cx="2122376" cy="543739"/>
          </a:xfrm>
          <a:prstGeom prst="rect">
            <a:avLst/>
          </a:prstGeom>
          <a:noFill/>
        </p:spPr>
        <p:txBody>
          <a:bodyPr wrap="none" lIns="0" tIns="0" rIns="0" bIns="0" rtlCol="0">
            <a:spAutoFit/>
          </a:bodyPr>
          <a:lstStyle/>
          <a:p>
            <a:pPr algn="ctr">
              <a:spcBef>
                <a:spcPts val="432"/>
              </a:spcBef>
            </a:pPr>
            <a:r>
              <a:rPr lang="da-DK" dirty="0">
                <a:latin typeface="+mn-lt"/>
              </a:rPr>
              <a:t>Fragment to long </a:t>
            </a:r>
            <a:r>
              <a:rPr lang="da-DK" dirty="0" err="1">
                <a:latin typeface="+mn-lt"/>
              </a:rPr>
              <a:t>reads</a:t>
            </a:r>
            <a:endParaRPr lang="da-DK" dirty="0">
              <a:latin typeface="+mn-lt"/>
            </a:endParaRPr>
          </a:p>
          <a:p>
            <a:pPr algn="ctr">
              <a:spcBef>
                <a:spcPts val="432"/>
              </a:spcBef>
            </a:pPr>
            <a:r>
              <a:rPr lang="da-DK" dirty="0">
                <a:latin typeface="+mn-lt"/>
              </a:rPr>
              <a:t>Library </a:t>
            </a:r>
            <a:r>
              <a:rPr lang="da-DK" dirty="0" err="1">
                <a:latin typeface="+mn-lt"/>
              </a:rPr>
              <a:t>prep</a:t>
            </a:r>
            <a:endParaRPr lang="en-US" dirty="0" err="1">
              <a:latin typeface="+mn-lt"/>
            </a:endParaRPr>
          </a:p>
        </p:txBody>
      </p:sp>
      <p:sp>
        <p:nvSpPr>
          <p:cNvPr id="51" name="TextBox 50"/>
          <p:cNvSpPr txBox="1"/>
          <p:nvPr/>
        </p:nvSpPr>
        <p:spPr>
          <a:xfrm>
            <a:off x="7261711" y="3284984"/>
            <a:ext cx="921727" cy="543739"/>
          </a:xfrm>
          <a:prstGeom prst="rect">
            <a:avLst/>
          </a:prstGeom>
          <a:noFill/>
        </p:spPr>
        <p:txBody>
          <a:bodyPr wrap="none" lIns="0" tIns="0" rIns="0" bIns="0" rtlCol="0">
            <a:spAutoFit/>
          </a:bodyPr>
          <a:lstStyle/>
          <a:p>
            <a:pPr algn="l">
              <a:spcBef>
                <a:spcPts val="432"/>
              </a:spcBef>
            </a:pPr>
            <a:r>
              <a:rPr lang="da-DK" dirty="0" err="1">
                <a:latin typeface="+mn-lt"/>
              </a:rPr>
              <a:t>Sequence</a:t>
            </a:r>
            <a:endParaRPr lang="da-DK" dirty="0">
              <a:latin typeface="+mn-lt"/>
            </a:endParaRPr>
          </a:p>
          <a:p>
            <a:pPr algn="l">
              <a:spcBef>
                <a:spcPts val="432"/>
              </a:spcBef>
            </a:pPr>
            <a:r>
              <a:rPr lang="da-DK" dirty="0">
                <a:latin typeface="+mn-lt"/>
              </a:rPr>
              <a:t>(</a:t>
            </a:r>
            <a:r>
              <a:rPr lang="da-DK" dirty="0" err="1">
                <a:latin typeface="+mn-lt"/>
              </a:rPr>
              <a:t>Illumina</a:t>
            </a:r>
            <a:r>
              <a:rPr lang="da-DK" dirty="0">
                <a:latin typeface="+mn-lt"/>
              </a:rPr>
              <a:t>)</a:t>
            </a:r>
            <a:endParaRPr lang="en-US" dirty="0" err="1">
              <a:latin typeface="+mn-lt"/>
            </a:endParaRPr>
          </a:p>
        </p:txBody>
      </p:sp>
      <p:sp>
        <p:nvSpPr>
          <p:cNvPr id="52" name="TextBox 51"/>
          <p:cNvSpPr txBox="1"/>
          <p:nvPr/>
        </p:nvSpPr>
        <p:spPr>
          <a:xfrm>
            <a:off x="9707452" y="3320987"/>
            <a:ext cx="899285" cy="246221"/>
          </a:xfrm>
          <a:prstGeom prst="rect">
            <a:avLst/>
          </a:prstGeom>
          <a:noFill/>
        </p:spPr>
        <p:txBody>
          <a:bodyPr wrap="none" lIns="0" tIns="0" rIns="0" bIns="0" rtlCol="0">
            <a:spAutoFit/>
          </a:bodyPr>
          <a:lstStyle/>
          <a:p>
            <a:pPr algn="l">
              <a:spcBef>
                <a:spcPts val="432"/>
              </a:spcBef>
            </a:pPr>
            <a:r>
              <a:rPr lang="da-DK" dirty="0" err="1">
                <a:latin typeface="+mn-lt"/>
              </a:rPr>
              <a:t>Assemble</a:t>
            </a:r>
            <a:endParaRPr lang="en-US" dirty="0" err="1">
              <a:latin typeface="+mn-lt"/>
            </a:endParaRPr>
          </a:p>
        </p:txBody>
      </p:sp>
      <p:sp>
        <p:nvSpPr>
          <p:cNvPr id="54" name="Bent-Up Arrow 53"/>
          <p:cNvSpPr/>
          <p:nvPr/>
        </p:nvSpPr>
        <p:spPr bwMode="auto">
          <a:xfrm rot="5400000">
            <a:off x="3732669" y="4946114"/>
            <a:ext cx="1623240" cy="1506677"/>
          </a:xfrm>
          <a:prstGeom prst="ben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5" name="TextBox 54"/>
          <p:cNvSpPr txBox="1"/>
          <p:nvPr/>
        </p:nvSpPr>
        <p:spPr>
          <a:xfrm>
            <a:off x="4151370" y="3001211"/>
            <a:ext cx="2192908" cy="543739"/>
          </a:xfrm>
          <a:prstGeom prst="rect">
            <a:avLst/>
          </a:prstGeom>
          <a:noFill/>
        </p:spPr>
        <p:txBody>
          <a:bodyPr wrap="none" lIns="0" tIns="0" rIns="0" bIns="0" rtlCol="0">
            <a:spAutoFit/>
          </a:bodyPr>
          <a:lstStyle/>
          <a:p>
            <a:pPr algn="ctr">
              <a:spcBef>
                <a:spcPts val="432"/>
              </a:spcBef>
            </a:pPr>
            <a:r>
              <a:rPr lang="da-DK" dirty="0">
                <a:latin typeface="+mn-lt"/>
              </a:rPr>
              <a:t>Fragment to short </a:t>
            </a:r>
            <a:r>
              <a:rPr lang="da-DK" dirty="0" err="1">
                <a:latin typeface="+mn-lt"/>
              </a:rPr>
              <a:t>reads</a:t>
            </a:r>
            <a:endParaRPr lang="da-DK" dirty="0">
              <a:latin typeface="+mn-lt"/>
            </a:endParaRPr>
          </a:p>
          <a:p>
            <a:pPr algn="ctr">
              <a:spcBef>
                <a:spcPts val="432"/>
              </a:spcBef>
            </a:pPr>
            <a:r>
              <a:rPr lang="da-DK" dirty="0">
                <a:latin typeface="+mn-lt"/>
              </a:rPr>
              <a:t>Library </a:t>
            </a:r>
            <a:r>
              <a:rPr lang="da-DK" dirty="0" err="1">
                <a:latin typeface="+mn-lt"/>
              </a:rPr>
              <a:t>prep</a:t>
            </a:r>
            <a:endParaRPr lang="en-US" dirty="0" err="1">
              <a:latin typeface="+mn-lt"/>
            </a:endParaRPr>
          </a:p>
        </p:txBody>
      </p:sp>
      <p:cxnSp>
        <p:nvCxnSpPr>
          <p:cNvPr id="57" name="Straight Connector 56"/>
          <p:cNvCxnSpPr/>
          <p:nvPr/>
        </p:nvCxnSpPr>
        <p:spPr bwMode="auto">
          <a:xfrm>
            <a:off x="11268862" y="3705909"/>
            <a:ext cx="803008"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11268862" y="4040357"/>
            <a:ext cx="452498"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bwMode="auto">
          <a:xfrm>
            <a:off x="11268862" y="4365104"/>
            <a:ext cx="226249"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Right Arrow 61"/>
          <p:cNvSpPr/>
          <p:nvPr/>
        </p:nvSpPr>
        <p:spPr bwMode="auto">
          <a:xfrm>
            <a:off x="7250061" y="5426581"/>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71" name="Straight Connector 70"/>
          <p:cNvCxnSpPr/>
          <p:nvPr/>
        </p:nvCxnSpPr>
        <p:spPr bwMode="auto">
          <a:xfrm>
            <a:off x="8544695" y="5452658"/>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bwMode="auto">
          <a:xfrm>
            <a:off x="8544695" y="5604537"/>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7" name="Straight Connector 76"/>
          <p:cNvCxnSpPr/>
          <p:nvPr/>
        </p:nvCxnSpPr>
        <p:spPr bwMode="auto">
          <a:xfrm>
            <a:off x="8544695" y="5172489"/>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8" name="Straight Connector 77"/>
          <p:cNvCxnSpPr/>
          <p:nvPr/>
        </p:nvCxnSpPr>
        <p:spPr bwMode="auto">
          <a:xfrm>
            <a:off x="8544695" y="5324368"/>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79" name="Right Arrow 78"/>
          <p:cNvSpPr/>
          <p:nvPr/>
        </p:nvSpPr>
        <p:spPr bwMode="auto">
          <a:xfrm>
            <a:off x="9638925" y="5468527"/>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0" name="TextBox 79"/>
          <p:cNvSpPr txBox="1"/>
          <p:nvPr/>
        </p:nvSpPr>
        <p:spPr>
          <a:xfrm>
            <a:off x="7250061" y="4994533"/>
            <a:ext cx="1037143" cy="543739"/>
          </a:xfrm>
          <a:prstGeom prst="rect">
            <a:avLst/>
          </a:prstGeom>
          <a:noFill/>
        </p:spPr>
        <p:txBody>
          <a:bodyPr wrap="none" lIns="0" tIns="0" rIns="0" bIns="0" rtlCol="0">
            <a:spAutoFit/>
          </a:bodyPr>
          <a:lstStyle/>
          <a:p>
            <a:pPr algn="l">
              <a:spcBef>
                <a:spcPts val="432"/>
              </a:spcBef>
            </a:pPr>
            <a:r>
              <a:rPr lang="da-DK" dirty="0" err="1">
                <a:latin typeface="+mn-lt"/>
              </a:rPr>
              <a:t>Sequence</a:t>
            </a:r>
            <a:endParaRPr lang="da-DK" dirty="0">
              <a:latin typeface="+mn-lt"/>
            </a:endParaRPr>
          </a:p>
          <a:p>
            <a:pPr algn="l">
              <a:spcBef>
                <a:spcPts val="432"/>
              </a:spcBef>
            </a:pPr>
            <a:r>
              <a:rPr lang="da-DK" dirty="0">
                <a:latin typeface="+mn-lt"/>
              </a:rPr>
              <a:t>(</a:t>
            </a:r>
            <a:r>
              <a:rPr lang="da-DK" dirty="0" err="1">
                <a:latin typeface="+mn-lt"/>
              </a:rPr>
              <a:t>Nanopore</a:t>
            </a:r>
            <a:r>
              <a:rPr lang="da-DK" dirty="0">
                <a:latin typeface="+mn-lt"/>
              </a:rPr>
              <a:t>)</a:t>
            </a:r>
            <a:endParaRPr lang="en-US" dirty="0" err="1">
              <a:latin typeface="+mn-lt"/>
            </a:endParaRPr>
          </a:p>
        </p:txBody>
      </p:sp>
      <p:sp>
        <p:nvSpPr>
          <p:cNvPr id="81" name="TextBox 80"/>
          <p:cNvSpPr txBox="1"/>
          <p:nvPr/>
        </p:nvSpPr>
        <p:spPr>
          <a:xfrm>
            <a:off x="9650771" y="4958528"/>
            <a:ext cx="899285" cy="543739"/>
          </a:xfrm>
          <a:prstGeom prst="rect">
            <a:avLst/>
          </a:prstGeom>
          <a:noFill/>
        </p:spPr>
        <p:txBody>
          <a:bodyPr wrap="none" lIns="0" tIns="0" rIns="0" bIns="0" rtlCol="0">
            <a:spAutoFit/>
          </a:bodyPr>
          <a:lstStyle/>
          <a:p>
            <a:pPr algn="l">
              <a:spcBef>
                <a:spcPts val="432"/>
              </a:spcBef>
            </a:pPr>
            <a:r>
              <a:rPr lang="da-DK" dirty="0">
                <a:latin typeface="+mn-lt"/>
              </a:rPr>
              <a:t>Hybrid</a:t>
            </a:r>
          </a:p>
          <a:p>
            <a:pPr algn="l">
              <a:spcBef>
                <a:spcPts val="432"/>
              </a:spcBef>
            </a:pPr>
            <a:r>
              <a:rPr lang="da-DK" dirty="0" err="1">
                <a:latin typeface="+mn-lt"/>
              </a:rPr>
              <a:t>Assemble</a:t>
            </a:r>
            <a:endParaRPr lang="en-US" dirty="0" err="1">
              <a:latin typeface="+mn-lt"/>
            </a:endParaRPr>
          </a:p>
        </p:txBody>
      </p:sp>
      <p:sp>
        <p:nvSpPr>
          <p:cNvPr id="82" name="Right Arrow 81"/>
          <p:cNvSpPr/>
          <p:nvPr/>
        </p:nvSpPr>
        <p:spPr bwMode="auto">
          <a:xfrm rot="3451278">
            <a:off x="10158810" y="4652400"/>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3" name="TextBox 82"/>
          <p:cNvSpPr txBox="1"/>
          <p:nvPr/>
        </p:nvSpPr>
        <p:spPr>
          <a:xfrm>
            <a:off x="11345757" y="3298729"/>
            <a:ext cx="729367" cy="246221"/>
          </a:xfrm>
          <a:prstGeom prst="rect">
            <a:avLst/>
          </a:prstGeom>
          <a:noFill/>
        </p:spPr>
        <p:txBody>
          <a:bodyPr wrap="none" lIns="0" tIns="0" rIns="0" bIns="0" rtlCol="0">
            <a:spAutoFit/>
          </a:bodyPr>
          <a:lstStyle/>
          <a:p>
            <a:pPr algn="l">
              <a:spcBef>
                <a:spcPts val="432"/>
              </a:spcBef>
            </a:pPr>
            <a:r>
              <a:rPr lang="da-DK" b="1" dirty="0" err="1">
                <a:latin typeface="+mn-lt"/>
              </a:rPr>
              <a:t>contigs</a:t>
            </a:r>
            <a:endParaRPr lang="en-US" b="1" dirty="0" err="1">
              <a:latin typeface="+mn-lt"/>
            </a:endParaRPr>
          </a:p>
        </p:txBody>
      </p:sp>
      <p:sp>
        <p:nvSpPr>
          <p:cNvPr id="85" name="TextBox 84"/>
          <p:cNvSpPr txBox="1"/>
          <p:nvPr/>
        </p:nvSpPr>
        <p:spPr>
          <a:xfrm>
            <a:off x="11087100" y="6021288"/>
            <a:ext cx="958596" cy="543739"/>
          </a:xfrm>
          <a:prstGeom prst="rect">
            <a:avLst/>
          </a:prstGeom>
          <a:noFill/>
        </p:spPr>
        <p:txBody>
          <a:bodyPr wrap="none" lIns="0" tIns="0" rIns="0" bIns="0" rtlCol="0">
            <a:spAutoFit/>
          </a:bodyPr>
          <a:lstStyle/>
          <a:p>
            <a:pPr algn="l">
              <a:spcBef>
                <a:spcPts val="432"/>
              </a:spcBef>
            </a:pPr>
            <a:r>
              <a:rPr lang="da-DK" b="1" dirty="0" err="1">
                <a:latin typeface="+mn-lt"/>
              </a:rPr>
              <a:t>complete</a:t>
            </a:r>
            <a:r>
              <a:rPr lang="da-DK" b="1" dirty="0">
                <a:latin typeface="+mn-lt"/>
              </a:rPr>
              <a:t> </a:t>
            </a:r>
          </a:p>
          <a:p>
            <a:pPr algn="l">
              <a:spcBef>
                <a:spcPts val="432"/>
              </a:spcBef>
            </a:pPr>
            <a:r>
              <a:rPr lang="da-DK" b="1" dirty="0" err="1">
                <a:latin typeface="+mn-lt"/>
              </a:rPr>
              <a:t>genome</a:t>
            </a:r>
            <a:endParaRPr lang="en-US" b="1" dirty="0" err="1">
              <a:latin typeface="+mn-lt"/>
            </a:endParaRPr>
          </a:p>
        </p:txBody>
      </p:sp>
    </p:spTree>
    <p:custDataLst>
      <p:custData r:id="rId1"/>
      <p:custData r:id="rId2"/>
    </p:custDataLst>
    <p:extLst>
      <p:ext uri="{BB962C8B-B14F-4D97-AF65-F5344CB8AC3E}">
        <p14:creationId xmlns:p14="http://schemas.microsoft.com/office/powerpoint/2010/main" val="17963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28" grpId="0" animBg="1"/>
      <p:bldP spid="44" grpId="0" animBg="1"/>
      <p:bldP spid="47" grpId="0" animBg="1"/>
      <p:bldP spid="48" grpId="0" animBg="1"/>
      <p:bldP spid="49" grpId="0"/>
      <p:bldP spid="50" grpId="0"/>
      <p:bldP spid="51" grpId="0"/>
      <p:bldP spid="52" grpId="0"/>
      <p:bldP spid="54" grpId="0" animBg="1"/>
      <p:bldP spid="55" grpId="0"/>
      <p:bldP spid="62" grpId="0" animBg="1"/>
      <p:bldP spid="79" grpId="0" animBg="1"/>
      <p:bldP spid="80" grpId="0"/>
      <p:bldP spid="81" grpId="0"/>
      <p:bldP spid="82" grpId="0" animBg="1"/>
      <p:bldP spid="83"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Getting</a:t>
            </a:r>
            <a:r>
              <a:rPr lang="da-DK" dirty="0"/>
              <a:t> </a:t>
            </a:r>
            <a:r>
              <a:rPr lang="da-DK" dirty="0" err="1"/>
              <a:t>genomes</a:t>
            </a:r>
            <a:endParaRPr lang="en-US" dirty="0"/>
          </a:p>
        </p:txBody>
      </p:sp>
      <p:sp>
        <p:nvSpPr>
          <p:cNvPr id="3" name="Content Placeholder 2"/>
          <p:cNvSpPr>
            <a:spLocks noGrp="1"/>
          </p:cNvSpPr>
          <p:nvPr>
            <p:ph idx="1"/>
          </p:nvPr>
        </p:nvSpPr>
        <p:spPr/>
        <p:txBody>
          <a:bodyPr/>
          <a:lstStyle/>
          <a:p>
            <a:r>
              <a:rPr lang="da-DK" dirty="0" err="1"/>
              <a:t>There</a:t>
            </a:r>
            <a:r>
              <a:rPr lang="da-DK" dirty="0"/>
              <a:t> </a:t>
            </a:r>
            <a:r>
              <a:rPr lang="da-DK" dirty="0" err="1"/>
              <a:t>are</a:t>
            </a:r>
            <a:r>
              <a:rPr lang="da-DK" dirty="0"/>
              <a:t> more </a:t>
            </a:r>
            <a:r>
              <a:rPr lang="da-DK" dirty="0" err="1"/>
              <a:t>genomes</a:t>
            </a:r>
            <a:r>
              <a:rPr lang="da-DK" dirty="0"/>
              <a:t> </a:t>
            </a:r>
            <a:r>
              <a:rPr lang="da-DK" dirty="0" err="1"/>
              <a:t>sequenced</a:t>
            </a:r>
            <a:r>
              <a:rPr lang="da-DK" dirty="0"/>
              <a:t> </a:t>
            </a:r>
            <a:r>
              <a:rPr lang="da-DK" dirty="0" err="1"/>
              <a:t>than</a:t>
            </a:r>
            <a:r>
              <a:rPr lang="da-DK" dirty="0"/>
              <a:t> </a:t>
            </a:r>
            <a:r>
              <a:rPr lang="da-DK" dirty="0" err="1"/>
              <a:t>we</a:t>
            </a:r>
            <a:r>
              <a:rPr lang="da-DK" dirty="0"/>
              <a:t> </a:t>
            </a:r>
            <a:r>
              <a:rPr lang="da-DK" dirty="0" err="1"/>
              <a:t>can</a:t>
            </a:r>
            <a:r>
              <a:rPr lang="da-DK" dirty="0"/>
              <a:t> </a:t>
            </a:r>
            <a:r>
              <a:rPr lang="da-DK" dirty="0" err="1"/>
              <a:t>ever</a:t>
            </a:r>
            <a:r>
              <a:rPr lang="da-DK" dirty="0"/>
              <a:t> </a:t>
            </a:r>
            <a:r>
              <a:rPr lang="da-DK" dirty="0" err="1"/>
              <a:t>make</a:t>
            </a:r>
            <a:r>
              <a:rPr lang="da-DK" dirty="0"/>
              <a:t> </a:t>
            </a:r>
            <a:r>
              <a:rPr lang="da-DK" dirty="0" err="1"/>
              <a:t>sense</a:t>
            </a:r>
            <a:r>
              <a:rPr lang="da-DK" dirty="0"/>
              <a:t> of</a:t>
            </a:r>
          </a:p>
          <a:p>
            <a:endParaRPr lang="da-DK" dirty="0"/>
          </a:p>
          <a:p>
            <a:r>
              <a:rPr lang="da-DK" dirty="0"/>
              <a:t>The gold standard (</a:t>
            </a:r>
            <a:r>
              <a:rPr lang="da-DK" dirty="0" err="1"/>
              <a:t>debatable</a:t>
            </a:r>
            <a:r>
              <a:rPr lang="da-DK" dirty="0"/>
              <a:t> by </a:t>
            </a:r>
            <a:r>
              <a:rPr lang="da-DK" dirty="0" err="1"/>
              <a:t>now</a:t>
            </a:r>
            <a:r>
              <a:rPr lang="da-DK" dirty="0"/>
              <a:t>) database is NCBI, </a:t>
            </a:r>
            <a:r>
              <a:rPr lang="da-DK" dirty="0" err="1"/>
              <a:t>which</a:t>
            </a:r>
            <a:r>
              <a:rPr lang="da-DK" dirty="0"/>
              <a:t> </a:t>
            </a:r>
            <a:r>
              <a:rPr lang="da-DK" dirty="0" err="1"/>
              <a:t>contains</a:t>
            </a:r>
            <a:r>
              <a:rPr lang="da-DK" dirty="0"/>
              <a:t> </a:t>
            </a:r>
            <a:r>
              <a:rPr lang="da-DK" dirty="0" err="1"/>
              <a:t>basically</a:t>
            </a:r>
            <a:r>
              <a:rPr lang="da-DK" dirty="0"/>
              <a:t> </a:t>
            </a:r>
            <a:r>
              <a:rPr lang="da-DK" dirty="0" err="1"/>
              <a:t>everything</a:t>
            </a:r>
            <a:r>
              <a:rPr lang="da-DK" dirty="0"/>
              <a:t> </a:t>
            </a:r>
            <a:r>
              <a:rPr lang="da-DK" dirty="0" err="1"/>
              <a:t>through</a:t>
            </a:r>
            <a:r>
              <a:rPr lang="da-DK" dirty="0"/>
              <a:t> a multitude of </a:t>
            </a:r>
            <a:r>
              <a:rPr lang="da-DK" dirty="0" err="1"/>
              <a:t>secondary</a:t>
            </a:r>
            <a:r>
              <a:rPr lang="da-DK" dirty="0"/>
              <a:t> databases</a:t>
            </a:r>
          </a:p>
          <a:p>
            <a:endParaRPr lang="da-DK" dirty="0"/>
          </a:p>
          <a:p>
            <a:r>
              <a:rPr lang="en-US" dirty="0">
                <a:hlinkClick r:id="rId2"/>
              </a:rPr>
              <a:t>https://www.ncbi.nlm.nih.gov/genome/browse#!/prokaryotes/</a:t>
            </a:r>
            <a:endParaRPr lang="en-US" dirty="0"/>
          </a:p>
          <a:p>
            <a:endParaRPr lang="da-DK" dirty="0"/>
          </a:p>
          <a:p>
            <a:endParaRPr lang="da-DK" dirty="0"/>
          </a:p>
          <a:p>
            <a:r>
              <a:rPr lang="da-DK" dirty="0"/>
              <a:t>It is </a:t>
            </a:r>
            <a:r>
              <a:rPr lang="da-DK" dirty="0" err="1"/>
              <a:t>surprisingly</a:t>
            </a:r>
            <a:r>
              <a:rPr lang="da-DK" dirty="0"/>
              <a:t> </a:t>
            </a:r>
            <a:r>
              <a:rPr lang="da-DK" dirty="0" err="1"/>
              <a:t>difficult</a:t>
            </a:r>
            <a:r>
              <a:rPr lang="da-DK" dirty="0"/>
              <a:t> to download </a:t>
            </a:r>
            <a:r>
              <a:rPr lang="da-DK" dirty="0" err="1"/>
              <a:t>genomes</a:t>
            </a:r>
            <a:r>
              <a:rPr lang="da-DK" dirty="0"/>
              <a:t> from NCBI, but </a:t>
            </a:r>
            <a:r>
              <a:rPr lang="da-DK" dirty="0" err="1"/>
              <a:t>luckily</a:t>
            </a:r>
            <a:r>
              <a:rPr lang="da-DK" dirty="0"/>
              <a:t> Kai </a:t>
            </a:r>
            <a:r>
              <a:rPr lang="da-DK" dirty="0" err="1"/>
              <a:t>Blinn</a:t>
            </a:r>
            <a:r>
              <a:rPr lang="da-DK" dirty="0"/>
              <a:t> has made a </a:t>
            </a:r>
            <a:r>
              <a:rPr lang="da-DK" dirty="0" err="1"/>
              <a:t>command</a:t>
            </a:r>
            <a:r>
              <a:rPr lang="da-DK" dirty="0"/>
              <a:t> line </a:t>
            </a:r>
            <a:r>
              <a:rPr lang="da-DK" dirty="0" err="1"/>
              <a:t>tool</a:t>
            </a:r>
            <a:r>
              <a:rPr lang="da-DK" dirty="0"/>
              <a:t> for </a:t>
            </a:r>
            <a:r>
              <a:rPr lang="da-DK" dirty="0" err="1"/>
              <a:t>us</a:t>
            </a:r>
            <a:r>
              <a:rPr lang="da-DK" dirty="0"/>
              <a:t> to </a:t>
            </a:r>
            <a:r>
              <a:rPr lang="da-DK" dirty="0" err="1"/>
              <a:t>use</a:t>
            </a:r>
            <a:r>
              <a:rPr lang="da-DK" dirty="0"/>
              <a:t>, </a:t>
            </a:r>
            <a:r>
              <a:rPr lang="da-DK" dirty="0" err="1"/>
              <a:t>allowing</a:t>
            </a:r>
            <a:r>
              <a:rPr lang="da-DK" dirty="0"/>
              <a:t> </a:t>
            </a:r>
            <a:r>
              <a:rPr lang="da-DK" dirty="0" err="1"/>
              <a:t>us</a:t>
            </a:r>
            <a:r>
              <a:rPr lang="da-DK" dirty="0"/>
              <a:t> to download </a:t>
            </a:r>
            <a:r>
              <a:rPr lang="da-DK" dirty="0" err="1"/>
              <a:t>specific</a:t>
            </a:r>
            <a:r>
              <a:rPr lang="da-DK" dirty="0"/>
              <a:t> sets of </a:t>
            </a:r>
            <a:r>
              <a:rPr lang="da-DK" dirty="0" err="1"/>
              <a:t>genomes</a:t>
            </a:r>
            <a:r>
              <a:rPr lang="da-DK" dirty="0"/>
              <a:t>.</a:t>
            </a:r>
          </a:p>
          <a:p>
            <a:endParaRPr lang="da-DK" dirty="0"/>
          </a:p>
          <a:p>
            <a:r>
              <a:rPr lang="da-DK" dirty="0" err="1"/>
              <a:t>We</a:t>
            </a:r>
            <a:r>
              <a:rPr lang="da-DK" dirty="0"/>
              <a:t> </a:t>
            </a:r>
            <a:r>
              <a:rPr lang="da-DK" dirty="0" err="1"/>
              <a:t>will</a:t>
            </a:r>
            <a:r>
              <a:rPr lang="da-DK" dirty="0"/>
              <a:t> </a:t>
            </a:r>
            <a:r>
              <a:rPr lang="da-DK" dirty="0" err="1"/>
              <a:t>be</a:t>
            </a:r>
            <a:r>
              <a:rPr lang="da-DK" dirty="0"/>
              <a:t> </a:t>
            </a:r>
            <a:r>
              <a:rPr lang="da-DK" dirty="0" err="1"/>
              <a:t>working</a:t>
            </a:r>
            <a:r>
              <a:rPr lang="da-DK" dirty="0"/>
              <a:t> </a:t>
            </a:r>
            <a:r>
              <a:rPr lang="da-DK" dirty="0" err="1"/>
              <a:t>only</a:t>
            </a:r>
            <a:r>
              <a:rPr lang="da-DK" dirty="0"/>
              <a:t> with </a:t>
            </a:r>
            <a:r>
              <a:rPr lang="da-DK" b="1" dirty="0" err="1"/>
              <a:t>fasta</a:t>
            </a:r>
            <a:r>
              <a:rPr lang="da-DK" dirty="0"/>
              <a:t> files of </a:t>
            </a:r>
            <a:r>
              <a:rPr lang="da-DK" b="1" dirty="0" err="1"/>
              <a:t>complete</a:t>
            </a:r>
            <a:r>
              <a:rPr lang="da-DK" dirty="0"/>
              <a:t> </a:t>
            </a:r>
            <a:r>
              <a:rPr lang="da-DK" dirty="0" err="1"/>
              <a:t>genomes</a:t>
            </a:r>
            <a:r>
              <a:rPr lang="da-DK" dirty="0"/>
              <a:t>.</a:t>
            </a:r>
            <a:endParaRPr lang="en-US" dirty="0"/>
          </a:p>
          <a:p>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4</a:t>
            </a:fld>
            <a:endParaRPr lang="en-GB" dirty="0"/>
          </a:p>
        </p:txBody>
      </p:sp>
      <p:pic>
        <p:nvPicPr>
          <p:cNvPr id="5" name="Picture 4"/>
          <p:cNvPicPr>
            <a:picLocks noChangeAspect="1"/>
          </p:cNvPicPr>
          <p:nvPr/>
        </p:nvPicPr>
        <p:blipFill>
          <a:blip r:embed="rId3"/>
          <a:stretch>
            <a:fillRect/>
          </a:stretch>
        </p:blipFill>
        <p:spPr>
          <a:xfrm>
            <a:off x="1918742" y="3700400"/>
            <a:ext cx="7125139" cy="557433"/>
          </a:xfrm>
          <a:prstGeom prst="rect">
            <a:avLst/>
          </a:prstGeom>
        </p:spPr>
      </p:pic>
      <p:sp>
        <p:nvSpPr>
          <p:cNvPr id="6" name="TextBox 5"/>
          <p:cNvSpPr txBox="1"/>
          <p:nvPr/>
        </p:nvSpPr>
        <p:spPr>
          <a:xfrm>
            <a:off x="838622" y="5805264"/>
            <a:ext cx="4050724" cy="543739"/>
          </a:xfrm>
          <a:prstGeom prst="rect">
            <a:avLst/>
          </a:prstGeom>
          <a:noFill/>
        </p:spPr>
        <p:txBody>
          <a:bodyPr wrap="none" lIns="0" tIns="0" rIns="0" bIns="0" rtlCol="0">
            <a:spAutoFit/>
          </a:bodyPr>
          <a:lstStyle/>
          <a:p>
            <a:pPr algn="l">
              <a:spcBef>
                <a:spcPts val="432"/>
              </a:spcBef>
            </a:pPr>
            <a:r>
              <a:rPr lang="da-DK" dirty="0">
                <a:latin typeface="+mn-lt"/>
              </a:rPr>
              <a:t>&gt;</a:t>
            </a:r>
            <a:r>
              <a:rPr lang="da-DK" dirty="0" err="1">
                <a:latin typeface="+mn-lt"/>
              </a:rPr>
              <a:t>Chromosome</a:t>
            </a:r>
            <a:r>
              <a:rPr lang="da-DK" dirty="0">
                <a:latin typeface="+mn-lt"/>
              </a:rPr>
              <a:t> 1</a:t>
            </a:r>
          </a:p>
          <a:p>
            <a:pPr algn="l">
              <a:spcBef>
                <a:spcPts val="432"/>
              </a:spcBef>
            </a:pPr>
            <a:r>
              <a:rPr lang="da-DK" dirty="0">
                <a:latin typeface="+mn-lt"/>
              </a:rPr>
              <a:t>AGCGTGCGGTAAATGCCCGTGAGGAG….</a:t>
            </a:r>
            <a:endParaRPr lang="en-US" dirty="0" err="1">
              <a:latin typeface="+mn-lt"/>
            </a:endParaRPr>
          </a:p>
        </p:txBody>
      </p:sp>
      <p:sp>
        <p:nvSpPr>
          <p:cNvPr id="7" name="Oval 6"/>
          <p:cNvSpPr/>
          <p:nvPr/>
        </p:nvSpPr>
        <p:spPr bwMode="auto">
          <a:xfrm>
            <a:off x="9043881" y="5707771"/>
            <a:ext cx="904996" cy="7387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6761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 </a:t>
            </a:r>
            <a:r>
              <a:rPr lang="da-DK" dirty="0" err="1"/>
              <a:t>content</a:t>
            </a: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5</a:t>
            </a:fld>
            <a:endParaRPr lang="en-GB" dirty="0"/>
          </a:p>
        </p:txBody>
      </p:sp>
      <p:sp>
        <p:nvSpPr>
          <p:cNvPr id="5" name="Oval 4"/>
          <p:cNvSpPr/>
          <p:nvPr/>
        </p:nvSpPr>
        <p:spPr bwMode="auto">
          <a:xfrm>
            <a:off x="550590" y="3429000"/>
            <a:ext cx="2736304" cy="2736304"/>
          </a:xfrm>
          <a:prstGeom prst="ellipse">
            <a:avLst/>
          </a:prstGeom>
          <a:noFill/>
          <a:ln w="57150"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7" name="Straight Connector 6"/>
          <p:cNvCxnSpPr>
            <a:stCxn id="5" idx="0"/>
          </p:cNvCxnSpPr>
          <p:nvPr/>
        </p:nvCxnSpPr>
        <p:spPr bwMode="auto">
          <a:xfrm flipV="1">
            <a:off x="1918742" y="3284984"/>
            <a:ext cx="0" cy="1440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1918742" y="3284984"/>
            <a:ext cx="288032"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06574" y="1484784"/>
            <a:ext cx="5895845" cy="841256"/>
          </a:xfrm>
          <a:prstGeom prst="rect">
            <a:avLst/>
          </a:prstGeom>
          <a:noFill/>
        </p:spPr>
        <p:txBody>
          <a:bodyPr wrap="none" lIns="0" tIns="0" rIns="0" bIns="0" rtlCol="0">
            <a:spAutoFit/>
          </a:bodyPr>
          <a:lstStyle/>
          <a:p>
            <a:pPr algn="l">
              <a:spcBef>
                <a:spcPts val="432"/>
              </a:spcBef>
            </a:pPr>
            <a:r>
              <a:rPr lang="da-DK" dirty="0">
                <a:latin typeface="+mn-lt"/>
              </a:rPr>
              <a:t>The </a:t>
            </a:r>
            <a:r>
              <a:rPr lang="da-DK" b="1" dirty="0" err="1">
                <a:latin typeface="+mn-lt"/>
              </a:rPr>
              <a:t>genome</a:t>
            </a:r>
            <a:r>
              <a:rPr lang="da-DK" dirty="0">
                <a:latin typeface="+mn-lt"/>
              </a:rPr>
              <a:t> is the menu</a:t>
            </a:r>
          </a:p>
          <a:p>
            <a:pPr algn="l">
              <a:spcBef>
                <a:spcPts val="432"/>
              </a:spcBef>
            </a:pPr>
            <a:r>
              <a:rPr lang="da-DK" b="1" dirty="0">
                <a:latin typeface="+mn-lt"/>
              </a:rPr>
              <a:t>	</a:t>
            </a:r>
            <a:r>
              <a:rPr lang="da-DK" dirty="0">
                <a:latin typeface="+mn-lt"/>
              </a:rPr>
              <a:t>The </a:t>
            </a:r>
            <a:r>
              <a:rPr lang="da-DK" b="1" dirty="0" err="1">
                <a:latin typeface="+mn-lt"/>
              </a:rPr>
              <a:t>transcriptome</a:t>
            </a:r>
            <a:r>
              <a:rPr lang="da-DK" dirty="0">
                <a:latin typeface="+mn-lt"/>
              </a:rPr>
              <a:t> is the </a:t>
            </a:r>
            <a:r>
              <a:rPr lang="da-DK" dirty="0" err="1">
                <a:latin typeface="+mn-lt"/>
              </a:rPr>
              <a:t>order</a:t>
            </a:r>
            <a:r>
              <a:rPr lang="da-DK" dirty="0">
                <a:latin typeface="+mn-lt"/>
              </a:rPr>
              <a:t> to the </a:t>
            </a:r>
            <a:r>
              <a:rPr lang="da-DK" dirty="0" err="1">
                <a:latin typeface="+mn-lt"/>
              </a:rPr>
              <a:t>kitchen</a:t>
            </a:r>
            <a:endParaRPr lang="da-DK" dirty="0">
              <a:latin typeface="+mn-lt"/>
            </a:endParaRPr>
          </a:p>
          <a:p>
            <a:pPr algn="l">
              <a:spcBef>
                <a:spcPts val="432"/>
              </a:spcBef>
            </a:pPr>
            <a:r>
              <a:rPr lang="da-DK" dirty="0">
                <a:latin typeface="+mn-lt"/>
              </a:rPr>
              <a:t>		The </a:t>
            </a:r>
            <a:r>
              <a:rPr lang="da-DK" b="1" dirty="0" err="1">
                <a:latin typeface="+mn-lt"/>
              </a:rPr>
              <a:t>proteome</a:t>
            </a:r>
            <a:r>
              <a:rPr lang="da-DK" dirty="0">
                <a:latin typeface="+mn-lt"/>
              </a:rPr>
              <a:t> is the </a:t>
            </a:r>
            <a:r>
              <a:rPr lang="da-DK" dirty="0" err="1">
                <a:latin typeface="+mn-lt"/>
              </a:rPr>
              <a:t>actual</a:t>
            </a:r>
            <a:r>
              <a:rPr lang="da-DK" dirty="0">
                <a:latin typeface="+mn-lt"/>
              </a:rPr>
              <a:t> </a:t>
            </a:r>
            <a:r>
              <a:rPr lang="da-DK" dirty="0" err="1">
                <a:latin typeface="+mn-lt"/>
              </a:rPr>
              <a:t>dish</a:t>
            </a:r>
            <a:r>
              <a:rPr lang="da-DK" dirty="0">
                <a:latin typeface="+mn-lt"/>
              </a:rPr>
              <a:t> </a:t>
            </a:r>
            <a:r>
              <a:rPr lang="da-DK" dirty="0" err="1">
                <a:latin typeface="+mn-lt"/>
              </a:rPr>
              <a:t>coming</a:t>
            </a:r>
            <a:r>
              <a:rPr lang="da-DK" dirty="0">
                <a:latin typeface="+mn-lt"/>
              </a:rPr>
              <a:t> out </a:t>
            </a:r>
            <a:endParaRPr lang="en-US" dirty="0" err="1">
              <a:latin typeface="+mn-lt"/>
            </a:endParaRPr>
          </a:p>
        </p:txBody>
      </p:sp>
      <p:sp>
        <p:nvSpPr>
          <p:cNvPr id="12" name="TextBox 11"/>
          <p:cNvSpPr txBox="1"/>
          <p:nvPr/>
        </p:nvSpPr>
        <p:spPr>
          <a:xfrm>
            <a:off x="4511030" y="3062377"/>
            <a:ext cx="1198983" cy="246221"/>
          </a:xfrm>
          <a:prstGeom prst="rect">
            <a:avLst/>
          </a:prstGeom>
          <a:noFill/>
        </p:spPr>
        <p:txBody>
          <a:bodyPr wrap="none" lIns="0" tIns="0" rIns="0" bIns="0" rtlCol="0">
            <a:spAutoFit/>
          </a:bodyPr>
          <a:lstStyle/>
          <a:p>
            <a:pPr algn="l">
              <a:spcBef>
                <a:spcPts val="432"/>
              </a:spcBef>
            </a:pPr>
            <a:r>
              <a:rPr lang="da-DK" dirty="0">
                <a:latin typeface="+mn-lt"/>
              </a:rPr>
              <a:t>ATG……TAA</a:t>
            </a:r>
            <a:endParaRPr lang="en-US" dirty="0" err="1">
              <a:latin typeface="+mn-lt"/>
            </a:endParaRPr>
          </a:p>
        </p:txBody>
      </p:sp>
      <p:sp>
        <p:nvSpPr>
          <p:cNvPr id="13" name="TextBox 12"/>
          <p:cNvSpPr txBox="1"/>
          <p:nvPr/>
        </p:nvSpPr>
        <p:spPr>
          <a:xfrm>
            <a:off x="4943078" y="4509120"/>
            <a:ext cx="7013138" cy="1436291"/>
          </a:xfrm>
          <a:prstGeom prst="rect">
            <a:avLst/>
          </a:prstGeom>
          <a:noFill/>
        </p:spPr>
        <p:txBody>
          <a:bodyPr wrap="none" lIns="0" tIns="0" rIns="0" bIns="0" rtlCol="0">
            <a:spAutoFit/>
          </a:bodyPr>
          <a:lstStyle/>
          <a:p>
            <a:pPr algn="l">
              <a:spcBef>
                <a:spcPts val="432"/>
              </a:spcBef>
            </a:pPr>
            <a:r>
              <a:rPr lang="da-DK" b="1" dirty="0">
                <a:latin typeface="+mn-lt"/>
              </a:rPr>
              <a:t>PROKKA </a:t>
            </a:r>
            <a:r>
              <a:rPr lang="da-DK" dirty="0" err="1">
                <a:latin typeface="+mn-lt"/>
              </a:rPr>
              <a:t>uses</a:t>
            </a:r>
            <a:r>
              <a:rPr lang="da-DK" dirty="0">
                <a:latin typeface="+mn-lt"/>
              </a:rPr>
              <a:t> prodigal for annotation, </a:t>
            </a:r>
            <a:r>
              <a:rPr lang="da-DK" dirty="0" err="1">
                <a:latin typeface="+mn-lt"/>
              </a:rPr>
              <a:t>which</a:t>
            </a:r>
            <a:r>
              <a:rPr lang="da-DK" dirty="0">
                <a:latin typeface="+mn-lt"/>
              </a:rPr>
              <a:t> is a HMM-</a:t>
            </a:r>
            <a:r>
              <a:rPr lang="da-DK" dirty="0" err="1">
                <a:latin typeface="+mn-lt"/>
              </a:rPr>
              <a:t>based</a:t>
            </a:r>
            <a:r>
              <a:rPr lang="da-DK" dirty="0">
                <a:latin typeface="+mn-lt"/>
              </a:rPr>
              <a:t> gene finder</a:t>
            </a:r>
          </a:p>
          <a:p>
            <a:pPr algn="l">
              <a:spcBef>
                <a:spcPts val="432"/>
              </a:spcBef>
            </a:pPr>
            <a:r>
              <a:rPr lang="da-DK" dirty="0">
                <a:latin typeface="+mn-lt"/>
              </a:rPr>
              <a:t>It </a:t>
            </a:r>
            <a:r>
              <a:rPr lang="da-DK" dirty="0" err="1">
                <a:latin typeface="+mn-lt"/>
              </a:rPr>
              <a:t>also</a:t>
            </a:r>
            <a:r>
              <a:rPr lang="da-DK" dirty="0">
                <a:latin typeface="+mn-lt"/>
              </a:rPr>
              <a:t> </a:t>
            </a:r>
            <a:r>
              <a:rPr lang="da-DK" dirty="0" err="1">
                <a:latin typeface="+mn-lt"/>
              </a:rPr>
              <a:t>uses</a:t>
            </a:r>
            <a:r>
              <a:rPr lang="da-DK" dirty="0">
                <a:latin typeface="+mn-lt"/>
              </a:rPr>
              <a:t> </a:t>
            </a:r>
            <a:r>
              <a:rPr lang="da-DK" dirty="0" err="1">
                <a:latin typeface="+mn-lt"/>
              </a:rPr>
              <a:t>some</a:t>
            </a:r>
            <a:r>
              <a:rPr lang="da-DK" dirty="0">
                <a:latin typeface="+mn-lt"/>
              </a:rPr>
              <a:t> </a:t>
            </a:r>
            <a:r>
              <a:rPr lang="da-DK" dirty="0" err="1">
                <a:latin typeface="+mn-lt"/>
              </a:rPr>
              <a:t>extra</a:t>
            </a:r>
            <a:r>
              <a:rPr lang="da-DK" dirty="0">
                <a:latin typeface="+mn-lt"/>
              </a:rPr>
              <a:t> programs to find </a:t>
            </a:r>
            <a:r>
              <a:rPr lang="da-DK" dirty="0" err="1">
                <a:latin typeface="+mn-lt"/>
              </a:rPr>
              <a:t>rRNA</a:t>
            </a:r>
            <a:r>
              <a:rPr lang="da-DK" dirty="0">
                <a:latin typeface="+mn-lt"/>
              </a:rPr>
              <a:t> </a:t>
            </a:r>
            <a:r>
              <a:rPr lang="da-DK" dirty="0" err="1">
                <a:latin typeface="+mn-lt"/>
              </a:rPr>
              <a:t>etc</a:t>
            </a:r>
            <a:r>
              <a:rPr lang="da-DK" dirty="0">
                <a:latin typeface="+mn-lt"/>
              </a:rPr>
              <a:t> (</a:t>
            </a:r>
            <a:r>
              <a:rPr lang="da-DK" dirty="0" err="1">
                <a:latin typeface="+mn-lt"/>
              </a:rPr>
              <a:t>also</a:t>
            </a:r>
            <a:r>
              <a:rPr lang="da-DK" dirty="0">
                <a:latin typeface="+mn-lt"/>
              </a:rPr>
              <a:t> HMM </a:t>
            </a:r>
            <a:r>
              <a:rPr lang="da-DK" dirty="0" err="1">
                <a:latin typeface="+mn-lt"/>
              </a:rPr>
              <a:t>based</a:t>
            </a:r>
            <a:r>
              <a:rPr lang="da-DK" dirty="0">
                <a:latin typeface="+mn-lt"/>
              </a:rPr>
              <a:t>)</a:t>
            </a:r>
          </a:p>
          <a:p>
            <a:pPr algn="l">
              <a:spcBef>
                <a:spcPts val="432"/>
              </a:spcBef>
            </a:pPr>
            <a:r>
              <a:rPr lang="da-DK" dirty="0">
                <a:latin typeface="+mn-lt"/>
              </a:rPr>
              <a:t>It </a:t>
            </a:r>
            <a:r>
              <a:rPr lang="da-DK" dirty="0" err="1">
                <a:latin typeface="+mn-lt"/>
              </a:rPr>
              <a:t>then</a:t>
            </a:r>
            <a:r>
              <a:rPr lang="da-DK" dirty="0">
                <a:latin typeface="+mn-lt"/>
              </a:rPr>
              <a:t> </a:t>
            </a:r>
            <a:r>
              <a:rPr lang="da-DK" dirty="0" err="1">
                <a:latin typeface="+mn-lt"/>
              </a:rPr>
              <a:t>uses</a:t>
            </a:r>
            <a:r>
              <a:rPr lang="da-DK" dirty="0">
                <a:latin typeface="+mn-lt"/>
              </a:rPr>
              <a:t> BLAST and more </a:t>
            </a:r>
            <a:r>
              <a:rPr lang="da-DK" dirty="0" err="1">
                <a:latin typeface="+mn-lt"/>
              </a:rPr>
              <a:t>HMMs</a:t>
            </a:r>
            <a:r>
              <a:rPr lang="da-DK" dirty="0">
                <a:latin typeface="+mn-lt"/>
              </a:rPr>
              <a:t> to </a:t>
            </a:r>
            <a:r>
              <a:rPr lang="da-DK" dirty="0" err="1">
                <a:latin typeface="+mn-lt"/>
              </a:rPr>
              <a:t>annotate</a:t>
            </a:r>
            <a:r>
              <a:rPr lang="da-DK" dirty="0">
                <a:latin typeface="+mn-lt"/>
              </a:rPr>
              <a:t> the genes</a:t>
            </a:r>
          </a:p>
          <a:p>
            <a:pPr algn="l">
              <a:spcBef>
                <a:spcPts val="432"/>
              </a:spcBef>
            </a:pPr>
            <a:r>
              <a:rPr lang="da-DK" dirty="0">
                <a:latin typeface="+mn-lt"/>
              </a:rPr>
              <a:t>The </a:t>
            </a:r>
            <a:r>
              <a:rPr lang="da-DK" dirty="0" err="1">
                <a:latin typeface="+mn-lt"/>
              </a:rPr>
              <a:t>result</a:t>
            </a:r>
            <a:r>
              <a:rPr lang="da-DK" dirty="0">
                <a:latin typeface="+mn-lt"/>
              </a:rPr>
              <a:t> is a </a:t>
            </a:r>
            <a:r>
              <a:rPr lang="da-DK" dirty="0" err="1">
                <a:latin typeface="+mn-lt"/>
              </a:rPr>
              <a:t>pretty</a:t>
            </a:r>
            <a:r>
              <a:rPr lang="da-DK" dirty="0">
                <a:latin typeface="+mn-lt"/>
              </a:rPr>
              <a:t> </a:t>
            </a:r>
            <a:r>
              <a:rPr lang="da-DK" dirty="0" err="1">
                <a:latin typeface="+mn-lt"/>
              </a:rPr>
              <a:t>good</a:t>
            </a:r>
            <a:r>
              <a:rPr lang="da-DK" dirty="0">
                <a:latin typeface="+mn-lt"/>
              </a:rPr>
              <a:t> </a:t>
            </a:r>
            <a:r>
              <a:rPr lang="da-DK" dirty="0" err="1">
                <a:latin typeface="+mn-lt"/>
              </a:rPr>
              <a:t>overview</a:t>
            </a:r>
            <a:r>
              <a:rPr lang="da-DK" dirty="0">
                <a:latin typeface="+mn-lt"/>
              </a:rPr>
              <a:t> of the genes of the </a:t>
            </a:r>
            <a:r>
              <a:rPr lang="da-DK" dirty="0" err="1">
                <a:latin typeface="+mn-lt"/>
              </a:rPr>
              <a:t>genome</a:t>
            </a:r>
            <a:endParaRPr lang="da-DK" dirty="0">
              <a:latin typeface="+mn-lt"/>
            </a:endParaRPr>
          </a:p>
          <a:p>
            <a:pPr algn="l">
              <a:spcBef>
                <a:spcPts val="432"/>
              </a:spcBef>
            </a:pPr>
            <a:r>
              <a:rPr lang="da-DK" b="1" dirty="0">
                <a:latin typeface="+mn-lt"/>
              </a:rPr>
              <a:t>PROKKA</a:t>
            </a:r>
            <a:r>
              <a:rPr lang="da-DK" dirty="0">
                <a:latin typeface="+mn-lt"/>
              </a:rPr>
              <a:t> is </a:t>
            </a:r>
            <a:r>
              <a:rPr lang="da-DK" dirty="0" err="1">
                <a:latin typeface="+mn-lt"/>
              </a:rPr>
              <a:t>very</a:t>
            </a:r>
            <a:r>
              <a:rPr lang="da-DK" dirty="0">
                <a:latin typeface="+mn-lt"/>
              </a:rPr>
              <a:t> </a:t>
            </a:r>
            <a:r>
              <a:rPr lang="da-DK" dirty="0" err="1">
                <a:latin typeface="+mn-lt"/>
              </a:rPr>
              <a:t>common</a:t>
            </a:r>
            <a:r>
              <a:rPr lang="da-DK" dirty="0">
                <a:latin typeface="+mn-lt"/>
              </a:rPr>
              <a:t> in the </a:t>
            </a:r>
            <a:r>
              <a:rPr lang="da-DK" dirty="0" err="1">
                <a:latin typeface="+mn-lt"/>
              </a:rPr>
              <a:t>bioinformatics</a:t>
            </a:r>
            <a:r>
              <a:rPr lang="da-DK" dirty="0">
                <a:latin typeface="+mn-lt"/>
              </a:rPr>
              <a:t> </a:t>
            </a:r>
            <a:r>
              <a:rPr lang="da-DK" dirty="0" err="1">
                <a:latin typeface="+mn-lt"/>
              </a:rPr>
              <a:t>world</a:t>
            </a:r>
            <a:r>
              <a:rPr lang="da-DK" dirty="0">
                <a:latin typeface="+mn-lt"/>
              </a:rPr>
              <a:t>, due to </a:t>
            </a:r>
            <a:r>
              <a:rPr lang="da-DK" dirty="0" err="1">
                <a:latin typeface="+mn-lt"/>
              </a:rPr>
              <a:t>ease</a:t>
            </a:r>
            <a:r>
              <a:rPr lang="da-DK" dirty="0">
                <a:latin typeface="+mn-lt"/>
              </a:rPr>
              <a:t> and speed</a:t>
            </a:r>
            <a:endParaRPr lang="en-US" b="1" dirty="0" err="1">
              <a:latin typeface="+mn-lt"/>
            </a:endParaRPr>
          </a:p>
        </p:txBody>
      </p:sp>
      <p:sp>
        <p:nvSpPr>
          <p:cNvPr id="3" name="TextBox 2">
            <a:extLst>
              <a:ext uri="{FF2B5EF4-FFF2-40B4-BE49-F238E27FC236}">
                <a16:creationId xmlns:a16="http://schemas.microsoft.com/office/drawing/2014/main" id="{974AD88B-D07D-89B3-7688-4FACBD7FDD54}"/>
              </a:ext>
            </a:extLst>
          </p:cNvPr>
          <p:cNvSpPr txBox="1"/>
          <p:nvPr/>
        </p:nvSpPr>
        <p:spPr>
          <a:xfrm>
            <a:off x="4943078" y="6165304"/>
            <a:ext cx="5010026" cy="246221"/>
          </a:xfrm>
          <a:prstGeom prst="rect">
            <a:avLst/>
          </a:prstGeom>
          <a:noFill/>
        </p:spPr>
        <p:txBody>
          <a:bodyPr wrap="none" lIns="0" tIns="0" rIns="0" bIns="0" rtlCol="0">
            <a:spAutoFit/>
          </a:bodyPr>
          <a:lstStyle/>
          <a:p>
            <a:pPr algn="l">
              <a:spcBef>
                <a:spcPts val="432"/>
              </a:spcBef>
            </a:pPr>
            <a:r>
              <a:rPr lang="da-DK" dirty="0">
                <a:latin typeface="+mn-lt"/>
              </a:rPr>
              <a:t>PROKKA is in the </a:t>
            </a:r>
            <a:r>
              <a:rPr lang="da-DK" dirty="0" err="1">
                <a:latin typeface="+mn-lt"/>
              </a:rPr>
              <a:t>process</a:t>
            </a:r>
            <a:r>
              <a:rPr lang="da-DK" dirty="0">
                <a:latin typeface="+mn-lt"/>
              </a:rPr>
              <a:t> of </a:t>
            </a:r>
            <a:r>
              <a:rPr lang="da-DK" dirty="0" err="1">
                <a:latin typeface="+mn-lt"/>
              </a:rPr>
              <a:t>being</a:t>
            </a:r>
            <a:r>
              <a:rPr lang="da-DK" dirty="0">
                <a:latin typeface="+mn-lt"/>
              </a:rPr>
              <a:t> </a:t>
            </a:r>
            <a:r>
              <a:rPr lang="da-DK" dirty="0" err="1">
                <a:latin typeface="+mn-lt"/>
              </a:rPr>
              <a:t>replaced</a:t>
            </a:r>
            <a:r>
              <a:rPr lang="da-DK" dirty="0">
                <a:latin typeface="+mn-lt"/>
              </a:rPr>
              <a:t> by BACTA</a:t>
            </a:r>
          </a:p>
        </p:txBody>
      </p:sp>
    </p:spTree>
    <p:extLst>
      <p:ext uri="{BB962C8B-B14F-4D97-AF65-F5344CB8AC3E}">
        <p14:creationId xmlns:p14="http://schemas.microsoft.com/office/powerpoint/2010/main" val="34079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 annotation</a:t>
            </a: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6</a:t>
            </a:fld>
            <a:endParaRPr lang="en-GB" dirty="0"/>
          </a:p>
        </p:txBody>
      </p:sp>
      <p:sp>
        <p:nvSpPr>
          <p:cNvPr id="5" name="Oval 4"/>
          <p:cNvSpPr/>
          <p:nvPr/>
        </p:nvSpPr>
        <p:spPr bwMode="auto">
          <a:xfrm>
            <a:off x="-32350" y="2420888"/>
            <a:ext cx="2736304" cy="2736304"/>
          </a:xfrm>
          <a:prstGeom prst="ellipse">
            <a:avLst/>
          </a:prstGeom>
          <a:noFill/>
          <a:ln w="57150"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6" name="Straight Connector 5"/>
          <p:cNvCxnSpPr>
            <a:stCxn id="5" idx="0"/>
          </p:cNvCxnSpPr>
          <p:nvPr/>
        </p:nvCxnSpPr>
        <p:spPr bwMode="auto">
          <a:xfrm flipV="1">
            <a:off x="1335802" y="2276872"/>
            <a:ext cx="0" cy="1440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335802" y="2276872"/>
            <a:ext cx="288032"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a:off x="1020004" y="2060848"/>
            <a:ext cx="792088" cy="648072"/>
          </a:xfrm>
          <a:prstGeom prst="rect">
            <a:avLst/>
          </a:prstGeom>
          <a:noFill/>
          <a:ln w="9525" cap="flat" cmpd="sng" algn="ctr">
            <a:solidFill>
              <a:schemeClr val="accent3">
                <a:lumMod val="50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10" name="Straight Connector 9"/>
          <p:cNvCxnSpPr/>
          <p:nvPr/>
        </p:nvCxnSpPr>
        <p:spPr bwMode="auto">
          <a:xfrm>
            <a:off x="1020004" y="2060848"/>
            <a:ext cx="4139098" cy="93610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a:off x="1812092" y="2060849"/>
            <a:ext cx="7523474" cy="9361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1020004" y="2708920"/>
            <a:ext cx="4139098" cy="168811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1812092" y="2708920"/>
            <a:ext cx="7523474" cy="168811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bwMode="auto">
          <a:xfrm>
            <a:off x="5159102" y="2996952"/>
            <a:ext cx="4176464" cy="1400086"/>
          </a:xfrm>
          <a:prstGeom prst="rect">
            <a:avLst/>
          </a:prstGeom>
          <a:solidFill>
            <a:schemeClr val="bg1"/>
          </a:solidFill>
          <a:ln w="9525" cap="flat" cmpd="sng" algn="ctr">
            <a:solidFill>
              <a:schemeClr val="accent3">
                <a:lumMod val="50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AG</a:t>
            </a:r>
            <a:r>
              <a:rPr kumimoji="0" lang="da-DK" sz="1600" b="0" i="0" u="none" strike="noStrike" cap="none" normalizeH="0" baseline="0" dirty="0">
                <a:ln>
                  <a:noFill/>
                </a:ln>
                <a:solidFill>
                  <a:srgbClr val="000000"/>
                </a:solidFill>
                <a:effectLst/>
                <a:latin typeface="+mn-lt"/>
                <a:ea typeface="ＭＳ Ｐゴシック" pitchFamily="-80" charset="-128"/>
              </a:rPr>
              <a:t>ATGCCAGTTCGGG….TAA</a:t>
            </a: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5" name="Rectangle 24"/>
          <p:cNvSpPr/>
          <p:nvPr/>
        </p:nvSpPr>
        <p:spPr bwMode="auto">
          <a:xfrm>
            <a:off x="7823398" y="4797152"/>
            <a:ext cx="2736304" cy="1224136"/>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HMM database</a:t>
            </a:r>
          </a:p>
        </p:txBody>
      </p:sp>
      <p:sp>
        <p:nvSpPr>
          <p:cNvPr id="26" name="Rectangle 25"/>
          <p:cNvSpPr/>
          <p:nvPr/>
        </p:nvSpPr>
        <p:spPr bwMode="auto">
          <a:xfrm>
            <a:off x="2734424" y="4797152"/>
            <a:ext cx="2736304" cy="1224136"/>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Gene database</a:t>
            </a:r>
          </a:p>
        </p:txBody>
      </p:sp>
      <p:sp>
        <p:nvSpPr>
          <p:cNvPr id="27" name="Curved Right Arrow 26"/>
          <p:cNvSpPr/>
          <p:nvPr/>
        </p:nvSpPr>
        <p:spPr bwMode="auto">
          <a:xfrm>
            <a:off x="5470728" y="4437112"/>
            <a:ext cx="912510" cy="1944216"/>
          </a:xfrm>
          <a:prstGeom prst="curved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8" name="Curved Right Arrow 27"/>
          <p:cNvSpPr/>
          <p:nvPr/>
        </p:nvSpPr>
        <p:spPr bwMode="auto">
          <a:xfrm flipH="1">
            <a:off x="6944143" y="4437112"/>
            <a:ext cx="888333" cy="1944216"/>
          </a:xfrm>
          <a:prstGeom prst="curved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9" name="TextBox 28"/>
          <p:cNvSpPr txBox="1"/>
          <p:nvPr/>
        </p:nvSpPr>
        <p:spPr>
          <a:xfrm>
            <a:off x="6111456" y="6330225"/>
            <a:ext cx="1104470" cy="246221"/>
          </a:xfrm>
          <a:prstGeom prst="rect">
            <a:avLst/>
          </a:prstGeom>
          <a:noFill/>
        </p:spPr>
        <p:txBody>
          <a:bodyPr wrap="none" lIns="0" tIns="0" rIns="0" bIns="0" rtlCol="0">
            <a:spAutoFit/>
          </a:bodyPr>
          <a:lstStyle/>
          <a:p>
            <a:pPr algn="l">
              <a:spcBef>
                <a:spcPts val="432"/>
              </a:spcBef>
            </a:pPr>
            <a:r>
              <a:rPr lang="da-DK" dirty="0" err="1">
                <a:latin typeface="+mn-lt"/>
              </a:rPr>
              <a:t>Pectin</a:t>
            </a:r>
            <a:r>
              <a:rPr lang="da-DK" dirty="0">
                <a:latin typeface="+mn-lt"/>
              </a:rPr>
              <a:t> </a:t>
            </a:r>
            <a:r>
              <a:rPr lang="da-DK" dirty="0" err="1">
                <a:latin typeface="+mn-lt"/>
              </a:rPr>
              <a:t>lyase</a:t>
            </a:r>
            <a:endParaRPr lang="en-US" dirty="0" err="1">
              <a:latin typeface="+mn-lt"/>
            </a:endParaRPr>
          </a:p>
        </p:txBody>
      </p:sp>
    </p:spTree>
    <p:extLst>
      <p:ext uri="{BB962C8B-B14F-4D97-AF65-F5344CB8AC3E}">
        <p14:creationId xmlns:p14="http://schemas.microsoft.com/office/powerpoint/2010/main" val="15361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P spid="25" grpId="0" animBg="1"/>
      <p:bldP spid="26" grpId="0" animBg="1"/>
      <p:bldP spid="27" grpId="0" animBg="1"/>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Annotation formats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8980010"/>
              </p:ext>
            </p:extLst>
          </p:nvPr>
        </p:nvGraphicFramePr>
        <p:xfrm>
          <a:off x="1486694" y="1687909"/>
          <a:ext cx="9505056" cy="4550906"/>
        </p:xfrm>
        <a:graphic>
          <a:graphicData uri="http://schemas.openxmlformats.org/drawingml/2006/table">
            <a:tbl>
              <a:tblPr/>
              <a:tblGrid>
                <a:gridCol w="4752528">
                  <a:extLst>
                    <a:ext uri="{9D8B030D-6E8A-4147-A177-3AD203B41FA5}">
                      <a16:colId xmlns:a16="http://schemas.microsoft.com/office/drawing/2014/main" val="768181757"/>
                    </a:ext>
                  </a:extLst>
                </a:gridCol>
                <a:gridCol w="4752528">
                  <a:extLst>
                    <a:ext uri="{9D8B030D-6E8A-4147-A177-3AD203B41FA5}">
                      <a16:colId xmlns:a16="http://schemas.microsoft.com/office/drawing/2014/main" val="1636142480"/>
                    </a:ext>
                  </a:extLst>
                </a:gridCol>
              </a:tblGrid>
              <a:tr h="466833">
                <a:tc>
                  <a:txBody>
                    <a:bodyPr/>
                    <a:lstStyle/>
                    <a:p>
                      <a:r>
                        <a:rPr lang="en-US" sz="1050" b="1">
                          <a:effectLst/>
                        </a:rPr>
                        <a:t>.gff</a:t>
                      </a:r>
                    </a:p>
                  </a:txBody>
                  <a:tcPr marL="47711" marR="47711" marT="22020" marB="22020" anchor="ctr">
                    <a:lnL>
                      <a:noFill/>
                    </a:lnL>
                    <a:lnR>
                      <a:noFill/>
                    </a:lnR>
                    <a:lnT>
                      <a:noFill/>
                    </a:lnT>
                    <a:lnB>
                      <a:noFill/>
                    </a:lnB>
                    <a:solidFill>
                      <a:srgbClr val="FFFFFF"/>
                    </a:solidFill>
                  </a:tcPr>
                </a:tc>
                <a:tc>
                  <a:txBody>
                    <a:bodyPr/>
                    <a:lstStyle/>
                    <a:p>
                      <a:r>
                        <a:rPr lang="en-US" sz="1050" b="1" dirty="0">
                          <a:effectLst/>
                        </a:rPr>
                        <a:t>This is the master annotation in GFF3 format, containing both sequences and annotations. It can be viewed directly in Artemis or IGV.</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461047608"/>
                  </a:ext>
                </a:extLst>
              </a:tr>
              <a:tr h="572531">
                <a:tc>
                  <a:txBody>
                    <a:bodyPr/>
                    <a:lstStyle/>
                    <a:p>
                      <a:r>
                        <a:rPr lang="en-US" sz="1050" b="1">
                          <a:effectLst/>
                        </a:rPr>
                        <a:t>.gbk</a:t>
                      </a:r>
                    </a:p>
                  </a:txBody>
                  <a:tcPr marL="47711" marR="47711" marT="22020" marB="22020" anchor="ctr">
                    <a:lnL>
                      <a:noFill/>
                    </a:lnL>
                    <a:lnR>
                      <a:noFill/>
                    </a:lnR>
                    <a:lnT>
                      <a:noFill/>
                    </a:lnT>
                    <a:lnB>
                      <a:noFill/>
                    </a:lnB>
                    <a:solidFill>
                      <a:srgbClr val="FFFFFF"/>
                    </a:solidFill>
                  </a:tcPr>
                </a:tc>
                <a:tc>
                  <a:txBody>
                    <a:bodyPr/>
                    <a:lstStyle/>
                    <a:p>
                      <a:r>
                        <a:rPr lang="en-US" sz="1050" b="1" dirty="0">
                          <a:effectLst/>
                        </a:rPr>
                        <a:t>This is a standard </a:t>
                      </a:r>
                      <a:r>
                        <a:rPr lang="en-US" sz="1050" b="1" dirty="0" err="1">
                          <a:effectLst/>
                        </a:rPr>
                        <a:t>Genbank</a:t>
                      </a:r>
                      <a:r>
                        <a:rPr lang="en-US" sz="1050" b="1" dirty="0">
                          <a:effectLst/>
                        </a:rPr>
                        <a:t> file derived from the master .</a:t>
                      </a:r>
                      <a:r>
                        <a:rPr lang="en-US" sz="1050" b="1" dirty="0" err="1">
                          <a:effectLst/>
                        </a:rPr>
                        <a:t>gff</a:t>
                      </a:r>
                      <a:r>
                        <a:rPr lang="en-US" sz="1050" b="1" dirty="0">
                          <a:effectLst/>
                        </a:rPr>
                        <a:t>. If the input to </a:t>
                      </a:r>
                      <a:r>
                        <a:rPr lang="en-US" sz="1050" b="1" dirty="0" err="1">
                          <a:effectLst/>
                        </a:rPr>
                        <a:t>prokka</a:t>
                      </a:r>
                      <a:r>
                        <a:rPr lang="en-US" sz="1050" b="1" dirty="0">
                          <a:effectLst/>
                        </a:rPr>
                        <a:t> was a multi-FASTA, then this will be a multi-</a:t>
                      </a:r>
                      <a:r>
                        <a:rPr lang="en-US" sz="1050" b="1" dirty="0" err="1">
                          <a:effectLst/>
                        </a:rPr>
                        <a:t>Genbank</a:t>
                      </a:r>
                      <a:r>
                        <a:rPr lang="en-US" sz="1050" b="1" dirty="0">
                          <a:effectLst/>
                        </a:rPr>
                        <a:t>, with one record for each sequence.</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903186934"/>
                  </a:ext>
                </a:extLst>
              </a:tr>
              <a:tr h="255437">
                <a:tc>
                  <a:txBody>
                    <a:bodyPr/>
                    <a:lstStyle/>
                    <a:p>
                      <a:r>
                        <a:rPr lang="en-US" sz="1050">
                          <a:effectLst/>
                        </a:rPr>
                        <a:t>.fna</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the input contig sequences.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649285993"/>
                  </a:ext>
                </a:extLst>
              </a:tr>
              <a:tr h="255437">
                <a:tc>
                  <a:txBody>
                    <a:bodyPr/>
                    <a:lstStyle/>
                    <a:p>
                      <a:r>
                        <a:rPr lang="en-US" sz="1050" dirty="0">
                          <a:effectLst/>
                        </a:rPr>
                        <a:t>.</a:t>
                      </a:r>
                      <a:r>
                        <a:rPr lang="en-US" sz="1050" dirty="0" err="1">
                          <a:effectLst/>
                        </a:rPr>
                        <a:t>faa</a:t>
                      </a:r>
                      <a:endParaRPr lang="en-US" sz="1050" dirty="0">
                        <a:effectLst/>
                      </a:endParaRPr>
                    </a:p>
                  </a:txBody>
                  <a:tcPr marL="47711" marR="47711" marT="22020" marB="22020" anchor="ctr">
                    <a:lnL>
                      <a:noFill/>
                    </a:lnL>
                    <a:lnR>
                      <a:noFill/>
                    </a:lnR>
                    <a:lnT>
                      <a:noFill/>
                    </a:lnT>
                    <a:lnB>
                      <a:noFill/>
                    </a:lnB>
                    <a:solidFill>
                      <a:srgbClr val="FFFFFF"/>
                    </a:solidFill>
                  </a:tcPr>
                </a:tc>
                <a:tc>
                  <a:txBody>
                    <a:bodyPr/>
                    <a:lstStyle/>
                    <a:p>
                      <a:r>
                        <a:rPr lang="en-US" sz="1050">
                          <a:effectLst/>
                        </a:rPr>
                        <a:t>Protein FASTA file of the translated CDS sequences.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188166424"/>
                  </a:ext>
                </a:extLst>
              </a:tr>
              <a:tr h="361135">
                <a:tc>
                  <a:txBody>
                    <a:bodyPr/>
                    <a:lstStyle/>
                    <a:p>
                      <a:r>
                        <a:rPr lang="en-US" sz="1050">
                          <a:effectLst/>
                        </a:rPr>
                        <a:t>.ffn</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all the prediction transcripts (CDS, rRNA, tRNA, tmRNA, misc_RNA)</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920426241"/>
                  </a:ext>
                </a:extLst>
              </a:tr>
              <a:tr h="466833">
                <a:tc>
                  <a:txBody>
                    <a:bodyPr/>
                    <a:lstStyle/>
                    <a:p>
                      <a:r>
                        <a:rPr lang="en-US" sz="1050">
                          <a:effectLst/>
                        </a:rPr>
                        <a:t>.sqn</a:t>
                      </a:r>
                    </a:p>
                  </a:txBody>
                  <a:tcPr marL="47711" marR="47711" marT="22020" marB="22020" anchor="ctr">
                    <a:lnL>
                      <a:noFill/>
                    </a:lnL>
                    <a:lnR>
                      <a:noFill/>
                    </a:lnR>
                    <a:lnT>
                      <a:noFill/>
                    </a:lnT>
                    <a:lnB>
                      <a:noFill/>
                    </a:lnB>
                    <a:solidFill>
                      <a:srgbClr val="FFFFFF"/>
                    </a:solidFill>
                  </a:tcPr>
                </a:tc>
                <a:tc>
                  <a:txBody>
                    <a:bodyPr/>
                    <a:lstStyle/>
                    <a:p>
                      <a:r>
                        <a:rPr lang="en-US" sz="1050">
                          <a:effectLst/>
                        </a:rPr>
                        <a:t>An ASN1 format "Sequin" file for submission to Genbank. It needs to be edited to set the correct taxonomy, authors, related publication etc.</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000804940"/>
                  </a:ext>
                </a:extLst>
              </a:tr>
              <a:tr h="572531">
                <a:tc>
                  <a:txBody>
                    <a:bodyPr/>
                    <a:lstStyle/>
                    <a:p>
                      <a:r>
                        <a:rPr lang="en-US" sz="1050">
                          <a:effectLst/>
                        </a:rPr>
                        <a:t>.fsa</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the input contig sequences, used by "tbl2asn" to create the .sqn file. It is mostly the same as the .fna file, but with extra Sequin tags in the sequence description lines.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1939322782"/>
                  </a:ext>
                </a:extLst>
              </a:tr>
              <a:tr h="255437">
                <a:tc>
                  <a:txBody>
                    <a:bodyPr/>
                    <a:lstStyle/>
                    <a:p>
                      <a:r>
                        <a:rPr lang="en-US" sz="1050">
                          <a:effectLst/>
                        </a:rPr>
                        <a:t>.tbl</a:t>
                      </a:r>
                    </a:p>
                  </a:txBody>
                  <a:tcPr marL="47711" marR="47711" marT="22020" marB="22020" anchor="ctr">
                    <a:lnL>
                      <a:noFill/>
                    </a:lnL>
                    <a:lnR>
                      <a:noFill/>
                    </a:lnR>
                    <a:lnT>
                      <a:noFill/>
                    </a:lnT>
                    <a:lnB>
                      <a:noFill/>
                    </a:lnB>
                    <a:solidFill>
                      <a:srgbClr val="FFFFFF"/>
                    </a:solidFill>
                  </a:tcPr>
                </a:tc>
                <a:tc>
                  <a:txBody>
                    <a:bodyPr/>
                    <a:lstStyle/>
                    <a:p>
                      <a:r>
                        <a:rPr lang="en-US" sz="1050">
                          <a:effectLst/>
                        </a:rPr>
                        <a:t>Feature Table file, used by "tbl2asn" to create the .sqn file.</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074812082"/>
                  </a:ext>
                </a:extLst>
              </a:tr>
              <a:tr h="255437">
                <a:tc>
                  <a:txBody>
                    <a:bodyPr/>
                    <a:lstStyle/>
                    <a:p>
                      <a:r>
                        <a:rPr lang="en-US" sz="1050">
                          <a:effectLst/>
                        </a:rPr>
                        <a:t>.err</a:t>
                      </a:r>
                    </a:p>
                  </a:txBody>
                  <a:tcPr marL="47711" marR="47711" marT="22020" marB="22020" anchor="ctr">
                    <a:lnL>
                      <a:noFill/>
                    </a:lnL>
                    <a:lnR>
                      <a:noFill/>
                    </a:lnR>
                    <a:lnT>
                      <a:noFill/>
                    </a:lnT>
                    <a:lnB>
                      <a:noFill/>
                    </a:lnB>
                    <a:solidFill>
                      <a:srgbClr val="FFFFFF"/>
                    </a:solidFill>
                  </a:tcPr>
                </a:tc>
                <a:tc>
                  <a:txBody>
                    <a:bodyPr/>
                    <a:lstStyle/>
                    <a:p>
                      <a:r>
                        <a:rPr lang="en-US" sz="1050">
                          <a:effectLst/>
                        </a:rPr>
                        <a:t>Unacceptable annotations - the NCBI discrepancy report.</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143831442"/>
                  </a:ext>
                </a:extLst>
              </a:tr>
              <a:tr h="466833">
                <a:tc>
                  <a:txBody>
                    <a:bodyPr/>
                    <a:lstStyle/>
                    <a:p>
                      <a:r>
                        <a:rPr lang="en-US" sz="1050">
                          <a:effectLst/>
                        </a:rPr>
                        <a:t>.log</a:t>
                      </a:r>
                    </a:p>
                  </a:txBody>
                  <a:tcPr marL="47711" marR="47711" marT="22020" marB="22020" anchor="ctr">
                    <a:lnL>
                      <a:noFill/>
                    </a:lnL>
                    <a:lnR>
                      <a:noFill/>
                    </a:lnR>
                    <a:lnT>
                      <a:noFill/>
                    </a:lnT>
                    <a:lnB>
                      <a:noFill/>
                    </a:lnB>
                    <a:solidFill>
                      <a:srgbClr val="FFFFFF"/>
                    </a:solidFill>
                  </a:tcPr>
                </a:tc>
                <a:tc>
                  <a:txBody>
                    <a:bodyPr/>
                    <a:lstStyle/>
                    <a:p>
                      <a:r>
                        <a:rPr lang="en-US" sz="1050">
                          <a:effectLst/>
                        </a:rPr>
                        <a:t>Contains all the output that Prokka produced during its run. This is a record of what settings you used, even if the --quiet option was enabled.</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2868602"/>
                  </a:ext>
                </a:extLst>
              </a:tr>
              <a:tr h="255437">
                <a:tc>
                  <a:txBody>
                    <a:bodyPr/>
                    <a:lstStyle/>
                    <a:p>
                      <a:r>
                        <a:rPr lang="en-US" sz="1050">
                          <a:effectLst/>
                        </a:rPr>
                        <a:t>.txt</a:t>
                      </a:r>
                    </a:p>
                  </a:txBody>
                  <a:tcPr marL="47711" marR="47711" marT="22020" marB="22020" anchor="ctr">
                    <a:lnL>
                      <a:noFill/>
                    </a:lnL>
                    <a:lnR>
                      <a:noFill/>
                    </a:lnR>
                    <a:lnT>
                      <a:noFill/>
                    </a:lnT>
                    <a:lnB>
                      <a:noFill/>
                    </a:lnB>
                    <a:solidFill>
                      <a:srgbClr val="FFFFFF"/>
                    </a:solidFill>
                  </a:tcPr>
                </a:tc>
                <a:tc>
                  <a:txBody>
                    <a:bodyPr/>
                    <a:lstStyle/>
                    <a:p>
                      <a:r>
                        <a:rPr lang="en-US" sz="1050">
                          <a:effectLst/>
                        </a:rPr>
                        <a:t>Statistics relating to the annotated features found.</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400973451"/>
                  </a:ext>
                </a:extLst>
              </a:tr>
              <a:tr h="361135">
                <a:tc>
                  <a:txBody>
                    <a:bodyPr/>
                    <a:lstStyle/>
                    <a:p>
                      <a:r>
                        <a:rPr lang="en-US" sz="1050">
                          <a:effectLst/>
                        </a:rPr>
                        <a:t>.tsv</a:t>
                      </a:r>
                    </a:p>
                  </a:txBody>
                  <a:tcPr marL="47711" marR="47711" marT="22020" marB="22020" anchor="ctr">
                    <a:lnL>
                      <a:noFill/>
                    </a:lnL>
                    <a:lnR>
                      <a:noFill/>
                    </a:lnR>
                    <a:lnT>
                      <a:noFill/>
                    </a:lnT>
                    <a:lnB>
                      <a:noFill/>
                    </a:lnB>
                    <a:solidFill>
                      <a:srgbClr val="FFFFFF"/>
                    </a:solidFill>
                  </a:tcPr>
                </a:tc>
                <a:tc>
                  <a:txBody>
                    <a:bodyPr/>
                    <a:lstStyle/>
                    <a:p>
                      <a:r>
                        <a:rPr lang="en-US" sz="1050" dirty="0">
                          <a:effectLst/>
                        </a:rPr>
                        <a:t>Tab-separated file of all features: </a:t>
                      </a:r>
                      <a:r>
                        <a:rPr lang="en-US" sz="1050" dirty="0" err="1">
                          <a:effectLst/>
                        </a:rPr>
                        <a:t>locus_tag,ftype,len_bp,gene,EC_number,COG,product</a:t>
                      </a:r>
                      <a:endParaRPr lang="en-US" sz="1050" dirty="0">
                        <a:effectLst/>
                      </a:endParaRP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427235428"/>
                  </a:ext>
                </a:extLst>
              </a:tr>
            </a:tbl>
          </a:graphicData>
        </a:graphic>
      </p:graphicFrame>
      <p:sp>
        <p:nvSpPr>
          <p:cNvPr id="4" name="Slide Number Placeholder 3"/>
          <p:cNvSpPr>
            <a:spLocks noGrp="1"/>
          </p:cNvSpPr>
          <p:nvPr>
            <p:ph type="sldNum" sz="quarter" idx="11"/>
          </p:nvPr>
        </p:nvSpPr>
        <p:spPr/>
        <p:txBody>
          <a:bodyPr/>
          <a:lstStyle/>
          <a:p>
            <a:fld id="{103EA872-A674-449B-A120-B97244F8E91D}" type="slidenum">
              <a:rPr lang="en-GB" smtClean="0"/>
              <a:pPr/>
              <a:t>7</a:t>
            </a:fld>
            <a:endParaRPr lang="en-GB" dirty="0"/>
          </a:p>
        </p:txBody>
      </p:sp>
    </p:spTree>
    <p:extLst>
      <p:ext uri="{BB962C8B-B14F-4D97-AF65-F5344CB8AC3E}">
        <p14:creationId xmlns:p14="http://schemas.microsoft.com/office/powerpoint/2010/main" val="40549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Genome</a:t>
            </a:r>
            <a:r>
              <a:rPr lang="da-DK" dirty="0"/>
              <a:t> download and annotation</a:t>
            </a:r>
            <a:endParaRPr lang="en-US" dirty="0"/>
          </a:p>
        </p:txBody>
      </p:sp>
      <p:sp>
        <p:nvSpPr>
          <p:cNvPr id="3" name="Content Placeholder 2"/>
          <p:cNvSpPr>
            <a:spLocks noGrp="1"/>
          </p:cNvSpPr>
          <p:nvPr>
            <p:ph idx="1"/>
          </p:nvPr>
        </p:nvSpPr>
        <p:spPr/>
        <p:txBody>
          <a:bodyPr/>
          <a:lstStyle/>
          <a:p>
            <a:r>
              <a:rPr lang="da-DK" dirty="0" err="1"/>
              <a:t>Exercise</a:t>
            </a:r>
            <a:r>
              <a:rPr lang="da-DK" dirty="0"/>
              <a:t> 1</a:t>
            </a:r>
          </a:p>
          <a:p>
            <a:pPr lvl="1"/>
            <a:r>
              <a:rPr lang="da-DK" dirty="0" err="1"/>
              <a:t>Get</a:t>
            </a:r>
            <a:r>
              <a:rPr lang="da-DK" dirty="0"/>
              <a:t> the </a:t>
            </a:r>
            <a:r>
              <a:rPr lang="da-DK" dirty="0" err="1"/>
              <a:t>environments</a:t>
            </a:r>
            <a:r>
              <a:rPr lang="da-DK" dirty="0"/>
              <a:t> </a:t>
            </a:r>
            <a:r>
              <a:rPr lang="da-DK" dirty="0" err="1"/>
              <a:t>working</a:t>
            </a:r>
            <a:endParaRPr lang="da-DK" dirty="0"/>
          </a:p>
          <a:p>
            <a:pPr lvl="1"/>
            <a:r>
              <a:rPr lang="da-DK" dirty="0"/>
              <a:t>Download the </a:t>
            </a:r>
            <a:r>
              <a:rPr lang="da-DK" dirty="0" err="1"/>
              <a:t>genomes</a:t>
            </a:r>
            <a:endParaRPr lang="da-DK" dirty="0"/>
          </a:p>
          <a:p>
            <a:pPr lvl="1"/>
            <a:endParaRPr lang="da-DK" dirty="0"/>
          </a:p>
          <a:p>
            <a:r>
              <a:rPr lang="da-DK" dirty="0" err="1"/>
              <a:t>Exercise</a:t>
            </a:r>
            <a:r>
              <a:rPr lang="da-DK" dirty="0"/>
              <a:t> 2</a:t>
            </a:r>
          </a:p>
          <a:p>
            <a:pPr lvl="1"/>
            <a:r>
              <a:rPr lang="da-DK" dirty="0" err="1"/>
              <a:t>Genome</a:t>
            </a:r>
            <a:r>
              <a:rPr lang="da-DK" dirty="0"/>
              <a:t> annotation</a:t>
            </a:r>
          </a:p>
          <a:p>
            <a:pPr lvl="1"/>
            <a:r>
              <a:rPr lang="da-DK" dirty="0"/>
              <a:t>Loops</a:t>
            </a:r>
          </a:p>
          <a:p>
            <a:pPr lvl="1"/>
            <a:endParaRPr lang="da-DK" dirty="0"/>
          </a:p>
          <a:p>
            <a:pPr marL="216000" lvl="1" indent="0">
              <a:buNone/>
            </a:pPr>
            <a:endParaRPr lang="da-DK" dirty="0"/>
          </a:p>
          <a:p>
            <a:pPr marL="216000" lvl="1" indent="0">
              <a:buNone/>
            </a:pPr>
            <a:r>
              <a:rPr lang="da-DK" b="1" dirty="0" err="1"/>
              <a:t>You</a:t>
            </a:r>
            <a:r>
              <a:rPr lang="da-DK" b="1" dirty="0"/>
              <a:t> </a:t>
            </a:r>
            <a:r>
              <a:rPr lang="da-DK" b="1" dirty="0" err="1"/>
              <a:t>can</a:t>
            </a:r>
            <a:r>
              <a:rPr lang="da-DK" b="1" dirty="0"/>
              <a:t> go </a:t>
            </a:r>
            <a:r>
              <a:rPr lang="da-DK" b="1" dirty="0" err="1"/>
              <a:t>home</a:t>
            </a:r>
            <a:r>
              <a:rPr lang="da-DK" b="1" dirty="0"/>
              <a:t> </a:t>
            </a:r>
            <a:r>
              <a:rPr lang="da-DK" b="1" dirty="0" err="1"/>
              <a:t>when</a:t>
            </a:r>
            <a:r>
              <a:rPr lang="da-DK" b="1" dirty="0"/>
              <a:t> </a:t>
            </a:r>
            <a:r>
              <a:rPr lang="da-DK" b="1" dirty="0" err="1"/>
              <a:t>you</a:t>
            </a:r>
            <a:r>
              <a:rPr lang="da-DK" b="1" dirty="0"/>
              <a:t> have </a:t>
            </a:r>
            <a:r>
              <a:rPr lang="da-DK" b="1" dirty="0" err="1"/>
              <a:t>annotated</a:t>
            </a:r>
            <a:r>
              <a:rPr lang="da-DK" b="1" dirty="0"/>
              <a:t> all </a:t>
            </a:r>
            <a:r>
              <a:rPr lang="da-DK" b="1" dirty="0" err="1"/>
              <a:t>your</a:t>
            </a:r>
            <a:r>
              <a:rPr lang="da-DK" b="1" dirty="0"/>
              <a:t> </a:t>
            </a:r>
            <a:r>
              <a:rPr lang="da-DK" b="1" dirty="0" err="1"/>
              <a:t>genomes</a:t>
            </a:r>
            <a:endParaRPr lang="da-DK" b="1"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8</a:t>
            </a:fld>
            <a:endParaRPr lang="en-GB" dirty="0"/>
          </a:p>
        </p:txBody>
      </p:sp>
    </p:spTree>
    <p:extLst>
      <p:ext uri="{BB962C8B-B14F-4D97-AF65-F5344CB8AC3E}">
        <p14:creationId xmlns:p14="http://schemas.microsoft.com/office/powerpoint/2010/main" val="15954944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Blank.potx" id="{3B38FA3B-2246-40E5-A61A-EA1559A3CD76}" vid="{D5F764FD-A73C-4B6C-BF48-3536DEB79A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name":"Date","value":"4Xm7d242HGo446IH5nRjQA=="},{"name":"PresentationTitle","value":"ZR/I84ubq+6CkRKNk7nn9w=="}]}]]></TemplafyFormConfiguration>
</file>

<file path=customXml/item2.xml><?xml version="1.0" encoding="utf-8"?>
<TemplafyTemplateConfiguration><![CDATA[{"elementsMetadata":[{"type":"shape","id":"2fce62a0-f28a-44e1-a519-0cbe37b25f7a","elementConfiguration":{"binding":"UserProfile.Offices.Workarea_{{DocumentLanguage}}","disableUpdates":false,"type":"text"}},{"type":"shape","id":"58465eeb-cfe0-4970-97ec-88179dc0a9c2","elementConfiguration":{"binding":"Form.Date","format":"{{DateFormats.GeneralDate}}","disableUpdates":false,"type":"date"}},{"type":"shape","id":"5020bdfb-1912-4d6d-a5c3-71b7da283692","elementConfiguration":{"binding":"Form.PresentationTitle","disableUpdates":false,"type":"text"}},{"type":"shape","id":"8d5b95d1-8a23-4044-9620-bf5e7305a170","elementConfiguration":{"binding":"UserProfile.Offices.Workarea_{{DocumentLanguage}}","disableUpdates":false,"type":"text"}},{"type":"shape","id":"79fbb3c3-dd89-47ef-91e9-e0bd2bb0942f","elementConfiguration":{"binding":"Form.Date","format":"{{DateFormats.GeneralDate}}","disableUpdates":false,"type":"date"}},{"type":"shape","id":"5e9447ba-0dff-46ec-ac33-540c046ca40a","elementConfiguration":{"binding":"Form.PresentationTitle","disableUpdates":false,"type":"text"}}],"transformationConfigurations":[{"language":"{{DocumentLanguage}}","disableUpdates":false,"type":"proofingLanguage"}],"enableDocumentContentUpdater":true,"templateName":"DTU Template 16_9 - Corporate red","templateDescription":"","version":"1.2"}]]></TemplafyTemplateConfiguration>
</file>

<file path=customXml/item3.xml><?xml version="1.0" encoding="utf-8"?>
<TemplafySlideTemplateConfiguration><![CDATA[{"elementsMetadata":[],"enableDocumentContentUpdater":true,"documentContentValidatorConfiguration":{"enableDocumentContentValidator":false,"documentContentValidatorVersion":0},"slideId":"636837486366003040","version":"1.2"}]]></TemplafySlideTemplateConfiguration>
</file>

<file path=customXml/item4.xml><?xml version="1.0" encoding="utf-8"?>
<TemplafySlideFormConfiguration><![CDATA[{"formFields":[],"formDataEntries":[]}]]></TemplafySlideFormConfiguration>
</file>

<file path=customXml/item5.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elementsMetadata":[],"enableDocumentContentUpdater":true,"documentContentValidatorConfiguration":{"enableDocumentContentValidator":false,"documentContentValidatorVersion":0},"slideId":"636837486369753289","version":"1.2"}]]></TemplafySlideTemplateConfiguration>
</file>

<file path=customXml/itemProps1.xml><?xml version="1.0" encoding="utf-8"?>
<ds:datastoreItem xmlns:ds="http://schemas.openxmlformats.org/officeDocument/2006/customXml" ds:itemID="{05DC2B94-7C1B-4C14-83B0-9CD2A82C27E0}">
  <ds:schemaRefs/>
</ds:datastoreItem>
</file>

<file path=customXml/itemProps2.xml><?xml version="1.0" encoding="utf-8"?>
<ds:datastoreItem xmlns:ds="http://schemas.openxmlformats.org/officeDocument/2006/customXml" ds:itemID="{1334258C-C3E7-4029-A615-C886A240FB15}">
  <ds:schemaRefs/>
</ds:datastoreItem>
</file>

<file path=customXml/itemProps3.xml><?xml version="1.0" encoding="utf-8"?>
<ds:datastoreItem xmlns:ds="http://schemas.openxmlformats.org/officeDocument/2006/customXml" ds:itemID="{E5957E33-0059-46CE-AE7B-582F67E40B53}">
  <ds:schemaRefs/>
</ds:datastoreItem>
</file>

<file path=customXml/itemProps4.xml><?xml version="1.0" encoding="utf-8"?>
<ds:datastoreItem xmlns:ds="http://schemas.openxmlformats.org/officeDocument/2006/customXml" ds:itemID="{8660AB89-308F-4A34-B01B-CC1A9333F1B1}">
  <ds:schemaRefs/>
</ds:datastoreItem>
</file>

<file path=customXml/itemProps5.xml><?xml version="1.0" encoding="utf-8"?>
<ds:datastoreItem xmlns:ds="http://schemas.openxmlformats.org/officeDocument/2006/customXml" ds:itemID="{11FAAC39-0A3A-4CC2-A9C1-60940B78AE17}">
  <ds:schemaRefs/>
</ds:datastoreItem>
</file>

<file path=customXml/itemProps6.xml><?xml version="1.0" encoding="utf-8"?>
<ds:datastoreItem xmlns:ds="http://schemas.openxmlformats.org/officeDocument/2006/customXml" ds:itemID="{56C8BFB2-A911-4310-9D4A-421D773FAFA6}">
  <ds:schemaRefs/>
</ds:datastoreItem>
</file>

<file path=customXml/itemProps7.xml><?xml version="1.0" encoding="utf-8"?>
<ds:datastoreItem xmlns:ds="http://schemas.openxmlformats.org/officeDocument/2006/customXml" ds:itemID="{F4C08C7F-F953-44DE-ACDE-930692BDDB0F}">
  <ds:schemaRefs/>
</ds:datastoreItem>
</file>

<file path=customXml/itemProps8.xml><?xml version="1.0" encoding="utf-8"?>
<ds:datastoreItem xmlns:ds="http://schemas.openxmlformats.org/officeDocument/2006/customXml" ds:itemID="{02E7CCCE-613B-4CED-B813-E473EA1E01B2}">
  <ds:schemaRefs/>
</ds:datastoreItem>
</file>

<file path=docProps/app.xml><?xml version="1.0" encoding="utf-8"?>
<Properties xmlns="http://schemas.openxmlformats.org/officeDocument/2006/extended-properties" xmlns:vt="http://schemas.openxmlformats.org/officeDocument/2006/docPropsVTypes">
  <Template>blank</Template>
  <TotalTime>2117</TotalTime>
  <Words>594</Words>
  <Application>Microsoft Office PowerPoint</Application>
  <PresentationFormat>Custom</PresentationFormat>
  <Paragraphs>92</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Verdana</vt:lpstr>
      <vt:lpstr>Blank</vt:lpstr>
      <vt:lpstr>PowerPoint Presentation</vt:lpstr>
      <vt:lpstr>Genome assembly and what we can get</vt:lpstr>
      <vt:lpstr>Bacterial genomes and how to sequence them</vt:lpstr>
      <vt:lpstr>Getting genomes</vt:lpstr>
      <vt:lpstr>Gene content</vt:lpstr>
      <vt:lpstr>Gene annotation</vt:lpstr>
      <vt:lpstr>Annotation formats</vt:lpstr>
      <vt:lpstr>Genome download and annotation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 Lenz Strube</dc:creator>
  <cp:lastModifiedBy>Mikael Lenz Strube</cp:lastModifiedBy>
  <cp:revision>11</cp:revision>
  <dcterms:created xsi:type="dcterms:W3CDTF">2022-07-12T00:49:14Z</dcterms:created>
  <dcterms:modified xsi:type="dcterms:W3CDTF">2023-05-01T21:32:19Z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636838302414865013</vt:lpwstr>
  </property>
  <property fmtid="{D5CDD505-2E9C-101B-9397-08002B2CF9AE}" pid="6" name="TemplafyLanguageCode">
    <vt:lpwstr>en-GB</vt:lpwstr>
  </property>
</Properties>
</file>