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1"/>
  </p:sldMasterIdLst>
  <p:notesMasterIdLst>
    <p:notesMasterId r:id="rId25"/>
  </p:notesMasterIdLst>
  <p:handoutMasterIdLst>
    <p:handoutMasterId r:id="rId26"/>
  </p:handoutMasterIdLst>
  <p:sldIdLst>
    <p:sldId id="256" r:id="rId12"/>
    <p:sldId id="260" r:id="rId13"/>
    <p:sldId id="257" r:id="rId14"/>
    <p:sldId id="271" r:id="rId15"/>
    <p:sldId id="262" r:id="rId16"/>
    <p:sldId id="261" r:id="rId17"/>
    <p:sldId id="263" r:id="rId18"/>
    <p:sldId id="264" r:id="rId19"/>
    <p:sldId id="265" r:id="rId20"/>
    <p:sldId id="266" r:id="rId21"/>
    <p:sldId id="268" r:id="rId22"/>
    <p:sldId id="269" r:id="rId23"/>
    <p:sldId id="270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A61D4-66B9-45DF-B67D-3AC7118B62BE}" v="6" dt="2023-05-01T23:01:34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A6FA61D4-66B9-45DF-B67D-3AC7118B62BE}"/>
    <pc:docChg chg="undo custSel addSld delSld modSld">
      <pc:chgData name="Mikael Lenz Strube" userId="5190ea63-534e-4b85-8189-cf0a88e74104" providerId="ADAL" clId="{A6FA61D4-66B9-45DF-B67D-3AC7118B62BE}" dt="2023-05-01T23:03:35.652" v="162" actId="14"/>
      <pc:docMkLst>
        <pc:docMk/>
      </pc:docMkLst>
      <pc:sldChg chg="modSp">
        <pc:chgData name="Mikael Lenz Strube" userId="5190ea63-534e-4b85-8189-cf0a88e74104" providerId="ADAL" clId="{A6FA61D4-66B9-45DF-B67D-3AC7118B62BE}" dt="2023-05-01T21:27:01.633" v="1" actId="20577"/>
        <pc:sldMkLst>
          <pc:docMk/>
          <pc:sldMk cId="3317547407" sldId="263"/>
        </pc:sldMkLst>
        <pc:spChg chg="mod">
          <ac:chgData name="Mikael Lenz Strube" userId="5190ea63-534e-4b85-8189-cf0a88e74104" providerId="ADAL" clId="{A6FA61D4-66B9-45DF-B67D-3AC7118B62BE}" dt="2023-05-01T21:27:01.633" v="1" actId="20577"/>
          <ac:spMkLst>
            <pc:docMk/>
            <pc:sldMk cId="3317547407" sldId="263"/>
            <ac:spMk id="3" creationId="{00000000-0000-0000-0000-000000000000}"/>
          </ac:spMkLst>
        </pc:spChg>
      </pc:sldChg>
      <pc:sldChg chg="new del">
        <pc:chgData name="Mikael Lenz Strube" userId="5190ea63-534e-4b85-8189-cf0a88e74104" providerId="ADAL" clId="{A6FA61D4-66B9-45DF-B67D-3AC7118B62BE}" dt="2023-05-01T23:01:27.573" v="3" actId="680"/>
        <pc:sldMkLst>
          <pc:docMk/>
          <pc:sldMk cId="657345030" sldId="271"/>
        </pc:sldMkLst>
      </pc:sldChg>
      <pc:sldChg chg="modSp add mod">
        <pc:chgData name="Mikael Lenz Strube" userId="5190ea63-534e-4b85-8189-cf0a88e74104" providerId="ADAL" clId="{A6FA61D4-66B9-45DF-B67D-3AC7118B62BE}" dt="2023-05-01T23:03:35.652" v="162" actId="14"/>
        <pc:sldMkLst>
          <pc:docMk/>
          <pc:sldMk cId="1567247563" sldId="271"/>
        </pc:sldMkLst>
        <pc:spChg chg="mod">
          <ac:chgData name="Mikael Lenz Strube" userId="5190ea63-534e-4b85-8189-cf0a88e74104" providerId="ADAL" clId="{A6FA61D4-66B9-45DF-B67D-3AC7118B62BE}" dt="2023-05-01T23:03:35.652" v="162" actId="14"/>
          <ac:spMkLst>
            <pc:docMk/>
            <pc:sldMk cId="1567247563" sldId="271"/>
            <ac:spMk id="6" creationId="{5A5890CD-8F90-4FE7-841F-F7B0C2865B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22" y="1706563"/>
            <a:ext cx="5083016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06574" y="2083688"/>
            <a:ext cx="4616648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Phylogeny</a:t>
            </a:r>
            <a:r>
              <a:rPr lang="da-DK" dirty="0">
                <a:latin typeface="+mn-lt"/>
              </a:rPr>
              <a:t> matches </a:t>
            </a:r>
            <a:r>
              <a:rPr lang="da-DK" dirty="0" err="1">
                <a:latin typeface="+mn-lt"/>
              </a:rPr>
              <a:t>both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color</a:t>
            </a:r>
            <a:r>
              <a:rPr lang="da-DK" dirty="0">
                <a:latin typeface="+mn-lt"/>
              </a:rPr>
              <a:t>, BGC arsenal 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and </a:t>
            </a:r>
            <a:r>
              <a:rPr lang="da-DK" dirty="0" err="1">
                <a:latin typeface="+mn-lt"/>
              </a:rPr>
              <a:t>carbohydrate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utilization</a:t>
            </a:r>
            <a:r>
              <a:rPr lang="da-DK" dirty="0">
                <a:latin typeface="+mn-lt"/>
              </a:rPr>
              <a:t> of </a:t>
            </a:r>
            <a:r>
              <a:rPr lang="da-DK" dirty="0" err="1">
                <a:latin typeface="+mn-lt"/>
              </a:rPr>
              <a:t>Pseudoalteromonas</a:t>
            </a:r>
            <a:endParaRPr lang="da-DK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389" y="584852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/>
              <a:t>Paulsen SS, Strube ML, Bech PK, Gram L, Sonnenschein EC. 2019. Marine </a:t>
            </a:r>
            <a:r>
              <a:rPr lang="da-DK" sz="1200" dirty="0" err="1"/>
              <a:t>Chitinolytic</a:t>
            </a:r>
            <a:r>
              <a:rPr lang="da-DK" sz="1200" dirty="0"/>
              <a:t> </a:t>
            </a:r>
            <a:r>
              <a:rPr lang="da-DK" sz="1200" dirty="0" err="1"/>
              <a:t>Pseudoalteromonas</a:t>
            </a:r>
            <a:r>
              <a:rPr lang="da-DK" sz="1200" dirty="0"/>
              <a:t> </a:t>
            </a:r>
            <a:r>
              <a:rPr lang="da-DK" sz="1200" dirty="0" err="1"/>
              <a:t>Represents</a:t>
            </a:r>
            <a:r>
              <a:rPr lang="da-DK" sz="1200" dirty="0"/>
              <a:t> an </a:t>
            </a:r>
            <a:r>
              <a:rPr lang="da-DK" sz="1200" dirty="0" err="1"/>
              <a:t>Untapped</a:t>
            </a:r>
            <a:r>
              <a:rPr lang="da-DK" sz="1200" dirty="0"/>
              <a:t> Reservoir of </a:t>
            </a:r>
            <a:r>
              <a:rPr lang="da-DK" sz="1200" dirty="0" err="1"/>
              <a:t>Bioactive</a:t>
            </a:r>
            <a:r>
              <a:rPr lang="da-DK" sz="1200" dirty="0"/>
              <a:t> Potential. </a:t>
            </a:r>
            <a:r>
              <a:rPr lang="da-DK" sz="1200" dirty="0" err="1"/>
              <a:t>mSystems</a:t>
            </a:r>
            <a:r>
              <a:rPr lang="da-DK" sz="1200" dirty="0"/>
              <a:t> 4:1–12.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14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578" y="1556792"/>
            <a:ext cx="5951236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5717083"/>
            <a:ext cx="60928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 err="1"/>
              <a:t>Tardy</a:t>
            </a:r>
            <a:r>
              <a:rPr lang="da-DK" sz="1100" dirty="0"/>
              <a:t> F, </a:t>
            </a:r>
            <a:r>
              <a:rPr lang="da-DK" sz="1100" dirty="0" err="1"/>
              <a:t>Aspan</a:t>
            </a:r>
            <a:r>
              <a:rPr lang="da-DK" sz="1100" dirty="0"/>
              <a:t> A, Autio T, Ridley A, Tricot A, Colin A, Pohjanvirta T, Smid B, Harders F, Lindegaard M, Lauritsen KT, Lyhs U, </a:t>
            </a:r>
            <a:r>
              <a:rPr lang="da-DK" sz="1100" dirty="0" err="1"/>
              <a:t>Wisselink</a:t>
            </a:r>
            <a:r>
              <a:rPr lang="da-DK" sz="1100" dirty="0"/>
              <a:t> HJ, Strube ML. 2020. </a:t>
            </a:r>
            <a:r>
              <a:rPr lang="da-DK" sz="1100" dirty="0" err="1"/>
              <a:t>Mycoplasma</a:t>
            </a:r>
            <a:r>
              <a:rPr lang="da-DK" sz="1100" dirty="0"/>
              <a:t> </a:t>
            </a:r>
            <a:r>
              <a:rPr lang="da-DK" sz="1100" dirty="0" err="1"/>
              <a:t>bovis</a:t>
            </a:r>
            <a:r>
              <a:rPr lang="da-DK" sz="1100" dirty="0"/>
              <a:t> in </a:t>
            </a:r>
            <a:r>
              <a:rPr lang="da-DK" sz="1100" dirty="0" err="1"/>
              <a:t>nordic</a:t>
            </a:r>
            <a:r>
              <a:rPr lang="da-DK" sz="1100" dirty="0"/>
              <a:t> </a:t>
            </a:r>
            <a:r>
              <a:rPr lang="da-DK" sz="1100" dirty="0" err="1"/>
              <a:t>european</a:t>
            </a:r>
            <a:r>
              <a:rPr lang="da-DK" sz="1100" dirty="0"/>
              <a:t> </a:t>
            </a:r>
            <a:r>
              <a:rPr lang="da-DK" sz="1100" dirty="0" err="1"/>
              <a:t>countries</a:t>
            </a:r>
            <a:r>
              <a:rPr lang="da-DK" sz="1100" dirty="0"/>
              <a:t>: </a:t>
            </a:r>
            <a:r>
              <a:rPr lang="da-DK" sz="1100" dirty="0" err="1"/>
              <a:t>Emergence</a:t>
            </a:r>
            <a:r>
              <a:rPr lang="da-DK" sz="1100" dirty="0"/>
              <a:t> and </a:t>
            </a:r>
            <a:r>
              <a:rPr lang="da-DK" sz="1100" dirty="0" err="1"/>
              <a:t>dominance</a:t>
            </a:r>
            <a:r>
              <a:rPr lang="da-DK" sz="1100" dirty="0"/>
              <a:t> of a new </a:t>
            </a:r>
            <a:r>
              <a:rPr lang="da-DK" sz="1100" dirty="0" err="1"/>
              <a:t>clone</a:t>
            </a:r>
            <a:r>
              <a:rPr lang="da-DK" sz="1100" dirty="0"/>
              <a:t>. </a:t>
            </a:r>
            <a:r>
              <a:rPr lang="da-DK" sz="1100" dirty="0" err="1"/>
              <a:t>Pathogens</a:t>
            </a:r>
            <a:r>
              <a:rPr lang="da-DK" sz="1100" dirty="0"/>
              <a:t> 9:1–15</a:t>
            </a:r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46534" y="2060848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/>
              <a:t>The </a:t>
            </a:r>
            <a:r>
              <a:rPr lang="da-DK" dirty="0" err="1"/>
              <a:t>Mycoplasma</a:t>
            </a:r>
            <a:r>
              <a:rPr lang="da-DK" dirty="0"/>
              <a:t> </a:t>
            </a:r>
            <a:r>
              <a:rPr lang="da-DK" dirty="0" err="1"/>
              <a:t>infecting</a:t>
            </a:r>
            <a:r>
              <a:rPr lang="da-DK" dirty="0"/>
              <a:t> </a:t>
            </a:r>
            <a:r>
              <a:rPr lang="da-DK" dirty="0" err="1"/>
              <a:t>european</a:t>
            </a:r>
            <a:r>
              <a:rPr lang="da-DK" dirty="0"/>
              <a:t> </a:t>
            </a:r>
            <a:r>
              <a:rPr lang="da-DK" dirty="0" err="1"/>
              <a:t>cows</a:t>
            </a:r>
            <a:r>
              <a:rPr lang="da-DK" dirty="0"/>
              <a:t> </a:t>
            </a:r>
            <a:r>
              <a:rPr lang="da-DK" dirty="0" err="1"/>
              <a:t>developed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2010 and is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reduced</a:t>
            </a:r>
            <a:r>
              <a:rPr lang="da-DK" dirty="0"/>
              <a:t> in </a:t>
            </a:r>
            <a:r>
              <a:rPr lang="da-DK" dirty="0" err="1"/>
              <a:t>genomic</a:t>
            </a:r>
            <a:r>
              <a:rPr lang="da-DK" dirty="0"/>
              <a:t> </a:t>
            </a:r>
            <a:r>
              <a:rPr lang="da-DK" dirty="0" err="1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534" y="566124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/>
              <a:t>Lauritsen JG, Hansen ML, Bech PK, Jelsbak L, Gram L, Strube ML. 2021. </a:t>
            </a:r>
            <a:r>
              <a:rPr lang="da-DK" sz="1200" dirty="0" err="1"/>
              <a:t>Identification</a:t>
            </a:r>
            <a:r>
              <a:rPr lang="da-DK" sz="1200" dirty="0"/>
              <a:t> and Differentiation of </a:t>
            </a:r>
            <a:r>
              <a:rPr lang="da-DK" sz="1200" dirty="0" err="1"/>
              <a:t>Pseudomonas</a:t>
            </a:r>
            <a:r>
              <a:rPr lang="da-DK" sz="1200" dirty="0"/>
              <a:t> Species in Field Samples Using an </a:t>
            </a:r>
            <a:r>
              <a:rPr lang="da-DK" sz="1200" dirty="0" err="1"/>
              <a:t>rpoD</a:t>
            </a:r>
            <a:r>
              <a:rPr lang="da-DK" sz="1200" dirty="0"/>
              <a:t> </a:t>
            </a:r>
            <a:r>
              <a:rPr lang="da-DK" sz="1200" dirty="0" err="1"/>
              <a:t>Amplicon</a:t>
            </a:r>
            <a:r>
              <a:rPr lang="da-DK" sz="1200" dirty="0"/>
              <a:t> </a:t>
            </a:r>
            <a:r>
              <a:rPr lang="da-DK" sz="1200" dirty="0" err="1"/>
              <a:t>Sequencing</a:t>
            </a:r>
            <a:r>
              <a:rPr lang="da-DK" sz="1200" dirty="0"/>
              <a:t> </a:t>
            </a:r>
            <a:r>
              <a:rPr lang="da-DK" sz="1200" dirty="0" err="1"/>
              <a:t>Methodology</a:t>
            </a:r>
            <a:r>
              <a:rPr lang="da-DK" sz="1200" dirty="0"/>
              <a:t>. </a:t>
            </a:r>
            <a:r>
              <a:rPr lang="da-DK" sz="1200" dirty="0" err="1"/>
              <a:t>mSystems</a:t>
            </a:r>
            <a:r>
              <a:rPr lang="da-DK" sz="1200" dirty="0"/>
              <a:t> 6:e00704-21.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46534" y="2060848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/>
              <a:t>The 16S gene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</a:t>
            </a:r>
            <a:r>
              <a:rPr lang="da-DK" dirty="0" err="1"/>
              <a:t>phylogeny</a:t>
            </a:r>
            <a:r>
              <a:rPr lang="da-DK" dirty="0"/>
              <a:t> in </a:t>
            </a:r>
            <a:r>
              <a:rPr lang="da-DK" dirty="0" err="1"/>
              <a:t>Pseudomonas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1332260"/>
            <a:ext cx="6493526" cy="4545012"/>
          </a:xfrm>
        </p:spPr>
      </p:pic>
    </p:spTree>
    <p:extLst>
      <p:ext uri="{BB962C8B-B14F-4D97-AF65-F5344CB8AC3E}">
        <p14:creationId xmlns:p14="http://schemas.microsoft.com/office/powerpoint/2010/main" val="121320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6</a:t>
            </a:r>
          </a:p>
          <a:p>
            <a:pPr lvl="1"/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genome</a:t>
            </a:r>
            <a:r>
              <a:rPr lang="da-DK" dirty="0"/>
              <a:t> </a:t>
            </a:r>
            <a:r>
              <a:rPr lang="da-DK" dirty="0" err="1"/>
              <a:t>phylogeny</a:t>
            </a:r>
            <a:endParaRPr lang="da-DK" dirty="0"/>
          </a:p>
          <a:p>
            <a:pPr lvl="1"/>
            <a:r>
              <a:rPr lang="da-DK" dirty="0"/>
              <a:t>See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a </a:t>
            </a:r>
            <a:r>
              <a:rPr lang="da-DK" dirty="0" err="1"/>
              <a:t>nice</a:t>
            </a:r>
            <a:r>
              <a:rPr lang="da-DK" dirty="0"/>
              <a:t> </a:t>
            </a:r>
            <a:r>
              <a:rPr lang="da-DK" dirty="0" err="1"/>
              <a:t>visualization</a:t>
            </a:r>
            <a:r>
              <a:rPr lang="da-DK" dirty="0"/>
              <a:t> of it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done </a:t>
            </a:r>
            <a:r>
              <a:rPr lang="da-DK" dirty="0" err="1"/>
              <a:t>early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favorite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20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Phylogeny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bacteria related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Did you find a new species?</a:t>
            </a:r>
          </a:p>
          <a:p>
            <a:endParaRPr lang="en-GB" dirty="0"/>
          </a:p>
          <a:p>
            <a:r>
              <a:rPr lang="en-GB" dirty="0"/>
              <a:t>Does your new bacteria look like something we know?</a:t>
            </a:r>
          </a:p>
          <a:p>
            <a:endParaRPr lang="en-GB" dirty="0"/>
          </a:p>
          <a:p>
            <a:r>
              <a:rPr lang="en-GB" dirty="0"/>
              <a:t>Did you find a bacteria that can do something cool, but looks like something from earlier?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bacteria related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Taxonomy</a:t>
            </a:r>
          </a:p>
          <a:p>
            <a:pPr lvl="1"/>
            <a:r>
              <a:rPr lang="en-GB" dirty="0"/>
              <a:t>Is one or the other</a:t>
            </a:r>
          </a:p>
          <a:p>
            <a:pPr lvl="1"/>
            <a:r>
              <a:rPr lang="en-GB" dirty="0"/>
              <a:t>Names &amp; categories</a:t>
            </a:r>
          </a:p>
          <a:p>
            <a:pPr lvl="1"/>
            <a:r>
              <a:rPr lang="en-GB" dirty="0"/>
              <a:t>Changes often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Phylogeny</a:t>
            </a:r>
          </a:p>
          <a:p>
            <a:pPr lvl="1"/>
            <a:r>
              <a:rPr lang="en-GB" dirty="0"/>
              <a:t>Relatedness</a:t>
            </a:r>
          </a:p>
          <a:p>
            <a:pPr lvl="1"/>
            <a:r>
              <a:rPr lang="en-GB" dirty="0"/>
              <a:t>Depends highly on methods</a:t>
            </a:r>
          </a:p>
          <a:p>
            <a:pPr lvl="2"/>
            <a:r>
              <a:rPr lang="en-GB" dirty="0"/>
              <a:t>16S</a:t>
            </a:r>
          </a:p>
          <a:p>
            <a:pPr lvl="2"/>
            <a:r>
              <a:rPr lang="en-GB" dirty="0"/>
              <a:t>WGS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672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 descr="https://upload.wikimedia.org/wikipedia/commons/thumb/7/70/Phylogenetic_tree.svg/450px-Phylogenetic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1988840"/>
            <a:ext cx="6948099" cy="37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Is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visualize</a:t>
            </a:r>
            <a:r>
              <a:rPr lang="da-DK" dirty="0"/>
              <a:t> (</a:t>
            </a:r>
            <a:r>
              <a:rPr lang="da-DK" dirty="0" err="1"/>
              <a:t>genetic</a:t>
            </a:r>
            <a:r>
              <a:rPr lang="da-DK" dirty="0"/>
              <a:t>) </a:t>
            </a:r>
            <a:r>
              <a:rPr lang="da-DK" dirty="0" err="1"/>
              <a:t>relatedness</a:t>
            </a:r>
            <a:endParaRPr lang="da-DK" dirty="0"/>
          </a:p>
          <a:p>
            <a:endParaRPr lang="da-DK" dirty="0"/>
          </a:p>
          <a:p>
            <a:r>
              <a:rPr lang="da-DK" dirty="0"/>
              <a:t>The distance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leaves</a:t>
            </a:r>
            <a:r>
              <a:rPr lang="da-DK" dirty="0"/>
              <a:t> is </a:t>
            </a:r>
            <a:r>
              <a:rPr lang="da-DK" dirty="0" err="1"/>
              <a:t>comparable</a:t>
            </a:r>
            <a:r>
              <a:rPr lang="da-DK" dirty="0"/>
              <a:t> to the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organisms</a:t>
            </a:r>
            <a:r>
              <a:rPr lang="da-DK" dirty="0"/>
              <a:t> (</a:t>
            </a:r>
            <a:r>
              <a:rPr lang="da-DK" dirty="0" err="1"/>
              <a:t>genomes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Usually</a:t>
            </a:r>
            <a:r>
              <a:rPr lang="da-DK" dirty="0"/>
              <a:t>,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made on a single gene or a </a:t>
            </a:r>
            <a:r>
              <a:rPr lang="da-DK" dirty="0" err="1"/>
              <a:t>couple</a:t>
            </a:r>
            <a:r>
              <a:rPr lang="da-DK" dirty="0"/>
              <a:t> of </a:t>
            </a:r>
            <a:r>
              <a:rPr lang="da-DK" dirty="0" err="1"/>
              <a:t>housekeeping</a:t>
            </a:r>
            <a:r>
              <a:rPr lang="da-DK" dirty="0"/>
              <a:t> genes</a:t>
            </a:r>
          </a:p>
          <a:p>
            <a:endParaRPr lang="da-DK" dirty="0"/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data driven approach and </a:t>
            </a:r>
            <a:r>
              <a:rPr lang="da-DK" dirty="0" err="1"/>
              <a:t>use</a:t>
            </a:r>
            <a:r>
              <a:rPr lang="da-DK" dirty="0"/>
              <a:t> as </a:t>
            </a:r>
            <a:r>
              <a:rPr lang="da-DK" dirty="0" err="1"/>
              <a:t>much</a:t>
            </a:r>
            <a:r>
              <a:rPr lang="da-DK" dirty="0"/>
              <a:t> of the </a:t>
            </a:r>
            <a:r>
              <a:rPr lang="da-DK" dirty="0" err="1"/>
              <a:t>genome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2" descr="https://upload.wikimedia.org/wikipedia/commons/thumb/7/70/Phylogenetic_tree.svg/450px-Phylogenetic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46" y="116632"/>
            <a:ext cx="3934967" cy="213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ROARY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: </a:t>
            </a:r>
          </a:p>
          <a:p>
            <a:endParaRPr lang="da-DK" dirty="0"/>
          </a:p>
          <a:p>
            <a:pPr marL="558900" lvl="1" indent="-342900">
              <a:buFont typeface="+mj-lt"/>
              <a:buAutoNum type="arabicPeriod"/>
            </a:pPr>
            <a:r>
              <a:rPr lang="da-DK" dirty="0" err="1"/>
              <a:t>Compare</a:t>
            </a:r>
            <a:r>
              <a:rPr lang="da-DK" dirty="0"/>
              <a:t> all the proteins of all the </a:t>
            </a:r>
            <a:r>
              <a:rPr lang="da-DK" dirty="0" err="1"/>
              <a:t>genomes</a:t>
            </a:r>
            <a:r>
              <a:rPr lang="da-DK" dirty="0"/>
              <a:t> to find the genes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conserved</a:t>
            </a:r>
            <a:r>
              <a:rPr lang="da-DK" dirty="0"/>
              <a:t> </a:t>
            </a:r>
          </a:p>
          <a:p>
            <a:pPr marL="558900" lvl="1" indent="-342900">
              <a:buFont typeface="+mj-lt"/>
              <a:buAutoNum type="arabicPeriod"/>
            </a:pPr>
            <a:endParaRPr lang="da-DK" dirty="0"/>
          </a:p>
          <a:p>
            <a:pPr marL="558900" lvl="1" indent="-342900">
              <a:buFont typeface="+mj-lt"/>
              <a:buAutoNum type="arabicPeriod"/>
            </a:pPr>
            <a:r>
              <a:rPr lang="da-DK" dirty="0"/>
              <a:t>Fish out the </a:t>
            </a:r>
            <a:r>
              <a:rPr lang="da-DK" dirty="0" err="1"/>
              <a:t>nucleotide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these</a:t>
            </a:r>
            <a:r>
              <a:rPr lang="da-DK" dirty="0"/>
              <a:t> proteins and </a:t>
            </a:r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these</a:t>
            </a:r>
            <a:endParaRPr lang="da-DK" dirty="0"/>
          </a:p>
          <a:p>
            <a:pPr marL="558900" lvl="1" indent="-342900">
              <a:buFont typeface="+mj-lt"/>
              <a:buAutoNum type="arabicPeriod"/>
            </a:pPr>
            <a:endParaRPr lang="da-DK" dirty="0"/>
          </a:p>
          <a:p>
            <a:pPr marL="558900" lvl="1" indent="-342900">
              <a:buFont typeface="+mj-lt"/>
              <a:buAutoNum type="arabicPeriod"/>
            </a:pPr>
            <a:r>
              <a:rPr lang="da-DK" dirty="0" err="1"/>
              <a:t>Align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all </a:t>
            </a:r>
            <a:r>
              <a:rPr lang="da-DK" dirty="0" err="1"/>
              <a:t>genomes</a:t>
            </a:r>
            <a:endParaRPr lang="da-DK" dirty="0"/>
          </a:p>
          <a:p>
            <a:pPr marL="558900" lvl="1" indent="-342900">
              <a:buFont typeface="+mj-lt"/>
              <a:buAutoNum type="arabicPeriod"/>
            </a:pPr>
            <a:endParaRPr lang="da-DK" dirty="0"/>
          </a:p>
          <a:p>
            <a:pPr marL="558900" lvl="1" indent="-342900">
              <a:buFont typeface="+mj-lt"/>
              <a:buAutoNum type="arabicPeriod"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 a </a:t>
            </a:r>
            <a:r>
              <a:rPr lang="da-DK" dirty="0" err="1"/>
              <a:t>tree</a:t>
            </a:r>
            <a:r>
              <a:rPr lang="da-DK" dirty="0"/>
              <a:t> from </a:t>
            </a:r>
            <a:r>
              <a:rPr lang="da-DK" dirty="0" err="1"/>
              <a:t>this</a:t>
            </a:r>
            <a:r>
              <a:rPr lang="da-DK" dirty="0"/>
              <a:t> alignment </a:t>
            </a:r>
            <a:r>
              <a:rPr lang="da-DK" dirty="0" err="1"/>
              <a:t>separatly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2" descr="https://upload.wikimedia.org/wikipedia/commons/thumb/7/70/Phylogenetic_tree.svg/450px-Phylogenetic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46" y="116632"/>
            <a:ext cx="3934967" cy="213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766614" y="5373216"/>
            <a:ext cx="936104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12323" y="5259996"/>
            <a:ext cx="100811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38622" y="5085184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3740315" y="5043972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279054" y="502940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766614" y="535992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782838" y="568701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2350790" y="568701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3574926" y="513559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782838" y="5529712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279054" y="513559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1025143" y="5259996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3604683" y="5373216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350790" y="554300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615380" y="5196372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3892715" y="5196372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661831" y="5070132"/>
            <a:ext cx="63331" cy="174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4028347" y="5145021"/>
            <a:ext cx="63331" cy="174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950972" y="5010295"/>
            <a:ext cx="63331" cy="174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1359739" y="5085184"/>
            <a:ext cx="63331" cy="174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www.researchgate.net/profile/Phani-Rama-Krishna-Behra/publication/278786911/figure/fig5/AS:324928353128456@1454480364380/Whole-genome-and-CDS-alignment-of-the-four-genomes-A-Whole-genome-alignment-and-B_W6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6"/>
          <a:stretch/>
        </p:blipFill>
        <p:spPr bwMode="auto">
          <a:xfrm>
            <a:off x="5970512" y="4743335"/>
            <a:ext cx="5213752" cy="18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basic </a:t>
            </a:r>
            <a:r>
              <a:rPr lang="da-DK" dirty="0" err="1"/>
              <a:t>logic</a:t>
            </a:r>
            <a:r>
              <a:rPr lang="da-DK" dirty="0"/>
              <a:t> is </a:t>
            </a:r>
            <a:r>
              <a:rPr lang="da-DK" dirty="0" err="1"/>
              <a:t>based</a:t>
            </a:r>
            <a:r>
              <a:rPr lang="da-DK" dirty="0"/>
              <a:t> on a distance matrix,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mismatches in the </a:t>
            </a:r>
            <a:r>
              <a:rPr lang="da-DK" dirty="0" err="1"/>
              <a:t>pairwise</a:t>
            </a:r>
            <a:r>
              <a:rPr lang="da-DK" dirty="0"/>
              <a:t> </a:t>
            </a:r>
            <a:r>
              <a:rPr lang="da-DK" dirty="0" err="1"/>
              <a:t>alignment</a:t>
            </a:r>
            <a:endParaRPr lang="da-DK" dirty="0"/>
          </a:p>
          <a:p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tree</a:t>
            </a:r>
            <a:r>
              <a:rPr lang="da-DK" dirty="0"/>
              <a:t>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this</a:t>
            </a:r>
            <a:r>
              <a:rPr lang="da-DK" dirty="0"/>
              <a:t> distance matrix, </a:t>
            </a:r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</a:p>
          <a:p>
            <a:pPr marL="216000" lvl="1" indent="0">
              <a:buNone/>
            </a:pPr>
            <a:r>
              <a:rPr lang="da-DK" dirty="0"/>
              <a:t>with </a:t>
            </a:r>
            <a:r>
              <a:rPr lang="da-DK" dirty="0" err="1"/>
              <a:t>little</a:t>
            </a:r>
            <a:r>
              <a:rPr lang="da-DK" dirty="0"/>
              <a:t> distance </a:t>
            </a:r>
            <a:r>
              <a:rPr lang="da-DK" dirty="0" err="1"/>
              <a:t>close</a:t>
            </a:r>
            <a:r>
              <a:rPr lang="da-DK" dirty="0"/>
              <a:t> and vice versa</a:t>
            </a:r>
          </a:p>
          <a:p>
            <a:endParaRPr lang="da-DK" dirty="0"/>
          </a:p>
          <a:p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dirty="0" err="1"/>
              <a:t>builders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far more </a:t>
            </a:r>
            <a:r>
              <a:rPr lang="da-DK" dirty="0" err="1"/>
              <a:t>complex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dirty="0" err="1"/>
              <a:t>builders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 </a:t>
            </a:r>
            <a:r>
              <a:rPr lang="da-DK" dirty="0" err="1"/>
              <a:t>shortcuts</a:t>
            </a:r>
            <a:r>
              <a:rPr lang="da-DK" dirty="0"/>
              <a:t> to speed up </a:t>
            </a:r>
            <a:r>
              <a:rPr lang="da-DK" dirty="0" err="1"/>
              <a:t>computation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It is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practice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an </a:t>
            </a:r>
            <a:r>
              <a:rPr lang="da-DK" dirty="0" err="1"/>
              <a:t>outlier</a:t>
            </a:r>
            <a:r>
              <a:rPr lang="da-DK" dirty="0"/>
              <a:t> </a:t>
            </a:r>
            <a:r>
              <a:rPr lang="da-DK" dirty="0" err="1"/>
              <a:t>genome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335566" y="2373414"/>
            <a:ext cx="1037143" cy="841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AGCTCGC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AGCACCT</a:t>
            </a:r>
          </a:p>
          <a:p>
            <a:pPr>
              <a:spcBef>
                <a:spcPts val="432"/>
              </a:spcBef>
            </a:pPr>
            <a:r>
              <a:rPr lang="da-DK" dirty="0"/>
              <a:t>ACCACCT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20174"/>
              </p:ext>
            </p:extLst>
          </p:nvPr>
        </p:nvGraphicFramePr>
        <p:xfrm>
          <a:off x="8197920" y="4941168"/>
          <a:ext cx="333296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240">
                  <a:extLst>
                    <a:ext uri="{9D8B030D-6E8A-4147-A177-3AD203B41FA5}">
                      <a16:colId xmlns:a16="http://schemas.microsoft.com/office/drawing/2014/main" val="1360409446"/>
                    </a:ext>
                  </a:extLst>
                </a:gridCol>
                <a:gridCol w="833240">
                  <a:extLst>
                    <a:ext uri="{9D8B030D-6E8A-4147-A177-3AD203B41FA5}">
                      <a16:colId xmlns:a16="http://schemas.microsoft.com/office/drawing/2014/main" val="1258941742"/>
                    </a:ext>
                  </a:extLst>
                </a:gridCol>
                <a:gridCol w="833240">
                  <a:extLst>
                    <a:ext uri="{9D8B030D-6E8A-4147-A177-3AD203B41FA5}">
                      <a16:colId xmlns:a16="http://schemas.microsoft.com/office/drawing/2014/main" val="99426392"/>
                    </a:ext>
                  </a:extLst>
                </a:gridCol>
                <a:gridCol w="833240">
                  <a:extLst>
                    <a:ext uri="{9D8B030D-6E8A-4147-A177-3AD203B41FA5}">
                      <a16:colId xmlns:a16="http://schemas.microsoft.com/office/drawing/2014/main" val="2319050699"/>
                    </a:ext>
                  </a:extLst>
                </a:gridCol>
              </a:tblGrid>
              <a:tr h="338591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1" dirty="0">
                          <a:latin typeface="+mn-lt"/>
                        </a:rPr>
                        <a:t>AGCTCGC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32"/>
                        </a:spcBef>
                      </a:pPr>
                      <a:r>
                        <a:rPr lang="da-DK" sz="1000" b="1" dirty="0">
                          <a:latin typeface="+mn-lt"/>
                        </a:rPr>
                        <a:t>AGCACCT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1" dirty="0"/>
                        <a:t>ACCACCT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73588"/>
                  </a:ext>
                </a:extLst>
              </a:tr>
              <a:tr h="208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1" dirty="0">
                          <a:latin typeface="+mn-lt"/>
                        </a:rPr>
                        <a:t>AGCTCGC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93204"/>
                  </a:ext>
                </a:extLst>
              </a:tr>
              <a:tr h="338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1" dirty="0">
                          <a:latin typeface="+mn-lt"/>
                        </a:rPr>
                        <a:t>AGCACCT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9025"/>
                  </a:ext>
                </a:extLst>
              </a:tr>
              <a:tr h="338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1" dirty="0"/>
                        <a:t>ACCACCT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phylogeny</a:t>
            </a:r>
            <a:r>
              <a:rPr lang="da-DK" dirty="0"/>
              <a:t> is </a:t>
            </a:r>
            <a:r>
              <a:rPr lang="da-DK" dirty="0" err="1"/>
              <a:t>usually</a:t>
            </a:r>
            <a:r>
              <a:rPr lang="da-DK" dirty="0"/>
              <a:t> not </a:t>
            </a:r>
            <a:r>
              <a:rPr lang="da-DK" dirty="0" err="1"/>
              <a:t>interesting</a:t>
            </a:r>
            <a:r>
              <a:rPr lang="da-DK" dirty="0"/>
              <a:t> in </a:t>
            </a:r>
            <a:r>
              <a:rPr lang="da-DK" dirty="0" err="1"/>
              <a:t>itself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phylogeny</a:t>
            </a:r>
            <a:r>
              <a:rPr lang="da-DK" dirty="0"/>
              <a:t> match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parameter?</a:t>
            </a:r>
          </a:p>
          <a:p>
            <a:endParaRPr lang="da-DK" dirty="0"/>
          </a:p>
          <a:p>
            <a:r>
              <a:rPr lang="da-DK" dirty="0"/>
              <a:t>Can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of the data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generated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phylogenetic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?</a:t>
            </a:r>
          </a:p>
          <a:p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3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10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10.xml><?xml version="1.0" encoding="utf-8"?>
<ds:datastoreItem xmlns:ds="http://schemas.openxmlformats.org/officeDocument/2006/customXml" ds:itemID="{06F37BE0-76C2-4305-976D-EDAF5EAB0FFD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customXml/itemProps9.xml><?xml version="1.0" encoding="utf-8"?>
<ds:datastoreItem xmlns:ds="http://schemas.openxmlformats.org/officeDocument/2006/customXml" ds:itemID="{9033714B-5492-43CB-9C06-7DF71C615EF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189</TotalTime>
  <Words>543</Words>
  <Application>Microsoft Office PowerPoint</Application>
  <PresentationFormat>Custom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Blank</vt:lpstr>
      <vt:lpstr>PowerPoint Presentation</vt:lpstr>
      <vt:lpstr>Phylogeny</vt:lpstr>
      <vt:lpstr>How are bacteria related</vt:lpstr>
      <vt:lpstr>How are bacteria related</vt:lpstr>
      <vt:lpstr>The phylogenetic tree</vt:lpstr>
      <vt:lpstr>The phylogenetic tree</vt:lpstr>
      <vt:lpstr>The phylogenetic tree</vt:lpstr>
      <vt:lpstr>The phylogenetic tree</vt:lpstr>
      <vt:lpstr>The phylogenetic tree</vt:lpstr>
      <vt:lpstr>The phylogenetic tree</vt:lpstr>
      <vt:lpstr>The phylogenetic tree</vt:lpstr>
      <vt:lpstr>The phylogenetic tree</vt:lpstr>
      <vt:lpstr>The phylogenetic tree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12</cp:revision>
  <dcterms:created xsi:type="dcterms:W3CDTF">2022-07-12T03:27:15Z</dcterms:created>
  <dcterms:modified xsi:type="dcterms:W3CDTF">2023-05-01T23:03:39Z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