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30"/>
  </p:notesMasterIdLst>
  <p:handoutMasterIdLst>
    <p:handoutMasterId r:id="rId31"/>
  </p:handoutMasterIdLst>
  <p:sldIdLst>
    <p:sldId id="256" r:id="rId10"/>
    <p:sldId id="260" r:id="rId11"/>
    <p:sldId id="332" r:id="rId12"/>
    <p:sldId id="331" r:id="rId13"/>
    <p:sldId id="298" r:id="rId14"/>
    <p:sldId id="299" r:id="rId15"/>
    <p:sldId id="300" r:id="rId16"/>
    <p:sldId id="301" r:id="rId17"/>
    <p:sldId id="303" r:id="rId18"/>
    <p:sldId id="309" r:id="rId19"/>
    <p:sldId id="306" r:id="rId20"/>
    <p:sldId id="307" r:id="rId21"/>
    <p:sldId id="305" r:id="rId22"/>
    <p:sldId id="310" r:id="rId23"/>
    <p:sldId id="329" r:id="rId24"/>
    <p:sldId id="330" r:id="rId25"/>
    <p:sldId id="312" r:id="rId26"/>
    <p:sldId id="313" r:id="rId27"/>
    <p:sldId id="333" r:id="rId28"/>
    <p:sldId id="334" r:id="rId29"/>
  </p:sldIdLst>
  <p:sldSz cx="12190413" cy="6858000"/>
  <p:notesSz cx="6858000" cy="9144000"/>
  <p:custDataLst>
    <p:tags r:id="rId32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45DFCB-60EF-4876-BA2B-B9E4802B9775}" v="21" dt="2023-07-08T01:54:48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098" autoAdjust="0"/>
  </p:normalViewPr>
  <p:slideViewPr>
    <p:cSldViewPr showGuides="1">
      <p:cViewPr varScale="1">
        <p:scale>
          <a:sx n="67" d="100"/>
          <a:sy n="67" d="100"/>
        </p:scale>
        <p:origin x="52" y="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34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ags" Target="tags/tag1.xml"/><Relationship Id="rId37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ael Lenz Strube" userId="5190ea63-534e-4b85-8189-cf0a88e74104" providerId="ADAL" clId="{8845DFCB-60EF-4876-BA2B-B9E4802B9775}"/>
    <pc:docChg chg="addSld delSld modSld">
      <pc:chgData name="Mikael Lenz Strube" userId="5190ea63-534e-4b85-8189-cf0a88e74104" providerId="ADAL" clId="{8845DFCB-60EF-4876-BA2B-B9E4802B9775}" dt="2023-07-08T01:55:48.732" v="256" actId="47"/>
      <pc:docMkLst>
        <pc:docMk/>
      </pc:docMkLst>
      <pc:sldChg chg="del">
        <pc:chgData name="Mikael Lenz Strube" userId="5190ea63-534e-4b85-8189-cf0a88e74104" providerId="ADAL" clId="{8845DFCB-60EF-4876-BA2B-B9E4802B9775}" dt="2023-07-08T01:55:48.732" v="256" actId="47"/>
        <pc:sldMkLst>
          <pc:docMk/>
          <pc:sldMk cId="1796381250" sldId="257"/>
        </pc:sldMkLst>
      </pc:sldChg>
      <pc:sldChg chg="modSp mod">
        <pc:chgData name="Mikael Lenz Strube" userId="5190ea63-534e-4b85-8189-cf0a88e74104" providerId="ADAL" clId="{8845DFCB-60EF-4876-BA2B-B9E4802B9775}" dt="2023-07-08T01:55:43.646" v="255" actId="20577"/>
        <pc:sldMkLst>
          <pc:docMk/>
          <pc:sldMk cId="2320714135" sldId="260"/>
        </pc:sldMkLst>
        <pc:spChg chg="mod">
          <ac:chgData name="Mikael Lenz Strube" userId="5190ea63-534e-4b85-8189-cf0a88e74104" providerId="ADAL" clId="{8845DFCB-60EF-4876-BA2B-B9E4802B9775}" dt="2023-07-08T01:55:43.646" v="255" actId="20577"/>
          <ac:spMkLst>
            <pc:docMk/>
            <pc:sldMk cId="2320714135" sldId="260"/>
            <ac:spMk id="4" creationId="{674358EA-4D5B-461F-997D-DE6729900DE7}"/>
          </ac:spMkLst>
        </pc:spChg>
      </pc:sldChg>
      <pc:sldChg chg="addSp delSp modSp new del mod">
        <pc:chgData name="Mikael Lenz Strube" userId="5190ea63-534e-4b85-8189-cf0a88e74104" providerId="ADAL" clId="{8845DFCB-60EF-4876-BA2B-B9E4802B9775}" dt="2023-07-08T01:51:17.890" v="33" actId="47"/>
        <pc:sldMkLst>
          <pc:docMk/>
          <pc:sldMk cId="354734283" sldId="261"/>
        </pc:sldMkLst>
        <pc:spChg chg="mod">
          <ac:chgData name="Mikael Lenz Strube" userId="5190ea63-534e-4b85-8189-cf0a88e74104" providerId="ADAL" clId="{8845DFCB-60EF-4876-BA2B-B9E4802B9775}" dt="2023-07-08T01:48:21.911" v="15" actId="20577"/>
          <ac:spMkLst>
            <pc:docMk/>
            <pc:sldMk cId="354734283" sldId="261"/>
            <ac:spMk id="2" creationId="{EEB429EF-E0E2-B8B4-0BD8-CAF5E05E6EC1}"/>
          </ac:spMkLst>
        </pc:spChg>
        <pc:spChg chg="del mod">
          <ac:chgData name="Mikael Lenz Strube" userId="5190ea63-534e-4b85-8189-cf0a88e74104" providerId="ADAL" clId="{8845DFCB-60EF-4876-BA2B-B9E4802B9775}" dt="2023-07-08T01:48:34.446" v="17" actId="478"/>
          <ac:spMkLst>
            <pc:docMk/>
            <pc:sldMk cId="354734283" sldId="261"/>
            <ac:spMk id="3" creationId="{EDE512EA-C092-6994-BEEB-6BB48D40B379}"/>
          </ac:spMkLst>
        </pc:spChg>
        <pc:spChg chg="add mod">
          <ac:chgData name="Mikael Lenz Strube" userId="5190ea63-534e-4b85-8189-cf0a88e74104" providerId="ADAL" clId="{8845DFCB-60EF-4876-BA2B-B9E4802B9775}" dt="2023-07-08T01:49:21.371" v="19" actId="1076"/>
          <ac:spMkLst>
            <pc:docMk/>
            <pc:sldMk cId="354734283" sldId="261"/>
            <ac:spMk id="5" creationId="{8A149265-0BBF-88F1-2EB3-A3E7BA0BD3DB}"/>
          </ac:spMkLst>
        </pc:spChg>
        <pc:spChg chg="add mod">
          <ac:chgData name="Mikael Lenz Strube" userId="5190ea63-534e-4b85-8189-cf0a88e74104" providerId="ADAL" clId="{8845DFCB-60EF-4876-BA2B-B9E4802B9775}" dt="2023-07-08T01:49:26.799" v="21" actId="1076"/>
          <ac:spMkLst>
            <pc:docMk/>
            <pc:sldMk cId="354734283" sldId="261"/>
            <ac:spMk id="6" creationId="{C395F451-3887-2BAA-E3D4-81BB948C4378}"/>
          </ac:spMkLst>
        </pc:spChg>
        <pc:spChg chg="add mod">
          <ac:chgData name="Mikael Lenz Strube" userId="5190ea63-534e-4b85-8189-cf0a88e74104" providerId="ADAL" clId="{8845DFCB-60EF-4876-BA2B-B9E4802B9775}" dt="2023-07-08T01:49:29.124" v="23" actId="1076"/>
          <ac:spMkLst>
            <pc:docMk/>
            <pc:sldMk cId="354734283" sldId="261"/>
            <ac:spMk id="7" creationId="{9B22DE4A-7985-1124-A165-BBA47832BDC1}"/>
          </ac:spMkLst>
        </pc:spChg>
        <pc:spChg chg="add mod">
          <ac:chgData name="Mikael Lenz Strube" userId="5190ea63-534e-4b85-8189-cf0a88e74104" providerId="ADAL" clId="{8845DFCB-60EF-4876-BA2B-B9E4802B9775}" dt="2023-07-08T01:49:31.305" v="25" actId="1076"/>
          <ac:spMkLst>
            <pc:docMk/>
            <pc:sldMk cId="354734283" sldId="261"/>
            <ac:spMk id="8" creationId="{896ECB4D-DA82-3954-978A-477A01E4C996}"/>
          </ac:spMkLst>
        </pc:spChg>
        <pc:spChg chg="add mod">
          <ac:chgData name="Mikael Lenz Strube" userId="5190ea63-534e-4b85-8189-cf0a88e74104" providerId="ADAL" clId="{8845DFCB-60EF-4876-BA2B-B9E4802B9775}" dt="2023-07-08T01:49:33.583" v="27" actId="1076"/>
          <ac:spMkLst>
            <pc:docMk/>
            <pc:sldMk cId="354734283" sldId="261"/>
            <ac:spMk id="9" creationId="{C79094AC-3EAC-691A-E814-A54B56ADFCA8}"/>
          </ac:spMkLst>
        </pc:spChg>
        <pc:spChg chg="add mod">
          <ac:chgData name="Mikael Lenz Strube" userId="5190ea63-534e-4b85-8189-cf0a88e74104" providerId="ADAL" clId="{8845DFCB-60EF-4876-BA2B-B9E4802B9775}" dt="2023-07-08T01:49:35.341" v="29" actId="1076"/>
          <ac:spMkLst>
            <pc:docMk/>
            <pc:sldMk cId="354734283" sldId="261"/>
            <ac:spMk id="10" creationId="{0FB2AA91-D826-B8FF-5470-0E1480F82E78}"/>
          </ac:spMkLst>
        </pc:spChg>
        <pc:spChg chg="add mod">
          <ac:chgData name="Mikael Lenz Strube" userId="5190ea63-534e-4b85-8189-cf0a88e74104" providerId="ADAL" clId="{8845DFCB-60EF-4876-BA2B-B9E4802B9775}" dt="2023-07-08T01:49:37.576" v="31" actId="1076"/>
          <ac:spMkLst>
            <pc:docMk/>
            <pc:sldMk cId="354734283" sldId="261"/>
            <ac:spMk id="11" creationId="{16EFDAAA-CF8F-80C3-C9DB-25D100064EAC}"/>
          </ac:spMkLst>
        </pc:spChg>
      </pc:sldChg>
      <pc:sldChg chg="del">
        <pc:chgData name="Mikael Lenz Strube" userId="5190ea63-534e-4b85-8189-cf0a88e74104" providerId="ADAL" clId="{8845DFCB-60EF-4876-BA2B-B9E4802B9775}" dt="2023-07-08T01:45:09.942" v="0" actId="47"/>
        <pc:sldMkLst>
          <pc:docMk/>
          <pc:sldMk cId="1192563078" sldId="279"/>
        </pc:sldMkLst>
      </pc:sldChg>
      <pc:sldChg chg="del">
        <pc:chgData name="Mikael Lenz Strube" userId="5190ea63-534e-4b85-8189-cf0a88e74104" providerId="ADAL" clId="{8845DFCB-60EF-4876-BA2B-B9E4802B9775}" dt="2023-07-08T01:45:09.942" v="0" actId="47"/>
        <pc:sldMkLst>
          <pc:docMk/>
          <pc:sldMk cId="4222136408" sldId="280"/>
        </pc:sldMkLst>
      </pc:sldChg>
      <pc:sldChg chg="del">
        <pc:chgData name="Mikael Lenz Strube" userId="5190ea63-534e-4b85-8189-cf0a88e74104" providerId="ADAL" clId="{8845DFCB-60EF-4876-BA2B-B9E4802B9775}" dt="2023-07-08T01:45:09.942" v="0" actId="47"/>
        <pc:sldMkLst>
          <pc:docMk/>
          <pc:sldMk cId="557513554" sldId="281"/>
        </pc:sldMkLst>
      </pc:sldChg>
      <pc:sldChg chg="del">
        <pc:chgData name="Mikael Lenz Strube" userId="5190ea63-534e-4b85-8189-cf0a88e74104" providerId="ADAL" clId="{8845DFCB-60EF-4876-BA2B-B9E4802B9775}" dt="2023-07-08T01:45:09.942" v="0" actId="47"/>
        <pc:sldMkLst>
          <pc:docMk/>
          <pc:sldMk cId="1126557244" sldId="282"/>
        </pc:sldMkLst>
      </pc:sldChg>
      <pc:sldChg chg="del">
        <pc:chgData name="Mikael Lenz Strube" userId="5190ea63-534e-4b85-8189-cf0a88e74104" providerId="ADAL" clId="{8845DFCB-60EF-4876-BA2B-B9E4802B9775}" dt="2023-07-08T01:45:09.942" v="0" actId="47"/>
        <pc:sldMkLst>
          <pc:docMk/>
          <pc:sldMk cId="984900961" sldId="283"/>
        </pc:sldMkLst>
      </pc:sldChg>
      <pc:sldChg chg="del">
        <pc:chgData name="Mikael Lenz Strube" userId="5190ea63-534e-4b85-8189-cf0a88e74104" providerId="ADAL" clId="{8845DFCB-60EF-4876-BA2B-B9E4802B9775}" dt="2023-07-08T01:45:09.942" v="0" actId="47"/>
        <pc:sldMkLst>
          <pc:docMk/>
          <pc:sldMk cId="4106904139" sldId="284"/>
        </pc:sldMkLst>
      </pc:sldChg>
      <pc:sldChg chg="delSp add">
        <pc:chgData name="Mikael Lenz Strube" userId="5190ea63-534e-4b85-8189-cf0a88e74104" providerId="ADAL" clId="{8845DFCB-60EF-4876-BA2B-B9E4802B9775}" dt="2023-07-08T01:53:22.232" v="237" actId="478"/>
        <pc:sldMkLst>
          <pc:docMk/>
          <pc:sldMk cId="2418776038" sldId="298"/>
        </pc:sldMkLst>
        <pc:spChg chg="del">
          <ac:chgData name="Mikael Lenz Strube" userId="5190ea63-534e-4b85-8189-cf0a88e74104" providerId="ADAL" clId="{8845DFCB-60EF-4876-BA2B-B9E4802B9775}" dt="2023-07-08T01:53:22.232" v="237" actId="478"/>
          <ac:spMkLst>
            <pc:docMk/>
            <pc:sldMk cId="2418776038" sldId="298"/>
            <ac:spMk id="2" creationId="{00000000-0000-0000-0000-000000000000}"/>
          </ac:spMkLst>
        </pc:spChg>
      </pc:sldChg>
      <pc:sldChg chg="add">
        <pc:chgData name="Mikael Lenz Strube" userId="5190ea63-534e-4b85-8189-cf0a88e74104" providerId="ADAL" clId="{8845DFCB-60EF-4876-BA2B-B9E4802B9775}" dt="2023-07-08T01:51:14.911" v="32"/>
        <pc:sldMkLst>
          <pc:docMk/>
          <pc:sldMk cId="1167425125" sldId="299"/>
        </pc:sldMkLst>
      </pc:sldChg>
      <pc:sldChg chg="add">
        <pc:chgData name="Mikael Lenz Strube" userId="5190ea63-534e-4b85-8189-cf0a88e74104" providerId="ADAL" clId="{8845DFCB-60EF-4876-BA2B-B9E4802B9775}" dt="2023-07-08T01:51:14.911" v="32"/>
        <pc:sldMkLst>
          <pc:docMk/>
          <pc:sldMk cId="461664403" sldId="300"/>
        </pc:sldMkLst>
      </pc:sldChg>
      <pc:sldChg chg="add">
        <pc:chgData name="Mikael Lenz Strube" userId="5190ea63-534e-4b85-8189-cf0a88e74104" providerId="ADAL" clId="{8845DFCB-60EF-4876-BA2B-B9E4802B9775}" dt="2023-07-08T01:51:14.911" v="32"/>
        <pc:sldMkLst>
          <pc:docMk/>
          <pc:sldMk cId="1713121057" sldId="301"/>
        </pc:sldMkLst>
      </pc:sldChg>
      <pc:sldChg chg="add">
        <pc:chgData name="Mikael Lenz Strube" userId="5190ea63-534e-4b85-8189-cf0a88e74104" providerId="ADAL" clId="{8845DFCB-60EF-4876-BA2B-B9E4802B9775}" dt="2023-07-08T01:51:14.911" v="32"/>
        <pc:sldMkLst>
          <pc:docMk/>
          <pc:sldMk cId="1361878226" sldId="303"/>
        </pc:sldMkLst>
      </pc:sldChg>
      <pc:sldChg chg="add">
        <pc:chgData name="Mikael Lenz Strube" userId="5190ea63-534e-4b85-8189-cf0a88e74104" providerId="ADAL" clId="{8845DFCB-60EF-4876-BA2B-B9E4802B9775}" dt="2023-07-08T01:51:14.911" v="32"/>
        <pc:sldMkLst>
          <pc:docMk/>
          <pc:sldMk cId="1855992881" sldId="305"/>
        </pc:sldMkLst>
      </pc:sldChg>
      <pc:sldChg chg="add">
        <pc:chgData name="Mikael Lenz Strube" userId="5190ea63-534e-4b85-8189-cf0a88e74104" providerId="ADAL" clId="{8845DFCB-60EF-4876-BA2B-B9E4802B9775}" dt="2023-07-08T01:51:14.911" v="32"/>
        <pc:sldMkLst>
          <pc:docMk/>
          <pc:sldMk cId="1333895589" sldId="306"/>
        </pc:sldMkLst>
      </pc:sldChg>
      <pc:sldChg chg="add">
        <pc:chgData name="Mikael Lenz Strube" userId="5190ea63-534e-4b85-8189-cf0a88e74104" providerId="ADAL" clId="{8845DFCB-60EF-4876-BA2B-B9E4802B9775}" dt="2023-07-08T01:51:14.911" v="32"/>
        <pc:sldMkLst>
          <pc:docMk/>
          <pc:sldMk cId="3997346488" sldId="307"/>
        </pc:sldMkLst>
      </pc:sldChg>
      <pc:sldChg chg="add">
        <pc:chgData name="Mikael Lenz Strube" userId="5190ea63-534e-4b85-8189-cf0a88e74104" providerId="ADAL" clId="{8845DFCB-60EF-4876-BA2B-B9E4802B9775}" dt="2023-07-08T01:51:14.911" v="32"/>
        <pc:sldMkLst>
          <pc:docMk/>
          <pc:sldMk cId="2509675635" sldId="309"/>
        </pc:sldMkLst>
      </pc:sldChg>
      <pc:sldChg chg="add">
        <pc:chgData name="Mikael Lenz Strube" userId="5190ea63-534e-4b85-8189-cf0a88e74104" providerId="ADAL" clId="{8845DFCB-60EF-4876-BA2B-B9E4802B9775}" dt="2023-07-08T01:51:14.911" v="32"/>
        <pc:sldMkLst>
          <pc:docMk/>
          <pc:sldMk cId="1968587790" sldId="310"/>
        </pc:sldMkLst>
      </pc:sldChg>
      <pc:sldChg chg="add">
        <pc:chgData name="Mikael Lenz Strube" userId="5190ea63-534e-4b85-8189-cf0a88e74104" providerId="ADAL" clId="{8845DFCB-60EF-4876-BA2B-B9E4802B9775}" dt="2023-07-08T01:51:14.911" v="32"/>
        <pc:sldMkLst>
          <pc:docMk/>
          <pc:sldMk cId="1852675075" sldId="312"/>
        </pc:sldMkLst>
      </pc:sldChg>
      <pc:sldChg chg="add">
        <pc:chgData name="Mikael Lenz Strube" userId="5190ea63-534e-4b85-8189-cf0a88e74104" providerId="ADAL" clId="{8845DFCB-60EF-4876-BA2B-B9E4802B9775}" dt="2023-07-08T01:51:14.911" v="32"/>
        <pc:sldMkLst>
          <pc:docMk/>
          <pc:sldMk cId="1661701227" sldId="313"/>
        </pc:sldMkLst>
      </pc:sldChg>
      <pc:sldChg chg="add del">
        <pc:chgData name="Mikael Lenz Strube" userId="5190ea63-534e-4b85-8189-cf0a88e74104" providerId="ADAL" clId="{8845DFCB-60EF-4876-BA2B-B9E4802B9775}" dt="2023-07-08T01:53:50.630" v="238" actId="47"/>
        <pc:sldMkLst>
          <pc:docMk/>
          <pc:sldMk cId="1696100518" sldId="320"/>
        </pc:sldMkLst>
      </pc:sldChg>
      <pc:sldChg chg="add del">
        <pc:chgData name="Mikael Lenz Strube" userId="5190ea63-534e-4b85-8189-cf0a88e74104" providerId="ADAL" clId="{8845DFCB-60EF-4876-BA2B-B9E4802B9775}" dt="2023-07-08T01:54:32.595" v="239" actId="47"/>
        <pc:sldMkLst>
          <pc:docMk/>
          <pc:sldMk cId="1778199625" sldId="321"/>
        </pc:sldMkLst>
      </pc:sldChg>
      <pc:sldChg chg="add">
        <pc:chgData name="Mikael Lenz Strube" userId="5190ea63-534e-4b85-8189-cf0a88e74104" providerId="ADAL" clId="{8845DFCB-60EF-4876-BA2B-B9E4802B9775}" dt="2023-07-08T01:51:14.911" v="32"/>
        <pc:sldMkLst>
          <pc:docMk/>
          <pc:sldMk cId="2880652464" sldId="329"/>
        </pc:sldMkLst>
      </pc:sldChg>
      <pc:sldChg chg="add">
        <pc:chgData name="Mikael Lenz Strube" userId="5190ea63-534e-4b85-8189-cf0a88e74104" providerId="ADAL" clId="{8845DFCB-60EF-4876-BA2B-B9E4802B9775}" dt="2023-07-08T01:51:14.911" v="32"/>
        <pc:sldMkLst>
          <pc:docMk/>
          <pc:sldMk cId="3850788982" sldId="330"/>
        </pc:sldMkLst>
      </pc:sldChg>
      <pc:sldChg chg="modSp new mod">
        <pc:chgData name="Mikael Lenz Strube" userId="5190ea63-534e-4b85-8189-cf0a88e74104" providerId="ADAL" clId="{8845DFCB-60EF-4876-BA2B-B9E4802B9775}" dt="2023-07-08T01:53:16.459" v="236" actId="20577"/>
        <pc:sldMkLst>
          <pc:docMk/>
          <pc:sldMk cId="2804171123" sldId="331"/>
        </pc:sldMkLst>
        <pc:spChg chg="mod">
          <ac:chgData name="Mikael Lenz Strube" userId="5190ea63-534e-4b85-8189-cf0a88e74104" providerId="ADAL" clId="{8845DFCB-60EF-4876-BA2B-B9E4802B9775}" dt="2023-07-08T01:51:59.223" v="90" actId="20577"/>
          <ac:spMkLst>
            <pc:docMk/>
            <pc:sldMk cId="2804171123" sldId="331"/>
            <ac:spMk id="2" creationId="{9C24692C-874E-F8F1-FC9B-C85B9C85E700}"/>
          </ac:spMkLst>
        </pc:spChg>
        <pc:spChg chg="mod">
          <ac:chgData name="Mikael Lenz Strube" userId="5190ea63-534e-4b85-8189-cf0a88e74104" providerId="ADAL" clId="{8845DFCB-60EF-4876-BA2B-B9E4802B9775}" dt="2023-07-08T01:53:16.459" v="236" actId="20577"/>
          <ac:spMkLst>
            <pc:docMk/>
            <pc:sldMk cId="2804171123" sldId="331"/>
            <ac:spMk id="3" creationId="{D68D55D2-384C-AFA0-255C-00C4597D55DC}"/>
          </ac:spMkLst>
        </pc:spChg>
      </pc:sldChg>
      <pc:sldChg chg="modSp add mod">
        <pc:chgData name="Mikael Lenz Strube" userId="5190ea63-534e-4b85-8189-cf0a88e74104" providerId="ADAL" clId="{8845DFCB-60EF-4876-BA2B-B9E4802B9775}" dt="2023-07-08T01:54:53.435" v="241" actId="20577"/>
        <pc:sldMkLst>
          <pc:docMk/>
          <pc:sldMk cId="2933807199" sldId="332"/>
        </pc:sldMkLst>
        <pc:spChg chg="mod">
          <ac:chgData name="Mikael Lenz Strube" userId="5190ea63-534e-4b85-8189-cf0a88e74104" providerId="ADAL" clId="{8845DFCB-60EF-4876-BA2B-B9E4802B9775}" dt="2023-07-08T01:54:53.435" v="241" actId="20577"/>
          <ac:spMkLst>
            <pc:docMk/>
            <pc:sldMk cId="2933807199" sldId="332"/>
            <ac:spMk id="6" creationId="{5A5890CD-8F90-4FE7-841F-F7B0C2865BA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0" y="152718"/>
            <a:ext cx="8330116" cy="1371600"/>
          </a:xfrm>
        </p:spPr>
        <p:txBody>
          <a:bodyPr anchor="ctr"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87FE-9AA6-4D34-9A40-1D020A8E7825}" type="datetimeFigureOut">
              <a:rPr lang="en-US" noProof="0" smtClean="0"/>
              <a:t>7/19/2023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47B-3593-4E12-9B4A-54B2AD3375B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143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4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Date</a:t>
            </a: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Title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  <p:sldLayoutId id="2147483678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7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1026" name="Picture 2" descr="File:Polymerase chain reaction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2" y="1993106"/>
            <a:ext cx="76200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5447134" y="4149080"/>
            <a:ext cx="288032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6311230" y="3174220"/>
            <a:ext cx="288032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6167214" y="1746885"/>
            <a:ext cx="29046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Unique sample-</a:t>
            </a:r>
            <a:r>
              <a:rPr lang="da-DK" dirty="0" err="1">
                <a:latin typeface="+mn-lt"/>
              </a:rPr>
              <a:t>specific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barcode</a:t>
            </a:r>
            <a:endParaRPr lang="en-US" dirty="0" err="1">
              <a:latin typeface="+mn-lt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6455246" y="1993106"/>
            <a:ext cx="1152128" cy="10758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5591150" y="1993106"/>
            <a:ext cx="2028384" cy="20385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0967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 bwMode="auto">
          <a:xfrm>
            <a:off x="804247" y="3327348"/>
            <a:ext cx="681643" cy="128924"/>
          </a:xfrm>
          <a:custGeom>
            <a:avLst/>
            <a:gdLst>
              <a:gd name="connsiteX0" fmla="*/ 0 w 681643"/>
              <a:gd name="connsiteY0" fmla="*/ 103267 h 128924"/>
              <a:gd name="connsiteX1" fmla="*/ 41563 w 681643"/>
              <a:gd name="connsiteY1" fmla="*/ 94954 h 128924"/>
              <a:gd name="connsiteX2" fmla="*/ 66501 w 681643"/>
              <a:gd name="connsiteY2" fmla="*/ 86641 h 128924"/>
              <a:gd name="connsiteX3" fmla="*/ 99752 w 681643"/>
              <a:gd name="connsiteY3" fmla="*/ 94954 h 128924"/>
              <a:gd name="connsiteX4" fmla="*/ 157941 w 681643"/>
              <a:gd name="connsiteY4" fmla="*/ 111579 h 128924"/>
              <a:gd name="connsiteX5" fmla="*/ 191192 w 681643"/>
              <a:gd name="connsiteY5" fmla="*/ 128205 h 128924"/>
              <a:gd name="connsiteX6" fmla="*/ 282632 w 681643"/>
              <a:gd name="connsiteY6" fmla="*/ 103267 h 128924"/>
              <a:gd name="connsiteX7" fmla="*/ 290945 w 681643"/>
              <a:gd name="connsiteY7" fmla="*/ 53390 h 128924"/>
              <a:gd name="connsiteX8" fmla="*/ 324196 w 681643"/>
              <a:gd name="connsiteY8" fmla="*/ 28452 h 128924"/>
              <a:gd name="connsiteX9" fmla="*/ 340821 w 681643"/>
              <a:gd name="connsiteY9" fmla="*/ 3514 h 128924"/>
              <a:gd name="connsiteX10" fmla="*/ 681643 w 681643"/>
              <a:gd name="connsiteY10" fmla="*/ 3514 h 1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1643" h="128924">
                <a:moveTo>
                  <a:pt x="0" y="103267"/>
                </a:moveTo>
                <a:cubicBezTo>
                  <a:pt x="13854" y="100496"/>
                  <a:pt x="27856" y="98381"/>
                  <a:pt x="41563" y="94954"/>
                </a:cubicBezTo>
                <a:cubicBezTo>
                  <a:pt x="50064" y="92829"/>
                  <a:pt x="57739" y="86641"/>
                  <a:pt x="66501" y="86641"/>
                </a:cubicBezTo>
                <a:cubicBezTo>
                  <a:pt x="77926" y="86641"/>
                  <a:pt x="88767" y="91815"/>
                  <a:pt x="99752" y="94954"/>
                </a:cubicBezTo>
                <a:cubicBezTo>
                  <a:pt x="183200" y="118797"/>
                  <a:pt x="54038" y="85605"/>
                  <a:pt x="157941" y="111579"/>
                </a:cubicBezTo>
                <a:cubicBezTo>
                  <a:pt x="169025" y="117121"/>
                  <a:pt x="178851" y="127083"/>
                  <a:pt x="191192" y="128205"/>
                </a:cubicBezTo>
                <a:cubicBezTo>
                  <a:pt x="233774" y="132076"/>
                  <a:pt x="249485" y="119840"/>
                  <a:pt x="282632" y="103267"/>
                </a:cubicBezTo>
                <a:cubicBezTo>
                  <a:pt x="285403" y="86641"/>
                  <a:pt x="282759" y="68124"/>
                  <a:pt x="290945" y="53390"/>
                </a:cubicBezTo>
                <a:cubicBezTo>
                  <a:pt x="297673" y="41279"/>
                  <a:pt x="314399" y="38249"/>
                  <a:pt x="324196" y="28452"/>
                </a:cubicBezTo>
                <a:cubicBezTo>
                  <a:pt x="331260" y="21388"/>
                  <a:pt x="330855" y="4209"/>
                  <a:pt x="340821" y="3514"/>
                </a:cubicBezTo>
                <a:cubicBezTo>
                  <a:pt x="454153" y="-4393"/>
                  <a:pt x="568036" y="3514"/>
                  <a:pt x="681643" y="3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 bwMode="auto">
          <a:xfrm rot="11395834">
            <a:off x="330902" y="3241650"/>
            <a:ext cx="681643" cy="128924"/>
          </a:xfrm>
          <a:custGeom>
            <a:avLst/>
            <a:gdLst>
              <a:gd name="connsiteX0" fmla="*/ 0 w 681643"/>
              <a:gd name="connsiteY0" fmla="*/ 103267 h 128924"/>
              <a:gd name="connsiteX1" fmla="*/ 41563 w 681643"/>
              <a:gd name="connsiteY1" fmla="*/ 94954 h 128924"/>
              <a:gd name="connsiteX2" fmla="*/ 66501 w 681643"/>
              <a:gd name="connsiteY2" fmla="*/ 86641 h 128924"/>
              <a:gd name="connsiteX3" fmla="*/ 99752 w 681643"/>
              <a:gd name="connsiteY3" fmla="*/ 94954 h 128924"/>
              <a:gd name="connsiteX4" fmla="*/ 157941 w 681643"/>
              <a:gd name="connsiteY4" fmla="*/ 111579 h 128924"/>
              <a:gd name="connsiteX5" fmla="*/ 191192 w 681643"/>
              <a:gd name="connsiteY5" fmla="*/ 128205 h 128924"/>
              <a:gd name="connsiteX6" fmla="*/ 282632 w 681643"/>
              <a:gd name="connsiteY6" fmla="*/ 103267 h 128924"/>
              <a:gd name="connsiteX7" fmla="*/ 290945 w 681643"/>
              <a:gd name="connsiteY7" fmla="*/ 53390 h 128924"/>
              <a:gd name="connsiteX8" fmla="*/ 324196 w 681643"/>
              <a:gd name="connsiteY8" fmla="*/ 28452 h 128924"/>
              <a:gd name="connsiteX9" fmla="*/ 340821 w 681643"/>
              <a:gd name="connsiteY9" fmla="*/ 3514 h 128924"/>
              <a:gd name="connsiteX10" fmla="*/ 681643 w 681643"/>
              <a:gd name="connsiteY10" fmla="*/ 3514 h 1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1643" h="128924">
                <a:moveTo>
                  <a:pt x="0" y="103267"/>
                </a:moveTo>
                <a:cubicBezTo>
                  <a:pt x="13854" y="100496"/>
                  <a:pt x="27856" y="98381"/>
                  <a:pt x="41563" y="94954"/>
                </a:cubicBezTo>
                <a:cubicBezTo>
                  <a:pt x="50064" y="92829"/>
                  <a:pt x="57739" y="86641"/>
                  <a:pt x="66501" y="86641"/>
                </a:cubicBezTo>
                <a:cubicBezTo>
                  <a:pt x="77926" y="86641"/>
                  <a:pt x="88767" y="91815"/>
                  <a:pt x="99752" y="94954"/>
                </a:cubicBezTo>
                <a:cubicBezTo>
                  <a:pt x="183200" y="118797"/>
                  <a:pt x="54038" y="85605"/>
                  <a:pt x="157941" y="111579"/>
                </a:cubicBezTo>
                <a:cubicBezTo>
                  <a:pt x="169025" y="117121"/>
                  <a:pt x="178851" y="127083"/>
                  <a:pt x="191192" y="128205"/>
                </a:cubicBezTo>
                <a:cubicBezTo>
                  <a:pt x="233774" y="132076"/>
                  <a:pt x="249485" y="119840"/>
                  <a:pt x="282632" y="103267"/>
                </a:cubicBezTo>
                <a:cubicBezTo>
                  <a:pt x="285403" y="86641"/>
                  <a:pt x="282759" y="68124"/>
                  <a:pt x="290945" y="53390"/>
                </a:cubicBezTo>
                <a:cubicBezTo>
                  <a:pt x="297673" y="41279"/>
                  <a:pt x="314399" y="38249"/>
                  <a:pt x="324196" y="28452"/>
                </a:cubicBezTo>
                <a:cubicBezTo>
                  <a:pt x="331260" y="21388"/>
                  <a:pt x="330855" y="4209"/>
                  <a:pt x="340821" y="3514"/>
                </a:cubicBezTo>
                <a:cubicBezTo>
                  <a:pt x="454153" y="-4393"/>
                  <a:pt x="568036" y="3514"/>
                  <a:pt x="681643" y="3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 bwMode="auto">
          <a:xfrm rot="11069834">
            <a:off x="671723" y="3547408"/>
            <a:ext cx="681643" cy="128924"/>
          </a:xfrm>
          <a:custGeom>
            <a:avLst/>
            <a:gdLst>
              <a:gd name="connsiteX0" fmla="*/ 0 w 681643"/>
              <a:gd name="connsiteY0" fmla="*/ 103267 h 128924"/>
              <a:gd name="connsiteX1" fmla="*/ 41563 w 681643"/>
              <a:gd name="connsiteY1" fmla="*/ 94954 h 128924"/>
              <a:gd name="connsiteX2" fmla="*/ 66501 w 681643"/>
              <a:gd name="connsiteY2" fmla="*/ 86641 h 128924"/>
              <a:gd name="connsiteX3" fmla="*/ 99752 w 681643"/>
              <a:gd name="connsiteY3" fmla="*/ 94954 h 128924"/>
              <a:gd name="connsiteX4" fmla="*/ 157941 w 681643"/>
              <a:gd name="connsiteY4" fmla="*/ 111579 h 128924"/>
              <a:gd name="connsiteX5" fmla="*/ 191192 w 681643"/>
              <a:gd name="connsiteY5" fmla="*/ 128205 h 128924"/>
              <a:gd name="connsiteX6" fmla="*/ 282632 w 681643"/>
              <a:gd name="connsiteY6" fmla="*/ 103267 h 128924"/>
              <a:gd name="connsiteX7" fmla="*/ 290945 w 681643"/>
              <a:gd name="connsiteY7" fmla="*/ 53390 h 128924"/>
              <a:gd name="connsiteX8" fmla="*/ 324196 w 681643"/>
              <a:gd name="connsiteY8" fmla="*/ 28452 h 128924"/>
              <a:gd name="connsiteX9" fmla="*/ 340821 w 681643"/>
              <a:gd name="connsiteY9" fmla="*/ 3514 h 128924"/>
              <a:gd name="connsiteX10" fmla="*/ 681643 w 681643"/>
              <a:gd name="connsiteY10" fmla="*/ 3514 h 1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1643" h="128924">
                <a:moveTo>
                  <a:pt x="0" y="103267"/>
                </a:moveTo>
                <a:cubicBezTo>
                  <a:pt x="13854" y="100496"/>
                  <a:pt x="27856" y="98381"/>
                  <a:pt x="41563" y="94954"/>
                </a:cubicBezTo>
                <a:cubicBezTo>
                  <a:pt x="50064" y="92829"/>
                  <a:pt x="57739" y="86641"/>
                  <a:pt x="66501" y="86641"/>
                </a:cubicBezTo>
                <a:cubicBezTo>
                  <a:pt x="77926" y="86641"/>
                  <a:pt x="88767" y="91815"/>
                  <a:pt x="99752" y="94954"/>
                </a:cubicBezTo>
                <a:cubicBezTo>
                  <a:pt x="183200" y="118797"/>
                  <a:pt x="54038" y="85605"/>
                  <a:pt x="157941" y="111579"/>
                </a:cubicBezTo>
                <a:cubicBezTo>
                  <a:pt x="169025" y="117121"/>
                  <a:pt x="178851" y="127083"/>
                  <a:pt x="191192" y="128205"/>
                </a:cubicBezTo>
                <a:cubicBezTo>
                  <a:pt x="233774" y="132076"/>
                  <a:pt x="249485" y="119840"/>
                  <a:pt x="282632" y="103267"/>
                </a:cubicBezTo>
                <a:cubicBezTo>
                  <a:pt x="285403" y="86641"/>
                  <a:pt x="282759" y="68124"/>
                  <a:pt x="290945" y="53390"/>
                </a:cubicBezTo>
                <a:cubicBezTo>
                  <a:pt x="297673" y="41279"/>
                  <a:pt x="314399" y="38249"/>
                  <a:pt x="324196" y="28452"/>
                </a:cubicBezTo>
                <a:cubicBezTo>
                  <a:pt x="331260" y="21388"/>
                  <a:pt x="330855" y="4209"/>
                  <a:pt x="340821" y="3514"/>
                </a:cubicBezTo>
                <a:cubicBezTo>
                  <a:pt x="454153" y="-4393"/>
                  <a:pt x="568036" y="3514"/>
                  <a:pt x="681643" y="3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 bwMode="auto">
          <a:xfrm>
            <a:off x="507104" y="3051627"/>
            <a:ext cx="681643" cy="128924"/>
          </a:xfrm>
          <a:custGeom>
            <a:avLst/>
            <a:gdLst>
              <a:gd name="connsiteX0" fmla="*/ 0 w 681643"/>
              <a:gd name="connsiteY0" fmla="*/ 103267 h 128924"/>
              <a:gd name="connsiteX1" fmla="*/ 41563 w 681643"/>
              <a:gd name="connsiteY1" fmla="*/ 94954 h 128924"/>
              <a:gd name="connsiteX2" fmla="*/ 66501 w 681643"/>
              <a:gd name="connsiteY2" fmla="*/ 86641 h 128924"/>
              <a:gd name="connsiteX3" fmla="*/ 99752 w 681643"/>
              <a:gd name="connsiteY3" fmla="*/ 94954 h 128924"/>
              <a:gd name="connsiteX4" fmla="*/ 157941 w 681643"/>
              <a:gd name="connsiteY4" fmla="*/ 111579 h 128924"/>
              <a:gd name="connsiteX5" fmla="*/ 191192 w 681643"/>
              <a:gd name="connsiteY5" fmla="*/ 128205 h 128924"/>
              <a:gd name="connsiteX6" fmla="*/ 282632 w 681643"/>
              <a:gd name="connsiteY6" fmla="*/ 103267 h 128924"/>
              <a:gd name="connsiteX7" fmla="*/ 290945 w 681643"/>
              <a:gd name="connsiteY7" fmla="*/ 53390 h 128924"/>
              <a:gd name="connsiteX8" fmla="*/ 324196 w 681643"/>
              <a:gd name="connsiteY8" fmla="*/ 28452 h 128924"/>
              <a:gd name="connsiteX9" fmla="*/ 340821 w 681643"/>
              <a:gd name="connsiteY9" fmla="*/ 3514 h 128924"/>
              <a:gd name="connsiteX10" fmla="*/ 681643 w 681643"/>
              <a:gd name="connsiteY10" fmla="*/ 3514 h 1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1643" h="128924">
                <a:moveTo>
                  <a:pt x="0" y="103267"/>
                </a:moveTo>
                <a:cubicBezTo>
                  <a:pt x="13854" y="100496"/>
                  <a:pt x="27856" y="98381"/>
                  <a:pt x="41563" y="94954"/>
                </a:cubicBezTo>
                <a:cubicBezTo>
                  <a:pt x="50064" y="92829"/>
                  <a:pt x="57739" y="86641"/>
                  <a:pt x="66501" y="86641"/>
                </a:cubicBezTo>
                <a:cubicBezTo>
                  <a:pt x="77926" y="86641"/>
                  <a:pt x="88767" y="91815"/>
                  <a:pt x="99752" y="94954"/>
                </a:cubicBezTo>
                <a:cubicBezTo>
                  <a:pt x="183200" y="118797"/>
                  <a:pt x="54038" y="85605"/>
                  <a:pt x="157941" y="111579"/>
                </a:cubicBezTo>
                <a:cubicBezTo>
                  <a:pt x="169025" y="117121"/>
                  <a:pt x="178851" y="127083"/>
                  <a:pt x="191192" y="128205"/>
                </a:cubicBezTo>
                <a:cubicBezTo>
                  <a:pt x="233774" y="132076"/>
                  <a:pt x="249485" y="119840"/>
                  <a:pt x="282632" y="103267"/>
                </a:cubicBezTo>
                <a:cubicBezTo>
                  <a:pt x="285403" y="86641"/>
                  <a:pt x="282759" y="68124"/>
                  <a:pt x="290945" y="53390"/>
                </a:cubicBezTo>
                <a:cubicBezTo>
                  <a:pt x="297673" y="41279"/>
                  <a:pt x="314399" y="38249"/>
                  <a:pt x="324196" y="28452"/>
                </a:cubicBezTo>
                <a:cubicBezTo>
                  <a:pt x="331260" y="21388"/>
                  <a:pt x="330855" y="4209"/>
                  <a:pt x="340821" y="3514"/>
                </a:cubicBezTo>
                <a:cubicBezTo>
                  <a:pt x="454153" y="-4393"/>
                  <a:pt x="568036" y="3514"/>
                  <a:pt x="681643" y="3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 bwMode="auto">
          <a:xfrm>
            <a:off x="804247" y="3327348"/>
            <a:ext cx="681643" cy="128924"/>
          </a:xfrm>
          <a:custGeom>
            <a:avLst/>
            <a:gdLst>
              <a:gd name="connsiteX0" fmla="*/ 0 w 681643"/>
              <a:gd name="connsiteY0" fmla="*/ 103267 h 128924"/>
              <a:gd name="connsiteX1" fmla="*/ 41563 w 681643"/>
              <a:gd name="connsiteY1" fmla="*/ 94954 h 128924"/>
              <a:gd name="connsiteX2" fmla="*/ 66501 w 681643"/>
              <a:gd name="connsiteY2" fmla="*/ 86641 h 128924"/>
              <a:gd name="connsiteX3" fmla="*/ 99752 w 681643"/>
              <a:gd name="connsiteY3" fmla="*/ 94954 h 128924"/>
              <a:gd name="connsiteX4" fmla="*/ 157941 w 681643"/>
              <a:gd name="connsiteY4" fmla="*/ 111579 h 128924"/>
              <a:gd name="connsiteX5" fmla="*/ 191192 w 681643"/>
              <a:gd name="connsiteY5" fmla="*/ 128205 h 128924"/>
              <a:gd name="connsiteX6" fmla="*/ 282632 w 681643"/>
              <a:gd name="connsiteY6" fmla="*/ 103267 h 128924"/>
              <a:gd name="connsiteX7" fmla="*/ 290945 w 681643"/>
              <a:gd name="connsiteY7" fmla="*/ 53390 h 128924"/>
              <a:gd name="connsiteX8" fmla="*/ 324196 w 681643"/>
              <a:gd name="connsiteY8" fmla="*/ 28452 h 128924"/>
              <a:gd name="connsiteX9" fmla="*/ 340821 w 681643"/>
              <a:gd name="connsiteY9" fmla="*/ 3514 h 128924"/>
              <a:gd name="connsiteX10" fmla="*/ 681643 w 681643"/>
              <a:gd name="connsiteY10" fmla="*/ 3514 h 1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1643" h="128924">
                <a:moveTo>
                  <a:pt x="0" y="103267"/>
                </a:moveTo>
                <a:cubicBezTo>
                  <a:pt x="13854" y="100496"/>
                  <a:pt x="27856" y="98381"/>
                  <a:pt x="41563" y="94954"/>
                </a:cubicBezTo>
                <a:cubicBezTo>
                  <a:pt x="50064" y="92829"/>
                  <a:pt x="57739" y="86641"/>
                  <a:pt x="66501" y="86641"/>
                </a:cubicBezTo>
                <a:cubicBezTo>
                  <a:pt x="77926" y="86641"/>
                  <a:pt x="88767" y="91815"/>
                  <a:pt x="99752" y="94954"/>
                </a:cubicBezTo>
                <a:cubicBezTo>
                  <a:pt x="183200" y="118797"/>
                  <a:pt x="54038" y="85605"/>
                  <a:pt x="157941" y="111579"/>
                </a:cubicBezTo>
                <a:cubicBezTo>
                  <a:pt x="169025" y="117121"/>
                  <a:pt x="178851" y="127083"/>
                  <a:pt x="191192" y="128205"/>
                </a:cubicBezTo>
                <a:cubicBezTo>
                  <a:pt x="233774" y="132076"/>
                  <a:pt x="249485" y="119840"/>
                  <a:pt x="282632" y="103267"/>
                </a:cubicBezTo>
                <a:cubicBezTo>
                  <a:pt x="285403" y="86641"/>
                  <a:pt x="282759" y="68124"/>
                  <a:pt x="290945" y="53390"/>
                </a:cubicBezTo>
                <a:cubicBezTo>
                  <a:pt x="297673" y="41279"/>
                  <a:pt x="314399" y="38249"/>
                  <a:pt x="324196" y="28452"/>
                </a:cubicBezTo>
                <a:cubicBezTo>
                  <a:pt x="331260" y="21388"/>
                  <a:pt x="330855" y="4209"/>
                  <a:pt x="340821" y="3514"/>
                </a:cubicBezTo>
                <a:cubicBezTo>
                  <a:pt x="454153" y="-4393"/>
                  <a:pt x="568036" y="3514"/>
                  <a:pt x="681643" y="3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 bwMode="auto">
          <a:xfrm rot="11395834">
            <a:off x="330902" y="3241650"/>
            <a:ext cx="681643" cy="128924"/>
          </a:xfrm>
          <a:custGeom>
            <a:avLst/>
            <a:gdLst>
              <a:gd name="connsiteX0" fmla="*/ 0 w 681643"/>
              <a:gd name="connsiteY0" fmla="*/ 103267 h 128924"/>
              <a:gd name="connsiteX1" fmla="*/ 41563 w 681643"/>
              <a:gd name="connsiteY1" fmla="*/ 94954 h 128924"/>
              <a:gd name="connsiteX2" fmla="*/ 66501 w 681643"/>
              <a:gd name="connsiteY2" fmla="*/ 86641 h 128924"/>
              <a:gd name="connsiteX3" fmla="*/ 99752 w 681643"/>
              <a:gd name="connsiteY3" fmla="*/ 94954 h 128924"/>
              <a:gd name="connsiteX4" fmla="*/ 157941 w 681643"/>
              <a:gd name="connsiteY4" fmla="*/ 111579 h 128924"/>
              <a:gd name="connsiteX5" fmla="*/ 191192 w 681643"/>
              <a:gd name="connsiteY5" fmla="*/ 128205 h 128924"/>
              <a:gd name="connsiteX6" fmla="*/ 282632 w 681643"/>
              <a:gd name="connsiteY6" fmla="*/ 103267 h 128924"/>
              <a:gd name="connsiteX7" fmla="*/ 290945 w 681643"/>
              <a:gd name="connsiteY7" fmla="*/ 53390 h 128924"/>
              <a:gd name="connsiteX8" fmla="*/ 324196 w 681643"/>
              <a:gd name="connsiteY8" fmla="*/ 28452 h 128924"/>
              <a:gd name="connsiteX9" fmla="*/ 340821 w 681643"/>
              <a:gd name="connsiteY9" fmla="*/ 3514 h 128924"/>
              <a:gd name="connsiteX10" fmla="*/ 681643 w 681643"/>
              <a:gd name="connsiteY10" fmla="*/ 3514 h 1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1643" h="128924">
                <a:moveTo>
                  <a:pt x="0" y="103267"/>
                </a:moveTo>
                <a:cubicBezTo>
                  <a:pt x="13854" y="100496"/>
                  <a:pt x="27856" y="98381"/>
                  <a:pt x="41563" y="94954"/>
                </a:cubicBezTo>
                <a:cubicBezTo>
                  <a:pt x="50064" y="92829"/>
                  <a:pt x="57739" y="86641"/>
                  <a:pt x="66501" y="86641"/>
                </a:cubicBezTo>
                <a:cubicBezTo>
                  <a:pt x="77926" y="86641"/>
                  <a:pt x="88767" y="91815"/>
                  <a:pt x="99752" y="94954"/>
                </a:cubicBezTo>
                <a:cubicBezTo>
                  <a:pt x="183200" y="118797"/>
                  <a:pt x="54038" y="85605"/>
                  <a:pt x="157941" y="111579"/>
                </a:cubicBezTo>
                <a:cubicBezTo>
                  <a:pt x="169025" y="117121"/>
                  <a:pt x="178851" y="127083"/>
                  <a:pt x="191192" y="128205"/>
                </a:cubicBezTo>
                <a:cubicBezTo>
                  <a:pt x="233774" y="132076"/>
                  <a:pt x="249485" y="119840"/>
                  <a:pt x="282632" y="103267"/>
                </a:cubicBezTo>
                <a:cubicBezTo>
                  <a:pt x="285403" y="86641"/>
                  <a:pt x="282759" y="68124"/>
                  <a:pt x="290945" y="53390"/>
                </a:cubicBezTo>
                <a:cubicBezTo>
                  <a:pt x="297673" y="41279"/>
                  <a:pt x="314399" y="38249"/>
                  <a:pt x="324196" y="28452"/>
                </a:cubicBezTo>
                <a:cubicBezTo>
                  <a:pt x="331260" y="21388"/>
                  <a:pt x="330855" y="4209"/>
                  <a:pt x="340821" y="3514"/>
                </a:cubicBezTo>
                <a:cubicBezTo>
                  <a:pt x="454153" y="-4393"/>
                  <a:pt x="568036" y="3514"/>
                  <a:pt x="681643" y="3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 bwMode="auto">
          <a:xfrm rot="11069834">
            <a:off x="671723" y="3547408"/>
            <a:ext cx="681643" cy="128924"/>
          </a:xfrm>
          <a:custGeom>
            <a:avLst/>
            <a:gdLst>
              <a:gd name="connsiteX0" fmla="*/ 0 w 681643"/>
              <a:gd name="connsiteY0" fmla="*/ 103267 h 128924"/>
              <a:gd name="connsiteX1" fmla="*/ 41563 w 681643"/>
              <a:gd name="connsiteY1" fmla="*/ 94954 h 128924"/>
              <a:gd name="connsiteX2" fmla="*/ 66501 w 681643"/>
              <a:gd name="connsiteY2" fmla="*/ 86641 h 128924"/>
              <a:gd name="connsiteX3" fmla="*/ 99752 w 681643"/>
              <a:gd name="connsiteY3" fmla="*/ 94954 h 128924"/>
              <a:gd name="connsiteX4" fmla="*/ 157941 w 681643"/>
              <a:gd name="connsiteY4" fmla="*/ 111579 h 128924"/>
              <a:gd name="connsiteX5" fmla="*/ 191192 w 681643"/>
              <a:gd name="connsiteY5" fmla="*/ 128205 h 128924"/>
              <a:gd name="connsiteX6" fmla="*/ 282632 w 681643"/>
              <a:gd name="connsiteY6" fmla="*/ 103267 h 128924"/>
              <a:gd name="connsiteX7" fmla="*/ 290945 w 681643"/>
              <a:gd name="connsiteY7" fmla="*/ 53390 h 128924"/>
              <a:gd name="connsiteX8" fmla="*/ 324196 w 681643"/>
              <a:gd name="connsiteY8" fmla="*/ 28452 h 128924"/>
              <a:gd name="connsiteX9" fmla="*/ 340821 w 681643"/>
              <a:gd name="connsiteY9" fmla="*/ 3514 h 128924"/>
              <a:gd name="connsiteX10" fmla="*/ 681643 w 681643"/>
              <a:gd name="connsiteY10" fmla="*/ 3514 h 1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1643" h="128924">
                <a:moveTo>
                  <a:pt x="0" y="103267"/>
                </a:moveTo>
                <a:cubicBezTo>
                  <a:pt x="13854" y="100496"/>
                  <a:pt x="27856" y="98381"/>
                  <a:pt x="41563" y="94954"/>
                </a:cubicBezTo>
                <a:cubicBezTo>
                  <a:pt x="50064" y="92829"/>
                  <a:pt x="57739" y="86641"/>
                  <a:pt x="66501" y="86641"/>
                </a:cubicBezTo>
                <a:cubicBezTo>
                  <a:pt x="77926" y="86641"/>
                  <a:pt x="88767" y="91815"/>
                  <a:pt x="99752" y="94954"/>
                </a:cubicBezTo>
                <a:cubicBezTo>
                  <a:pt x="183200" y="118797"/>
                  <a:pt x="54038" y="85605"/>
                  <a:pt x="157941" y="111579"/>
                </a:cubicBezTo>
                <a:cubicBezTo>
                  <a:pt x="169025" y="117121"/>
                  <a:pt x="178851" y="127083"/>
                  <a:pt x="191192" y="128205"/>
                </a:cubicBezTo>
                <a:cubicBezTo>
                  <a:pt x="233774" y="132076"/>
                  <a:pt x="249485" y="119840"/>
                  <a:pt x="282632" y="103267"/>
                </a:cubicBezTo>
                <a:cubicBezTo>
                  <a:pt x="285403" y="86641"/>
                  <a:pt x="282759" y="68124"/>
                  <a:pt x="290945" y="53390"/>
                </a:cubicBezTo>
                <a:cubicBezTo>
                  <a:pt x="297673" y="41279"/>
                  <a:pt x="314399" y="38249"/>
                  <a:pt x="324196" y="28452"/>
                </a:cubicBezTo>
                <a:cubicBezTo>
                  <a:pt x="331260" y="21388"/>
                  <a:pt x="330855" y="4209"/>
                  <a:pt x="340821" y="3514"/>
                </a:cubicBezTo>
                <a:cubicBezTo>
                  <a:pt x="454153" y="-4393"/>
                  <a:pt x="568036" y="3514"/>
                  <a:pt x="681643" y="3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 bwMode="auto">
          <a:xfrm>
            <a:off x="507104" y="3051627"/>
            <a:ext cx="681643" cy="128924"/>
          </a:xfrm>
          <a:custGeom>
            <a:avLst/>
            <a:gdLst>
              <a:gd name="connsiteX0" fmla="*/ 0 w 681643"/>
              <a:gd name="connsiteY0" fmla="*/ 103267 h 128924"/>
              <a:gd name="connsiteX1" fmla="*/ 41563 w 681643"/>
              <a:gd name="connsiteY1" fmla="*/ 94954 h 128924"/>
              <a:gd name="connsiteX2" fmla="*/ 66501 w 681643"/>
              <a:gd name="connsiteY2" fmla="*/ 86641 h 128924"/>
              <a:gd name="connsiteX3" fmla="*/ 99752 w 681643"/>
              <a:gd name="connsiteY3" fmla="*/ 94954 h 128924"/>
              <a:gd name="connsiteX4" fmla="*/ 157941 w 681643"/>
              <a:gd name="connsiteY4" fmla="*/ 111579 h 128924"/>
              <a:gd name="connsiteX5" fmla="*/ 191192 w 681643"/>
              <a:gd name="connsiteY5" fmla="*/ 128205 h 128924"/>
              <a:gd name="connsiteX6" fmla="*/ 282632 w 681643"/>
              <a:gd name="connsiteY6" fmla="*/ 103267 h 128924"/>
              <a:gd name="connsiteX7" fmla="*/ 290945 w 681643"/>
              <a:gd name="connsiteY7" fmla="*/ 53390 h 128924"/>
              <a:gd name="connsiteX8" fmla="*/ 324196 w 681643"/>
              <a:gd name="connsiteY8" fmla="*/ 28452 h 128924"/>
              <a:gd name="connsiteX9" fmla="*/ 340821 w 681643"/>
              <a:gd name="connsiteY9" fmla="*/ 3514 h 128924"/>
              <a:gd name="connsiteX10" fmla="*/ 681643 w 681643"/>
              <a:gd name="connsiteY10" fmla="*/ 3514 h 1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1643" h="128924">
                <a:moveTo>
                  <a:pt x="0" y="103267"/>
                </a:moveTo>
                <a:cubicBezTo>
                  <a:pt x="13854" y="100496"/>
                  <a:pt x="27856" y="98381"/>
                  <a:pt x="41563" y="94954"/>
                </a:cubicBezTo>
                <a:cubicBezTo>
                  <a:pt x="50064" y="92829"/>
                  <a:pt x="57739" y="86641"/>
                  <a:pt x="66501" y="86641"/>
                </a:cubicBezTo>
                <a:cubicBezTo>
                  <a:pt x="77926" y="86641"/>
                  <a:pt x="88767" y="91815"/>
                  <a:pt x="99752" y="94954"/>
                </a:cubicBezTo>
                <a:cubicBezTo>
                  <a:pt x="183200" y="118797"/>
                  <a:pt x="54038" y="85605"/>
                  <a:pt x="157941" y="111579"/>
                </a:cubicBezTo>
                <a:cubicBezTo>
                  <a:pt x="169025" y="117121"/>
                  <a:pt x="178851" y="127083"/>
                  <a:pt x="191192" y="128205"/>
                </a:cubicBezTo>
                <a:cubicBezTo>
                  <a:pt x="233774" y="132076"/>
                  <a:pt x="249485" y="119840"/>
                  <a:pt x="282632" y="103267"/>
                </a:cubicBezTo>
                <a:cubicBezTo>
                  <a:pt x="285403" y="86641"/>
                  <a:pt x="282759" y="68124"/>
                  <a:pt x="290945" y="53390"/>
                </a:cubicBezTo>
                <a:cubicBezTo>
                  <a:pt x="297673" y="41279"/>
                  <a:pt x="314399" y="38249"/>
                  <a:pt x="324196" y="28452"/>
                </a:cubicBezTo>
                <a:cubicBezTo>
                  <a:pt x="331260" y="21388"/>
                  <a:pt x="330855" y="4209"/>
                  <a:pt x="340821" y="3514"/>
                </a:cubicBezTo>
                <a:cubicBezTo>
                  <a:pt x="454153" y="-4393"/>
                  <a:pt x="568036" y="3514"/>
                  <a:pt x="681643" y="3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 bwMode="auto">
          <a:xfrm>
            <a:off x="843802" y="2967308"/>
            <a:ext cx="681643" cy="128924"/>
          </a:xfrm>
          <a:custGeom>
            <a:avLst/>
            <a:gdLst>
              <a:gd name="connsiteX0" fmla="*/ 0 w 681643"/>
              <a:gd name="connsiteY0" fmla="*/ 103267 h 128924"/>
              <a:gd name="connsiteX1" fmla="*/ 41563 w 681643"/>
              <a:gd name="connsiteY1" fmla="*/ 94954 h 128924"/>
              <a:gd name="connsiteX2" fmla="*/ 66501 w 681643"/>
              <a:gd name="connsiteY2" fmla="*/ 86641 h 128924"/>
              <a:gd name="connsiteX3" fmla="*/ 99752 w 681643"/>
              <a:gd name="connsiteY3" fmla="*/ 94954 h 128924"/>
              <a:gd name="connsiteX4" fmla="*/ 157941 w 681643"/>
              <a:gd name="connsiteY4" fmla="*/ 111579 h 128924"/>
              <a:gd name="connsiteX5" fmla="*/ 191192 w 681643"/>
              <a:gd name="connsiteY5" fmla="*/ 128205 h 128924"/>
              <a:gd name="connsiteX6" fmla="*/ 282632 w 681643"/>
              <a:gd name="connsiteY6" fmla="*/ 103267 h 128924"/>
              <a:gd name="connsiteX7" fmla="*/ 290945 w 681643"/>
              <a:gd name="connsiteY7" fmla="*/ 53390 h 128924"/>
              <a:gd name="connsiteX8" fmla="*/ 324196 w 681643"/>
              <a:gd name="connsiteY8" fmla="*/ 28452 h 128924"/>
              <a:gd name="connsiteX9" fmla="*/ 340821 w 681643"/>
              <a:gd name="connsiteY9" fmla="*/ 3514 h 128924"/>
              <a:gd name="connsiteX10" fmla="*/ 681643 w 681643"/>
              <a:gd name="connsiteY10" fmla="*/ 3514 h 1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1643" h="128924">
                <a:moveTo>
                  <a:pt x="0" y="103267"/>
                </a:moveTo>
                <a:cubicBezTo>
                  <a:pt x="13854" y="100496"/>
                  <a:pt x="27856" y="98381"/>
                  <a:pt x="41563" y="94954"/>
                </a:cubicBezTo>
                <a:cubicBezTo>
                  <a:pt x="50064" y="92829"/>
                  <a:pt x="57739" y="86641"/>
                  <a:pt x="66501" y="86641"/>
                </a:cubicBezTo>
                <a:cubicBezTo>
                  <a:pt x="77926" y="86641"/>
                  <a:pt x="88767" y="91815"/>
                  <a:pt x="99752" y="94954"/>
                </a:cubicBezTo>
                <a:cubicBezTo>
                  <a:pt x="183200" y="118797"/>
                  <a:pt x="54038" y="85605"/>
                  <a:pt x="157941" y="111579"/>
                </a:cubicBezTo>
                <a:cubicBezTo>
                  <a:pt x="169025" y="117121"/>
                  <a:pt x="178851" y="127083"/>
                  <a:pt x="191192" y="128205"/>
                </a:cubicBezTo>
                <a:cubicBezTo>
                  <a:pt x="233774" y="132076"/>
                  <a:pt x="249485" y="119840"/>
                  <a:pt x="282632" y="103267"/>
                </a:cubicBezTo>
                <a:cubicBezTo>
                  <a:pt x="285403" y="86641"/>
                  <a:pt x="282759" y="68124"/>
                  <a:pt x="290945" y="53390"/>
                </a:cubicBezTo>
                <a:cubicBezTo>
                  <a:pt x="297673" y="41279"/>
                  <a:pt x="314399" y="38249"/>
                  <a:pt x="324196" y="28452"/>
                </a:cubicBezTo>
                <a:cubicBezTo>
                  <a:pt x="331260" y="21388"/>
                  <a:pt x="330855" y="4209"/>
                  <a:pt x="340821" y="3514"/>
                </a:cubicBezTo>
                <a:cubicBezTo>
                  <a:pt x="454153" y="-4393"/>
                  <a:pt x="568036" y="3514"/>
                  <a:pt x="681643" y="3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 bwMode="auto">
          <a:xfrm rot="11395834">
            <a:off x="483302" y="2881610"/>
            <a:ext cx="681643" cy="128924"/>
          </a:xfrm>
          <a:custGeom>
            <a:avLst/>
            <a:gdLst>
              <a:gd name="connsiteX0" fmla="*/ 0 w 681643"/>
              <a:gd name="connsiteY0" fmla="*/ 103267 h 128924"/>
              <a:gd name="connsiteX1" fmla="*/ 41563 w 681643"/>
              <a:gd name="connsiteY1" fmla="*/ 94954 h 128924"/>
              <a:gd name="connsiteX2" fmla="*/ 66501 w 681643"/>
              <a:gd name="connsiteY2" fmla="*/ 86641 h 128924"/>
              <a:gd name="connsiteX3" fmla="*/ 99752 w 681643"/>
              <a:gd name="connsiteY3" fmla="*/ 94954 h 128924"/>
              <a:gd name="connsiteX4" fmla="*/ 157941 w 681643"/>
              <a:gd name="connsiteY4" fmla="*/ 111579 h 128924"/>
              <a:gd name="connsiteX5" fmla="*/ 191192 w 681643"/>
              <a:gd name="connsiteY5" fmla="*/ 128205 h 128924"/>
              <a:gd name="connsiteX6" fmla="*/ 282632 w 681643"/>
              <a:gd name="connsiteY6" fmla="*/ 103267 h 128924"/>
              <a:gd name="connsiteX7" fmla="*/ 290945 w 681643"/>
              <a:gd name="connsiteY7" fmla="*/ 53390 h 128924"/>
              <a:gd name="connsiteX8" fmla="*/ 324196 w 681643"/>
              <a:gd name="connsiteY8" fmla="*/ 28452 h 128924"/>
              <a:gd name="connsiteX9" fmla="*/ 340821 w 681643"/>
              <a:gd name="connsiteY9" fmla="*/ 3514 h 128924"/>
              <a:gd name="connsiteX10" fmla="*/ 681643 w 681643"/>
              <a:gd name="connsiteY10" fmla="*/ 3514 h 1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1643" h="128924">
                <a:moveTo>
                  <a:pt x="0" y="103267"/>
                </a:moveTo>
                <a:cubicBezTo>
                  <a:pt x="13854" y="100496"/>
                  <a:pt x="27856" y="98381"/>
                  <a:pt x="41563" y="94954"/>
                </a:cubicBezTo>
                <a:cubicBezTo>
                  <a:pt x="50064" y="92829"/>
                  <a:pt x="57739" y="86641"/>
                  <a:pt x="66501" y="86641"/>
                </a:cubicBezTo>
                <a:cubicBezTo>
                  <a:pt x="77926" y="86641"/>
                  <a:pt x="88767" y="91815"/>
                  <a:pt x="99752" y="94954"/>
                </a:cubicBezTo>
                <a:cubicBezTo>
                  <a:pt x="183200" y="118797"/>
                  <a:pt x="54038" y="85605"/>
                  <a:pt x="157941" y="111579"/>
                </a:cubicBezTo>
                <a:cubicBezTo>
                  <a:pt x="169025" y="117121"/>
                  <a:pt x="178851" y="127083"/>
                  <a:pt x="191192" y="128205"/>
                </a:cubicBezTo>
                <a:cubicBezTo>
                  <a:pt x="233774" y="132076"/>
                  <a:pt x="249485" y="119840"/>
                  <a:pt x="282632" y="103267"/>
                </a:cubicBezTo>
                <a:cubicBezTo>
                  <a:pt x="285403" y="86641"/>
                  <a:pt x="282759" y="68124"/>
                  <a:pt x="290945" y="53390"/>
                </a:cubicBezTo>
                <a:cubicBezTo>
                  <a:pt x="297673" y="41279"/>
                  <a:pt x="314399" y="38249"/>
                  <a:pt x="324196" y="28452"/>
                </a:cubicBezTo>
                <a:cubicBezTo>
                  <a:pt x="331260" y="21388"/>
                  <a:pt x="330855" y="4209"/>
                  <a:pt x="340821" y="3514"/>
                </a:cubicBezTo>
                <a:cubicBezTo>
                  <a:pt x="454153" y="-4393"/>
                  <a:pt x="568036" y="3514"/>
                  <a:pt x="681643" y="3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 bwMode="auto">
          <a:xfrm rot="11069834">
            <a:off x="824123" y="3187368"/>
            <a:ext cx="681643" cy="128924"/>
          </a:xfrm>
          <a:custGeom>
            <a:avLst/>
            <a:gdLst>
              <a:gd name="connsiteX0" fmla="*/ 0 w 681643"/>
              <a:gd name="connsiteY0" fmla="*/ 103267 h 128924"/>
              <a:gd name="connsiteX1" fmla="*/ 41563 w 681643"/>
              <a:gd name="connsiteY1" fmla="*/ 94954 h 128924"/>
              <a:gd name="connsiteX2" fmla="*/ 66501 w 681643"/>
              <a:gd name="connsiteY2" fmla="*/ 86641 h 128924"/>
              <a:gd name="connsiteX3" fmla="*/ 99752 w 681643"/>
              <a:gd name="connsiteY3" fmla="*/ 94954 h 128924"/>
              <a:gd name="connsiteX4" fmla="*/ 157941 w 681643"/>
              <a:gd name="connsiteY4" fmla="*/ 111579 h 128924"/>
              <a:gd name="connsiteX5" fmla="*/ 191192 w 681643"/>
              <a:gd name="connsiteY5" fmla="*/ 128205 h 128924"/>
              <a:gd name="connsiteX6" fmla="*/ 282632 w 681643"/>
              <a:gd name="connsiteY6" fmla="*/ 103267 h 128924"/>
              <a:gd name="connsiteX7" fmla="*/ 290945 w 681643"/>
              <a:gd name="connsiteY7" fmla="*/ 53390 h 128924"/>
              <a:gd name="connsiteX8" fmla="*/ 324196 w 681643"/>
              <a:gd name="connsiteY8" fmla="*/ 28452 h 128924"/>
              <a:gd name="connsiteX9" fmla="*/ 340821 w 681643"/>
              <a:gd name="connsiteY9" fmla="*/ 3514 h 128924"/>
              <a:gd name="connsiteX10" fmla="*/ 681643 w 681643"/>
              <a:gd name="connsiteY10" fmla="*/ 3514 h 1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1643" h="128924">
                <a:moveTo>
                  <a:pt x="0" y="103267"/>
                </a:moveTo>
                <a:cubicBezTo>
                  <a:pt x="13854" y="100496"/>
                  <a:pt x="27856" y="98381"/>
                  <a:pt x="41563" y="94954"/>
                </a:cubicBezTo>
                <a:cubicBezTo>
                  <a:pt x="50064" y="92829"/>
                  <a:pt x="57739" y="86641"/>
                  <a:pt x="66501" y="86641"/>
                </a:cubicBezTo>
                <a:cubicBezTo>
                  <a:pt x="77926" y="86641"/>
                  <a:pt x="88767" y="91815"/>
                  <a:pt x="99752" y="94954"/>
                </a:cubicBezTo>
                <a:cubicBezTo>
                  <a:pt x="183200" y="118797"/>
                  <a:pt x="54038" y="85605"/>
                  <a:pt x="157941" y="111579"/>
                </a:cubicBezTo>
                <a:cubicBezTo>
                  <a:pt x="169025" y="117121"/>
                  <a:pt x="178851" y="127083"/>
                  <a:pt x="191192" y="128205"/>
                </a:cubicBezTo>
                <a:cubicBezTo>
                  <a:pt x="233774" y="132076"/>
                  <a:pt x="249485" y="119840"/>
                  <a:pt x="282632" y="103267"/>
                </a:cubicBezTo>
                <a:cubicBezTo>
                  <a:pt x="285403" y="86641"/>
                  <a:pt x="282759" y="68124"/>
                  <a:pt x="290945" y="53390"/>
                </a:cubicBezTo>
                <a:cubicBezTo>
                  <a:pt x="297673" y="41279"/>
                  <a:pt x="314399" y="38249"/>
                  <a:pt x="324196" y="28452"/>
                </a:cubicBezTo>
                <a:cubicBezTo>
                  <a:pt x="331260" y="21388"/>
                  <a:pt x="330855" y="4209"/>
                  <a:pt x="340821" y="3514"/>
                </a:cubicBezTo>
                <a:cubicBezTo>
                  <a:pt x="454153" y="-4393"/>
                  <a:pt x="568036" y="3514"/>
                  <a:pt x="681643" y="3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 bwMode="auto">
          <a:xfrm>
            <a:off x="659504" y="2691587"/>
            <a:ext cx="681643" cy="128924"/>
          </a:xfrm>
          <a:custGeom>
            <a:avLst/>
            <a:gdLst>
              <a:gd name="connsiteX0" fmla="*/ 0 w 681643"/>
              <a:gd name="connsiteY0" fmla="*/ 103267 h 128924"/>
              <a:gd name="connsiteX1" fmla="*/ 41563 w 681643"/>
              <a:gd name="connsiteY1" fmla="*/ 94954 h 128924"/>
              <a:gd name="connsiteX2" fmla="*/ 66501 w 681643"/>
              <a:gd name="connsiteY2" fmla="*/ 86641 h 128924"/>
              <a:gd name="connsiteX3" fmla="*/ 99752 w 681643"/>
              <a:gd name="connsiteY3" fmla="*/ 94954 h 128924"/>
              <a:gd name="connsiteX4" fmla="*/ 157941 w 681643"/>
              <a:gd name="connsiteY4" fmla="*/ 111579 h 128924"/>
              <a:gd name="connsiteX5" fmla="*/ 191192 w 681643"/>
              <a:gd name="connsiteY5" fmla="*/ 128205 h 128924"/>
              <a:gd name="connsiteX6" fmla="*/ 282632 w 681643"/>
              <a:gd name="connsiteY6" fmla="*/ 103267 h 128924"/>
              <a:gd name="connsiteX7" fmla="*/ 290945 w 681643"/>
              <a:gd name="connsiteY7" fmla="*/ 53390 h 128924"/>
              <a:gd name="connsiteX8" fmla="*/ 324196 w 681643"/>
              <a:gd name="connsiteY8" fmla="*/ 28452 h 128924"/>
              <a:gd name="connsiteX9" fmla="*/ 340821 w 681643"/>
              <a:gd name="connsiteY9" fmla="*/ 3514 h 128924"/>
              <a:gd name="connsiteX10" fmla="*/ 681643 w 681643"/>
              <a:gd name="connsiteY10" fmla="*/ 3514 h 1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1643" h="128924">
                <a:moveTo>
                  <a:pt x="0" y="103267"/>
                </a:moveTo>
                <a:cubicBezTo>
                  <a:pt x="13854" y="100496"/>
                  <a:pt x="27856" y="98381"/>
                  <a:pt x="41563" y="94954"/>
                </a:cubicBezTo>
                <a:cubicBezTo>
                  <a:pt x="50064" y="92829"/>
                  <a:pt x="57739" y="86641"/>
                  <a:pt x="66501" y="86641"/>
                </a:cubicBezTo>
                <a:cubicBezTo>
                  <a:pt x="77926" y="86641"/>
                  <a:pt x="88767" y="91815"/>
                  <a:pt x="99752" y="94954"/>
                </a:cubicBezTo>
                <a:cubicBezTo>
                  <a:pt x="183200" y="118797"/>
                  <a:pt x="54038" y="85605"/>
                  <a:pt x="157941" y="111579"/>
                </a:cubicBezTo>
                <a:cubicBezTo>
                  <a:pt x="169025" y="117121"/>
                  <a:pt x="178851" y="127083"/>
                  <a:pt x="191192" y="128205"/>
                </a:cubicBezTo>
                <a:cubicBezTo>
                  <a:pt x="233774" y="132076"/>
                  <a:pt x="249485" y="119840"/>
                  <a:pt x="282632" y="103267"/>
                </a:cubicBezTo>
                <a:cubicBezTo>
                  <a:pt x="285403" y="86641"/>
                  <a:pt x="282759" y="68124"/>
                  <a:pt x="290945" y="53390"/>
                </a:cubicBezTo>
                <a:cubicBezTo>
                  <a:pt x="297673" y="41279"/>
                  <a:pt x="314399" y="38249"/>
                  <a:pt x="324196" y="28452"/>
                </a:cubicBezTo>
                <a:cubicBezTo>
                  <a:pt x="331260" y="21388"/>
                  <a:pt x="330855" y="4209"/>
                  <a:pt x="340821" y="3514"/>
                </a:cubicBezTo>
                <a:cubicBezTo>
                  <a:pt x="454153" y="-4393"/>
                  <a:pt x="568036" y="3514"/>
                  <a:pt x="681643" y="3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 bwMode="auto">
          <a:xfrm>
            <a:off x="531070" y="3111324"/>
            <a:ext cx="681643" cy="128924"/>
          </a:xfrm>
          <a:custGeom>
            <a:avLst/>
            <a:gdLst>
              <a:gd name="connsiteX0" fmla="*/ 0 w 681643"/>
              <a:gd name="connsiteY0" fmla="*/ 103267 h 128924"/>
              <a:gd name="connsiteX1" fmla="*/ 41563 w 681643"/>
              <a:gd name="connsiteY1" fmla="*/ 94954 h 128924"/>
              <a:gd name="connsiteX2" fmla="*/ 66501 w 681643"/>
              <a:gd name="connsiteY2" fmla="*/ 86641 h 128924"/>
              <a:gd name="connsiteX3" fmla="*/ 99752 w 681643"/>
              <a:gd name="connsiteY3" fmla="*/ 94954 h 128924"/>
              <a:gd name="connsiteX4" fmla="*/ 157941 w 681643"/>
              <a:gd name="connsiteY4" fmla="*/ 111579 h 128924"/>
              <a:gd name="connsiteX5" fmla="*/ 191192 w 681643"/>
              <a:gd name="connsiteY5" fmla="*/ 128205 h 128924"/>
              <a:gd name="connsiteX6" fmla="*/ 282632 w 681643"/>
              <a:gd name="connsiteY6" fmla="*/ 103267 h 128924"/>
              <a:gd name="connsiteX7" fmla="*/ 290945 w 681643"/>
              <a:gd name="connsiteY7" fmla="*/ 53390 h 128924"/>
              <a:gd name="connsiteX8" fmla="*/ 324196 w 681643"/>
              <a:gd name="connsiteY8" fmla="*/ 28452 h 128924"/>
              <a:gd name="connsiteX9" fmla="*/ 340821 w 681643"/>
              <a:gd name="connsiteY9" fmla="*/ 3514 h 128924"/>
              <a:gd name="connsiteX10" fmla="*/ 681643 w 681643"/>
              <a:gd name="connsiteY10" fmla="*/ 3514 h 1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1643" h="128924">
                <a:moveTo>
                  <a:pt x="0" y="103267"/>
                </a:moveTo>
                <a:cubicBezTo>
                  <a:pt x="13854" y="100496"/>
                  <a:pt x="27856" y="98381"/>
                  <a:pt x="41563" y="94954"/>
                </a:cubicBezTo>
                <a:cubicBezTo>
                  <a:pt x="50064" y="92829"/>
                  <a:pt x="57739" y="86641"/>
                  <a:pt x="66501" y="86641"/>
                </a:cubicBezTo>
                <a:cubicBezTo>
                  <a:pt x="77926" y="86641"/>
                  <a:pt x="88767" y="91815"/>
                  <a:pt x="99752" y="94954"/>
                </a:cubicBezTo>
                <a:cubicBezTo>
                  <a:pt x="183200" y="118797"/>
                  <a:pt x="54038" y="85605"/>
                  <a:pt x="157941" y="111579"/>
                </a:cubicBezTo>
                <a:cubicBezTo>
                  <a:pt x="169025" y="117121"/>
                  <a:pt x="178851" y="127083"/>
                  <a:pt x="191192" y="128205"/>
                </a:cubicBezTo>
                <a:cubicBezTo>
                  <a:pt x="233774" y="132076"/>
                  <a:pt x="249485" y="119840"/>
                  <a:pt x="282632" y="103267"/>
                </a:cubicBezTo>
                <a:cubicBezTo>
                  <a:pt x="285403" y="86641"/>
                  <a:pt x="282759" y="68124"/>
                  <a:pt x="290945" y="53390"/>
                </a:cubicBezTo>
                <a:cubicBezTo>
                  <a:pt x="297673" y="41279"/>
                  <a:pt x="314399" y="38249"/>
                  <a:pt x="324196" y="28452"/>
                </a:cubicBezTo>
                <a:cubicBezTo>
                  <a:pt x="331260" y="21388"/>
                  <a:pt x="330855" y="4209"/>
                  <a:pt x="340821" y="3514"/>
                </a:cubicBezTo>
                <a:cubicBezTo>
                  <a:pt x="454153" y="-4393"/>
                  <a:pt x="568036" y="3514"/>
                  <a:pt x="681643" y="3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 bwMode="auto">
          <a:xfrm rot="11069834">
            <a:off x="398546" y="3331384"/>
            <a:ext cx="681643" cy="128924"/>
          </a:xfrm>
          <a:custGeom>
            <a:avLst/>
            <a:gdLst>
              <a:gd name="connsiteX0" fmla="*/ 0 w 681643"/>
              <a:gd name="connsiteY0" fmla="*/ 103267 h 128924"/>
              <a:gd name="connsiteX1" fmla="*/ 41563 w 681643"/>
              <a:gd name="connsiteY1" fmla="*/ 94954 h 128924"/>
              <a:gd name="connsiteX2" fmla="*/ 66501 w 681643"/>
              <a:gd name="connsiteY2" fmla="*/ 86641 h 128924"/>
              <a:gd name="connsiteX3" fmla="*/ 99752 w 681643"/>
              <a:gd name="connsiteY3" fmla="*/ 94954 h 128924"/>
              <a:gd name="connsiteX4" fmla="*/ 157941 w 681643"/>
              <a:gd name="connsiteY4" fmla="*/ 111579 h 128924"/>
              <a:gd name="connsiteX5" fmla="*/ 191192 w 681643"/>
              <a:gd name="connsiteY5" fmla="*/ 128205 h 128924"/>
              <a:gd name="connsiteX6" fmla="*/ 282632 w 681643"/>
              <a:gd name="connsiteY6" fmla="*/ 103267 h 128924"/>
              <a:gd name="connsiteX7" fmla="*/ 290945 w 681643"/>
              <a:gd name="connsiteY7" fmla="*/ 53390 h 128924"/>
              <a:gd name="connsiteX8" fmla="*/ 324196 w 681643"/>
              <a:gd name="connsiteY8" fmla="*/ 28452 h 128924"/>
              <a:gd name="connsiteX9" fmla="*/ 340821 w 681643"/>
              <a:gd name="connsiteY9" fmla="*/ 3514 h 128924"/>
              <a:gd name="connsiteX10" fmla="*/ 681643 w 681643"/>
              <a:gd name="connsiteY10" fmla="*/ 3514 h 1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1643" h="128924">
                <a:moveTo>
                  <a:pt x="0" y="103267"/>
                </a:moveTo>
                <a:cubicBezTo>
                  <a:pt x="13854" y="100496"/>
                  <a:pt x="27856" y="98381"/>
                  <a:pt x="41563" y="94954"/>
                </a:cubicBezTo>
                <a:cubicBezTo>
                  <a:pt x="50064" y="92829"/>
                  <a:pt x="57739" y="86641"/>
                  <a:pt x="66501" y="86641"/>
                </a:cubicBezTo>
                <a:cubicBezTo>
                  <a:pt x="77926" y="86641"/>
                  <a:pt x="88767" y="91815"/>
                  <a:pt x="99752" y="94954"/>
                </a:cubicBezTo>
                <a:cubicBezTo>
                  <a:pt x="183200" y="118797"/>
                  <a:pt x="54038" y="85605"/>
                  <a:pt x="157941" y="111579"/>
                </a:cubicBezTo>
                <a:cubicBezTo>
                  <a:pt x="169025" y="117121"/>
                  <a:pt x="178851" y="127083"/>
                  <a:pt x="191192" y="128205"/>
                </a:cubicBezTo>
                <a:cubicBezTo>
                  <a:pt x="233774" y="132076"/>
                  <a:pt x="249485" y="119840"/>
                  <a:pt x="282632" y="103267"/>
                </a:cubicBezTo>
                <a:cubicBezTo>
                  <a:pt x="285403" y="86641"/>
                  <a:pt x="282759" y="68124"/>
                  <a:pt x="290945" y="53390"/>
                </a:cubicBezTo>
                <a:cubicBezTo>
                  <a:pt x="297673" y="41279"/>
                  <a:pt x="314399" y="38249"/>
                  <a:pt x="324196" y="28452"/>
                </a:cubicBezTo>
                <a:cubicBezTo>
                  <a:pt x="331260" y="21388"/>
                  <a:pt x="330855" y="4209"/>
                  <a:pt x="340821" y="3514"/>
                </a:cubicBezTo>
                <a:cubicBezTo>
                  <a:pt x="454153" y="-4393"/>
                  <a:pt x="568036" y="3514"/>
                  <a:pt x="681643" y="3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 bwMode="auto">
          <a:xfrm>
            <a:off x="233927" y="2835603"/>
            <a:ext cx="681643" cy="128924"/>
          </a:xfrm>
          <a:custGeom>
            <a:avLst/>
            <a:gdLst>
              <a:gd name="connsiteX0" fmla="*/ 0 w 681643"/>
              <a:gd name="connsiteY0" fmla="*/ 103267 h 128924"/>
              <a:gd name="connsiteX1" fmla="*/ 41563 w 681643"/>
              <a:gd name="connsiteY1" fmla="*/ 94954 h 128924"/>
              <a:gd name="connsiteX2" fmla="*/ 66501 w 681643"/>
              <a:gd name="connsiteY2" fmla="*/ 86641 h 128924"/>
              <a:gd name="connsiteX3" fmla="*/ 99752 w 681643"/>
              <a:gd name="connsiteY3" fmla="*/ 94954 h 128924"/>
              <a:gd name="connsiteX4" fmla="*/ 157941 w 681643"/>
              <a:gd name="connsiteY4" fmla="*/ 111579 h 128924"/>
              <a:gd name="connsiteX5" fmla="*/ 191192 w 681643"/>
              <a:gd name="connsiteY5" fmla="*/ 128205 h 128924"/>
              <a:gd name="connsiteX6" fmla="*/ 282632 w 681643"/>
              <a:gd name="connsiteY6" fmla="*/ 103267 h 128924"/>
              <a:gd name="connsiteX7" fmla="*/ 290945 w 681643"/>
              <a:gd name="connsiteY7" fmla="*/ 53390 h 128924"/>
              <a:gd name="connsiteX8" fmla="*/ 324196 w 681643"/>
              <a:gd name="connsiteY8" fmla="*/ 28452 h 128924"/>
              <a:gd name="connsiteX9" fmla="*/ 340821 w 681643"/>
              <a:gd name="connsiteY9" fmla="*/ 3514 h 128924"/>
              <a:gd name="connsiteX10" fmla="*/ 681643 w 681643"/>
              <a:gd name="connsiteY10" fmla="*/ 3514 h 1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1643" h="128924">
                <a:moveTo>
                  <a:pt x="0" y="103267"/>
                </a:moveTo>
                <a:cubicBezTo>
                  <a:pt x="13854" y="100496"/>
                  <a:pt x="27856" y="98381"/>
                  <a:pt x="41563" y="94954"/>
                </a:cubicBezTo>
                <a:cubicBezTo>
                  <a:pt x="50064" y="92829"/>
                  <a:pt x="57739" y="86641"/>
                  <a:pt x="66501" y="86641"/>
                </a:cubicBezTo>
                <a:cubicBezTo>
                  <a:pt x="77926" y="86641"/>
                  <a:pt x="88767" y="91815"/>
                  <a:pt x="99752" y="94954"/>
                </a:cubicBezTo>
                <a:cubicBezTo>
                  <a:pt x="183200" y="118797"/>
                  <a:pt x="54038" y="85605"/>
                  <a:pt x="157941" y="111579"/>
                </a:cubicBezTo>
                <a:cubicBezTo>
                  <a:pt x="169025" y="117121"/>
                  <a:pt x="178851" y="127083"/>
                  <a:pt x="191192" y="128205"/>
                </a:cubicBezTo>
                <a:cubicBezTo>
                  <a:pt x="233774" y="132076"/>
                  <a:pt x="249485" y="119840"/>
                  <a:pt x="282632" y="103267"/>
                </a:cubicBezTo>
                <a:cubicBezTo>
                  <a:pt x="285403" y="86641"/>
                  <a:pt x="282759" y="68124"/>
                  <a:pt x="290945" y="53390"/>
                </a:cubicBezTo>
                <a:cubicBezTo>
                  <a:pt x="297673" y="41279"/>
                  <a:pt x="314399" y="38249"/>
                  <a:pt x="324196" y="28452"/>
                </a:cubicBezTo>
                <a:cubicBezTo>
                  <a:pt x="331260" y="21388"/>
                  <a:pt x="330855" y="4209"/>
                  <a:pt x="340821" y="3514"/>
                </a:cubicBezTo>
                <a:cubicBezTo>
                  <a:pt x="454153" y="-4393"/>
                  <a:pt x="568036" y="3514"/>
                  <a:pt x="681643" y="3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307" y="4624321"/>
            <a:ext cx="235481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Billions of DNA-</a:t>
            </a:r>
            <a:r>
              <a:rPr lang="da-DK" dirty="0" err="1">
                <a:latin typeface="+mn-lt"/>
              </a:rPr>
              <a:t>molecules</a:t>
            </a:r>
            <a:endParaRPr lang="da-DK" dirty="0">
              <a:latin typeface="+mn-lt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2062758" y="3304858"/>
            <a:ext cx="1282093" cy="224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0" name="Picture 2" descr="HiSeq 3000/HiSeq 4000 System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955" y="2353561"/>
            <a:ext cx="207792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9047534" y="220486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/>
          <p:nvPr/>
        </p:nvCxnSpPr>
        <p:spPr bwMode="auto">
          <a:xfrm>
            <a:off x="9047534" y="2348880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/>
          <p:nvPr/>
        </p:nvCxnSpPr>
        <p:spPr bwMode="auto">
          <a:xfrm>
            <a:off x="9047534" y="242088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>
            <a:off x="9047534" y="2276872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/>
          <p:nvPr/>
        </p:nvCxnSpPr>
        <p:spPr bwMode="auto">
          <a:xfrm>
            <a:off x="9047534" y="213285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/>
          <p:nvPr/>
        </p:nvCxnSpPr>
        <p:spPr bwMode="auto">
          <a:xfrm>
            <a:off x="9047534" y="256490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/>
          <p:nvPr/>
        </p:nvCxnSpPr>
        <p:spPr bwMode="auto">
          <a:xfrm>
            <a:off x="9047534" y="2708920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>
            <a:off x="9047534" y="278092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/>
          <p:nvPr/>
        </p:nvCxnSpPr>
        <p:spPr bwMode="auto">
          <a:xfrm>
            <a:off x="9047534" y="2636912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/>
          <p:nvPr/>
        </p:nvCxnSpPr>
        <p:spPr bwMode="auto">
          <a:xfrm>
            <a:off x="9047534" y="249289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>
            <a:off x="9047534" y="292494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>
            <a:off x="9047534" y="3068960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/>
          <p:nvPr/>
        </p:nvCxnSpPr>
        <p:spPr bwMode="auto">
          <a:xfrm>
            <a:off x="9047534" y="314096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/>
          <p:cNvCxnSpPr/>
          <p:nvPr/>
        </p:nvCxnSpPr>
        <p:spPr bwMode="auto">
          <a:xfrm>
            <a:off x="9047534" y="2996952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/>
          <p:nvPr/>
        </p:nvCxnSpPr>
        <p:spPr bwMode="auto">
          <a:xfrm>
            <a:off x="9047534" y="285293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/>
          <p:cNvCxnSpPr/>
          <p:nvPr/>
        </p:nvCxnSpPr>
        <p:spPr bwMode="auto">
          <a:xfrm>
            <a:off x="9047534" y="328498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/>
          <p:cNvCxnSpPr/>
          <p:nvPr/>
        </p:nvCxnSpPr>
        <p:spPr bwMode="auto">
          <a:xfrm>
            <a:off x="9047534" y="3429000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/>
          <p:nvPr/>
        </p:nvCxnSpPr>
        <p:spPr bwMode="auto">
          <a:xfrm>
            <a:off x="9047534" y="350100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/>
          <p:nvPr/>
        </p:nvCxnSpPr>
        <p:spPr bwMode="auto">
          <a:xfrm>
            <a:off x="9047534" y="3356992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72"/>
          <p:cNvCxnSpPr/>
          <p:nvPr/>
        </p:nvCxnSpPr>
        <p:spPr bwMode="auto">
          <a:xfrm>
            <a:off x="9047534" y="321297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/>
          <p:nvPr/>
        </p:nvCxnSpPr>
        <p:spPr bwMode="auto">
          <a:xfrm>
            <a:off x="7823398" y="220486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/>
          <p:nvPr/>
        </p:nvCxnSpPr>
        <p:spPr bwMode="auto">
          <a:xfrm>
            <a:off x="7823398" y="2348880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/>
          <p:nvPr/>
        </p:nvCxnSpPr>
        <p:spPr bwMode="auto">
          <a:xfrm>
            <a:off x="7823398" y="242088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/>
          <p:nvPr/>
        </p:nvCxnSpPr>
        <p:spPr bwMode="auto">
          <a:xfrm>
            <a:off x="7823398" y="2276872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>
            <a:off x="7823398" y="213285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>
            <a:off x="7823398" y="256490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>
            <a:off x="7823398" y="2708920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Connector 80"/>
          <p:cNvCxnSpPr/>
          <p:nvPr/>
        </p:nvCxnSpPr>
        <p:spPr bwMode="auto">
          <a:xfrm>
            <a:off x="7823398" y="278092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/>
          <p:nvPr/>
        </p:nvCxnSpPr>
        <p:spPr bwMode="auto">
          <a:xfrm>
            <a:off x="7823398" y="2636912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/>
          <p:nvPr/>
        </p:nvCxnSpPr>
        <p:spPr bwMode="auto">
          <a:xfrm>
            <a:off x="7823398" y="249289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Connector 83"/>
          <p:cNvCxnSpPr/>
          <p:nvPr/>
        </p:nvCxnSpPr>
        <p:spPr bwMode="auto">
          <a:xfrm>
            <a:off x="7823398" y="292494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Connector 84"/>
          <p:cNvCxnSpPr/>
          <p:nvPr/>
        </p:nvCxnSpPr>
        <p:spPr bwMode="auto">
          <a:xfrm>
            <a:off x="7823398" y="3068960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Connector 85"/>
          <p:cNvCxnSpPr/>
          <p:nvPr/>
        </p:nvCxnSpPr>
        <p:spPr bwMode="auto">
          <a:xfrm>
            <a:off x="7823398" y="314096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Connector 86"/>
          <p:cNvCxnSpPr/>
          <p:nvPr/>
        </p:nvCxnSpPr>
        <p:spPr bwMode="auto">
          <a:xfrm>
            <a:off x="7823398" y="2996952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Connector 87"/>
          <p:cNvCxnSpPr/>
          <p:nvPr/>
        </p:nvCxnSpPr>
        <p:spPr bwMode="auto">
          <a:xfrm>
            <a:off x="7823398" y="285293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Connector 88"/>
          <p:cNvCxnSpPr/>
          <p:nvPr/>
        </p:nvCxnSpPr>
        <p:spPr bwMode="auto">
          <a:xfrm>
            <a:off x="7823398" y="328498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Connector 89"/>
          <p:cNvCxnSpPr/>
          <p:nvPr/>
        </p:nvCxnSpPr>
        <p:spPr bwMode="auto">
          <a:xfrm>
            <a:off x="7823398" y="3429000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Connector 90"/>
          <p:cNvCxnSpPr/>
          <p:nvPr/>
        </p:nvCxnSpPr>
        <p:spPr bwMode="auto">
          <a:xfrm>
            <a:off x="7823398" y="350100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Connector 91"/>
          <p:cNvCxnSpPr/>
          <p:nvPr/>
        </p:nvCxnSpPr>
        <p:spPr bwMode="auto">
          <a:xfrm>
            <a:off x="7823398" y="3356992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Straight Connector 92"/>
          <p:cNvCxnSpPr/>
          <p:nvPr/>
        </p:nvCxnSpPr>
        <p:spPr bwMode="auto">
          <a:xfrm>
            <a:off x="7823398" y="321297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9479582" y="3702858"/>
            <a:ext cx="0" cy="4507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4559927" y="2204864"/>
            <a:ext cx="134331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Illumina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MiSeq</a:t>
            </a:r>
            <a:endParaRPr lang="en-US" dirty="0" err="1">
              <a:latin typeface="+mn-lt"/>
            </a:endParaRPr>
          </a:p>
        </p:txBody>
      </p:sp>
      <p:cxnSp>
        <p:nvCxnSpPr>
          <p:cNvPr id="94" name="Straight Arrow Connector 93"/>
          <p:cNvCxnSpPr/>
          <p:nvPr/>
        </p:nvCxnSpPr>
        <p:spPr bwMode="auto">
          <a:xfrm>
            <a:off x="8219442" y="3702858"/>
            <a:ext cx="0" cy="4507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7823398" y="4797152"/>
            <a:ext cx="2093522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+10k </a:t>
            </a:r>
            <a:r>
              <a:rPr lang="da-DK" dirty="0" err="1">
                <a:latin typeface="+mn-lt"/>
              </a:rPr>
              <a:t>reads</a:t>
            </a:r>
            <a:r>
              <a:rPr lang="da-DK" dirty="0">
                <a:latin typeface="+mn-lt"/>
              </a:rPr>
              <a:t> per sample</a:t>
            </a:r>
          </a:p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Milions</a:t>
            </a:r>
            <a:r>
              <a:rPr lang="da-DK" dirty="0">
                <a:latin typeface="+mn-lt"/>
              </a:rPr>
              <a:t> in total </a:t>
            </a:r>
            <a:endParaRPr lang="en-US" dirty="0" err="1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9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Sidebar – </a:t>
            </a:r>
            <a:r>
              <a:rPr lang="da-DK" dirty="0" err="1"/>
              <a:t>Illumina</a:t>
            </a:r>
            <a:r>
              <a:rPr lang="da-DK" dirty="0"/>
              <a:t> </a:t>
            </a:r>
            <a:r>
              <a:rPr lang="da-DK" dirty="0" err="1"/>
              <a:t>sequencing</a:t>
            </a:r>
            <a:r>
              <a:rPr lang="da-DK" dirty="0"/>
              <a:t> is </a:t>
            </a:r>
            <a:r>
              <a:rPr lang="da-DK" dirty="0" err="1"/>
              <a:t>paired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790950" y="3789040"/>
            <a:ext cx="403244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3790950" y="3140968"/>
            <a:ext cx="28083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5303118" y="3356992"/>
            <a:ext cx="25202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7319342" y="4725144"/>
            <a:ext cx="13681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*_2.fastq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26854" y="4725144"/>
            <a:ext cx="13681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*_1.fastq</a:t>
            </a:r>
          </a:p>
        </p:txBody>
      </p:sp>
      <p:cxnSp>
        <p:nvCxnSpPr>
          <p:cNvPr id="15" name="Straight Arrow Connector 14"/>
          <p:cNvCxnSpPr>
            <a:endCxn id="12" idx="0"/>
          </p:cNvCxnSpPr>
          <p:nvPr/>
        </p:nvCxnSpPr>
        <p:spPr bwMode="auto">
          <a:xfrm>
            <a:off x="6959302" y="3356992"/>
            <a:ext cx="1044116" cy="1368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endCxn id="14" idx="0"/>
          </p:cNvCxnSpPr>
          <p:nvPr/>
        </p:nvCxnSpPr>
        <p:spPr bwMode="auto">
          <a:xfrm flipH="1">
            <a:off x="3610930" y="3140968"/>
            <a:ext cx="1584176" cy="1584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9734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5447134" y="4046875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>
            <a:off x="5663158" y="33265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/>
          <p:nvPr/>
        </p:nvCxnSpPr>
        <p:spPr bwMode="auto">
          <a:xfrm>
            <a:off x="5663158" y="476672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/>
          <p:nvPr/>
        </p:nvCxnSpPr>
        <p:spPr bwMode="auto">
          <a:xfrm>
            <a:off x="5663158" y="548680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/>
          <p:nvPr/>
        </p:nvCxnSpPr>
        <p:spPr bwMode="auto">
          <a:xfrm>
            <a:off x="5663158" y="40466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>
            <a:off x="5663158" y="26064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/>
          <p:nvPr/>
        </p:nvCxnSpPr>
        <p:spPr bwMode="auto">
          <a:xfrm>
            <a:off x="5663158" y="69269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>
            <a:off x="5663158" y="836712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>
            <a:off x="5663158" y="908720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/>
          <p:nvPr/>
        </p:nvCxnSpPr>
        <p:spPr bwMode="auto">
          <a:xfrm>
            <a:off x="5663158" y="76470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 bwMode="auto">
          <a:xfrm>
            <a:off x="5663158" y="62068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/>
          <p:nvPr/>
        </p:nvCxnSpPr>
        <p:spPr bwMode="auto">
          <a:xfrm>
            <a:off x="5663158" y="105273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>
            <a:off x="5663158" y="1196752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>
            <a:off x="5663158" y="1268760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/>
          <p:nvPr/>
        </p:nvCxnSpPr>
        <p:spPr bwMode="auto">
          <a:xfrm>
            <a:off x="5663158" y="112474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/>
          <p:nvPr/>
        </p:nvCxnSpPr>
        <p:spPr bwMode="auto">
          <a:xfrm>
            <a:off x="5663158" y="98072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>
            <a:off x="5663158" y="141277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>
            <a:off x="5663158" y="1556792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/>
          <p:nvPr/>
        </p:nvCxnSpPr>
        <p:spPr bwMode="auto">
          <a:xfrm>
            <a:off x="5663158" y="1628800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/>
          <p:cNvCxnSpPr/>
          <p:nvPr/>
        </p:nvCxnSpPr>
        <p:spPr bwMode="auto">
          <a:xfrm>
            <a:off x="5663158" y="148478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/>
          <p:nvPr/>
        </p:nvCxnSpPr>
        <p:spPr bwMode="auto">
          <a:xfrm>
            <a:off x="5663158" y="134076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/>
          <p:cNvCxnSpPr/>
          <p:nvPr/>
        </p:nvCxnSpPr>
        <p:spPr bwMode="auto">
          <a:xfrm>
            <a:off x="4439022" y="33265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/>
          <p:cNvCxnSpPr/>
          <p:nvPr/>
        </p:nvCxnSpPr>
        <p:spPr bwMode="auto">
          <a:xfrm>
            <a:off x="4439022" y="476672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/>
          <p:nvPr/>
        </p:nvCxnSpPr>
        <p:spPr bwMode="auto">
          <a:xfrm>
            <a:off x="4439022" y="548680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/>
          <p:nvPr/>
        </p:nvCxnSpPr>
        <p:spPr bwMode="auto">
          <a:xfrm>
            <a:off x="4439022" y="40466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72"/>
          <p:cNvCxnSpPr/>
          <p:nvPr/>
        </p:nvCxnSpPr>
        <p:spPr bwMode="auto">
          <a:xfrm>
            <a:off x="4439022" y="26064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/>
          <p:nvPr/>
        </p:nvCxnSpPr>
        <p:spPr bwMode="auto">
          <a:xfrm>
            <a:off x="4439022" y="69269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/>
          <p:nvPr/>
        </p:nvCxnSpPr>
        <p:spPr bwMode="auto">
          <a:xfrm>
            <a:off x="4439022" y="836712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/>
          <p:nvPr/>
        </p:nvCxnSpPr>
        <p:spPr bwMode="auto">
          <a:xfrm>
            <a:off x="4439022" y="908720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/>
          <p:nvPr/>
        </p:nvCxnSpPr>
        <p:spPr bwMode="auto">
          <a:xfrm>
            <a:off x="4439022" y="76470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>
            <a:off x="4439022" y="62068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>
            <a:off x="4439022" y="105273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>
            <a:off x="4439022" y="1196752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Connector 80"/>
          <p:cNvCxnSpPr/>
          <p:nvPr/>
        </p:nvCxnSpPr>
        <p:spPr bwMode="auto">
          <a:xfrm>
            <a:off x="4439022" y="1268760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/>
          <p:nvPr/>
        </p:nvCxnSpPr>
        <p:spPr bwMode="auto">
          <a:xfrm>
            <a:off x="4439022" y="112474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/>
          <p:nvPr/>
        </p:nvCxnSpPr>
        <p:spPr bwMode="auto">
          <a:xfrm>
            <a:off x="4439022" y="98072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Connector 83"/>
          <p:cNvCxnSpPr/>
          <p:nvPr/>
        </p:nvCxnSpPr>
        <p:spPr bwMode="auto">
          <a:xfrm>
            <a:off x="4439022" y="141277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Connector 84"/>
          <p:cNvCxnSpPr/>
          <p:nvPr/>
        </p:nvCxnSpPr>
        <p:spPr bwMode="auto">
          <a:xfrm>
            <a:off x="4439022" y="1556792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Connector 85"/>
          <p:cNvCxnSpPr/>
          <p:nvPr/>
        </p:nvCxnSpPr>
        <p:spPr bwMode="auto">
          <a:xfrm>
            <a:off x="4439022" y="1628800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Connector 86"/>
          <p:cNvCxnSpPr/>
          <p:nvPr/>
        </p:nvCxnSpPr>
        <p:spPr bwMode="auto">
          <a:xfrm>
            <a:off x="4439022" y="148478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Connector 87"/>
          <p:cNvCxnSpPr/>
          <p:nvPr/>
        </p:nvCxnSpPr>
        <p:spPr bwMode="auto">
          <a:xfrm>
            <a:off x="4439022" y="134076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88"/>
          <p:cNvSpPr txBox="1"/>
          <p:nvPr/>
        </p:nvSpPr>
        <p:spPr>
          <a:xfrm>
            <a:off x="5663158" y="4046875"/>
            <a:ext cx="106920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Demultiplex</a:t>
            </a:r>
            <a:endParaRPr lang="en-US" dirty="0" err="1">
              <a:latin typeface="+mn-lt"/>
            </a:endParaRPr>
          </a:p>
        </p:txBody>
      </p:sp>
      <p:cxnSp>
        <p:nvCxnSpPr>
          <p:cNvPr id="90" name="Straight Arrow Connector 89"/>
          <p:cNvCxnSpPr/>
          <p:nvPr/>
        </p:nvCxnSpPr>
        <p:spPr bwMode="auto">
          <a:xfrm>
            <a:off x="5447134" y="1916832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TextBox 90"/>
          <p:cNvSpPr txBox="1"/>
          <p:nvPr/>
        </p:nvSpPr>
        <p:spPr>
          <a:xfrm>
            <a:off x="4631841" y="1916832"/>
            <a:ext cx="4552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Filter</a:t>
            </a:r>
            <a:endParaRPr lang="en-US" dirty="0" err="1"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71070" y="2420888"/>
            <a:ext cx="1159697" cy="1368152"/>
            <a:chOff x="4871070" y="2420888"/>
            <a:chExt cx="1159697" cy="1368152"/>
          </a:xfrm>
        </p:grpSpPr>
        <p:cxnSp>
          <p:nvCxnSpPr>
            <p:cNvPr id="96" name="Straight Connector 95"/>
            <p:cNvCxnSpPr/>
            <p:nvPr/>
          </p:nvCxnSpPr>
          <p:spPr bwMode="auto">
            <a:xfrm>
              <a:off x="4871070" y="2492896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4871070" y="2636912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Straight Connector 97"/>
            <p:cNvCxnSpPr/>
            <p:nvPr/>
          </p:nvCxnSpPr>
          <p:spPr bwMode="auto">
            <a:xfrm>
              <a:off x="4871070" y="2708920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4871070" y="2564904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4871070" y="2420888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4871070" y="2852936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4871070" y="2996952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Straight Connector 102"/>
            <p:cNvCxnSpPr/>
            <p:nvPr/>
          </p:nvCxnSpPr>
          <p:spPr bwMode="auto">
            <a:xfrm>
              <a:off x="4871070" y="3068960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Straight Connector 103"/>
            <p:cNvCxnSpPr/>
            <p:nvPr/>
          </p:nvCxnSpPr>
          <p:spPr bwMode="auto">
            <a:xfrm>
              <a:off x="4871070" y="2924944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Straight Connector 104"/>
            <p:cNvCxnSpPr/>
            <p:nvPr/>
          </p:nvCxnSpPr>
          <p:spPr bwMode="auto">
            <a:xfrm>
              <a:off x="4871070" y="2780928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4871070" y="3212976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4871070" y="3356992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4871070" y="3429000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4871070" y="3284984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4871070" y="3140968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Straight Connector 110"/>
            <p:cNvCxnSpPr/>
            <p:nvPr/>
          </p:nvCxnSpPr>
          <p:spPr bwMode="auto">
            <a:xfrm>
              <a:off x="4871070" y="3573016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Straight Connector 111"/>
            <p:cNvCxnSpPr/>
            <p:nvPr/>
          </p:nvCxnSpPr>
          <p:spPr bwMode="auto">
            <a:xfrm>
              <a:off x="4871070" y="3717032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" name="Straight Connector 112"/>
            <p:cNvCxnSpPr/>
            <p:nvPr/>
          </p:nvCxnSpPr>
          <p:spPr bwMode="auto">
            <a:xfrm>
              <a:off x="4871070" y="3789040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Straight Connector 113"/>
            <p:cNvCxnSpPr/>
            <p:nvPr/>
          </p:nvCxnSpPr>
          <p:spPr bwMode="auto">
            <a:xfrm>
              <a:off x="4871070" y="3645024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4871070" y="3501008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Group 4"/>
          <p:cNvGrpSpPr/>
          <p:nvPr/>
        </p:nvGrpSpPr>
        <p:grpSpPr>
          <a:xfrm>
            <a:off x="4439022" y="5661248"/>
            <a:ext cx="1159697" cy="537373"/>
            <a:chOff x="4439022" y="5661248"/>
            <a:chExt cx="1159697" cy="537373"/>
          </a:xfrm>
        </p:grpSpPr>
        <p:cxnSp>
          <p:nvCxnSpPr>
            <p:cNvPr id="29" name="Straight Connector 28"/>
            <p:cNvCxnSpPr/>
            <p:nvPr/>
          </p:nvCxnSpPr>
          <p:spPr bwMode="auto">
            <a:xfrm>
              <a:off x="4439022" y="5661248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4439022" y="5805264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4439022" y="5733256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6" name="TextBox 115"/>
            <p:cNvSpPr txBox="1"/>
            <p:nvPr/>
          </p:nvSpPr>
          <p:spPr>
            <a:xfrm>
              <a:off x="4596426" y="5952400"/>
              <a:ext cx="86562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dirty="0">
                  <a:latin typeface="+mn-lt"/>
                </a:rPr>
                <a:t>Sample 2</a:t>
              </a:r>
              <a:endParaRPr lang="en-US" dirty="0" err="1">
                <a:latin typeface="+mn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031310" y="5517232"/>
            <a:ext cx="1159697" cy="681389"/>
            <a:chOff x="7031310" y="5517232"/>
            <a:chExt cx="1159697" cy="681389"/>
          </a:xfrm>
        </p:grpSpPr>
        <p:cxnSp>
          <p:nvCxnSpPr>
            <p:cNvPr id="27" name="Straight Connector 26"/>
            <p:cNvCxnSpPr/>
            <p:nvPr/>
          </p:nvCxnSpPr>
          <p:spPr bwMode="auto">
            <a:xfrm>
              <a:off x="7031310" y="5589240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7031310" y="5733256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7031310" y="5661248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7031310" y="5517232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7" name="TextBox 116"/>
            <p:cNvSpPr txBox="1"/>
            <p:nvPr/>
          </p:nvSpPr>
          <p:spPr>
            <a:xfrm>
              <a:off x="7178347" y="5952400"/>
              <a:ext cx="86562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dirty="0">
                  <a:latin typeface="+mn-lt"/>
                </a:rPr>
                <a:t>Sample 3</a:t>
              </a:r>
              <a:endParaRPr lang="en-US" dirty="0" err="1">
                <a:latin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479582" y="5085184"/>
            <a:ext cx="1159697" cy="777175"/>
            <a:chOff x="9479582" y="5085184"/>
            <a:chExt cx="1159697" cy="777175"/>
          </a:xfrm>
        </p:grpSpPr>
        <p:cxnSp>
          <p:nvCxnSpPr>
            <p:cNvPr id="39" name="Straight Connector 38"/>
            <p:cNvCxnSpPr/>
            <p:nvPr/>
          </p:nvCxnSpPr>
          <p:spPr bwMode="auto">
            <a:xfrm>
              <a:off x="9479582" y="5085184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9479582" y="5229200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9479582" y="5373216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9479582" y="5445224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9479582" y="5301208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9479582" y="5157192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8" name="TextBox 117"/>
            <p:cNvSpPr txBox="1"/>
            <p:nvPr/>
          </p:nvSpPr>
          <p:spPr>
            <a:xfrm>
              <a:off x="9653415" y="5616138"/>
              <a:ext cx="86562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dirty="0">
                  <a:latin typeface="+mn-lt"/>
                </a:rPr>
                <a:t>Sample 4</a:t>
              </a:r>
              <a:endParaRPr lang="en-US" dirty="0" err="1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02718" y="5157192"/>
            <a:ext cx="1159697" cy="894293"/>
            <a:chOff x="1702718" y="5157192"/>
            <a:chExt cx="1159697" cy="894293"/>
          </a:xfrm>
        </p:grpSpPr>
        <p:cxnSp>
          <p:nvCxnSpPr>
            <p:cNvPr id="33" name="Straight Connector 32"/>
            <p:cNvCxnSpPr/>
            <p:nvPr/>
          </p:nvCxnSpPr>
          <p:spPr bwMode="auto">
            <a:xfrm>
              <a:off x="1702718" y="5229200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1702718" y="5301208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1702718" y="5157192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1702718" y="5445224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1702718" y="5589240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1702718" y="5517232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1702718" y="5373216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9" name="TextBox 118"/>
            <p:cNvSpPr txBox="1"/>
            <p:nvPr/>
          </p:nvSpPr>
          <p:spPr>
            <a:xfrm>
              <a:off x="1917216" y="5805264"/>
              <a:ext cx="86562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dirty="0">
                  <a:latin typeface="+mn-lt"/>
                </a:rPr>
                <a:t>Sample 1</a:t>
              </a:r>
              <a:endParaRPr lang="en-US" dirty="0" err="1">
                <a:latin typeface="+mn-lt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63158" y="1916832"/>
            <a:ext cx="89928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Assemble</a:t>
            </a:r>
            <a:endParaRPr lang="en-US" dirty="0" err="1">
              <a:latin typeface="+mn-lt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9869715" y="224644"/>
            <a:ext cx="1853035" cy="108012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Their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</a:t>
            </a:r>
            <a:r>
              <a:rPr kumimoji="0" lang="da-DK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method</a:t>
            </a: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599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1" grpId="0"/>
      <p:bldP spid="1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0710" y="116632"/>
            <a:ext cx="8936561" cy="1425247"/>
            <a:chOff x="1630710" y="116632"/>
            <a:chExt cx="8936561" cy="1425247"/>
          </a:xfrm>
        </p:grpSpPr>
        <p:cxnSp>
          <p:nvCxnSpPr>
            <p:cNvPr id="33" name="Straight Connector 32"/>
            <p:cNvCxnSpPr/>
            <p:nvPr/>
          </p:nvCxnSpPr>
          <p:spPr bwMode="auto">
            <a:xfrm>
              <a:off x="6959302" y="579123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6959302" y="723139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4367014" y="701009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6959302" y="651131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6959302" y="507115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4367014" y="845025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1630710" y="188640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1630710" y="260648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1630710" y="116632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4367014" y="773017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1630710" y="404664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1630710" y="548680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9407574" y="332656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1630710" y="476672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1630710" y="332656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9407574" y="476672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9407574" y="620688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9407574" y="692696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9407574" y="548680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9407574" y="404664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TextBox 52"/>
            <p:cNvSpPr txBox="1"/>
            <p:nvPr/>
          </p:nvSpPr>
          <p:spPr>
            <a:xfrm>
              <a:off x="4524418" y="1238563"/>
              <a:ext cx="86562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dirty="0">
                  <a:latin typeface="+mn-lt"/>
                </a:rPr>
                <a:t>Sample 2</a:t>
              </a:r>
              <a:endParaRPr lang="en-US" dirty="0" err="1">
                <a:latin typeface="+mn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06339" y="1238563"/>
              <a:ext cx="86562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dirty="0">
                  <a:latin typeface="+mn-lt"/>
                </a:rPr>
                <a:t>Sample 3</a:t>
              </a:r>
              <a:endParaRPr lang="en-US" dirty="0" err="1">
                <a:latin typeface="+mn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581407" y="1295658"/>
              <a:ext cx="86562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dirty="0">
                  <a:latin typeface="+mn-lt"/>
                </a:rPr>
                <a:t>Sample 4</a:t>
              </a:r>
              <a:endParaRPr lang="en-US" dirty="0" err="1">
                <a:latin typeface="+mn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45208" y="1196752"/>
              <a:ext cx="86562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dirty="0">
                  <a:latin typeface="+mn-lt"/>
                </a:rPr>
                <a:t>Sample 1</a:t>
              </a:r>
              <a:endParaRPr lang="en-US" dirty="0" err="1">
                <a:latin typeface="+mn-lt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 bwMode="auto">
            <a:xfrm>
              <a:off x="6959302" y="875403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6959302" y="1019419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4367014" y="947411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6959302" y="947411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6959302" y="803395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4367014" y="1091427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630710" y="620688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630710" y="692696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630710" y="548680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4367014" y="1019419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1630710" y="836712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1630710" y="980728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9407574" y="764704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1630710" y="908720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1630710" y="764704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9407574" y="908720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9407574" y="1052736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9407574" y="1124744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9407574" y="980728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9407574" y="836712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Group 3"/>
          <p:cNvGrpSpPr/>
          <p:nvPr/>
        </p:nvGrpSpPr>
        <p:grpSpPr>
          <a:xfrm>
            <a:off x="1413351" y="3965376"/>
            <a:ext cx="8936561" cy="1776824"/>
            <a:chOff x="1413351" y="3965376"/>
            <a:chExt cx="8936561" cy="1776824"/>
          </a:xfrm>
        </p:grpSpPr>
        <p:sp>
          <p:nvSpPr>
            <p:cNvPr id="25" name="TextBox 24"/>
            <p:cNvSpPr txBox="1"/>
            <p:nvPr/>
          </p:nvSpPr>
          <p:spPr>
            <a:xfrm>
              <a:off x="4307059" y="5480695"/>
              <a:ext cx="86562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dirty="0">
                  <a:latin typeface="+mn-lt"/>
                </a:rPr>
                <a:t>Sample 2</a:t>
              </a:r>
              <a:endParaRPr lang="en-US" dirty="0" err="1"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88980" y="5480695"/>
              <a:ext cx="86562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dirty="0">
                  <a:latin typeface="+mn-lt"/>
                </a:rPr>
                <a:t>Sample 3</a:t>
              </a:r>
              <a:endParaRPr lang="en-US" dirty="0" err="1">
                <a:latin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364048" y="5495979"/>
              <a:ext cx="86562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dirty="0">
                  <a:latin typeface="+mn-lt"/>
                </a:rPr>
                <a:t>Sample 4</a:t>
              </a:r>
              <a:endParaRPr lang="en-US" dirty="0" err="1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27849" y="5438884"/>
              <a:ext cx="86562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dirty="0">
                  <a:latin typeface="+mn-lt"/>
                </a:rPr>
                <a:t>Sample 1</a:t>
              </a:r>
              <a:endParaRPr lang="en-US" dirty="0" err="1">
                <a:latin typeface="+mn-lt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5735166" y="3965376"/>
              <a:ext cx="0" cy="3277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5879182" y="4006125"/>
              <a:ext cx="134652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dirty="0">
                  <a:latin typeface="+mn-lt"/>
                </a:rPr>
                <a:t>Cluster at 97%</a:t>
              </a:r>
              <a:endParaRPr lang="en-US" dirty="0" err="1">
                <a:latin typeface="+mn-lt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 bwMode="auto">
            <a:xfrm>
              <a:off x="4149655" y="4961545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4149655" y="5033553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4149655" y="5351963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6741943" y="4961545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6741943" y="5207947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6741943" y="5351963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Straight Connector 89"/>
            <p:cNvCxnSpPr/>
            <p:nvPr/>
          </p:nvCxnSpPr>
          <p:spPr bwMode="auto">
            <a:xfrm>
              <a:off x="6741943" y="5279955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Straight Connector 90"/>
            <p:cNvCxnSpPr/>
            <p:nvPr/>
          </p:nvCxnSpPr>
          <p:spPr bwMode="auto">
            <a:xfrm>
              <a:off x="9190215" y="4961545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Straight Connector 92"/>
            <p:cNvCxnSpPr/>
            <p:nvPr/>
          </p:nvCxnSpPr>
          <p:spPr bwMode="auto">
            <a:xfrm>
              <a:off x="9190215" y="5033553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Straight Connector 93"/>
            <p:cNvCxnSpPr/>
            <p:nvPr/>
          </p:nvCxnSpPr>
          <p:spPr bwMode="auto">
            <a:xfrm>
              <a:off x="9190215" y="5207947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Straight Connector 95"/>
            <p:cNvCxnSpPr/>
            <p:nvPr/>
          </p:nvCxnSpPr>
          <p:spPr bwMode="auto">
            <a:xfrm>
              <a:off x="9190215" y="5279955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1413351" y="5351963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1413351" y="5279955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>
            <a:off x="1630710" y="1805136"/>
            <a:ext cx="8936561" cy="1654061"/>
            <a:chOff x="1630710" y="1805136"/>
            <a:chExt cx="8936561" cy="1654061"/>
          </a:xfrm>
        </p:grpSpPr>
        <p:cxnSp>
          <p:nvCxnSpPr>
            <p:cNvPr id="57" name="Straight Arrow Connector 56"/>
            <p:cNvCxnSpPr/>
            <p:nvPr/>
          </p:nvCxnSpPr>
          <p:spPr bwMode="auto">
            <a:xfrm>
              <a:off x="5735166" y="1805136"/>
              <a:ext cx="0" cy="3277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TextBox 57"/>
            <p:cNvSpPr txBox="1"/>
            <p:nvPr/>
          </p:nvSpPr>
          <p:spPr>
            <a:xfrm>
              <a:off x="5879182" y="1845885"/>
              <a:ext cx="53540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dirty="0" err="1">
                  <a:latin typeface="+mn-lt"/>
                </a:rPr>
                <a:t>Rarify</a:t>
              </a:r>
              <a:endParaRPr lang="en-US" dirty="0" err="1">
                <a:latin typeface="+mn-lt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524418" y="3197692"/>
              <a:ext cx="86562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dirty="0">
                  <a:latin typeface="+mn-lt"/>
                </a:rPr>
                <a:t>Sample 2</a:t>
              </a:r>
              <a:endParaRPr lang="en-US" dirty="0" err="1">
                <a:latin typeface="+mn-lt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106339" y="3197692"/>
              <a:ext cx="86562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dirty="0">
                  <a:latin typeface="+mn-lt"/>
                </a:rPr>
                <a:t>Sample 3</a:t>
              </a:r>
              <a:endParaRPr lang="en-US" dirty="0" err="1">
                <a:latin typeface="+mn-lt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581407" y="3212976"/>
              <a:ext cx="86562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dirty="0">
                  <a:latin typeface="+mn-lt"/>
                </a:rPr>
                <a:t>Sample 4</a:t>
              </a:r>
              <a:endParaRPr lang="en-US" dirty="0" err="1">
                <a:latin typeface="+mn-lt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845208" y="3155881"/>
              <a:ext cx="86562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dirty="0">
                  <a:latin typeface="+mn-lt"/>
                </a:rPr>
                <a:t>Sample 1</a:t>
              </a:r>
              <a:endParaRPr lang="en-US" dirty="0" err="1">
                <a:latin typeface="+mn-lt"/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 bwMode="auto">
            <a:xfrm>
              <a:off x="4367014" y="2678542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4367014" y="2822558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4367014" y="2750550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4367014" y="2924944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Straight Connector 110"/>
            <p:cNvCxnSpPr/>
            <p:nvPr/>
          </p:nvCxnSpPr>
          <p:spPr bwMode="auto">
            <a:xfrm>
              <a:off x="4367014" y="3068960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Straight Connector 111"/>
            <p:cNvCxnSpPr/>
            <p:nvPr/>
          </p:nvCxnSpPr>
          <p:spPr bwMode="auto">
            <a:xfrm>
              <a:off x="4367014" y="2996952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" name="Straight Connector 112"/>
            <p:cNvCxnSpPr/>
            <p:nvPr/>
          </p:nvCxnSpPr>
          <p:spPr bwMode="auto">
            <a:xfrm>
              <a:off x="6959302" y="2678542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Straight Connector 113"/>
            <p:cNvCxnSpPr/>
            <p:nvPr/>
          </p:nvCxnSpPr>
          <p:spPr bwMode="auto">
            <a:xfrm>
              <a:off x="6959302" y="2822558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6959302" y="2750550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6" name="Straight Connector 115"/>
            <p:cNvCxnSpPr/>
            <p:nvPr/>
          </p:nvCxnSpPr>
          <p:spPr bwMode="auto">
            <a:xfrm>
              <a:off x="6959302" y="2924944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" name="Straight Connector 116"/>
            <p:cNvCxnSpPr/>
            <p:nvPr/>
          </p:nvCxnSpPr>
          <p:spPr bwMode="auto">
            <a:xfrm>
              <a:off x="6959302" y="3068960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Straight Connector 117"/>
            <p:cNvCxnSpPr/>
            <p:nvPr/>
          </p:nvCxnSpPr>
          <p:spPr bwMode="auto">
            <a:xfrm>
              <a:off x="6959302" y="2996952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Straight Connector 118"/>
            <p:cNvCxnSpPr/>
            <p:nvPr/>
          </p:nvCxnSpPr>
          <p:spPr bwMode="auto">
            <a:xfrm>
              <a:off x="9407574" y="2678542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Straight Connector 119"/>
            <p:cNvCxnSpPr/>
            <p:nvPr/>
          </p:nvCxnSpPr>
          <p:spPr bwMode="auto">
            <a:xfrm>
              <a:off x="9407574" y="2822558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1" name="Straight Connector 120"/>
            <p:cNvCxnSpPr/>
            <p:nvPr/>
          </p:nvCxnSpPr>
          <p:spPr bwMode="auto">
            <a:xfrm>
              <a:off x="9407574" y="2750550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" name="Straight Connector 121"/>
            <p:cNvCxnSpPr/>
            <p:nvPr/>
          </p:nvCxnSpPr>
          <p:spPr bwMode="auto">
            <a:xfrm>
              <a:off x="9407574" y="2924944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" name="Straight Connector 122"/>
            <p:cNvCxnSpPr/>
            <p:nvPr/>
          </p:nvCxnSpPr>
          <p:spPr bwMode="auto">
            <a:xfrm>
              <a:off x="9407574" y="3068960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Straight Connector 123"/>
            <p:cNvCxnSpPr/>
            <p:nvPr/>
          </p:nvCxnSpPr>
          <p:spPr bwMode="auto">
            <a:xfrm>
              <a:off x="9407574" y="2996952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" name="Straight Connector 124"/>
            <p:cNvCxnSpPr/>
            <p:nvPr/>
          </p:nvCxnSpPr>
          <p:spPr bwMode="auto">
            <a:xfrm>
              <a:off x="1630710" y="2678542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Straight Connector 125"/>
            <p:cNvCxnSpPr/>
            <p:nvPr/>
          </p:nvCxnSpPr>
          <p:spPr bwMode="auto">
            <a:xfrm>
              <a:off x="1630710" y="2822558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Straight Connector 126"/>
            <p:cNvCxnSpPr/>
            <p:nvPr/>
          </p:nvCxnSpPr>
          <p:spPr bwMode="auto">
            <a:xfrm>
              <a:off x="1630710" y="2750550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Straight Connector 127"/>
            <p:cNvCxnSpPr/>
            <p:nvPr/>
          </p:nvCxnSpPr>
          <p:spPr bwMode="auto">
            <a:xfrm>
              <a:off x="1630710" y="2924944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Straight Connector 128"/>
            <p:cNvCxnSpPr/>
            <p:nvPr/>
          </p:nvCxnSpPr>
          <p:spPr bwMode="auto">
            <a:xfrm>
              <a:off x="1630710" y="3068960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Straight Connector 129"/>
            <p:cNvCxnSpPr/>
            <p:nvPr/>
          </p:nvCxnSpPr>
          <p:spPr bwMode="auto">
            <a:xfrm>
              <a:off x="1630710" y="2996952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" name="Rounded Rectangle 4"/>
          <p:cNvSpPr/>
          <p:nvPr/>
        </p:nvSpPr>
        <p:spPr bwMode="auto">
          <a:xfrm>
            <a:off x="3934966" y="116632"/>
            <a:ext cx="2016224" cy="1656184"/>
          </a:xfrm>
          <a:prstGeom prst="roundRect">
            <a:avLst/>
          </a:prstGeom>
          <a:noFill/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858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871070" y="2492896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4871070" y="2636912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4871070" y="2708920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4871070" y="2564904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1070" y="2420888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4871070" y="2852936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4871070" y="2996952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4871070" y="3068960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>
            <a:off x="4871070" y="2924944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>
            <a:off x="4871070" y="2780928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4871070" y="3212976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4871070" y="3356992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4871070" y="3429000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4871070" y="3284984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>
            <a:off x="4871070" y="3140968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4871070" y="3573016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4871070" y="3717032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>
            <a:off x="4871070" y="3789040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>
            <a:off x="4871070" y="3645024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4871070" y="3501008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7751390" y="1844824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>
            <a:off x="7751390" y="2564904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>
            <a:off x="7751390" y="2708920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>
            <a:off x="7751390" y="2852936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422798" y="1844824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2422798" y="2132856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>
            <a:off x="2422798" y="2564904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2422798" y="2636912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/>
          <p:cNvCxnSpPr/>
          <p:nvPr/>
        </p:nvCxnSpPr>
        <p:spPr bwMode="auto">
          <a:xfrm>
            <a:off x="2638822" y="4365104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2638822" y="5085184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/>
          <p:cNvCxnSpPr/>
          <p:nvPr/>
        </p:nvCxnSpPr>
        <p:spPr bwMode="auto">
          <a:xfrm>
            <a:off x="2638822" y="5301208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2638822" y="5373216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>
            <a:off x="2638822" y="5661248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/>
          <p:nvPr/>
        </p:nvCxnSpPr>
        <p:spPr bwMode="auto">
          <a:xfrm>
            <a:off x="7679382" y="4293096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>
            <a:off x="7679382" y="5085184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>
            <a:off x="2638822" y="4581128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>
            <a:off x="2638822" y="4869160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8065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7751390" y="2132856"/>
            <a:ext cx="115969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 bwMode="auto">
          <a:xfrm>
            <a:off x="2422798" y="2132856"/>
            <a:ext cx="115969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 bwMode="auto">
          <a:xfrm>
            <a:off x="2638822" y="4869160"/>
            <a:ext cx="115969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 bwMode="auto">
          <a:xfrm>
            <a:off x="7679382" y="4581128"/>
            <a:ext cx="115969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99062" y="3068960"/>
            <a:ext cx="2232248" cy="5437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97% </a:t>
            </a:r>
            <a:r>
              <a:rPr lang="da-DK" dirty="0" err="1">
                <a:latin typeface="+mn-lt"/>
              </a:rPr>
              <a:t>nucleotide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identity</a:t>
            </a:r>
            <a:endParaRPr lang="da-DK" dirty="0">
              <a:latin typeface="+mn-lt"/>
            </a:endParaRPr>
          </a:p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Probably</a:t>
            </a:r>
            <a:r>
              <a:rPr lang="da-DK" dirty="0">
                <a:latin typeface="+mn-lt"/>
              </a:rPr>
              <a:t> a species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8822" y="1916832"/>
            <a:ext cx="111889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#4 of OTU 1</a:t>
            </a:r>
            <a:endParaRPr lang="en-US" dirty="0" err="1"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16128" y="4552950"/>
            <a:ext cx="111889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#7 of OTU 2</a:t>
            </a:r>
            <a:endParaRPr lang="en-US" dirty="0" err="1"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1790" y="4188763"/>
            <a:ext cx="111889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#2 of OTU 4</a:t>
            </a:r>
            <a:endParaRPr lang="en-US" dirty="0" err="1"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41135" y="1735009"/>
            <a:ext cx="111889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#4 of OTU 3</a:t>
            </a:r>
            <a:endParaRPr lang="en-US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0788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 dirty="0"/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5447134" y="4046875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" name="Group 4"/>
          <p:cNvGrpSpPr/>
          <p:nvPr/>
        </p:nvGrpSpPr>
        <p:grpSpPr>
          <a:xfrm>
            <a:off x="4439022" y="260648"/>
            <a:ext cx="2016224" cy="1368152"/>
            <a:chOff x="4439022" y="260648"/>
            <a:chExt cx="2016224" cy="1368152"/>
          </a:xfrm>
        </p:grpSpPr>
        <p:cxnSp>
          <p:nvCxnSpPr>
            <p:cNvPr id="49" name="Straight Connector 48"/>
            <p:cNvCxnSpPr/>
            <p:nvPr/>
          </p:nvCxnSpPr>
          <p:spPr bwMode="auto">
            <a:xfrm>
              <a:off x="5663158" y="332656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5663158" y="476672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5663158" y="548680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5663158" y="404664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5663158" y="260648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5663158" y="692696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5663158" y="836712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5663158" y="908720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5663158" y="764704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5663158" y="620688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5663158" y="1052736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5663158" y="1196752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5663158" y="1268760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5663158" y="1124744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5663158" y="980728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5663158" y="1412776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5663158" y="1556792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5663158" y="1628800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5663158" y="1484784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5663158" y="1340768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4439022" y="332656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4439022" y="476672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4439022" y="548680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4439022" y="404664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4439022" y="260648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4439022" y="692696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4439022" y="836712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4439022" y="908720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4439022" y="764704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4439022" y="620688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4439022" y="1052736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4439022" y="1196752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4439022" y="1268760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4439022" y="1124744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4439022" y="980728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4439022" y="1412776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4439022" y="1556792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4439022" y="1628800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4439022" y="1484784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4439022" y="1340768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9" name="TextBox 88"/>
          <p:cNvSpPr txBox="1"/>
          <p:nvPr/>
        </p:nvSpPr>
        <p:spPr>
          <a:xfrm>
            <a:off x="5663158" y="4046875"/>
            <a:ext cx="106920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Demultiplex</a:t>
            </a:r>
            <a:endParaRPr lang="en-US" dirty="0" err="1">
              <a:latin typeface="+mn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78982" y="1916832"/>
            <a:ext cx="125515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b="1" dirty="0" err="1">
                <a:latin typeface="+mn-lt"/>
              </a:rPr>
              <a:t>Error</a:t>
            </a:r>
            <a:r>
              <a:rPr lang="da-DK" b="1" dirty="0">
                <a:latin typeface="+mn-lt"/>
              </a:rPr>
              <a:t> </a:t>
            </a:r>
            <a:r>
              <a:rPr lang="da-DK" b="1" dirty="0" err="1">
                <a:latin typeface="+mn-lt"/>
              </a:rPr>
              <a:t>correct</a:t>
            </a:r>
            <a:endParaRPr lang="en-US" b="1" dirty="0" err="1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02718" y="5085184"/>
            <a:ext cx="8936561" cy="1113437"/>
            <a:chOff x="1702718" y="5085184"/>
            <a:chExt cx="8936561" cy="1113437"/>
          </a:xfrm>
        </p:grpSpPr>
        <p:cxnSp>
          <p:nvCxnSpPr>
            <p:cNvPr id="27" name="Straight Connector 26"/>
            <p:cNvCxnSpPr/>
            <p:nvPr/>
          </p:nvCxnSpPr>
          <p:spPr bwMode="auto">
            <a:xfrm>
              <a:off x="7031310" y="5589240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7031310" y="5733256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4439022" y="5661248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7031310" y="5661248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7031310" y="5517232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4439022" y="5805264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1702718" y="5229200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1702718" y="5301208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1702718" y="5157192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4439022" y="5733256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1702718" y="5445224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1702718" y="5589240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9479582" y="5085184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1702718" y="5517232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1702718" y="5373216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9479582" y="5229200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9479582" y="5373216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9479582" y="5445224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9479582" y="5301208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9479582" y="5157192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6" name="TextBox 115"/>
            <p:cNvSpPr txBox="1"/>
            <p:nvPr/>
          </p:nvSpPr>
          <p:spPr>
            <a:xfrm>
              <a:off x="4596426" y="5952400"/>
              <a:ext cx="86562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dirty="0">
                  <a:latin typeface="+mn-lt"/>
                </a:rPr>
                <a:t>Sample 2</a:t>
              </a:r>
              <a:endParaRPr lang="en-US" dirty="0" err="1">
                <a:latin typeface="+mn-lt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178347" y="5952400"/>
              <a:ext cx="86562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dirty="0">
                  <a:latin typeface="+mn-lt"/>
                </a:rPr>
                <a:t>Sample 3</a:t>
              </a:r>
              <a:endParaRPr lang="en-US" dirty="0" err="1">
                <a:latin typeface="+mn-lt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653415" y="5616138"/>
              <a:ext cx="86562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dirty="0">
                  <a:latin typeface="+mn-lt"/>
                </a:rPr>
                <a:t>Sample 4</a:t>
              </a:r>
              <a:endParaRPr lang="en-US" dirty="0" err="1">
                <a:latin typeface="+mn-l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917216" y="5805264"/>
              <a:ext cx="86562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dirty="0">
                  <a:latin typeface="+mn-lt"/>
                </a:rPr>
                <a:t>Sample 1</a:t>
              </a:r>
              <a:endParaRPr lang="en-US" dirty="0" err="1">
                <a:latin typeface="+mn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71070" y="1916832"/>
            <a:ext cx="1680152" cy="1872208"/>
            <a:chOff x="4871070" y="1916832"/>
            <a:chExt cx="1680152" cy="1872208"/>
          </a:xfrm>
        </p:grpSpPr>
        <p:cxnSp>
          <p:nvCxnSpPr>
            <p:cNvPr id="90" name="Straight Arrow Connector 89"/>
            <p:cNvCxnSpPr/>
            <p:nvPr/>
          </p:nvCxnSpPr>
          <p:spPr bwMode="auto">
            <a:xfrm>
              <a:off x="5447134" y="1916832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Straight Connector 95"/>
            <p:cNvCxnSpPr/>
            <p:nvPr/>
          </p:nvCxnSpPr>
          <p:spPr bwMode="auto">
            <a:xfrm>
              <a:off x="4871070" y="2492896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4871070" y="2636912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Straight Connector 97"/>
            <p:cNvCxnSpPr/>
            <p:nvPr/>
          </p:nvCxnSpPr>
          <p:spPr bwMode="auto">
            <a:xfrm>
              <a:off x="4871070" y="2708920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4871070" y="2564904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4871070" y="2420888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4871070" y="2852936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4871070" y="2996952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Straight Connector 102"/>
            <p:cNvCxnSpPr/>
            <p:nvPr/>
          </p:nvCxnSpPr>
          <p:spPr bwMode="auto">
            <a:xfrm>
              <a:off x="4871070" y="3068960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Straight Connector 103"/>
            <p:cNvCxnSpPr/>
            <p:nvPr/>
          </p:nvCxnSpPr>
          <p:spPr bwMode="auto">
            <a:xfrm>
              <a:off x="4871070" y="2924944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Straight Connector 104"/>
            <p:cNvCxnSpPr/>
            <p:nvPr/>
          </p:nvCxnSpPr>
          <p:spPr bwMode="auto">
            <a:xfrm>
              <a:off x="4871070" y="2780928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4871070" y="3212976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4871070" y="3356992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4871070" y="3429000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4871070" y="3284984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4871070" y="3140968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Straight Connector 110"/>
            <p:cNvCxnSpPr/>
            <p:nvPr/>
          </p:nvCxnSpPr>
          <p:spPr bwMode="auto">
            <a:xfrm>
              <a:off x="4871070" y="3573016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Straight Connector 111"/>
            <p:cNvCxnSpPr/>
            <p:nvPr/>
          </p:nvCxnSpPr>
          <p:spPr bwMode="auto">
            <a:xfrm>
              <a:off x="4871070" y="3717032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" name="Straight Connector 112"/>
            <p:cNvCxnSpPr/>
            <p:nvPr/>
          </p:nvCxnSpPr>
          <p:spPr bwMode="auto">
            <a:xfrm>
              <a:off x="4871070" y="3789040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Straight Connector 113"/>
            <p:cNvCxnSpPr/>
            <p:nvPr/>
          </p:nvCxnSpPr>
          <p:spPr bwMode="auto">
            <a:xfrm>
              <a:off x="4871070" y="3645024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4871070" y="3501008"/>
              <a:ext cx="11596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0" name="TextBox 119"/>
            <p:cNvSpPr txBox="1"/>
            <p:nvPr/>
          </p:nvSpPr>
          <p:spPr>
            <a:xfrm>
              <a:off x="5663158" y="1916832"/>
              <a:ext cx="888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dirty="0">
                  <a:latin typeface="+mn-lt"/>
                </a:rPr>
                <a:t>Assembly</a:t>
              </a:r>
              <a:endParaRPr lang="en-US" dirty="0" err="1">
                <a:latin typeface="+mn-lt"/>
              </a:endParaRPr>
            </a:p>
          </p:txBody>
        </p:sp>
      </p:grpSp>
      <p:sp>
        <p:nvSpPr>
          <p:cNvPr id="3" name="Rounded Rectangle 2"/>
          <p:cNvSpPr/>
          <p:nvPr/>
        </p:nvSpPr>
        <p:spPr bwMode="auto">
          <a:xfrm>
            <a:off x="9869715" y="224644"/>
            <a:ext cx="1853035" cy="108012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Modern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</a:t>
            </a:r>
            <a:r>
              <a:rPr kumimoji="0" lang="da-DK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method</a:t>
            </a: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67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307059" y="5480695"/>
            <a:ext cx="8656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Sample 2</a:t>
            </a:r>
            <a:endParaRPr lang="en-US" dirty="0" err="1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88980" y="5480695"/>
            <a:ext cx="8656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Sample 3</a:t>
            </a:r>
            <a:endParaRPr lang="en-US" dirty="0" err="1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64048" y="5495979"/>
            <a:ext cx="8656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Sample 4</a:t>
            </a:r>
            <a:endParaRPr lang="en-US" dirty="0" err="1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27849" y="5438884"/>
            <a:ext cx="8656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Sample 1</a:t>
            </a:r>
            <a:endParaRPr lang="en-US" dirty="0" err="1">
              <a:latin typeface="+mn-lt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5735166" y="3965376"/>
            <a:ext cx="0" cy="3277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5879182" y="4006125"/>
            <a:ext cx="13465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Cluster at 97%</a:t>
            </a:r>
            <a:endParaRPr lang="en-US" dirty="0" err="1">
              <a:latin typeface="+mn-lt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6959302" y="579123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>
            <a:off x="6959302" y="723139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>
            <a:off x="4367014" y="701009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6959302" y="651131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6959302" y="507115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>
            <a:off x="4367014" y="845025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1630710" y="188640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1630710" y="260648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/>
          <p:nvPr/>
        </p:nvCxnSpPr>
        <p:spPr bwMode="auto">
          <a:xfrm>
            <a:off x="1630710" y="116632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>
            <a:off x="4367014" y="773017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/>
          <p:nvPr/>
        </p:nvCxnSpPr>
        <p:spPr bwMode="auto">
          <a:xfrm>
            <a:off x="1630710" y="404664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/>
          <p:nvPr/>
        </p:nvCxnSpPr>
        <p:spPr bwMode="auto">
          <a:xfrm>
            <a:off x="1630710" y="548680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/>
          <p:cNvCxnSpPr/>
          <p:nvPr/>
        </p:nvCxnSpPr>
        <p:spPr bwMode="auto">
          <a:xfrm>
            <a:off x="9407574" y="332656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1630710" y="476672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/>
          <p:cNvCxnSpPr/>
          <p:nvPr/>
        </p:nvCxnSpPr>
        <p:spPr bwMode="auto">
          <a:xfrm>
            <a:off x="1630710" y="332656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9407574" y="476672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>
            <a:off x="9407574" y="620688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/>
          <p:nvPr/>
        </p:nvCxnSpPr>
        <p:spPr bwMode="auto">
          <a:xfrm>
            <a:off x="9407574" y="692696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/>
          <p:nvPr/>
        </p:nvCxnSpPr>
        <p:spPr bwMode="auto">
          <a:xfrm>
            <a:off x="9407574" y="548680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/>
          <p:nvPr/>
        </p:nvCxnSpPr>
        <p:spPr bwMode="auto">
          <a:xfrm>
            <a:off x="9407574" y="404664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4524418" y="1238563"/>
            <a:ext cx="8656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Sample 2</a:t>
            </a:r>
            <a:endParaRPr lang="en-US" dirty="0" err="1">
              <a:latin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106339" y="1238563"/>
            <a:ext cx="8656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Sample 3</a:t>
            </a:r>
            <a:endParaRPr lang="en-US" dirty="0" err="1"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581407" y="1295658"/>
            <a:ext cx="8656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Sample 4</a:t>
            </a:r>
            <a:endParaRPr lang="en-US" dirty="0" err="1"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45208" y="1196752"/>
            <a:ext cx="8656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Sample 1</a:t>
            </a:r>
            <a:endParaRPr lang="en-US" dirty="0" err="1">
              <a:latin typeface="+mn-lt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5735166" y="1805136"/>
            <a:ext cx="0" cy="3277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5879182" y="1845885"/>
            <a:ext cx="53540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Rarify</a:t>
            </a:r>
            <a:endParaRPr lang="en-US" dirty="0" err="1">
              <a:latin typeface="+mn-lt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6959302" y="875403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>
            <a:off x="6959302" y="1019419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>
            <a:off x="4367014" y="947411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/>
          <p:nvPr/>
        </p:nvCxnSpPr>
        <p:spPr bwMode="auto">
          <a:xfrm>
            <a:off x="6959302" y="947411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/>
          <p:nvPr/>
        </p:nvCxnSpPr>
        <p:spPr bwMode="auto">
          <a:xfrm>
            <a:off x="6959302" y="803395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>
            <a:off x="4367014" y="1091427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>
            <a:off x="1630710" y="620688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/>
          <p:nvPr/>
        </p:nvCxnSpPr>
        <p:spPr bwMode="auto">
          <a:xfrm>
            <a:off x="1630710" y="692696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/>
          <p:cNvCxnSpPr/>
          <p:nvPr/>
        </p:nvCxnSpPr>
        <p:spPr bwMode="auto">
          <a:xfrm>
            <a:off x="1630710" y="548680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/>
          <p:nvPr/>
        </p:nvCxnSpPr>
        <p:spPr bwMode="auto">
          <a:xfrm>
            <a:off x="4367014" y="1019419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/>
          <p:cNvCxnSpPr/>
          <p:nvPr/>
        </p:nvCxnSpPr>
        <p:spPr bwMode="auto">
          <a:xfrm>
            <a:off x="1630710" y="836712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/>
          <p:cNvCxnSpPr/>
          <p:nvPr/>
        </p:nvCxnSpPr>
        <p:spPr bwMode="auto">
          <a:xfrm>
            <a:off x="1630710" y="980728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/>
          <p:nvPr/>
        </p:nvCxnSpPr>
        <p:spPr bwMode="auto">
          <a:xfrm>
            <a:off x="9407574" y="764704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/>
          <p:nvPr/>
        </p:nvCxnSpPr>
        <p:spPr bwMode="auto">
          <a:xfrm>
            <a:off x="1630710" y="908720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72"/>
          <p:cNvCxnSpPr/>
          <p:nvPr/>
        </p:nvCxnSpPr>
        <p:spPr bwMode="auto">
          <a:xfrm>
            <a:off x="1630710" y="764704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/>
          <p:nvPr/>
        </p:nvCxnSpPr>
        <p:spPr bwMode="auto">
          <a:xfrm>
            <a:off x="9407574" y="908720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/>
          <p:nvPr/>
        </p:nvCxnSpPr>
        <p:spPr bwMode="auto">
          <a:xfrm>
            <a:off x="9407574" y="1052736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/>
          <p:nvPr/>
        </p:nvCxnSpPr>
        <p:spPr bwMode="auto">
          <a:xfrm>
            <a:off x="9407574" y="1124744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/>
          <p:nvPr/>
        </p:nvCxnSpPr>
        <p:spPr bwMode="auto">
          <a:xfrm>
            <a:off x="9407574" y="980728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>
            <a:off x="9407574" y="836712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>
            <a:off x="4149655" y="4961545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Connector 80"/>
          <p:cNvCxnSpPr/>
          <p:nvPr/>
        </p:nvCxnSpPr>
        <p:spPr bwMode="auto">
          <a:xfrm>
            <a:off x="4149655" y="5033553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/>
          <p:nvPr/>
        </p:nvCxnSpPr>
        <p:spPr bwMode="auto">
          <a:xfrm>
            <a:off x="4149655" y="5351963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Connector 84"/>
          <p:cNvCxnSpPr/>
          <p:nvPr/>
        </p:nvCxnSpPr>
        <p:spPr bwMode="auto">
          <a:xfrm>
            <a:off x="6741943" y="4961545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Connector 87"/>
          <p:cNvCxnSpPr/>
          <p:nvPr/>
        </p:nvCxnSpPr>
        <p:spPr bwMode="auto">
          <a:xfrm>
            <a:off x="6741943" y="5207947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Connector 88"/>
          <p:cNvCxnSpPr/>
          <p:nvPr/>
        </p:nvCxnSpPr>
        <p:spPr bwMode="auto">
          <a:xfrm>
            <a:off x="6741943" y="5351963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Connector 89"/>
          <p:cNvCxnSpPr/>
          <p:nvPr/>
        </p:nvCxnSpPr>
        <p:spPr bwMode="auto">
          <a:xfrm>
            <a:off x="6741943" y="5279955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Connector 90"/>
          <p:cNvCxnSpPr/>
          <p:nvPr/>
        </p:nvCxnSpPr>
        <p:spPr bwMode="auto">
          <a:xfrm>
            <a:off x="9190215" y="4961545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Straight Connector 92"/>
          <p:cNvCxnSpPr/>
          <p:nvPr/>
        </p:nvCxnSpPr>
        <p:spPr bwMode="auto">
          <a:xfrm>
            <a:off x="9190215" y="5033553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Connector 93"/>
          <p:cNvCxnSpPr/>
          <p:nvPr/>
        </p:nvCxnSpPr>
        <p:spPr bwMode="auto">
          <a:xfrm>
            <a:off x="9190215" y="5207947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Connector 95"/>
          <p:cNvCxnSpPr/>
          <p:nvPr/>
        </p:nvCxnSpPr>
        <p:spPr bwMode="auto">
          <a:xfrm>
            <a:off x="9190215" y="5279955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Connector 100"/>
          <p:cNvCxnSpPr/>
          <p:nvPr/>
        </p:nvCxnSpPr>
        <p:spPr bwMode="auto">
          <a:xfrm>
            <a:off x="1413351" y="5351963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Connector 101"/>
          <p:cNvCxnSpPr/>
          <p:nvPr/>
        </p:nvCxnSpPr>
        <p:spPr bwMode="auto">
          <a:xfrm>
            <a:off x="1413351" y="5279955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TextBox 102"/>
          <p:cNvSpPr txBox="1"/>
          <p:nvPr/>
        </p:nvSpPr>
        <p:spPr>
          <a:xfrm>
            <a:off x="4524418" y="3197692"/>
            <a:ext cx="8656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Sample 2</a:t>
            </a:r>
            <a:endParaRPr lang="en-US" dirty="0" err="1">
              <a:latin typeface="+mn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106339" y="3197692"/>
            <a:ext cx="8656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Sample 3</a:t>
            </a:r>
            <a:endParaRPr lang="en-US" dirty="0" err="1">
              <a:latin typeface="+mn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581407" y="3212976"/>
            <a:ext cx="8656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Sample 4</a:t>
            </a:r>
            <a:endParaRPr lang="en-US" dirty="0" err="1">
              <a:latin typeface="+mn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845208" y="3155881"/>
            <a:ext cx="8656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Sample 1</a:t>
            </a:r>
            <a:endParaRPr lang="en-US" dirty="0" err="1">
              <a:latin typeface="+mn-lt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4367014" y="2678542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Connector 107"/>
          <p:cNvCxnSpPr/>
          <p:nvPr/>
        </p:nvCxnSpPr>
        <p:spPr bwMode="auto">
          <a:xfrm>
            <a:off x="4367014" y="2822558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Connector 108"/>
          <p:cNvCxnSpPr/>
          <p:nvPr/>
        </p:nvCxnSpPr>
        <p:spPr bwMode="auto">
          <a:xfrm>
            <a:off x="4367014" y="2750550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Connector 109"/>
          <p:cNvCxnSpPr/>
          <p:nvPr/>
        </p:nvCxnSpPr>
        <p:spPr bwMode="auto">
          <a:xfrm>
            <a:off x="4367014" y="2924944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Straight Connector 110"/>
          <p:cNvCxnSpPr/>
          <p:nvPr/>
        </p:nvCxnSpPr>
        <p:spPr bwMode="auto">
          <a:xfrm>
            <a:off x="4367014" y="3068960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Straight Connector 111"/>
          <p:cNvCxnSpPr/>
          <p:nvPr/>
        </p:nvCxnSpPr>
        <p:spPr bwMode="auto">
          <a:xfrm>
            <a:off x="4367014" y="2996952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Straight Connector 112"/>
          <p:cNvCxnSpPr/>
          <p:nvPr/>
        </p:nvCxnSpPr>
        <p:spPr bwMode="auto">
          <a:xfrm>
            <a:off x="6959302" y="2678542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Straight Connector 113"/>
          <p:cNvCxnSpPr/>
          <p:nvPr/>
        </p:nvCxnSpPr>
        <p:spPr bwMode="auto">
          <a:xfrm>
            <a:off x="6959302" y="2822558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Straight Connector 114"/>
          <p:cNvCxnSpPr/>
          <p:nvPr/>
        </p:nvCxnSpPr>
        <p:spPr bwMode="auto">
          <a:xfrm>
            <a:off x="6959302" y="2750550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Straight Connector 115"/>
          <p:cNvCxnSpPr/>
          <p:nvPr/>
        </p:nvCxnSpPr>
        <p:spPr bwMode="auto">
          <a:xfrm>
            <a:off x="6959302" y="2924944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/>
          <p:cNvCxnSpPr/>
          <p:nvPr/>
        </p:nvCxnSpPr>
        <p:spPr bwMode="auto">
          <a:xfrm>
            <a:off x="6959302" y="3068960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/>
          <p:nvPr/>
        </p:nvCxnSpPr>
        <p:spPr bwMode="auto">
          <a:xfrm>
            <a:off x="6959302" y="2996952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Straight Connector 118"/>
          <p:cNvCxnSpPr/>
          <p:nvPr/>
        </p:nvCxnSpPr>
        <p:spPr bwMode="auto">
          <a:xfrm>
            <a:off x="9407574" y="2678542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Straight Connector 119"/>
          <p:cNvCxnSpPr/>
          <p:nvPr/>
        </p:nvCxnSpPr>
        <p:spPr bwMode="auto">
          <a:xfrm>
            <a:off x="9407574" y="2822558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Connector 120"/>
          <p:cNvCxnSpPr/>
          <p:nvPr/>
        </p:nvCxnSpPr>
        <p:spPr bwMode="auto">
          <a:xfrm>
            <a:off x="9407574" y="2750550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Connector 121"/>
          <p:cNvCxnSpPr/>
          <p:nvPr/>
        </p:nvCxnSpPr>
        <p:spPr bwMode="auto">
          <a:xfrm>
            <a:off x="9407574" y="2924944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Connector 122"/>
          <p:cNvCxnSpPr/>
          <p:nvPr/>
        </p:nvCxnSpPr>
        <p:spPr bwMode="auto">
          <a:xfrm>
            <a:off x="9407574" y="3068960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Straight Connector 123"/>
          <p:cNvCxnSpPr/>
          <p:nvPr/>
        </p:nvCxnSpPr>
        <p:spPr bwMode="auto">
          <a:xfrm>
            <a:off x="9407574" y="2996952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Straight Connector 124"/>
          <p:cNvCxnSpPr/>
          <p:nvPr/>
        </p:nvCxnSpPr>
        <p:spPr bwMode="auto">
          <a:xfrm>
            <a:off x="1630710" y="2678542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Straight Connector 125"/>
          <p:cNvCxnSpPr/>
          <p:nvPr/>
        </p:nvCxnSpPr>
        <p:spPr bwMode="auto">
          <a:xfrm>
            <a:off x="1630710" y="2822558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Connector 126"/>
          <p:cNvCxnSpPr/>
          <p:nvPr/>
        </p:nvCxnSpPr>
        <p:spPr bwMode="auto">
          <a:xfrm>
            <a:off x="1630710" y="2750550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Straight Connector 127"/>
          <p:cNvCxnSpPr/>
          <p:nvPr/>
        </p:nvCxnSpPr>
        <p:spPr bwMode="auto">
          <a:xfrm>
            <a:off x="1630710" y="2924944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>
            <a:off x="1630710" y="3068960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Straight Connector 129"/>
          <p:cNvCxnSpPr/>
          <p:nvPr/>
        </p:nvCxnSpPr>
        <p:spPr bwMode="auto">
          <a:xfrm>
            <a:off x="1630710" y="2996952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Connector 2"/>
          <p:cNvCxnSpPr/>
          <p:nvPr/>
        </p:nvCxnSpPr>
        <p:spPr bwMode="auto">
          <a:xfrm>
            <a:off x="1126654" y="3933056"/>
            <a:ext cx="10585176" cy="25202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/>
          <p:nvPr/>
        </p:nvCxnSpPr>
        <p:spPr bwMode="auto">
          <a:xfrm flipH="1">
            <a:off x="1198662" y="4005064"/>
            <a:ext cx="10369152" cy="21602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Connector 98"/>
          <p:cNvCxnSpPr/>
          <p:nvPr/>
        </p:nvCxnSpPr>
        <p:spPr bwMode="auto">
          <a:xfrm>
            <a:off x="1126654" y="1628800"/>
            <a:ext cx="10585176" cy="25202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Straight Connector 99"/>
          <p:cNvCxnSpPr/>
          <p:nvPr/>
        </p:nvCxnSpPr>
        <p:spPr bwMode="auto">
          <a:xfrm flipH="1">
            <a:off x="1198662" y="1700808"/>
            <a:ext cx="10369152" cy="21602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6170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C9FEBF-E364-38EE-1F3A-59871394DDEC}"/>
              </a:ext>
            </a:extLst>
          </p:cNvPr>
          <p:cNvCxnSpPr/>
          <p:nvPr/>
        </p:nvCxnSpPr>
        <p:spPr bwMode="auto">
          <a:xfrm>
            <a:off x="1198662" y="1876793"/>
            <a:ext cx="115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1AEAA-DD87-8D43-6B77-EDDA793AD25B}"/>
              </a:ext>
            </a:extLst>
          </p:cNvPr>
          <p:cNvSpPr txBox="1"/>
          <p:nvPr/>
        </p:nvSpPr>
        <p:spPr>
          <a:xfrm>
            <a:off x="1342678" y="1444745"/>
            <a:ext cx="8880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OTU_475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07AAB-E3EE-7F47-DFBF-E6D1ECAF4C51}"/>
              </a:ext>
            </a:extLst>
          </p:cNvPr>
          <p:cNvSpPr txBox="1"/>
          <p:nvPr/>
        </p:nvSpPr>
        <p:spPr>
          <a:xfrm flipH="1">
            <a:off x="7823398" y="1876793"/>
            <a:ext cx="2376264" cy="2626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ACCTACG…GCTA</a:t>
            </a:r>
          </a:p>
          <a:p>
            <a:pPr>
              <a:spcBef>
                <a:spcPts val="432"/>
              </a:spcBef>
            </a:pPr>
            <a:r>
              <a:rPr lang="da-DK" dirty="0">
                <a:latin typeface="+mn-lt"/>
              </a:rPr>
              <a:t>ACGGTCG…GTTA</a:t>
            </a:r>
          </a:p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.</a:t>
            </a:r>
          </a:p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.</a:t>
            </a:r>
          </a:p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.</a:t>
            </a:r>
          </a:p>
          <a:p>
            <a:pPr algn="l">
              <a:spcBef>
                <a:spcPts val="432"/>
              </a:spcBef>
            </a:pPr>
            <a:endParaRPr lang="da-DK" dirty="0">
              <a:latin typeface="+mn-lt"/>
            </a:endParaRPr>
          </a:p>
          <a:p>
            <a:pPr>
              <a:spcBef>
                <a:spcPts val="432"/>
              </a:spcBef>
            </a:pPr>
            <a:r>
              <a:rPr lang="da-DK" dirty="0">
                <a:latin typeface="+mn-lt"/>
              </a:rPr>
              <a:t>ACGTCCG…GGTA</a:t>
            </a:r>
          </a:p>
          <a:p>
            <a:pPr>
              <a:spcBef>
                <a:spcPts val="432"/>
              </a:spcBef>
            </a:pPr>
            <a:r>
              <a:rPr lang="da-DK" dirty="0">
                <a:latin typeface="+mn-lt"/>
              </a:rPr>
              <a:t>ACGGTCA…GGTA</a:t>
            </a:r>
          </a:p>
          <a:p>
            <a:pPr algn="l">
              <a:spcBef>
                <a:spcPts val="432"/>
              </a:spcBef>
            </a:pPr>
            <a:endParaRPr lang="da-DK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3C65D-C466-3E01-E386-9F8704E157CD}"/>
              </a:ext>
            </a:extLst>
          </p:cNvPr>
          <p:cNvSpPr txBox="1"/>
          <p:nvPr/>
        </p:nvSpPr>
        <p:spPr>
          <a:xfrm flipH="1">
            <a:off x="3214886" y="1567855"/>
            <a:ext cx="237626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ACGTCCG…GGTA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E5C9E-FDE5-8C31-0608-4BBB05D85921}"/>
              </a:ext>
            </a:extLst>
          </p:cNvPr>
          <p:cNvSpPr txBox="1"/>
          <p:nvPr/>
        </p:nvSpPr>
        <p:spPr>
          <a:xfrm flipH="1">
            <a:off x="9911630" y="1880613"/>
            <a:ext cx="2376264" cy="2626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Escherichia coli</a:t>
            </a:r>
          </a:p>
          <a:p>
            <a:pPr>
              <a:spcBef>
                <a:spcPts val="432"/>
              </a:spcBef>
            </a:pPr>
            <a:r>
              <a:rPr lang="da-DK" dirty="0" err="1">
                <a:latin typeface="+mn-lt"/>
              </a:rPr>
              <a:t>Vibrio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angularium</a:t>
            </a:r>
            <a:endParaRPr lang="da-DK" dirty="0">
              <a:latin typeface="+mn-lt"/>
            </a:endParaRPr>
          </a:p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.</a:t>
            </a:r>
          </a:p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.</a:t>
            </a:r>
          </a:p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.</a:t>
            </a:r>
          </a:p>
          <a:p>
            <a:pPr algn="l">
              <a:spcBef>
                <a:spcPts val="432"/>
              </a:spcBef>
            </a:pPr>
            <a:endParaRPr lang="da-DK" dirty="0">
              <a:latin typeface="+mn-lt"/>
            </a:endParaRPr>
          </a:p>
          <a:p>
            <a:pPr>
              <a:spcBef>
                <a:spcPts val="432"/>
              </a:spcBef>
            </a:pPr>
            <a:r>
              <a:rPr lang="da-DK" dirty="0" err="1">
                <a:latin typeface="+mn-lt"/>
              </a:rPr>
              <a:t>Lactocaseibacillus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casei</a:t>
            </a:r>
            <a:endParaRPr lang="da-DK" dirty="0">
              <a:latin typeface="+mn-lt"/>
            </a:endParaRPr>
          </a:p>
          <a:p>
            <a:pPr>
              <a:spcBef>
                <a:spcPts val="432"/>
              </a:spcBef>
            </a:pPr>
            <a:r>
              <a:rPr lang="da-DK" dirty="0" err="1">
                <a:latin typeface="+mn-lt"/>
              </a:rPr>
              <a:t>Treponema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sp</a:t>
            </a:r>
            <a:r>
              <a:rPr lang="da-DK" dirty="0">
                <a:latin typeface="+mn-lt"/>
              </a:rPr>
              <a:t>.</a:t>
            </a:r>
          </a:p>
          <a:p>
            <a:pPr algn="l">
              <a:spcBef>
                <a:spcPts val="432"/>
              </a:spcBef>
            </a:pPr>
            <a:endParaRPr lang="da-DK" dirty="0">
              <a:latin typeface="+mn-lt"/>
            </a:endParaRPr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FB07CE9C-1FEC-53F7-8C14-FE7DEA3C36E7}"/>
              </a:ext>
            </a:extLst>
          </p:cNvPr>
          <p:cNvSpPr/>
          <p:nvPr/>
        </p:nvSpPr>
        <p:spPr bwMode="auto">
          <a:xfrm>
            <a:off x="5375126" y="1444745"/>
            <a:ext cx="2160240" cy="4072486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EB747-AA55-4F9D-6AA4-674B178CE784}"/>
              </a:ext>
            </a:extLst>
          </p:cNvPr>
          <p:cNvSpPr/>
          <p:nvPr/>
        </p:nvSpPr>
        <p:spPr bwMode="auto">
          <a:xfrm>
            <a:off x="7751390" y="3645024"/>
            <a:ext cx="4392488" cy="288032"/>
          </a:xfrm>
          <a:prstGeom prst="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67DF6F-DF63-579E-B544-E4E1C6FD8305}"/>
              </a:ext>
            </a:extLst>
          </p:cNvPr>
          <p:cNvSpPr txBox="1"/>
          <p:nvPr/>
        </p:nvSpPr>
        <p:spPr>
          <a:xfrm>
            <a:off x="1342678" y="2057422"/>
            <a:ext cx="97783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ASV_6542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1F119E-4CCD-8FB9-3A2D-EB5D0680E08F}"/>
              </a:ext>
            </a:extLst>
          </p:cNvPr>
          <p:cNvSpPr txBox="1"/>
          <p:nvPr/>
        </p:nvSpPr>
        <p:spPr>
          <a:xfrm>
            <a:off x="2855789" y="4874648"/>
            <a:ext cx="25193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32"/>
              </a:spcBef>
            </a:pPr>
            <a:r>
              <a:rPr lang="da-DK" dirty="0" err="1">
                <a:latin typeface="+mn-lt"/>
              </a:rPr>
              <a:t>Lactocaseibacillus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casei</a:t>
            </a:r>
            <a:endParaRPr lang="da-DK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864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3" grpId="0" animBg="1"/>
      <p:bldP spid="14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Metataxonomics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77E4-C191-25E5-8A2D-75583DA1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Abundance</a:t>
            </a:r>
            <a:r>
              <a:rPr lang="da-DK" dirty="0"/>
              <a:t> </a:t>
            </a:r>
            <a:r>
              <a:rPr lang="da-DK"/>
              <a:t>tables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63BDAD1-E7DD-2254-E2BD-A3101635C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317994"/>
              </p:ext>
            </p:extLst>
          </p:nvPr>
        </p:nvGraphicFramePr>
        <p:xfrm>
          <a:off x="118542" y="2132856"/>
          <a:ext cx="12071880" cy="3859442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4219514919"/>
                    </a:ext>
                  </a:extLst>
                </a:gridCol>
                <a:gridCol w="1038528">
                  <a:extLst>
                    <a:ext uri="{9D8B030D-6E8A-4147-A177-3AD203B41FA5}">
                      <a16:colId xmlns:a16="http://schemas.microsoft.com/office/drawing/2014/main" val="1430982922"/>
                    </a:ext>
                  </a:extLst>
                </a:gridCol>
                <a:gridCol w="1038528">
                  <a:extLst>
                    <a:ext uri="{9D8B030D-6E8A-4147-A177-3AD203B41FA5}">
                      <a16:colId xmlns:a16="http://schemas.microsoft.com/office/drawing/2014/main" val="3015491005"/>
                    </a:ext>
                  </a:extLst>
                </a:gridCol>
                <a:gridCol w="1038528">
                  <a:extLst>
                    <a:ext uri="{9D8B030D-6E8A-4147-A177-3AD203B41FA5}">
                      <a16:colId xmlns:a16="http://schemas.microsoft.com/office/drawing/2014/main" val="2760808840"/>
                    </a:ext>
                  </a:extLst>
                </a:gridCol>
                <a:gridCol w="1038528">
                  <a:extLst>
                    <a:ext uri="{9D8B030D-6E8A-4147-A177-3AD203B41FA5}">
                      <a16:colId xmlns:a16="http://schemas.microsoft.com/office/drawing/2014/main" val="309677487"/>
                    </a:ext>
                  </a:extLst>
                </a:gridCol>
                <a:gridCol w="1038528">
                  <a:extLst>
                    <a:ext uri="{9D8B030D-6E8A-4147-A177-3AD203B41FA5}">
                      <a16:colId xmlns:a16="http://schemas.microsoft.com/office/drawing/2014/main" val="4280676418"/>
                    </a:ext>
                  </a:extLst>
                </a:gridCol>
                <a:gridCol w="1038528">
                  <a:extLst>
                    <a:ext uri="{9D8B030D-6E8A-4147-A177-3AD203B41FA5}">
                      <a16:colId xmlns:a16="http://schemas.microsoft.com/office/drawing/2014/main" val="1449209054"/>
                    </a:ext>
                  </a:extLst>
                </a:gridCol>
                <a:gridCol w="1038528">
                  <a:extLst>
                    <a:ext uri="{9D8B030D-6E8A-4147-A177-3AD203B41FA5}">
                      <a16:colId xmlns:a16="http://schemas.microsoft.com/office/drawing/2014/main" val="2451013132"/>
                    </a:ext>
                  </a:extLst>
                </a:gridCol>
                <a:gridCol w="1038528">
                  <a:extLst>
                    <a:ext uri="{9D8B030D-6E8A-4147-A177-3AD203B41FA5}">
                      <a16:colId xmlns:a16="http://schemas.microsoft.com/office/drawing/2014/main" val="4157767935"/>
                    </a:ext>
                  </a:extLst>
                </a:gridCol>
                <a:gridCol w="1038528">
                  <a:extLst>
                    <a:ext uri="{9D8B030D-6E8A-4147-A177-3AD203B41FA5}">
                      <a16:colId xmlns:a16="http://schemas.microsoft.com/office/drawing/2014/main" val="3895327336"/>
                    </a:ext>
                  </a:extLst>
                </a:gridCol>
                <a:gridCol w="1038528">
                  <a:extLst>
                    <a:ext uri="{9D8B030D-6E8A-4147-A177-3AD203B41FA5}">
                      <a16:colId xmlns:a16="http://schemas.microsoft.com/office/drawing/2014/main" val="514228744"/>
                    </a:ext>
                  </a:extLst>
                </a:gridCol>
                <a:gridCol w="1038528">
                  <a:extLst>
                    <a:ext uri="{9D8B030D-6E8A-4147-A177-3AD203B41FA5}">
                      <a16:colId xmlns:a16="http://schemas.microsoft.com/office/drawing/2014/main" val="3748763755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pPr algn="l" fontAlgn="b"/>
                      <a:endParaRPr lang="da-DK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Bacteria_Proteobacteria_Gammaproteobacteria_Enterobacterales_Enterobacteriaceae_Escherichia-Shigella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Bacteria_Firmicutes_Bacilli_Lactobacillales_Lactobacillaceae_Lactobacillus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Bacteria_Bacteroidota_Bacteroidia_Bacteroidales_Prevotellaceae_Prevotella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Bacteria_Firmicutes_Clostridia_Clostridiales_Clostridiaceae_Clostridium </a:t>
                      </a:r>
                      <a:r>
                        <a:rPr lang="da-DK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sensu</a:t>
                      </a:r>
                      <a:r>
                        <a:rPr lang="da-DK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a-DK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stricto</a:t>
                      </a:r>
                      <a:r>
                        <a:rPr lang="da-DK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Bacteria_Firmicutes_Negativicutes_Veillonellales-Selenomonadales_Veillonellaceae_Megasphaera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Bacteria_Firmicutes_Clostridia_Oscillospirales_Butyricicoccaceae_NA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Bacteria_Firmicutes_Clostridia_Oscillospirales_Ruminococcaceae_Subdoligranulum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Bacteria_Firmicutes_Negativicutes_Veillonellales-Selenomonadales_Selenomonadaceae_Anaerovibrio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Bacteria_Firmicutes_Clostridia_Oscillospirales_Ruminococcaceae_Faecalibacterium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Bacteria_Proteobacteria_Gammaproteobacteria_Enterobacterales_Yersiniaceae_Yersinia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Bacteria_Firmicutes_Clostridia_Peptostreptococcales-Tissierellales_Peptostreptococcaceae_Terrisporobacter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8914"/>
                  </a:ext>
                </a:extLst>
              </a:tr>
              <a:tr h="327045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8889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16580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5346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1558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2246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2660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3148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1285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1260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1385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385333"/>
                  </a:ext>
                </a:extLst>
              </a:tr>
              <a:tr h="327045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121764"/>
                  </a:ext>
                </a:extLst>
              </a:tr>
              <a:tr h="22965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7073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4820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18438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1888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2602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28643"/>
                  </a:ext>
                </a:extLst>
              </a:tr>
              <a:tr h="22965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1411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4328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13071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980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1747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5037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3655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237961"/>
                  </a:ext>
                </a:extLst>
              </a:tr>
              <a:tr h="22965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14969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3213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2445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8295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1548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346163"/>
                  </a:ext>
                </a:extLst>
              </a:tr>
              <a:tr h="22965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1243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6064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9282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1733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1612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3216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676566"/>
                  </a:ext>
                </a:extLst>
              </a:tr>
              <a:tr h="22965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25142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2905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9387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10431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4134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1556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730755"/>
                  </a:ext>
                </a:extLst>
              </a:tr>
              <a:tr h="22965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20256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2086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1850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10593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2294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1018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2034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426617"/>
                  </a:ext>
                </a:extLst>
              </a:tr>
              <a:tr h="22965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14937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15780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1751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1953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4386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3352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513061"/>
                  </a:ext>
                </a:extLst>
              </a:tr>
              <a:tr h="22965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11345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12468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26268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4177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751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3883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3029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2951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4709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1A8BE-77B8-03D0-0ADA-DAD3F92F68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138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Taxonomic Analysis workshop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93380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692C-874E-F8F1-FC9B-C85B9C85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Metataxonomics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55D2-384C-AFA0-255C-00C4597D5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study</a:t>
            </a:r>
            <a:r>
              <a:rPr lang="da-DK" dirty="0"/>
              <a:t> of the </a:t>
            </a:r>
            <a:r>
              <a:rPr lang="da-DK" dirty="0" err="1"/>
              <a:t>taxonomic</a:t>
            </a:r>
            <a:r>
              <a:rPr lang="da-DK" dirty="0"/>
              <a:t> </a:t>
            </a:r>
            <a:r>
              <a:rPr lang="da-DK" dirty="0" err="1"/>
              <a:t>composition</a:t>
            </a:r>
            <a:r>
              <a:rPr lang="da-DK" dirty="0"/>
              <a:t> of </a:t>
            </a:r>
            <a:r>
              <a:rPr lang="da-DK" dirty="0" err="1"/>
              <a:t>microbiomes</a:t>
            </a:r>
            <a:endParaRPr lang="da-DK" dirty="0"/>
          </a:p>
          <a:p>
            <a:endParaRPr lang="da-DK" dirty="0"/>
          </a:p>
          <a:p>
            <a:r>
              <a:rPr lang="da-DK" dirty="0"/>
              <a:t>Is </a:t>
            </a:r>
            <a:r>
              <a:rPr lang="da-DK" b="1" dirty="0"/>
              <a:t>not</a:t>
            </a:r>
            <a:r>
              <a:rPr lang="da-DK" dirty="0"/>
              <a:t> the same as </a:t>
            </a:r>
            <a:r>
              <a:rPr lang="da-DK" dirty="0" err="1"/>
              <a:t>metagenomics</a:t>
            </a:r>
            <a:endParaRPr lang="da-DK" dirty="0"/>
          </a:p>
          <a:p>
            <a:endParaRPr lang="da-DK" dirty="0"/>
          </a:p>
          <a:p>
            <a:r>
              <a:rPr lang="da-DK" dirty="0"/>
              <a:t>Is </a:t>
            </a:r>
            <a:r>
              <a:rPr lang="da-DK" dirty="0" err="1"/>
              <a:t>interesting</a:t>
            </a:r>
            <a:r>
              <a:rPr lang="da-DK" dirty="0"/>
              <a:t> </a:t>
            </a:r>
            <a:r>
              <a:rPr lang="da-DK" dirty="0" err="1"/>
              <a:t>because</a:t>
            </a:r>
            <a:r>
              <a:rPr lang="da-DK" dirty="0"/>
              <a:t> </a:t>
            </a:r>
            <a:r>
              <a:rPr lang="da-DK" dirty="0" err="1"/>
              <a:t>microbiomes</a:t>
            </a:r>
            <a:r>
              <a:rPr lang="da-DK" dirty="0"/>
              <a:t> </a:t>
            </a:r>
            <a:r>
              <a:rPr lang="da-DK" dirty="0" err="1"/>
              <a:t>affect</a:t>
            </a:r>
            <a:r>
              <a:rPr lang="da-DK" dirty="0"/>
              <a:t> </a:t>
            </a:r>
            <a:r>
              <a:rPr lang="da-DK" dirty="0" err="1"/>
              <a:t>everything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8644B-0290-446B-005C-FD1F3B0CD5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417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55920" y="2276872"/>
            <a:ext cx="4032160" cy="3600400"/>
            <a:chOff x="2555920" y="2276872"/>
            <a:chExt cx="4032160" cy="3600400"/>
          </a:xfrm>
        </p:grpSpPr>
        <p:grpSp>
          <p:nvGrpSpPr>
            <p:cNvPr id="6" name="Group 5"/>
            <p:cNvGrpSpPr/>
            <p:nvPr/>
          </p:nvGrpSpPr>
          <p:grpSpPr>
            <a:xfrm>
              <a:off x="2555920" y="2276872"/>
              <a:ext cx="4032160" cy="3600400"/>
              <a:chOff x="683568" y="2276872"/>
              <a:chExt cx="4032160" cy="3600400"/>
            </a:xfrm>
          </p:grpSpPr>
          <p:sp>
            <p:nvSpPr>
              <p:cNvPr id="8" name="Oval 7"/>
              <p:cNvSpPr/>
              <p:nvPr/>
            </p:nvSpPr>
            <p:spPr bwMode="auto">
              <a:xfrm>
                <a:off x="683568" y="2276872"/>
                <a:ext cx="4032160" cy="3600400"/>
              </a:xfrm>
              <a:prstGeom prst="ellipse">
                <a:avLst/>
              </a:prstGeom>
              <a:solidFill>
                <a:srgbClr val="E75C00">
                  <a:lumMod val="40000"/>
                  <a:lumOff val="6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1019992" y="2577239"/>
                <a:ext cx="3360133" cy="3000000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 bwMode="auto">
              <a:xfrm>
                <a:off x="2123728" y="4122257"/>
                <a:ext cx="432048" cy="72008"/>
              </a:xfrm>
              <a:prstGeom prst="roundRect">
                <a:avLst/>
              </a:prstGeom>
              <a:solidFill>
                <a:srgbClr val="E75C00">
                  <a:lumMod val="75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>
                <a:off x="2483768" y="3212976"/>
                <a:ext cx="432048" cy="72008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 bwMode="auto">
              <a:xfrm rot="20820248">
                <a:off x="1691680" y="3933056"/>
                <a:ext cx="432048" cy="72008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 bwMode="auto">
              <a:xfrm>
                <a:off x="1835696" y="3429000"/>
                <a:ext cx="432048" cy="72008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1835696" y="4437112"/>
                <a:ext cx="432048" cy="72008"/>
              </a:xfrm>
              <a:prstGeom prst="roundRect">
                <a:avLst/>
              </a:prstGeom>
              <a:solidFill>
                <a:srgbClr val="990000">
                  <a:lumMod val="60000"/>
                  <a:lumOff val="4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3764472" y="3537750"/>
                <a:ext cx="432048" cy="72008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 bwMode="auto">
              <a:xfrm>
                <a:off x="2728451" y="4702038"/>
                <a:ext cx="619125" cy="155569"/>
              </a:xfrm>
              <a:custGeom>
                <a:avLst/>
                <a:gdLst>
                  <a:gd name="connsiteX0" fmla="*/ 0 w 619125"/>
                  <a:gd name="connsiteY0" fmla="*/ 100297 h 155569"/>
                  <a:gd name="connsiteX1" fmla="*/ 171450 w 619125"/>
                  <a:gd name="connsiteY1" fmla="*/ 109822 h 155569"/>
                  <a:gd name="connsiteX2" fmla="*/ 504825 w 619125"/>
                  <a:gd name="connsiteY2" fmla="*/ 81247 h 155569"/>
                  <a:gd name="connsiteX3" fmla="*/ 533400 w 619125"/>
                  <a:gd name="connsiteY3" fmla="*/ 52672 h 155569"/>
                  <a:gd name="connsiteX4" fmla="*/ 619125 w 619125"/>
                  <a:gd name="connsiteY4" fmla="*/ 24097 h 155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155569">
                    <a:moveTo>
                      <a:pt x="0" y="100297"/>
                    </a:moveTo>
                    <a:cubicBezTo>
                      <a:pt x="57150" y="103472"/>
                      <a:pt x="114212" y="109822"/>
                      <a:pt x="171450" y="109822"/>
                    </a:cubicBezTo>
                    <a:cubicBezTo>
                      <a:pt x="274884" y="109822"/>
                      <a:pt x="415638" y="155569"/>
                      <a:pt x="504825" y="81247"/>
                    </a:cubicBezTo>
                    <a:cubicBezTo>
                      <a:pt x="515173" y="72623"/>
                      <a:pt x="523875" y="62197"/>
                      <a:pt x="533400" y="52672"/>
                    </a:cubicBezTo>
                    <a:cubicBezTo>
                      <a:pt x="550957" y="0"/>
                      <a:pt x="532885" y="24097"/>
                      <a:pt x="619125" y="24097"/>
                    </a:cubicBezTo>
                  </a:path>
                </a:pathLst>
              </a:custGeom>
              <a:solidFill>
                <a:srgbClr val="FFFFFF"/>
              </a:solidFill>
              <a:ln w="9525" cap="flat" cmpd="sng" algn="ctr">
                <a:solidFill>
                  <a:srgbClr val="999999">
                    <a:lumMod val="7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2088355" y="2852936"/>
                <a:ext cx="432048" cy="72008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 bwMode="auto">
              <a:xfrm rot="19803040">
                <a:off x="1187624" y="3429000"/>
                <a:ext cx="432048" cy="72008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 bwMode="auto">
              <a:xfrm>
                <a:off x="2771800" y="2780928"/>
                <a:ext cx="432048" cy="72008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 bwMode="auto">
              <a:xfrm rot="19668912">
                <a:off x="1547664" y="3068960"/>
                <a:ext cx="432048" cy="72008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 bwMode="auto">
              <a:xfrm rot="1987805">
                <a:off x="2843808" y="3906233"/>
                <a:ext cx="432048" cy="72008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 bwMode="auto">
              <a:xfrm rot="1387143">
                <a:off x="2483768" y="3474185"/>
                <a:ext cx="432048" cy="72008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 bwMode="auto">
              <a:xfrm>
                <a:off x="1619384" y="3501008"/>
                <a:ext cx="619125" cy="155569"/>
              </a:xfrm>
              <a:custGeom>
                <a:avLst/>
                <a:gdLst>
                  <a:gd name="connsiteX0" fmla="*/ 0 w 619125"/>
                  <a:gd name="connsiteY0" fmla="*/ 100297 h 155569"/>
                  <a:gd name="connsiteX1" fmla="*/ 171450 w 619125"/>
                  <a:gd name="connsiteY1" fmla="*/ 109822 h 155569"/>
                  <a:gd name="connsiteX2" fmla="*/ 504825 w 619125"/>
                  <a:gd name="connsiteY2" fmla="*/ 81247 h 155569"/>
                  <a:gd name="connsiteX3" fmla="*/ 533400 w 619125"/>
                  <a:gd name="connsiteY3" fmla="*/ 52672 h 155569"/>
                  <a:gd name="connsiteX4" fmla="*/ 619125 w 619125"/>
                  <a:gd name="connsiteY4" fmla="*/ 24097 h 155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155569">
                    <a:moveTo>
                      <a:pt x="0" y="100297"/>
                    </a:moveTo>
                    <a:cubicBezTo>
                      <a:pt x="57150" y="103472"/>
                      <a:pt x="114212" y="109822"/>
                      <a:pt x="171450" y="109822"/>
                    </a:cubicBezTo>
                    <a:cubicBezTo>
                      <a:pt x="274884" y="109822"/>
                      <a:pt x="415638" y="155569"/>
                      <a:pt x="504825" y="81247"/>
                    </a:cubicBezTo>
                    <a:cubicBezTo>
                      <a:pt x="515173" y="72623"/>
                      <a:pt x="523875" y="62197"/>
                      <a:pt x="533400" y="52672"/>
                    </a:cubicBezTo>
                    <a:cubicBezTo>
                      <a:pt x="550957" y="0"/>
                      <a:pt x="532885" y="24097"/>
                      <a:pt x="619125" y="24097"/>
                    </a:cubicBezTo>
                  </a:path>
                </a:pathLst>
              </a:cu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 bwMode="auto">
              <a:xfrm>
                <a:off x="1884546" y="3068960"/>
                <a:ext cx="619125" cy="155569"/>
              </a:xfrm>
              <a:custGeom>
                <a:avLst/>
                <a:gdLst>
                  <a:gd name="connsiteX0" fmla="*/ 0 w 619125"/>
                  <a:gd name="connsiteY0" fmla="*/ 100297 h 155569"/>
                  <a:gd name="connsiteX1" fmla="*/ 171450 w 619125"/>
                  <a:gd name="connsiteY1" fmla="*/ 109822 h 155569"/>
                  <a:gd name="connsiteX2" fmla="*/ 504825 w 619125"/>
                  <a:gd name="connsiteY2" fmla="*/ 81247 h 155569"/>
                  <a:gd name="connsiteX3" fmla="*/ 533400 w 619125"/>
                  <a:gd name="connsiteY3" fmla="*/ 52672 h 155569"/>
                  <a:gd name="connsiteX4" fmla="*/ 619125 w 619125"/>
                  <a:gd name="connsiteY4" fmla="*/ 24097 h 155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155569">
                    <a:moveTo>
                      <a:pt x="0" y="100297"/>
                    </a:moveTo>
                    <a:cubicBezTo>
                      <a:pt x="57150" y="103472"/>
                      <a:pt x="114212" y="109822"/>
                      <a:pt x="171450" y="109822"/>
                    </a:cubicBezTo>
                    <a:cubicBezTo>
                      <a:pt x="274884" y="109822"/>
                      <a:pt x="415638" y="155569"/>
                      <a:pt x="504825" y="81247"/>
                    </a:cubicBezTo>
                    <a:cubicBezTo>
                      <a:pt x="515173" y="72623"/>
                      <a:pt x="523875" y="62197"/>
                      <a:pt x="533400" y="52672"/>
                    </a:cubicBezTo>
                    <a:cubicBezTo>
                      <a:pt x="550957" y="0"/>
                      <a:pt x="532885" y="24097"/>
                      <a:pt x="619125" y="24097"/>
                    </a:cubicBezTo>
                  </a:path>
                </a:pathLst>
              </a:cu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 bwMode="auto">
              <a:xfrm>
                <a:off x="2728451" y="2985399"/>
                <a:ext cx="619125" cy="155569"/>
              </a:xfrm>
              <a:custGeom>
                <a:avLst/>
                <a:gdLst>
                  <a:gd name="connsiteX0" fmla="*/ 0 w 619125"/>
                  <a:gd name="connsiteY0" fmla="*/ 100297 h 155569"/>
                  <a:gd name="connsiteX1" fmla="*/ 171450 w 619125"/>
                  <a:gd name="connsiteY1" fmla="*/ 109822 h 155569"/>
                  <a:gd name="connsiteX2" fmla="*/ 504825 w 619125"/>
                  <a:gd name="connsiteY2" fmla="*/ 81247 h 155569"/>
                  <a:gd name="connsiteX3" fmla="*/ 533400 w 619125"/>
                  <a:gd name="connsiteY3" fmla="*/ 52672 h 155569"/>
                  <a:gd name="connsiteX4" fmla="*/ 619125 w 619125"/>
                  <a:gd name="connsiteY4" fmla="*/ 24097 h 155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155569">
                    <a:moveTo>
                      <a:pt x="0" y="100297"/>
                    </a:moveTo>
                    <a:cubicBezTo>
                      <a:pt x="57150" y="103472"/>
                      <a:pt x="114212" y="109822"/>
                      <a:pt x="171450" y="109822"/>
                    </a:cubicBezTo>
                    <a:cubicBezTo>
                      <a:pt x="274884" y="109822"/>
                      <a:pt x="415638" y="155569"/>
                      <a:pt x="504825" y="81247"/>
                    </a:cubicBezTo>
                    <a:cubicBezTo>
                      <a:pt x="515173" y="72623"/>
                      <a:pt x="523875" y="62197"/>
                      <a:pt x="533400" y="52672"/>
                    </a:cubicBezTo>
                    <a:cubicBezTo>
                      <a:pt x="550957" y="0"/>
                      <a:pt x="532885" y="24097"/>
                      <a:pt x="619125" y="24097"/>
                    </a:cubicBezTo>
                  </a:path>
                </a:pathLst>
              </a:cu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 bwMode="auto">
              <a:xfrm>
                <a:off x="2189346" y="3356992"/>
                <a:ext cx="619125" cy="155569"/>
              </a:xfrm>
              <a:custGeom>
                <a:avLst/>
                <a:gdLst>
                  <a:gd name="connsiteX0" fmla="*/ 0 w 619125"/>
                  <a:gd name="connsiteY0" fmla="*/ 100297 h 155569"/>
                  <a:gd name="connsiteX1" fmla="*/ 171450 w 619125"/>
                  <a:gd name="connsiteY1" fmla="*/ 109822 h 155569"/>
                  <a:gd name="connsiteX2" fmla="*/ 504825 w 619125"/>
                  <a:gd name="connsiteY2" fmla="*/ 81247 h 155569"/>
                  <a:gd name="connsiteX3" fmla="*/ 533400 w 619125"/>
                  <a:gd name="connsiteY3" fmla="*/ 52672 h 155569"/>
                  <a:gd name="connsiteX4" fmla="*/ 619125 w 619125"/>
                  <a:gd name="connsiteY4" fmla="*/ 24097 h 155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155569">
                    <a:moveTo>
                      <a:pt x="0" y="100297"/>
                    </a:moveTo>
                    <a:cubicBezTo>
                      <a:pt x="57150" y="103472"/>
                      <a:pt x="114212" y="109822"/>
                      <a:pt x="171450" y="109822"/>
                    </a:cubicBezTo>
                    <a:cubicBezTo>
                      <a:pt x="274884" y="109822"/>
                      <a:pt x="415638" y="155569"/>
                      <a:pt x="504825" y="81247"/>
                    </a:cubicBezTo>
                    <a:cubicBezTo>
                      <a:pt x="515173" y="72623"/>
                      <a:pt x="523875" y="62197"/>
                      <a:pt x="533400" y="52672"/>
                    </a:cubicBezTo>
                    <a:cubicBezTo>
                      <a:pt x="550957" y="0"/>
                      <a:pt x="532885" y="24097"/>
                      <a:pt x="619125" y="24097"/>
                    </a:cubicBezTo>
                  </a:path>
                </a:pathLst>
              </a:cu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 rot="3681217">
                <a:off x="3059832" y="4338281"/>
                <a:ext cx="432048" cy="72008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 bwMode="auto">
              <a:xfrm rot="19256425">
                <a:off x="3843062" y="4463935"/>
                <a:ext cx="432048" cy="72008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 bwMode="auto">
              <a:xfrm rot="19256425">
                <a:off x="3411015" y="5039998"/>
                <a:ext cx="432048" cy="72008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 bwMode="auto">
              <a:xfrm rot="19256425">
                <a:off x="3050975" y="5256022"/>
                <a:ext cx="432048" cy="72008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 bwMode="auto">
              <a:xfrm rot="13985588">
                <a:off x="1058108" y="4451448"/>
                <a:ext cx="432048" cy="72008"/>
              </a:xfrm>
              <a:prstGeom prst="roundRect">
                <a:avLst/>
              </a:prstGeom>
              <a:solidFill>
                <a:srgbClr val="E75C00">
                  <a:lumMod val="75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 bwMode="auto">
              <a:xfrm rot="13985588">
                <a:off x="1418148" y="4883497"/>
                <a:ext cx="432048" cy="72008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 bwMode="auto">
              <a:xfrm rot="13985588">
                <a:off x="1058106" y="3947392"/>
                <a:ext cx="432048" cy="72008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 bwMode="auto">
              <a:xfrm rot="13197249">
                <a:off x="1808388" y="5287512"/>
                <a:ext cx="432048" cy="72008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 bwMode="auto">
              <a:xfrm rot="10303617">
                <a:off x="2456461" y="5359519"/>
                <a:ext cx="432048" cy="72008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 bwMode="auto">
              <a:xfrm>
                <a:off x="2483768" y="3634142"/>
                <a:ext cx="432048" cy="72008"/>
              </a:xfrm>
              <a:prstGeom prst="roundRect">
                <a:avLst/>
              </a:prstGeom>
              <a:solidFill>
                <a:srgbClr val="E75C00">
                  <a:lumMod val="75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 bwMode="auto">
              <a:xfrm>
                <a:off x="2051720" y="4797152"/>
                <a:ext cx="432048" cy="72008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 bwMode="auto">
              <a:xfrm>
                <a:off x="2699792" y="4581128"/>
                <a:ext cx="432048" cy="72008"/>
              </a:xfrm>
              <a:prstGeom prst="roundRect">
                <a:avLst/>
              </a:prstGeom>
              <a:solidFill>
                <a:srgbClr val="E75C00">
                  <a:lumMod val="75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 bwMode="auto">
              <a:xfrm rot="19256425">
                <a:off x="3411015" y="4421172"/>
                <a:ext cx="432048" cy="72008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 bwMode="auto">
              <a:xfrm>
                <a:off x="3059832" y="3645024"/>
                <a:ext cx="432048" cy="72008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3347864" y="3933056"/>
                <a:ext cx="432048" cy="72008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 bwMode="auto">
              <a:xfrm rot="1987805">
                <a:off x="3779912" y="3429000"/>
                <a:ext cx="432048" cy="72008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 bwMode="auto">
              <a:xfrm rot="1387143">
                <a:off x="3419872" y="2996952"/>
                <a:ext cx="432048" cy="72008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 bwMode="auto">
              <a:xfrm rot="3681217">
                <a:off x="3995936" y="3861048"/>
                <a:ext cx="432048" cy="72008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 bwMode="auto">
              <a:xfrm rot="20982014" flipH="1">
                <a:off x="2246387" y="4136614"/>
                <a:ext cx="387679" cy="61795"/>
              </a:xfrm>
              <a:prstGeom prst="roundRect">
                <a:avLst/>
              </a:prstGeom>
              <a:solidFill>
                <a:srgbClr val="E75C00">
                  <a:lumMod val="75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 bwMode="auto">
              <a:xfrm rot="20982014" flipH="1">
                <a:off x="2878001" y="4697270"/>
                <a:ext cx="387679" cy="61795"/>
              </a:xfrm>
              <a:prstGeom prst="roundRect">
                <a:avLst/>
              </a:prstGeom>
              <a:solidFill>
                <a:srgbClr val="990000">
                  <a:lumMod val="60000"/>
                  <a:lumOff val="4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 bwMode="auto">
              <a:xfrm rot="161766" flipH="1">
                <a:off x="1968655" y="4452087"/>
                <a:ext cx="387679" cy="61795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 bwMode="auto">
              <a:xfrm rot="20982014" flipH="1">
                <a:off x="2273938" y="4784677"/>
                <a:ext cx="387679" cy="61795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 bwMode="auto">
              <a:xfrm rot="20982014" flipH="1">
                <a:off x="1895834" y="4006541"/>
                <a:ext cx="387679" cy="61795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 bwMode="auto">
              <a:xfrm rot="20982014" flipH="1">
                <a:off x="2522804" y="4114116"/>
                <a:ext cx="387679" cy="61795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51" name="Freeform 50"/>
              <p:cNvSpPr/>
              <p:nvPr/>
            </p:nvSpPr>
            <p:spPr bwMode="auto">
              <a:xfrm rot="20982014" flipH="1">
                <a:off x="2492878" y="3347159"/>
                <a:ext cx="555544" cy="133505"/>
              </a:xfrm>
              <a:custGeom>
                <a:avLst/>
                <a:gdLst>
                  <a:gd name="connsiteX0" fmla="*/ 0 w 619125"/>
                  <a:gd name="connsiteY0" fmla="*/ 100297 h 155569"/>
                  <a:gd name="connsiteX1" fmla="*/ 171450 w 619125"/>
                  <a:gd name="connsiteY1" fmla="*/ 109822 h 155569"/>
                  <a:gd name="connsiteX2" fmla="*/ 504825 w 619125"/>
                  <a:gd name="connsiteY2" fmla="*/ 81247 h 155569"/>
                  <a:gd name="connsiteX3" fmla="*/ 533400 w 619125"/>
                  <a:gd name="connsiteY3" fmla="*/ 52672 h 155569"/>
                  <a:gd name="connsiteX4" fmla="*/ 619125 w 619125"/>
                  <a:gd name="connsiteY4" fmla="*/ 24097 h 155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155569">
                    <a:moveTo>
                      <a:pt x="0" y="100297"/>
                    </a:moveTo>
                    <a:cubicBezTo>
                      <a:pt x="57150" y="103472"/>
                      <a:pt x="114212" y="109822"/>
                      <a:pt x="171450" y="109822"/>
                    </a:cubicBezTo>
                    <a:cubicBezTo>
                      <a:pt x="274884" y="109822"/>
                      <a:pt x="415638" y="155569"/>
                      <a:pt x="504825" y="81247"/>
                    </a:cubicBezTo>
                    <a:cubicBezTo>
                      <a:pt x="515173" y="72623"/>
                      <a:pt x="523875" y="62197"/>
                      <a:pt x="533400" y="52672"/>
                    </a:cubicBezTo>
                    <a:cubicBezTo>
                      <a:pt x="550957" y="0"/>
                      <a:pt x="532885" y="24097"/>
                      <a:pt x="619125" y="24097"/>
                    </a:cubicBezTo>
                  </a:path>
                </a:pathLst>
              </a:custGeom>
              <a:solidFill>
                <a:srgbClr val="FFFFFF"/>
              </a:solidFill>
              <a:ln w="9525" cap="flat" cmpd="sng" algn="ctr">
                <a:solidFill>
                  <a:srgbClr val="999999">
                    <a:lumMod val="7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 bwMode="auto">
              <a:xfrm rot="20982014" flipH="1">
                <a:off x="2691352" y="5200190"/>
                <a:ext cx="387679" cy="61795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 bwMode="auto">
              <a:xfrm rot="1178974" flipH="1">
                <a:off x="1759351" y="5037419"/>
                <a:ext cx="370772" cy="64613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 bwMode="auto">
              <a:xfrm rot="20982014" flipH="1">
                <a:off x="3272508" y="4917801"/>
                <a:ext cx="387679" cy="61795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55" name="Rounded Rectangle 54"/>
              <p:cNvSpPr/>
              <p:nvPr/>
            </p:nvSpPr>
            <p:spPr bwMode="auto">
              <a:xfrm rot="1313102" flipH="1">
                <a:off x="2184966" y="5174130"/>
                <a:ext cx="370772" cy="64613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 bwMode="auto">
              <a:xfrm rot="18994209" flipH="1">
                <a:off x="2908565" y="4020968"/>
                <a:ext cx="387679" cy="61795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 bwMode="auto">
              <a:xfrm rot="19594871" flipH="1">
                <a:off x="2780032" y="4495649"/>
                <a:ext cx="387679" cy="61795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58" name="Freeform 57"/>
              <p:cNvSpPr/>
              <p:nvPr/>
            </p:nvSpPr>
            <p:spPr bwMode="auto">
              <a:xfrm rot="20982014" flipH="1">
                <a:off x="2048241" y="4709139"/>
                <a:ext cx="555544" cy="133505"/>
              </a:xfrm>
              <a:custGeom>
                <a:avLst/>
                <a:gdLst>
                  <a:gd name="connsiteX0" fmla="*/ 0 w 619125"/>
                  <a:gd name="connsiteY0" fmla="*/ 100297 h 155569"/>
                  <a:gd name="connsiteX1" fmla="*/ 171450 w 619125"/>
                  <a:gd name="connsiteY1" fmla="*/ 109822 h 155569"/>
                  <a:gd name="connsiteX2" fmla="*/ 504825 w 619125"/>
                  <a:gd name="connsiteY2" fmla="*/ 81247 h 155569"/>
                  <a:gd name="connsiteX3" fmla="*/ 533400 w 619125"/>
                  <a:gd name="connsiteY3" fmla="*/ 52672 h 155569"/>
                  <a:gd name="connsiteX4" fmla="*/ 619125 w 619125"/>
                  <a:gd name="connsiteY4" fmla="*/ 24097 h 155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155569">
                    <a:moveTo>
                      <a:pt x="0" y="100297"/>
                    </a:moveTo>
                    <a:cubicBezTo>
                      <a:pt x="57150" y="103472"/>
                      <a:pt x="114212" y="109822"/>
                      <a:pt x="171450" y="109822"/>
                    </a:cubicBezTo>
                    <a:cubicBezTo>
                      <a:pt x="274884" y="109822"/>
                      <a:pt x="415638" y="155569"/>
                      <a:pt x="504825" y="81247"/>
                    </a:cubicBezTo>
                    <a:cubicBezTo>
                      <a:pt x="515173" y="72623"/>
                      <a:pt x="523875" y="62197"/>
                      <a:pt x="533400" y="52672"/>
                    </a:cubicBezTo>
                    <a:cubicBezTo>
                      <a:pt x="550957" y="0"/>
                      <a:pt x="532885" y="24097"/>
                      <a:pt x="619125" y="24097"/>
                    </a:cubicBezTo>
                  </a:path>
                </a:pathLst>
              </a:cu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59" name="Freeform 58"/>
              <p:cNvSpPr/>
              <p:nvPr/>
            </p:nvSpPr>
            <p:spPr bwMode="auto">
              <a:xfrm rot="20982014" flipH="1">
                <a:off x="2424290" y="4938639"/>
                <a:ext cx="555544" cy="133505"/>
              </a:xfrm>
              <a:custGeom>
                <a:avLst/>
                <a:gdLst>
                  <a:gd name="connsiteX0" fmla="*/ 0 w 619125"/>
                  <a:gd name="connsiteY0" fmla="*/ 100297 h 155569"/>
                  <a:gd name="connsiteX1" fmla="*/ 171450 w 619125"/>
                  <a:gd name="connsiteY1" fmla="*/ 109822 h 155569"/>
                  <a:gd name="connsiteX2" fmla="*/ 504825 w 619125"/>
                  <a:gd name="connsiteY2" fmla="*/ 81247 h 155569"/>
                  <a:gd name="connsiteX3" fmla="*/ 533400 w 619125"/>
                  <a:gd name="connsiteY3" fmla="*/ 52672 h 155569"/>
                  <a:gd name="connsiteX4" fmla="*/ 619125 w 619125"/>
                  <a:gd name="connsiteY4" fmla="*/ 24097 h 155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155569">
                    <a:moveTo>
                      <a:pt x="0" y="100297"/>
                    </a:moveTo>
                    <a:cubicBezTo>
                      <a:pt x="57150" y="103472"/>
                      <a:pt x="114212" y="109822"/>
                      <a:pt x="171450" y="109822"/>
                    </a:cubicBezTo>
                    <a:cubicBezTo>
                      <a:pt x="274884" y="109822"/>
                      <a:pt x="415638" y="155569"/>
                      <a:pt x="504825" y="81247"/>
                    </a:cubicBezTo>
                    <a:cubicBezTo>
                      <a:pt x="515173" y="72623"/>
                      <a:pt x="523875" y="62197"/>
                      <a:pt x="533400" y="52672"/>
                    </a:cubicBezTo>
                    <a:cubicBezTo>
                      <a:pt x="550957" y="0"/>
                      <a:pt x="532885" y="24097"/>
                      <a:pt x="619125" y="24097"/>
                    </a:cubicBezTo>
                  </a:path>
                </a:pathLst>
              </a:cu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60" name="Freeform 59"/>
              <p:cNvSpPr/>
              <p:nvPr/>
            </p:nvSpPr>
            <p:spPr bwMode="auto">
              <a:xfrm rot="20982014" flipH="1">
                <a:off x="3136722" y="4672188"/>
                <a:ext cx="555544" cy="133505"/>
              </a:xfrm>
              <a:custGeom>
                <a:avLst/>
                <a:gdLst>
                  <a:gd name="connsiteX0" fmla="*/ 0 w 619125"/>
                  <a:gd name="connsiteY0" fmla="*/ 100297 h 155569"/>
                  <a:gd name="connsiteX1" fmla="*/ 171450 w 619125"/>
                  <a:gd name="connsiteY1" fmla="*/ 109822 h 155569"/>
                  <a:gd name="connsiteX2" fmla="*/ 504825 w 619125"/>
                  <a:gd name="connsiteY2" fmla="*/ 81247 h 155569"/>
                  <a:gd name="connsiteX3" fmla="*/ 533400 w 619125"/>
                  <a:gd name="connsiteY3" fmla="*/ 52672 h 155569"/>
                  <a:gd name="connsiteX4" fmla="*/ 619125 w 619125"/>
                  <a:gd name="connsiteY4" fmla="*/ 24097 h 155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155569">
                    <a:moveTo>
                      <a:pt x="0" y="100297"/>
                    </a:moveTo>
                    <a:cubicBezTo>
                      <a:pt x="57150" y="103472"/>
                      <a:pt x="114212" y="109822"/>
                      <a:pt x="171450" y="109822"/>
                    </a:cubicBezTo>
                    <a:cubicBezTo>
                      <a:pt x="274884" y="109822"/>
                      <a:pt x="415638" y="155569"/>
                      <a:pt x="504825" y="81247"/>
                    </a:cubicBezTo>
                    <a:cubicBezTo>
                      <a:pt x="515173" y="72623"/>
                      <a:pt x="523875" y="62197"/>
                      <a:pt x="533400" y="52672"/>
                    </a:cubicBezTo>
                    <a:cubicBezTo>
                      <a:pt x="550957" y="0"/>
                      <a:pt x="532885" y="24097"/>
                      <a:pt x="619125" y="24097"/>
                    </a:cubicBezTo>
                  </a:path>
                </a:pathLst>
              </a:cu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 bwMode="auto">
              <a:xfrm rot="20982014" flipH="1">
                <a:off x="2562256" y="4596783"/>
                <a:ext cx="555544" cy="133505"/>
              </a:xfrm>
              <a:custGeom>
                <a:avLst/>
                <a:gdLst>
                  <a:gd name="connsiteX0" fmla="*/ 0 w 619125"/>
                  <a:gd name="connsiteY0" fmla="*/ 100297 h 155569"/>
                  <a:gd name="connsiteX1" fmla="*/ 171450 w 619125"/>
                  <a:gd name="connsiteY1" fmla="*/ 109822 h 155569"/>
                  <a:gd name="connsiteX2" fmla="*/ 504825 w 619125"/>
                  <a:gd name="connsiteY2" fmla="*/ 81247 h 155569"/>
                  <a:gd name="connsiteX3" fmla="*/ 533400 w 619125"/>
                  <a:gd name="connsiteY3" fmla="*/ 52672 h 155569"/>
                  <a:gd name="connsiteX4" fmla="*/ 619125 w 619125"/>
                  <a:gd name="connsiteY4" fmla="*/ 24097 h 155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155569">
                    <a:moveTo>
                      <a:pt x="0" y="100297"/>
                    </a:moveTo>
                    <a:cubicBezTo>
                      <a:pt x="57150" y="103472"/>
                      <a:pt x="114212" y="109822"/>
                      <a:pt x="171450" y="109822"/>
                    </a:cubicBezTo>
                    <a:cubicBezTo>
                      <a:pt x="274884" y="109822"/>
                      <a:pt x="415638" y="155569"/>
                      <a:pt x="504825" y="81247"/>
                    </a:cubicBezTo>
                    <a:cubicBezTo>
                      <a:pt x="515173" y="72623"/>
                      <a:pt x="523875" y="62197"/>
                      <a:pt x="533400" y="52672"/>
                    </a:cubicBezTo>
                    <a:cubicBezTo>
                      <a:pt x="550957" y="0"/>
                      <a:pt x="532885" y="24097"/>
                      <a:pt x="619125" y="24097"/>
                    </a:cubicBezTo>
                  </a:path>
                </a:pathLst>
              </a:cu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 bwMode="auto">
              <a:xfrm rot="17300797" flipH="1">
                <a:off x="2929321" y="3601355"/>
                <a:ext cx="370772" cy="64613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 bwMode="auto">
              <a:xfrm rot="1725589" flipH="1">
                <a:off x="3514316" y="3197212"/>
                <a:ext cx="370772" cy="64613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 bwMode="auto">
              <a:xfrm rot="1725589" flipH="1">
                <a:off x="2949564" y="2921997"/>
                <a:ext cx="370772" cy="64613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 bwMode="auto">
              <a:xfrm rot="1725589" flipH="1">
                <a:off x="2577964" y="2896448"/>
                <a:ext cx="370772" cy="64613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 bwMode="auto">
              <a:xfrm rot="6996426" flipH="1">
                <a:off x="1262888" y="4300417"/>
                <a:ext cx="387679" cy="61795"/>
              </a:xfrm>
              <a:prstGeom prst="roundRect">
                <a:avLst/>
              </a:prstGeom>
              <a:solidFill>
                <a:srgbClr val="E75C00">
                  <a:lumMod val="75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 bwMode="auto">
              <a:xfrm rot="6996426" flipH="1">
                <a:off x="1391422" y="3825735"/>
                <a:ext cx="387679" cy="61795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 bwMode="auto">
              <a:xfrm rot="6996426" flipH="1">
                <a:off x="1451939" y="4689486"/>
                <a:ext cx="387679" cy="61795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 bwMode="auto">
              <a:xfrm rot="7784765" flipH="1">
                <a:off x="1554843" y="3360848"/>
                <a:ext cx="387679" cy="61795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 bwMode="auto">
              <a:xfrm rot="10678397" flipH="1">
                <a:off x="2050877" y="3051117"/>
                <a:ext cx="387679" cy="61795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71" name="Rounded Rectangle 70"/>
              <p:cNvSpPr/>
              <p:nvPr/>
            </p:nvSpPr>
            <p:spPr bwMode="auto">
              <a:xfrm rot="20982014" flipH="1">
                <a:off x="2720038" y="4372183"/>
                <a:ext cx="387679" cy="61795"/>
              </a:xfrm>
              <a:prstGeom prst="roundRect">
                <a:avLst/>
              </a:prstGeom>
              <a:solidFill>
                <a:srgbClr val="E75C00">
                  <a:lumMod val="75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 bwMode="auto">
              <a:xfrm rot="20982014" flipH="1">
                <a:off x="1935144" y="3643919"/>
                <a:ext cx="387679" cy="61795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 bwMode="auto">
              <a:xfrm rot="20982014" flipH="1">
                <a:off x="2539207" y="3556512"/>
                <a:ext cx="387679" cy="61795"/>
              </a:xfrm>
              <a:prstGeom prst="roundRect">
                <a:avLst/>
              </a:prstGeom>
              <a:solidFill>
                <a:srgbClr val="E75C00">
                  <a:lumMod val="75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 bwMode="auto">
              <a:xfrm rot="1725589" flipH="1">
                <a:off x="3181662" y="3399653"/>
                <a:ext cx="370772" cy="64613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75" name="Rounded Rectangle 74"/>
              <p:cNvSpPr/>
              <p:nvPr/>
            </p:nvSpPr>
            <p:spPr bwMode="auto">
              <a:xfrm rot="20982014" flipH="1">
                <a:off x="3180881" y="4137872"/>
                <a:ext cx="387679" cy="61795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76" name="Rounded Rectangle 75"/>
              <p:cNvSpPr/>
              <p:nvPr/>
            </p:nvSpPr>
            <p:spPr bwMode="auto">
              <a:xfrm rot="20982014" flipH="1">
                <a:off x="3305314" y="3802591"/>
                <a:ext cx="387679" cy="61795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77" name="Rounded Rectangle 76"/>
              <p:cNvSpPr/>
              <p:nvPr/>
            </p:nvSpPr>
            <p:spPr bwMode="auto">
              <a:xfrm rot="18994209" flipH="1">
                <a:off x="1587555" y="3813175"/>
                <a:ext cx="387679" cy="61795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 bwMode="auto">
              <a:xfrm rot="19594871" flipH="1">
                <a:off x="3714526" y="4496907"/>
                <a:ext cx="387679" cy="61795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79" name="Rounded Rectangle 78"/>
              <p:cNvSpPr/>
              <p:nvPr/>
            </p:nvSpPr>
            <p:spPr bwMode="auto">
              <a:xfrm rot="17300797" flipH="1">
                <a:off x="2231444" y="3890069"/>
                <a:ext cx="370772" cy="64613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</p:grpSp>
        <p:sp>
          <p:nvSpPr>
            <p:cNvPr id="7" name="Rounded Rectangle 6"/>
            <p:cNvSpPr/>
            <p:nvPr/>
          </p:nvSpPr>
          <p:spPr bwMode="auto">
            <a:xfrm rot="10678397" flipH="1">
              <a:off x="4075629" y="3203517"/>
              <a:ext cx="387679" cy="61795"/>
            </a:xfrm>
            <a:prstGeom prst="roundRect">
              <a:avLst/>
            </a:prstGeom>
            <a:solidFill>
              <a:srgbClr val="00B0F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-80" charset="-128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138728" y="1335887"/>
            <a:ext cx="19111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Verdana" pitchFamily="34" charset="0"/>
                <a:ea typeface="ＭＳ Ｐゴシック" pitchFamily="-80" charset="-128"/>
              </a:rPr>
              <a:t>Bifidobacterium?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Verdana" pitchFamily="34" charset="0"/>
                <a:ea typeface="ＭＳ Ｐゴシック" pitchFamily="-80" charset="-128"/>
              </a:rPr>
              <a:t>Lactobacillus?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Verdana" pitchFamily="34" charset="0"/>
                <a:ea typeface="ＭＳ Ｐゴシック" pitchFamily="-80" charset="-128"/>
              </a:rPr>
              <a:t>Clostridium?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Verdana" pitchFamily="34" charset="0"/>
                <a:ea typeface="ＭＳ Ｐゴシック" pitchFamily="-80" charset="-128"/>
              </a:rPr>
              <a:t>E. coli?</a:t>
            </a:r>
          </a:p>
        </p:txBody>
      </p:sp>
      <p:sp>
        <p:nvSpPr>
          <p:cNvPr id="81" name="Rounded Rectangle 80"/>
          <p:cNvSpPr/>
          <p:nvPr/>
        </p:nvSpPr>
        <p:spPr bwMode="auto">
          <a:xfrm>
            <a:off x="760179" y="1484784"/>
            <a:ext cx="384048" cy="64008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750538" y="2580132"/>
            <a:ext cx="384048" cy="6400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750538" y="1844824"/>
            <a:ext cx="384048" cy="64008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>
            <a:off x="750538" y="2209800"/>
            <a:ext cx="384048" cy="64008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-80" charset="-128"/>
            </a:endParaRPr>
          </a:p>
        </p:txBody>
      </p:sp>
      <p:pic>
        <p:nvPicPr>
          <p:cNvPr id="165" name="Picture 2" descr="Healthy Soil and How to Make 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520" y="652181"/>
            <a:ext cx="240021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2" descr="Ocean | National Geographic Socie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520" y="4075005"/>
            <a:ext cx="2752293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77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71070" y="2852936"/>
            <a:ext cx="2232248" cy="2160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Rectangle 2"/>
          <p:cNvSpPr/>
          <p:nvPr/>
        </p:nvSpPr>
        <p:spPr>
          <a:xfrm>
            <a:off x="6023198" y="2708920"/>
            <a:ext cx="864096" cy="6480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5951191" y="2378080"/>
            <a:ext cx="2839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16S </a:t>
            </a:r>
            <a:r>
              <a:rPr lang="da-DK" dirty="0" err="1"/>
              <a:t>ribosomal</a:t>
            </a:r>
            <a:r>
              <a:rPr lang="da-DK" dirty="0"/>
              <a:t> </a:t>
            </a:r>
            <a:r>
              <a:rPr lang="da-DK" dirty="0" err="1"/>
              <a:t>rRNA</a:t>
            </a:r>
            <a:r>
              <a:rPr lang="da-DK" dirty="0"/>
              <a:t> gene</a:t>
            </a:r>
          </a:p>
        </p:txBody>
      </p:sp>
      <p:sp>
        <p:nvSpPr>
          <p:cNvPr id="7" name="Arc 6"/>
          <p:cNvSpPr/>
          <p:nvPr/>
        </p:nvSpPr>
        <p:spPr>
          <a:xfrm rot="5161700">
            <a:off x="6527230" y="4221112"/>
            <a:ext cx="432048" cy="432000"/>
          </a:xfrm>
          <a:prstGeom prst="arc">
            <a:avLst>
              <a:gd name="adj1" fmla="val 17607764"/>
              <a:gd name="adj2" fmla="val 20149038"/>
            </a:avLst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rc 5"/>
          <p:cNvSpPr/>
          <p:nvPr/>
        </p:nvSpPr>
        <p:spPr>
          <a:xfrm rot="20680511">
            <a:off x="6167214" y="2947587"/>
            <a:ext cx="432048" cy="432000"/>
          </a:xfrm>
          <a:prstGeom prst="arc">
            <a:avLst>
              <a:gd name="adj1" fmla="val 17607764"/>
              <a:gd name="adj2" fmla="val 20149038"/>
            </a:avLst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rc 7"/>
          <p:cNvSpPr/>
          <p:nvPr/>
        </p:nvSpPr>
        <p:spPr>
          <a:xfrm rot="11829725">
            <a:off x="4943078" y="4077072"/>
            <a:ext cx="432048" cy="432000"/>
          </a:xfrm>
          <a:prstGeom prst="arc">
            <a:avLst>
              <a:gd name="adj1" fmla="val 17607764"/>
              <a:gd name="adj2" fmla="val 20149038"/>
            </a:avLst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742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 animBg="1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6" descr="http://2.bp.blogspot.com/-aLnrFZKa648/Uk5es0ltyRI/AAAAAAAAAFY/NLFB7jGpuqc/s1600/646px-Ribosome_mRNA_translation_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6854" y="1484785"/>
            <a:ext cx="615315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66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www.rcsb.org/pdb/education_discussion/molecule_of_the_month/images/ribosom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492057">
            <a:off x="3070870" y="1056102"/>
            <a:ext cx="584835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7861904" y="4262925"/>
            <a:ext cx="136815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7895406" y="5415053"/>
            <a:ext cx="50405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50790" y="4046901"/>
            <a:ext cx="115212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2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06" y="1484784"/>
            <a:ext cx="8455328" cy="4320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992795" y="4221088"/>
            <a:ext cx="0" cy="1874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92795" y="4221088"/>
            <a:ext cx="1298190" cy="1874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92795" y="4006984"/>
            <a:ext cx="2237589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95230" y="5970766"/>
            <a:ext cx="1931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Constant</a:t>
            </a:r>
            <a:r>
              <a:rPr lang="da-DK" dirty="0"/>
              <a:t> regions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215310" y="1066800"/>
            <a:ext cx="1335360" cy="5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791374" y="1066800"/>
            <a:ext cx="759296" cy="5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50670" y="1066800"/>
            <a:ext cx="721911" cy="541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47358" y="762000"/>
            <a:ext cx="1841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Variable regions</a:t>
            </a:r>
          </a:p>
        </p:txBody>
      </p:sp>
      <p:sp>
        <p:nvSpPr>
          <p:cNvPr id="5" name="Right Arrow 4"/>
          <p:cNvSpPr/>
          <p:nvPr/>
        </p:nvSpPr>
        <p:spPr>
          <a:xfrm rot="10800000">
            <a:off x="5239647" y="4483956"/>
            <a:ext cx="214874" cy="45719"/>
          </a:xfrm>
          <a:prstGeom prst="rightArrow">
            <a:avLst/>
          </a:prstGeom>
          <a:ln>
            <a:solidFill>
              <a:schemeClr val="tx2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ight Arrow 16"/>
          <p:cNvSpPr/>
          <p:nvPr/>
        </p:nvSpPr>
        <p:spPr>
          <a:xfrm>
            <a:off x="3224572" y="4437112"/>
            <a:ext cx="214874" cy="45719"/>
          </a:xfrm>
          <a:prstGeom prst="rightArrow">
            <a:avLst/>
          </a:prstGeom>
          <a:ln>
            <a:solidFill>
              <a:schemeClr val="tx2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xtBox 19"/>
          <p:cNvSpPr txBox="1"/>
          <p:nvPr/>
        </p:nvSpPr>
        <p:spPr>
          <a:xfrm>
            <a:off x="9053158" y="1772816"/>
            <a:ext cx="2946704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Primers match ‘all’ </a:t>
            </a:r>
            <a:r>
              <a:rPr lang="da-DK" dirty="0" err="1">
                <a:latin typeface="+mn-lt"/>
              </a:rPr>
              <a:t>bacteria</a:t>
            </a:r>
            <a:endParaRPr lang="da-DK" dirty="0">
              <a:latin typeface="+mn-lt"/>
            </a:endParaRP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da-DK" dirty="0" err="1">
                <a:latin typeface="+mn-lt"/>
              </a:rPr>
              <a:t>Amplicon</a:t>
            </a:r>
            <a:r>
              <a:rPr lang="da-DK" dirty="0">
                <a:latin typeface="+mn-lt"/>
              </a:rPr>
              <a:t> is ‘</a:t>
            </a:r>
            <a:r>
              <a:rPr lang="da-DK" dirty="0" err="1">
                <a:latin typeface="+mn-lt"/>
              </a:rPr>
              <a:t>unique</a:t>
            </a:r>
            <a:r>
              <a:rPr lang="da-DK" dirty="0">
                <a:latin typeface="+mn-lt"/>
              </a:rPr>
              <a:t>’ for </a:t>
            </a:r>
            <a:r>
              <a:rPr lang="da-DK" dirty="0" err="1">
                <a:latin typeface="+mn-lt"/>
              </a:rPr>
              <a:t>each</a:t>
            </a:r>
            <a:r>
              <a:rPr lang="da-DK" dirty="0">
                <a:latin typeface="+mn-lt"/>
              </a:rPr>
              <a:t> </a:t>
            </a:r>
            <a:endParaRPr lang="en-US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187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5" grpId="0" animBg="1"/>
      <p:bldP spid="17" grpId="0" animBg="1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2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7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6003040","version":"1.2"}]]></TemplafySlideTemplateConfiguration>
</file>

<file path=customXml/item8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2.xml><?xml version="1.0" encoding="utf-8"?>
<ds:datastoreItem xmlns:ds="http://schemas.openxmlformats.org/officeDocument/2006/customXml" ds:itemID="{05DC2B94-7C1B-4C14-83B0-9CD2A82C27E0}">
  <ds:schemaRefs/>
</ds:datastoreItem>
</file>

<file path=customXml/itemProps3.xml><?xml version="1.0" encoding="utf-8"?>
<ds:datastoreItem xmlns:ds="http://schemas.openxmlformats.org/officeDocument/2006/customXml" ds:itemID="{56C8BFB2-A911-4310-9D4A-421D773FAFA6}">
  <ds:schemaRefs/>
</ds:datastoreItem>
</file>

<file path=customXml/itemProps4.xml><?xml version="1.0" encoding="utf-8"?>
<ds:datastoreItem xmlns:ds="http://schemas.openxmlformats.org/officeDocument/2006/customXml" ds:itemID="{11FAAC39-0A3A-4CC2-A9C1-60940B78AE17}">
  <ds:schemaRefs/>
</ds:datastoreItem>
</file>

<file path=customXml/itemProps5.xml><?xml version="1.0" encoding="utf-8"?>
<ds:datastoreItem xmlns:ds="http://schemas.openxmlformats.org/officeDocument/2006/customXml" ds:itemID="{8660AB89-308F-4A34-B01B-CC1A9333F1B1}">
  <ds:schemaRefs/>
</ds:datastoreItem>
</file>

<file path=customXml/itemProps6.xml><?xml version="1.0" encoding="utf-8"?>
<ds:datastoreItem xmlns:ds="http://schemas.openxmlformats.org/officeDocument/2006/customXml" ds:itemID="{7189270F-D376-4AE4-B709-ECBEE3AE0FB9}">
  <ds:schemaRefs/>
</ds:datastoreItem>
</file>

<file path=customXml/itemProps7.xml><?xml version="1.0" encoding="utf-8"?>
<ds:datastoreItem xmlns:ds="http://schemas.openxmlformats.org/officeDocument/2006/customXml" ds:itemID="{E5957E33-0059-46CE-AE7B-582F67E40B53}">
  <ds:schemaRefs/>
</ds:datastoreItem>
</file>

<file path=customXml/itemProps8.xml><?xml version="1.0" encoding="utf-8"?>
<ds:datastoreItem xmlns:ds="http://schemas.openxmlformats.org/officeDocument/2006/customXml" ds:itemID="{4863B29D-1AD1-4B5F-B1F9-6A015A77227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399</TotalTime>
  <Words>494</Words>
  <Application>Microsoft Office PowerPoint</Application>
  <PresentationFormat>Custom</PresentationFormat>
  <Paragraphs>228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Verdana</vt:lpstr>
      <vt:lpstr>Blank</vt:lpstr>
      <vt:lpstr>PowerPoint Presentation</vt:lpstr>
      <vt:lpstr>Metataxonomics</vt:lpstr>
      <vt:lpstr>The Taxonomic Analysis workshop</vt:lpstr>
      <vt:lpstr>Metataxonomics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Sidebar – Illumina sequencing is paired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Abundance tables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Lenz Strube</dc:creator>
  <cp:lastModifiedBy>Mikael Lenz Strube</cp:lastModifiedBy>
  <cp:revision>21</cp:revision>
  <dcterms:created xsi:type="dcterms:W3CDTF">2022-07-11T22:18:32Z</dcterms:created>
  <dcterms:modified xsi:type="dcterms:W3CDTF">2023-07-19T18:08:19Z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