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3" r:id="rId4"/>
    <p:sldId id="265" r:id="rId5"/>
    <p:sldId id="272" r:id="rId6"/>
    <p:sldId id="260" r:id="rId7"/>
    <p:sldId id="262" r:id="rId8"/>
    <p:sldId id="264" r:id="rId9"/>
    <p:sldId id="267" r:id="rId10"/>
    <p:sldId id="266" r:id="rId11"/>
    <p:sldId id="258" r:id="rId12"/>
    <p:sldId id="268" r:id="rId13"/>
    <p:sldId id="269" r:id="rId14"/>
    <p:sldId id="261"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56"/>
    <p:restoredTop sz="85511"/>
  </p:normalViewPr>
  <p:slideViewPr>
    <p:cSldViewPr snapToGrid="0" snapToObjects="1">
      <p:cViewPr varScale="1">
        <p:scale>
          <a:sx n="98" d="100"/>
          <a:sy n="98" d="100"/>
        </p:scale>
        <p:origin x="19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025CB-FD5B-694A-9099-826CDEE9344C}" type="datetimeFigureOut">
              <a:rPr lang="en-US" smtClean="0"/>
              <a:t>6/18/22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C2BBE-EA8B-7E40-98C8-76FECD48881B}" type="slidenum">
              <a:rPr lang="en-US" smtClean="0"/>
              <a:t>‹#›</a:t>
            </a:fld>
            <a:endParaRPr lang="en-US"/>
          </a:p>
        </p:txBody>
      </p:sp>
    </p:spTree>
    <p:extLst>
      <p:ext uri="{BB962C8B-B14F-4D97-AF65-F5344CB8AC3E}">
        <p14:creationId xmlns:p14="http://schemas.microsoft.com/office/powerpoint/2010/main" val="137794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expect that I’ll have a bunch of slides. For the week of class, I have a total of 15 slides. That’s going to last us probably 30 hours of instruction. </a:t>
            </a:r>
          </a:p>
          <a:p>
            <a:endParaRPr lang="en-US" dirty="0"/>
          </a:p>
          <a:p>
            <a:r>
              <a:rPr lang="en-US" dirty="0"/>
              <a:t>For this first hour or so, just bear with me because there are going to be some slides. This is just so I can describe some theory concepts rather than the practical side of it. </a:t>
            </a:r>
          </a:p>
          <a:p>
            <a:endParaRPr lang="en-US" dirty="0"/>
          </a:p>
          <a:p>
            <a:r>
              <a:rPr lang="en-US" dirty="0"/>
              <a:t>But most of this class will be practical in nature. </a:t>
            </a:r>
          </a:p>
          <a:p>
            <a:endParaRPr lang="en-US" dirty="0"/>
          </a:p>
          <a:p>
            <a:r>
              <a:rPr lang="en-US" dirty="0"/>
              <a:t>So, this won’t be death by </a:t>
            </a:r>
            <a:r>
              <a:rPr lang="en-US" dirty="0" err="1"/>
              <a:t>powerpoint</a:t>
            </a:r>
            <a:r>
              <a:rPr lang="en-US" dirty="0"/>
              <a:t>. This is going to be very interactive. For most of the class, you’ll be looking at my terminal or my </a:t>
            </a:r>
            <a:r>
              <a:rPr lang="en-US" dirty="0" err="1"/>
              <a:t>vscode</a:t>
            </a:r>
            <a:r>
              <a:rPr lang="en-US" dirty="0"/>
              <a:t>.</a:t>
            </a:r>
          </a:p>
          <a:p>
            <a:endParaRPr lang="en-US" dirty="0"/>
          </a:p>
          <a:p>
            <a:r>
              <a:rPr lang="en-US" dirty="0"/>
              <a:t>Hopefully, you’ll be following along with me and doing the same things so you can learn by doing. </a:t>
            </a:r>
          </a:p>
        </p:txBody>
      </p:sp>
      <p:sp>
        <p:nvSpPr>
          <p:cNvPr id="4" name="Slide Number Placeholder 3"/>
          <p:cNvSpPr>
            <a:spLocks noGrp="1"/>
          </p:cNvSpPr>
          <p:nvPr>
            <p:ph type="sldNum" sz="quarter" idx="5"/>
          </p:nvPr>
        </p:nvSpPr>
        <p:spPr/>
        <p:txBody>
          <a:bodyPr/>
          <a:lstStyle/>
          <a:p>
            <a:fld id="{5E6C2BBE-EA8B-7E40-98C8-76FECD48881B}" type="slidenum">
              <a:rPr lang="en-US" smtClean="0"/>
              <a:t>3</a:t>
            </a:fld>
            <a:endParaRPr lang="en-US"/>
          </a:p>
        </p:txBody>
      </p:sp>
    </p:spTree>
    <p:extLst>
      <p:ext uri="{BB962C8B-B14F-4D97-AF65-F5344CB8AC3E}">
        <p14:creationId xmlns:p14="http://schemas.microsoft.com/office/powerpoint/2010/main" val="178786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Add a screenshot of the python terminal ] </a:t>
            </a:r>
          </a:p>
          <a:p>
            <a:r>
              <a:rPr lang="en-US" dirty="0"/>
              <a:t>Go interactive</a:t>
            </a:r>
          </a:p>
          <a:p>
            <a:endParaRPr lang="en-US" dirty="0"/>
          </a:p>
          <a:p>
            <a:r>
              <a:rPr lang="en-US" dirty="0"/>
              <a:t>Print(“Hello World”)</a:t>
            </a:r>
          </a:p>
          <a:p>
            <a:r>
              <a:rPr lang="en-US" dirty="0"/>
              <a:t>Print(hello world)</a:t>
            </a:r>
          </a:p>
          <a:p>
            <a:r>
              <a:rPr lang="en-US" dirty="0"/>
              <a:t>Hello = ”Hello, World.”</a:t>
            </a:r>
          </a:p>
          <a:p>
            <a:r>
              <a:rPr lang="en-US" dirty="0"/>
              <a:t>Print(Hello)</a:t>
            </a:r>
          </a:p>
          <a:p>
            <a:endParaRPr lang="en-US" dirty="0"/>
          </a:p>
          <a:p>
            <a:r>
              <a:rPr lang="en-US" dirty="0"/>
              <a:t>Ok, so let’s talk a bit about what is going on here - </a:t>
            </a:r>
          </a:p>
          <a:p>
            <a:endParaRPr lang="en-US" dirty="0"/>
          </a:p>
          <a:p>
            <a:r>
              <a:rPr lang="en-US" dirty="0" err="1"/>
              <a:t>Builtins</a:t>
            </a:r>
            <a:r>
              <a:rPr lang="en-US" dirty="0"/>
              <a:t> are the classes and functions that are built into the python language by default. </a:t>
            </a:r>
          </a:p>
          <a:p>
            <a:r>
              <a:rPr lang="en-US" dirty="0"/>
              <a:t>Keywords aren’t classes or functions, but are words that mean something to python. </a:t>
            </a:r>
          </a:p>
          <a:p>
            <a:endParaRPr lang="en-US" dirty="0"/>
          </a:p>
          <a:p>
            <a:r>
              <a:rPr lang="en-US" dirty="0"/>
              <a:t>Most high-level languages have both their own types of built-ins and keywords, but these differ from language to language.</a:t>
            </a:r>
          </a:p>
          <a:p>
            <a:r>
              <a:rPr lang="en-US" dirty="0"/>
              <a:t>Python has been criticized for doing things differently than other languages syntactically. For example, almost all languages call lists of things “Arrays,” but in Python they are called lists. </a:t>
            </a:r>
          </a:p>
          <a:p>
            <a:endParaRPr lang="en-US" dirty="0"/>
          </a:p>
          <a:p>
            <a:r>
              <a:rPr lang="en-US" dirty="0"/>
              <a:t>Let’s take a look at what is an object and what is a function instead. </a:t>
            </a:r>
          </a:p>
          <a:p>
            <a:r>
              <a:rPr lang="en-US" dirty="0"/>
              <a:t>Let’s use list and </a:t>
            </a:r>
            <a:r>
              <a:rPr lang="en-US" dirty="0" err="1"/>
              <a:t>len</a:t>
            </a:r>
            <a:r>
              <a:rPr lang="en-US" dirty="0"/>
              <a:t> as an example. You can see that they are both built-ins.</a:t>
            </a:r>
          </a:p>
          <a:p>
            <a:endParaRPr lang="en-US" dirty="0"/>
          </a:p>
          <a:p>
            <a:r>
              <a:rPr lang="en-US" dirty="0"/>
              <a:t>let’s just first explore what they are. If we just type </a:t>
            </a:r>
            <a:r>
              <a:rPr lang="en-US" dirty="0" err="1"/>
              <a:t>len</a:t>
            </a:r>
            <a:r>
              <a:rPr lang="en-US" dirty="0"/>
              <a:t> and list into the terminal, it will output what they are on the next line. This is the same if you type anything into the terminal. The terminal will just spit back out at you what it thinks that thing is or means.</a:t>
            </a:r>
          </a:p>
          <a:p>
            <a:endParaRPr lang="en-US" dirty="0"/>
          </a:p>
          <a:p>
            <a:r>
              <a:rPr lang="en-US" dirty="0"/>
              <a:t>Type 12</a:t>
            </a:r>
          </a:p>
          <a:p>
            <a:r>
              <a:rPr lang="en-US" dirty="0"/>
              <a:t>Type “Hello”</a:t>
            </a:r>
          </a:p>
          <a:p>
            <a:r>
              <a:rPr lang="en-US" dirty="0"/>
              <a:t>If something is undefined, the interpreter will give us an error.</a:t>
            </a:r>
          </a:p>
          <a:p>
            <a:r>
              <a:rPr lang="en-US" dirty="0"/>
              <a:t>Type Hello</a:t>
            </a:r>
          </a:p>
          <a:p>
            <a:endParaRPr lang="en-US" dirty="0"/>
          </a:p>
          <a:p>
            <a:r>
              <a:rPr lang="en-US" dirty="0"/>
              <a:t>So, let’s try typing </a:t>
            </a:r>
            <a:r>
              <a:rPr lang="en-US" dirty="0" err="1"/>
              <a:t>len</a:t>
            </a:r>
            <a:r>
              <a:rPr lang="en-US" dirty="0"/>
              <a:t> and list</a:t>
            </a:r>
          </a:p>
          <a:p>
            <a:r>
              <a:rPr lang="en-US" dirty="0"/>
              <a:t>By doing so, we can see that they’re both defined and what the interpreter says that they are.</a:t>
            </a:r>
          </a:p>
          <a:p>
            <a:endParaRPr lang="en-US" dirty="0"/>
          </a:p>
          <a:p>
            <a:r>
              <a:rPr lang="en-US" dirty="0"/>
              <a:t>And although they are both “</a:t>
            </a:r>
            <a:r>
              <a:rPr lang="en-US" dirty="0" err="1"/>
              <a:t>builtins</a:t>
            </a:r>
            <a:r>
              <a:rPr lang="en-US" dirty="0"/>
              <a:t>”, we can see that there is a difference in what the interpreter says they are. </a:t>
            </a:r>
          </a:p>
          <a:p>
            <a:r>
              <a:rPr lang="en-US" dirty="0"/>
              <a:t>One is a class and one is a built-in function.</a:t>
            </a:r>
          </a:p>
          <a:p>
            <a:endParaRPr lang="en-US" dirty="0"/>
          </a:p>
          <a:p>
            <a:r>
              <a:rPr lang="en-US" dirty="0"/>
              <a:t>So, what does that mean? </a:t>
            </a:r>
          </a:p>
          <a:p>
            <a:r>
              <a:rPr lang="en-US" dirty="0"/>
              <a:t>You can kind of think of it like this:</a:t>
            </a:r>
          </a:p>
          <a:p>
            <a:r>
              <a:rPr lang="en-US" dirty="0"/>
              <a:t>  - A class is something. A class is the object in an object-oriented programming language. We will get into this a bit more later. But for this example, you can think of list as simply that. It’s an object that is defined by python as representing a list of things.</a:t>
            </a:r>
          </a:p>
          <a:p>
            <a:r>
              <a:rPr lang="en-US" dirty="0"/>
              <a:t>  - A function is something that does something. In this case, </a:t>
            </a:r>
            <a:r>
              <a:rPr lang="en-US" dirty="0" err="1"/>
              <a:t>len</a:t>
            </a:r>
            <a:r>
              <a:rPr lang="en-US" dirty="0"/>
              <a:t> is the built-in function that returns the length of something.</a:t>
            </a:r>
          </a:p>
          <a:p>
            <a:endParaRPr lang="en-US" dirty="0"/>
          </a:p>
          <a:p>
            <a:r>
              <a:rPr lang="en-US" dirty="0"/>
              <a:t>Let’s take a really simple example, then, using these two built-ins.</a:t>
            </a:r>
          </a:p>
          <a:p>
            <a:endParaRPr lang="en-US" dirty="0"/>
          </a:p>
          <a:p>
            <a:r>
              <a:rPr lang="en-US" dirty="0" err="1"/>
              <a:t>my_list</a:t>
            </a:r>
            <a:r>
              <a:rPr lang="en-US" dirty="0"/>
              <a:t> = [‘a’, ‘b’, ‘c’]</a:t>
            </a:r>
          </a:p>
        </p:txBody>
      </p:sp>
      <p:sp>
        <p:nvSpPr>
          <p:cNvPr id="4" name="Slide Number Placeholder 3"/>
          <p:cNvSpPr>
            <a:spLocks noGrp="1"/>
          </p:cNvSpPr>
          <p:nvPr>
            <p:ph type="sldNum" sz="quarter" idx="5"/>
          </p:nvPr>
        </p:nvSpPr>
        <p:spPr/>
        <p:txBody>
          <a:bodyPr/>
          <a:lstStyle/>
          <a:p>
            <a:fld id="{5E6C2BBE-EA8B-7E40-98C8-76FECD48881B}" type="slidenum">
              <a:rPr lang="en-US" smtClean="0"/>
              <a:t>7</a:t>
            </a:fld>
            <a:endParaRPr lang="en-US"/>
          </a:p>
        </p:txBody>
      </p:sp>
    </p:spTree>
    <p:extLst>
      <p:ext uri="{BB962C8B-B14F-4D97-AF65-F5344CB8AC3E}">
        <p14:creationId xmlns:p14="http://schemas.microsoft.com/office/powerpoint/2010/main" val="1833921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Add a screenshot of the python terminal ] </a:t>
            </a:r>
          </a:p>
          <a:p>
            <a:r>
              <a:rPr lang="en-US" dirty="0"/>
              <a:t>Go interactive</a:t>
            </a:r>
          </a:p>
          <a:p>
            <a:endParaRPr lang="en-US" dirty="0"/>
          </a:p>
          <a:p>
            <a:r>
              <a:rPr lang="en-US" dirty="0"/>
              <a:t>Print(“Hello World”)</a:t>
            </a:r>
          </a:p>
          <a:p>
            <a:r>
              <a:rPr lang="en-US" dirty="0"/>
              <a:t>Print(hello world)</a:t>
            </a:r>
          </a:p>
          <a:p>
            <a:r>
              <a:rPr lang="en-US" dirty="0"/>
              <a:t>Hello = ”Hello, World.”</a:t>
            </a:r>
          </a:p>
          <a:p>
            <a:r>
              <a:rPr lang="en-US" dirty="0"/>
              <a:t>Print(Hello)</a:t>
            </a:r>
          </a:p>
          <a:p>
            <a:endParaRPr lang="en-US" dirty="0"/>
          </a:p>
          <a:p>
            <a:r>
              <a:rPr lang="en-US" dirty="0"/>
              <a:t>Ok, so let’s talk a bit about what is going on here - </a:t>
            </a:r>
          </a:p>
          <a:p>
            <a:endParaRPr lang="en-US" dirty="0"/>
          </a:p>
          <a:p>
            <a:r>
              <a:rPr lang="en-US" dirty="0" err="1"/>
              <a:t>Builtins</a:t>
            </a:r>
            <a:r>
              <a:rPr lang="en-US" dirty="0"/>
              <a:t> are the classes and functions that are built into the python language by default. </a:t>
            </a:r>
          </a:p>
          <a:p>
            <a:r>
              <a:rPr lang="en-US" dirty="0"/>
              <a:t>Keywords aren’t classes or functions, but are words that mean something to python. </a:t>
            </a:r>
          </a:p>
          <a:p>
            <a:endParaRPr lang="en-US" dirty="0"/>
          </a:p>
          <a:p>
            <a:r>
              <a:rPr lang="en-US" dirty="0"/>
              <a:t>Most high-level languages have both their own types of built-ins and keywords, but these differ from language to language.</a:t>
            </a:r>
          </a:p>
          <a:p>
            <a:r>
              <a:rPr lang="en-US" dirty="0"/>
              <a:t>Python has been criticized for doing things differently than other languages syntactically. For example, almost all languages call lists of things “Arrays,” but in Python they are called lists. </a:t>
            </a:r>
          </a:p>
          <a:p>
            <a:endParaRPr lang="en-US" dirty="0"/>
          </a:p>
          <a:p>
            <a:r>
              <a:rPr lang="en-US" dirty="0"/>
              <a:t>Let’s take a look at what is an object and what is a function instead. </a:t>
            </a:r>
          </a:p>
          <a:p>
            <a:r>
              <a:rPr lang="en-US" dirty="0"/>
              <a:t>Let’s use list and </a:t>
            </a:r>
            <a:r>
              <a:rPr lang="en-US" dirty="0" err="1"/>
              <a:t>len</a:t>
            </a:r>
            <a:r>
              <a:rPr lang="en-US" dirty="0"/>
              <a:t> as an example. You can see that they are both built-ins.</a:t>
            </a:r>
          </a:p>
          <a:p>
            <a:endParaRPr lang="en-US" dirty="0"/>
          </a:p>
          <a:p>
            <a:r>
              <a:rPr lang="en-US" dirty="0"/>
              <a:t>let’s just first explore what they are. If we just type </a:t>
            </a:r>
            <a:r>
              <a:rPr lang="en-US" dirty="0" err="1"/>
              <a:t>len</a:t>
            </a:r>
            <a:r>
              <a:rPr lang="en-US" dirty="0"/>
              <a:t> and list into the terminal, it will output what they are on the next line. This is the same if you type anything into the terminal. The terminal will just spit back out at you what it thinks that thing is or means.</a:t>
            </a:r>
          </a:p>
          <a:p>
            <a:endParaRPr lang="en-US" dirty="0"/>
          </a:p>
          <a:p>
            <a:r>
              <a:rPr lang="en-US" dirty="0"/>
              <a:t>Type 12</a:t>
            </a:r>
          </a:p>
          <a:p>
            <a:r>
              <a:rPr lang="en-US" dirty="0"/>
              <a:t>Type “Hello”</a:t>
            </a:r>
          </a:p>
          <a:p>
            <a:r>
              <a:rPr lang="en-US" dirty="0"/>
              <a:t>If something is undefined, the interpreter will give us an error.</a:t>
            </a:r>
          </a:p>
          <a:p>
            <a:r>
              <a:rPr lang="en-US" dirty="0"/>
              <a:t>Type Hello</a:t>
            </a:r>
          </a:p>
          <a:p>
            <a:endParaRPr lang="en-US" dirty="0"/>
          </a:p>
          <a:p>
            <a:r>
              <a:rPr lang="en-US" dirty="0"/>
              <a:t>So, let’s try typing </a:t>
            </a:r>
            <a:r>
              <a:rPr lang="en-US" dirty="0" err="1"/>
              <a:t>len</a:t>
            </a:r>
            <a:r>
              <a:rPr lang="en-US" dirty="0"/>
              <a:t> and list</a:t>
            </a:r>
          </a:p>
          <a:p>
            <a:r>
              <a:rPr lang="en-US" dirty="0"/>
              <a:t>By doing so, we can see that they’re both defined and what the interpreter says that they are.</a:t>
            </a:r>
          </a:p>
          <a:p>
            <a:endParaRPr lang="en-US" dirty="0"/>
          </a:p>
          <a:p>
            <a:r>
              <a:rPr lang="en-US" dirty="0"/>
              <a:t>And although they are both “</a:t>
            </a:r>
            <a:r>
              <a:rPr lang="en-US" dirty="0" err="1"/>
              <a:t>builtins</a:t>
            </a:r>
            <a:r>
              <a:rPr lang="en-US" dirty="0"/>
              <a:t>”, we can see that there is a difference in what the interpreter says they are. </a:t>
            </a:r>
          </a:p>
          <a:p>
            <a:r>
              <a:rPr lang="en-US" dirty="0"/>
              <a:t>One is a class and one is a built-in function.</a:t>
            </a:r>
          </a:p>
          <a:p>
            <a:endParaRPr lang="en-US" dirty="0"/>
          </a:p>
          <a:p>
            <a:r>
              <a:rPr lang="en-US" dirty="0"/>
              <a:t>So, what does that mean? </a:t>
            </a:r>
          </a:p>
          <a:p>
            <a:r>
              <a:rPr lang="en-US" dirty="0"/>
              <a:t>You can kind of think of it like this:</a:t>
            </a:r>
          </a:p>
          <a:p>
            <a:r>
              <a:rPr lang="en-US" dirty="0"/>
              <a:t>  - A class is something. A class is the object in an object-oriented programming language. We will get into this a bit more later. But for this example, you can think of list as simply that. It’s an object that is defined by python as representing a list of things.</a:t>
            </a:r>
          </a:p>
          <a:p>
            <a:r>
              <a:rPr lang="en-US" dirty="0"/>
              <a:t>  - A function is something that does something. In this case, </a:t>
            </a:r>
            <a:r>
              <a:rPr lang="en-US" dirty="0" err="1"/>
              <a:t>len</a:t>
            </a:r>
            <a:r>
              <a:rPr lang="en-US" dirty="0"/>
              <a:t> is the built-in function that returns the length of something.</a:t>
            </a:r>
          </a:p>
          <a:p>
            <a:endParaRPr lang="en-US" dirty="0"/>
          </a:p>
          <a:p>
            <a:r>
              <a:rPr lang="en-US" dirty="0"/>
              <a:t>Let’s take a really simple example, then, using these two built-ins.</a:t>
            </a:r>
          </a:p>
          <a:p>
            <a:endParaRPr lang="en-US" dirty="0"/>
          </a:p>
          <a:p>
            <a:r>
              <a:rPr lang="en-US" dirty="0" err="1"/>
              <a:t>my_list</a:t>
            </a:r>
            <a:r>
              <a:rPr lang="en-US" dirty="0"/>
              <a:t> = [‘a’, ‘b’, ‘c’]</a:t>
            </a:r>
          </a:p>
        </p:txBody>
      </p:sp>
      <p:sp>
        <p:nvSpPr>
          <p:cNvPr id="4" name="Slide Number Placeholder 3"/>
          <p:cNvSpPr>
            <a:spLocks noGrp="1"/>
          </p:cNvSpPr>
          <p:nvPr>
            <p:ph type="sldNum" sz="quarter" idx="5"/>
          </p:nvPr>
        </p:nvSpPr>
        <p:spPr/>
        <p:txBody>
          <a:bodyPr/>
          <a:lstStyle/>
          <a:p>
            <a:fld id="{5E6C2BBE-EA8B-7E40-98C8-76FECD48881B}" type="slidenum">
              <a:rPr lang="en-US" smtClean="0"/>
              <a:t>8</a:t>
            </a:fld>
            <a:endParaRPr lang="en-US"/>
          </a:p>
        </p:txBody>
      </p:sp>
    </p:spTree>
    <p:extLst>
      <p:ext uri="{BB962C8B-B14F-4D97-AF65-F5344CB8AC3E}">
        <p14:creationId xmlns:p14="http://schemas.microsoft.com/office/powerpoint/2010/main" val="2813859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Add a screenshot of the python terminal ] </a:t>
            </a:r>
          </a:p>
          <a:p>
            <a:r>
              <a:rPr lang="en-US" dirty="0"/>
              <a:t>Go interactive</a:t>
            </a:r>
          </a:p>
          <a:p>
            <a:endParaRPr lang="en-US" dirty="0"/>
          </a:p>
          <a:p>
            <a:r>
              <a:rPr lang="en-US" dirty="0"/>
              <a:t>Print(“Hello World”)</a:t>
            </a:r>
          </a:p>
          <a:p>
            <a:r>
              <a:rPr lang="en-US" dirty="0"/>
              <a:t>Print(hello world)</a:t>
            </a:r>
          </a:p>
          <a:p>
            <a:r>
              <a:rPr lang="en-US" dirty="0"/>
              <a:t>Hello = ”Hello, World.”</a:t>
            </a:r>
          </a:p>
          <a:p>
            <a:r>
              <a:rPr lang="en-US" dirty="0"/>
              <a:t>Print(Hello)</a:t>
            </a:r>
          </a:p>
          <a:p>
            <a:endParaRPr lang="en-US" dirty="0"/>
          </a:p>
          <a:p>
            <a:r>
              <a:rPr lang="en-US" dirty="0"/>
              <a:t>Ok, so let’s talk a bit about what is going on here - </a:t>
            </a:r>
          </a:p>
          <a:p>
            <a:endParaRPr lang="en-US" dirty="0"/>
          </a:p>
          <a:p>
            <a:r>
              <a:rPr lang="en-US" dirty="0" err="1"/>
              <a:t>Builtins</a:t>
            </a:r>
            <a:r>
              <a:rPr lang="en-US" dirty="0"/>
              <a:t> are the classes and functions that are built into the python language by default. </a:t>
            </a:r>
          </a:p>
          <a:p>
            <a:r>
              <a:rPr lang="en-US" dirty="0"/>
              <a:t>Keywords aren’t classes or functions, but are words that mean something to python. </a:t>
            </a:r>
          </a:p>
          <a:p>
            <a:endParaRPr lang="en-US" dirty="0"/>
          </a:p>
          <a:p>
            <a:r>
              <a:rPr lang="en-US" dirty="0"/>
              <a:t>Most high-level languages have both their own types of built-ins and keywords, but these differ from language to language.</a:t>
            </a:r>
          </a:p>
          <a:p>
            <a:r>
              <a:rPr lang="en-US" dirty="0"/>
              <a:t>Python has been criticized for doing things differently than other languages syntactically. For example, almost all languages call lists of things “Arrays,” but in Python they are called lists. </a:t>
            </a:r>
          </a:p>
          <a:p>
            <a:endParaRPr lang="en-US" dirty="0"/>
          </a:p>
          <a:p>
            <a:r>
              <a:rPr lang="en-US" dirty="0"/>
              <a:t>Let’s take a look at what is an object and what is a function instead. </a:t>
            </a:r>
          </a:p>
          <a:p>
            <a:r>
              <a:rPr lang="en-US" dirty="0"/>
              <a:t>Let’s use list and </a:t>
            </a:r>
            <a:r>
              <a:rPr lang="en-US" dirty="0" err="1"/>
              <a:t>len</a:t>
            </a:r>
            <a:r>
              <a:rPr lang="en-US" dirty="0"/>
              <a:t> as an example. You can see that they are both built-ins.</a:t>
            </a:r>
          </a:p>
          <a:p>
            <a:endParaRPr lang="en-US" dirty="0"/>
          </a:p>
          <a:p>
            <a:r>
              <a:rPr lang="en-US" dirty="0"/>
              <a:t>let’s just first explore what they are. If we just type </a:t>
            </a:r>
            <a:r>
              <a:rPr lang="en-US" dirty="0" err="1"/>
              <a:t>len</a:t>
            </a:r>
            <a:r>
              <a:rPr lang="en-US" dirty="0"/>
              <a:t> and list into the terminal, it will output what they are on the next line. This is the same if you type anything into the terminal. The terminal will just spit back out at you what it thinks that thing is or means.</a:t>
            </a:r>
          </a:p>
          <a:p>
            <a:endParaRPr lang="en-US" dirty="0"/>
          </a:p>
          <a:p>
            <a:r>
              <a:rPr lang="en-US" dirty="0"/>
              <a:t>Type 12</a:t>
            </a:r>
          </a:p>
          <a:p>
            <a:r>
              <a:rPr lang="en-US" dirty="0"/>
              <a:t>Type “Hello”</a:t>
            </a:r>
          </a:p>
          <a:p>
            <a:r>
              <a:rPr lang="en-US" dirty="0"/>
              <a:t>If something is undefined, the interpreter will give us an error.</a:t>
            </a:r>
          </a:p>
          <a:p>
            <a:r>
              <a:rPr lang="en-US" dirty="0"/>
              <a:t>Type Hello</a:t>
            </a:r>
          </a:p>
          <a:p>
            <a:endParaRPr lang="en-US" dirty="0"/>
          </a:p>
          <a:p>
            <a:r>
              <a:rPr lang="en-US" dirty="0"/>
              <a:t>So, let’s try typing </a:t>
            </a:r>
            <a:r>
              <a:rPr lang="en-US" dirty="0" err="1"/>
              <a:t>len</a:t>
            </a:r>
            <a:r>
              <a:rPr lang="en-US" dirty="0"/>
              <a:t> and list</a:t>
            </a:r>
          </a:p>
          <a:p>
            <a:r>
              <a:rPr lang="en-US" dirty="0"/>
              <a:t>By doing so, we can see that they’re both defined and what the interpreter says that they are.</a:t>
            </a:r>
          </a:p>
          <a:p>
            <a:endParaRPr lang="en-US" dirty="0"/>
          </a:p>
          <a:p>
            <a:r>
              <a:rPr lang="en-US" dirty="0"/>
              <a:t>And although they are both “</a:t>
            </a:r>
            <a:r>
              <a:rPr lang="en-US" dirty="0" err="1"/>
              <a:t>builtins</a:t>
            </a:r>
            <a:r>
              <a:rPr lang="en-US" dirty="0"/>
              <a:t>”, we can see that there is a difference in what the interpreter says they are. </a:t>
            </a:r>
          </a:p>
          <a:p>
            <a:r>
              <a:rPr lang="en-US" dirty="0"/>
              <a:t>One is a class and one is a built-in function.</a:t>
            </a:r>
          </a:p>
          <a:p>
            <a:endParaRPr lang="en-US" dirty="0"/>
          </a:p>
          <a:p>
            <a:r>
              <a:rPr lang="en-US" dirty="0"/>
              <a:t>So, what does that mean? </a:t>
            </a:r>
          </a:p>
          <a:p>
            <a:r>
              <a:rPr lang="en-US" dirty="0"/>
              <a:t>You can kind of think of it like this:</a:t>
            </a:r>
          </a:p>
          <a:p>
            <a:r>
              <a:rPr lang="en-US" dirty="0"/>
              <a:t>  - A class is something. A class is the object in an object-oriented programming language. We will get into this a bit more later. But for this example, you can think of list as simply that. It’s an object that is defined by python as representing a list of things.</a:t>
            </a:r>
          </a:p>
          <a:p>
            <a:r>
              <a:rPr lang="en-US" dirty="0"/>
              <a:t>  - A function is something that does something. In this case, </a:t>
            </a:r>
            <a:r>
              <a:rPr lang="en-US" dirty="0" err="1"/>
              <a:t>len</a:t>
            </a:r>
            <a:r>
              <a:rPr lang="en-US" dirty="0"/>
              <a:t> is the built-in function that returns the length of something.</a:t>
            </a:r>
          </a:p>
          <a:p>
            <a:endParaRPr lang="en-US" dirty="0"/>
          </a:p>
          <a:p>
            <a:r>
              <a:rPr lang="en-US" dirty="0"/>
              <a:t>Let’s take a really simple example, then, using these two built-ins.</a:t>
            </a:r>
          </a:p>
          <a:p>
            <a:endParaRPr lang="en-US" dirty="0"/>
          </a:p>
          <a:p>
            <a:r>
              <a:rPr lang="en-US" dirty="0" err="1"/>
              <a:t>my_list</a:t>
            </a:r>
            <a:r>
              <a:rPr lang="en-US" dirty="0"/>
              <a:t> = [‘a’, ‘b’, ‘c’]</a:t>
            </a:r>
          </a:p>
        </p:txBody>
      </p:sp>
      <p:sp>
        <p:nvSpPr>
          <p:cNvPr id="4" name="Slide Number Placeholder 3"/>
          <p:cNvSpPr>
            <a:spLocks noGrp="1"/>
          </p:cNvSpPr>
          <p:nvPr>
            <p:ph type="sldNum" sz="quarter" idx="5"/>
          </p:nvPr>
        </p:nvSpPr>
        <p:spPr/>
        <p:txBody>
          <a:bodyPr/>
          <a:lstStyle/>
          <a:p>
            <a:fld id="{5E6C2BBE-EA8B-7E40-98C8-76FECD48881B}" type="slidenum">
              <a:rPr lang="en-US" smtClean="0"/>
              <a:t>10</a:t>
            </a:fld>
            <a:endParaRPr lang="en-US"/>
          </a:p>
        </p:txBody>
      </p:sp>
    </p:spTree>
    <p:extLst>
      <p:ext uri="{BB962C8B-B14F-4D97-AF65-F5344CB8AC3E}">
        <p14:creationId xmlns:p14="http://schemas.microsoft.com/office/powerpoint/2010/main" val="2716244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Scripting Language: It’s easy to use to complete tedious tasks. If you have a spreadsheet and you want to join two fields together, you can do so pretty easily using python for example. As we will see throughout this course, we will explore some simple things that you might want to do with Python in your daily lives.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Weakly-typed: implicit declaration of things – which means that errors aren’t caught until run-time, and things can change throughout the execution of the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Interpreted languages use a separate executable (an interpreter) to run the code that they are written in. So, in order to run python code, you must have some version of python installed on your system. The opposite of this is a compiled language, where the code is compiled into machine language that can then be transported to various platforms. Compiled languages can catch errors in logic during compile-time, whereas interpreted languages catch errors at run-time.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Object-oriented: The language is based around objects – (almost) everything is an object. Objects are higher level things that are stored in memory. </a:t>
            </a:r>
          </a:p>
          <a:p>
            <a:endParaRPr lang="en-US" dirty="0"/>
          </a:p>
          <a:p>
            <a:r>
              <a:rPr lang="en-US" dirty="0"/>
              <a:t>High-level: Many data structures and other things are already implemented for you. In low-level programming, the programmer needs to develop data structures and common algorithms for themselves, as well as do things like manage memory. In higher level languages, many things are already done for you. As an example, later in the course we will look at a sorting algorithm to show you the power of what is already implemented in Python.</a:t>
            </a:r>
          </a:p>
        </p:txBody>
      </p:sp>
      <p:sp>
        <p:nvSpPr>
          <p:cNvPr id="4" name="Slide Number Placeholder 3"/>
          <p:cNvSpPr>
            <a:spLocks noGrp="1"/>
          </p:cNvSpPr>
          <p:nvPr>
            <p:ph type="sldNum" sz="quarter" idx="5"/>
          </p:nvPr>
        </p:nvSpPr>
        <p:spPr/>
        <p:txBody>
          <a:bodyPr/>
          <a:lstStyle/>
          <a:p>
            <a:fld id="{5E6C2BBE-EA8B-7E40-98C8-76FECD48881B}" type="slidenum">
              <a:rPr lang="en-US" smtClean="0"/>
              <a:t>11</a:t>
            </a:fld>
            <a:endParaRPr lang="en-US"/>
          </a:p>
        </p:txBody>
      </p:sp>
    </p:spTree>
    <p:extLst>
      <p:ext uri="{BB962C8B-B14F-4D97-AF65-F5344CB8AC3E}">
        <p14:creationId xmlns:p14="http://schemas.microsoft.com/office/powerpoint/2010/main" val="3298220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 a screenshot of opening </a:t>
            </a:r>
            <a:r>
              <a:rPr lang="en-US" dirty="0" err="1"/>
              <a:t>VSCode</a:t>
            </a:r>
            <a:r>
              <a:rPr lang="en-US" dirty="0"/>
              <a:t>]</a:t>
            </a:r>
          </a:p>
          <a:p>
            <a:endParaRPr lang="en-US" dirty="0"/>
          </a:p>
          <a:p>
            <a:r>
              <a:rPr lang="en-US" dirty="0" err="1"/>
              <a:t>VSCode</a:t>
            </a:r>
            <a:r>
              <a:rPr lang="en-US" dirty="0"/>
              <a:t> is my current favorite IDE. I’ve used things in the past before like PyCharm from JetBrains. It’s a really good IDE, and fully featured. It just costs a lot more than </a:t>
            </a:r>
            <a:r>
              <a:rPr lang="en-US" dirty="0" err="1"/>
              <a:t>VSCode</a:t>
            </a:r>
            <a:r>
              <a:rPr lang="en-US" dirty="0"/>
              <a:t> and I think for the price you pay, you don’t really get that much in return. Plus, it’s a much heavier program and is slower to update, etc. </a:t>
            </a:r>
          </a:p>
          <a:p>
            <a:endParaRPr lang="en-US" dirty="0"/>
          </a:p>
          <a:p>
            <a:r>
              <a:rPr lang="en-US" dirty="0"/>
              <a:t>That said, the beauty of Python is that you can basically use anything to write your code. Sublime text or Notepad++ or VIM if you’re a classic developer or just a notepad, for that matter.</a:t>
            </a:r>
          </a:p>
          <a:p>
            <a:endParaRPr lang="en-US" dirty="0"/>
          </a:p>
          <a:p>
            <a:r>
              <a:rPr lang="en-US" dirty="0"/>
              <a:t>This is really true for any language, I guess, but the syntax of Python makes it easy to work with no matter what you’re using.</a:t>
            </a:r>
          </a:p>
        </p:txBody>
      </p:sp>
      <p:sp>
        <p:nvSpPr>
          <p:cNvPr id="4" name="Slide Number Placeholder 3"/>
          <p:cNvSpPr>
            <a:spLocks noGrp="1"/>
          </p:cNvSpPr>
          <p:nvPr>
            <p:ph type="sldNum" sz="quarter" idx="5"/>
          </p:nvPr>
        </p:nvSpPr>
        <p:spPr/>
        <p:txBody>
          <a:bodyPr/>
          <a:lstStyle/>
          <a:p>
            <a:fld id="{5E6C2BBE-EA8B-7E40-98C8-76FECD48881B}" type="slidenum">
              <a:rPr lang="en-US" smtClean="0"/>
              <a:t>14</a:t>
            </a:fld>
            <a:endParaRPr lang="en-US"/>
          </a:p>
        </p:txBody>
      </p:sp>
    </p:spTree>
    <p:extLst>
      <p:ext uri="{BB962C8B-B14F-4D97-AF65-F5344CB8AC3E}">
        <p14:creationId xmlns:p14="http://schemas.microsoft.com/office/powerpoint/2010/main" val="3971418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8998-12F8-1924-E96E-76B6980DC9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761943-FE52-82F4-A096-30510BC3F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A1EB2C-BE60-5160-4246-1DD598F193AD}"/>
              </a:ext>
            </a:extLst>
          </p:cNvPr>
          <p:cNvSpPr>
            <a:spLocks noGrp="1"/>
          </p:cNvSpPr>
          <p:nvPr>
            <p:ph type="dt" sz="half" idx="10"/>
          </p:nvPr>
        </p:nvSpPr>
        <p:spPr/>
        <p:txBody>
          <a:bodyPr/>
          <a:lstStyle/>
          <a:p>
            <a:fld id="{67C91755-1A91-2844-9AEA-0F69B0EDA79A}" type="datetimeFigureOut">
              <a:rPr lang="en-US" smtClean="0"/>
              <a:t>6/18/22</a:t>
            </a:fld>
            <a:endParaRPr lang="en-US"/>
          </a:p>
        </p:txBody>
      </p:sp>
      <p:sp>
        <p:nvSpPr>
          <p:cNvPr id="5" name="Footer Placeholder 4">
            <a:extLst>
              <a:ext uri="{FF2B5EF4-FFF2-40B4-BE49-F238E27FC236}">
                <a16:creationId xmlns:a16="http://schemas.microsoft.com/office/drawing/2014/main" id="{ABC0BA06-C715-BD15-356C-963148C12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A8DEC-DCDF-EEBC-F591-8E207CDCA91B}"/>
              </a:ext>
            </a:extLst>
          </p:cNvPr>
          <p:cNvSpPr>
            <a:spLocks noGrp="1"/>
          </p:cNvSpPr>
          <p:nvPr>
            <p:ph type="sldNum" sz="quarter" idx="12"/>
          </p:nvPr>
        </p:nvSpPr>
        <p:spPr/>
        <p:txBody>
          <a:bodyPr/>
          <a:lstStyle/>
          <a:p>
            <a:fld id="{84145756-0246-F145-8939-06039EF0474C}" type="slidenum">
              <a:rPr lang="en-US" smtClean="0"/>
              <a:t>‹#›</a:t>
            </a:fld>
            <a:endParaRPr lang="en-US"/>
          </a:p>
        </p:txBody>
      </p:sp>
    </p:spTree>
    <p:extLst>
      <p:ext uri="{BB962C8B-B14F-4D97-AF65-F5344CB8AC3E}">
        <p14:creationId xmlns:p14="http://schemas.microsoft.com/office/powerpoint/2010/main" val="321855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4920-21B9-9F4C-D62C-E381E17BBC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9249FE-BE99-818D-8184-C2D861E64D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49586-0684-4CC9-4DDF-38F84788D780}"/>
              </a:ext>
            </a:extLst>
          </p:cNvPr>
          <p:cNvSpPr>
            <a:spLocks noGrp="1"/>
          </p:cNvSpPr>
          <p:nvPr>
            <p:ph type="dt" sz="half" idx="10"/>
          </p:nvPr>
        </p:nvSpPr>
        <p:spPr/>
        <p:txBody>
          <a:bodyPr/>
          <a:lstStyle/>
          <a:p>
            <a:fld id="{67C91755-1A91-2844-9AEA-0F69B0EDA79A}" type="datetimeFigureOut">
              <a:rPr lang="en-US" smtClean="0"/>
              <a:t>6/18/22</a:t>
            </a:fld>
            <a:endParaRPr lang="en-US"/>
          </a:p>
        </p:txBody>
      </p:sp>
      <p:sp>
        <p:nvSpPr>
          <p:cNvPr id="5" name="Footer Placeholder 4">
            <a:extLst>
              <a:ext uri="{FF2B5EF4-FFF2-40B4-BE49-F238E27FC236}">
                <a16:creationId xmlns:a16="http://schemas.microsoft.com/office/drawing/2014/main" id="{741CDD0B-FE8F-3583-C189-5DBE8442B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1838A-9F2B-4395-C25A-836C8969A778}"/>
              </a:ext>
            </a:extLst>
          </p:cNvPr>
          <p:cNvSpPr>
            <a:spLocks noGrp="1"/>
          </p:cNvSpPr>
          <p:nvPr>
            <p:ph type="sldNum" sz="quarter" idx="12"/>
          </p:nvPr>
        </p:nvSpPr>
        <p:spPr/>
        <p:txBody>
          <a:bodyPr/>
          <a:lstStyle/>
          <a:p>
            <a:fld id="{84145756-0246-F145-8939-06039EF0474C}" type="slidenum">
              <a:rPr lang="en-US" smtClean="0"/>
              <a:t>‹#›</a:t>
            </a:fld>
            <a:endParaRPr lang="en-US"/>
          </a:p>
        </p:txBody>
      </p:sp>
    </p:spTree>
    <p:extLst>
      <p:ext uri="{BB962C8B-B14F-4D97-AF65-F5344CB8AC3E}">
        <p14:creationId xmlns:p14="http://schemas.microsoft.com/office/powerpoint/2010/main" val="173090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A07612-0EA4-A50D-1CE9-7F9E84D49C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DB866B-C04C-9E2E-0D64-D2FAB00F7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C7178-12D5-9F1B-A60D-E858432085D7}"/>
              </a:ext>
            </a:extLst>
          </p:cNvPr>
          <p:cNvSpPr>
            <a:spLocks noGrp="1"/>
          </p:cNvSpPr>
          <p:nvPr>
            <p:ph type="dt" sz="half" idx="10"/>
          </p:nvPr>
        </p:nvSpPr>
        <p:spPr/>
        <p:txBody>
          <a:bodyPr/>
          <a:lstStyle/>
          <a:p>
            <a:fld id="{67C91755-1A91-2844-9AEA-0F69B0EDA79A}" type="datetimeFigureOut">
              <a:rPr lang="en-US" smtClean="0"/>
              <a:t>6/18/22</a:t>
            </a:fld>
            <a:endParaRPr lang="en-US"/>
          </a:p>
        </p:txBody>
      </p:sp>
      <p:sp>
        <p:nvSpPr>
          <p:cNvPr id="5" name="Footer Placeholder 4">
            <a:extLst>
              <a:ext uri="{FF2B5EF4-FFF2-40B4-BE49-F238E27FC236}">
                <a16:creationId xmlns:a16="http://schemas.microsoft.com/office/drawing/2014/main" id="{1746D126-50EB-C931-1716-EC16012A7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DBE4E-BAEC-571F-D1CD-ABF5B519CC98}"/>
              </a:ext>
            </a:extLst>
          </p:cNvPr>
          <p:cNvSpPr>
            <a:spLocks noGrp="1"/>
          </p:cNvSpPr>
          <p:nvPr>
            <p:ph type="sldNum" sz="quarter" idx="12"/>
          </p:nvPr>
        </p:nvSpPr>
        <p:spPr/>
        <p:txBody>
          <a:bodyPr/>
          <a:lstStyle/>
          <a:p>
            <a:fld id="{84145756-0246-F145-8939-06039EF0474C}" type="slidenum">
              <a:rPr lang="en-US" smtClean="0"/>
              <a:t>‹#›</a:t>
            </a:fld>
            <a:endParaRPr lang="en-US"/>
          </a:p>
        </p:txBody>
      </p:sp>
    </p:spTree>
    <p:extLst>
      <p:ext uri="{BB962C8B-B14F-4D97-AF65-F5344CB8AC3E}">
        <p14:creationId xmlns:p14="http://schemas.microsoft.com/office/powerpoint/2010/main" val="81365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8CE2-9F48-4DA1-6F57-CAAB80E37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38F88-5D78-C9E7-E648-3F75ADCAC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6A9D2-F79B-B5F2-DBF4-A1AB86C69EE8}"/>
              </a:ext>
            </a:extLst>
          </p:cNvPr>
          <p:cNvSpPr>
            <a:spLocks noGrp="1"/>
          </p:cNvSpPr>
          <p:nvPr>
            <p:ph type="dt" sz="half" idx="10"/>
          </p:nvPr>
        </p:nvSpPr>
        <p:spPr/>
        <p:txBody>
          <a:bodyPr/>
          <a:lstStyle/>
          <a:p>
            <a:fld id="{67C91755-1A91-2844-9AEA-0F69B0EDA79A}" type="datetimeFigureOut">
              <a:rPr lang="en-US" smtClean="0"/>
              <a:t>6/18/22</a:t>
            </a:fld>
            <a:endParaRPr lang="en-US"/>
          </a:p>
        </p:txBody>
      </p:sp>
      <p:sp>
        <p:nvSpPr>
          <p:cNvPr id="5" name="Footer Placeholder 4">
            <a:extLst>
              <a:ext uri="{FF2B5EF4-FFF2-40B4-BE49-F238E27FC236}">
                <a16:creationId xmlns:a16="http://schemas.microsoft.com/office/drawing/2014/main" id="{982BAB8E-4318-B8A4-3203-1F2D3B8E3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008F9-BB43-2843-D26B-CA095E4AB433}"/>
              </a:ext>
            </a:extLst>
          </p:cNvPr>
          <p:cNvSpPr>
            <a:spLocks noGrp="1"/>
          </p:cNvSpPr>
          <p:nvPr>
            <p:ph type="sldNum" sz="quarter" idx="12"/>
          </p:nvPr>
        </p:nvSpPr>
        <p:spPr/>
        <p:txBody>
          <a:bodyPr/>
          <a:lstStyle/>
          <a:p>
            <a:fld id="{84145756-0246-F145-8939-06039EF0474C}" type="slidenum">
              <a:rPr lang="en-US" smtClean="0"/>
              <a:t>‹#›</a:t>
            </a:fld>
            <a:endParaRPr lang="en-US"/>
          </a:p>
        </p:txBody>
      </p:sp>
    </p:spTree>
    <p:extLst>
      <p:ext uri="{BB962C8B-B14F-4D97-AF65-F5344CB8AC3E}">
        <p14:creationId xmlns:p14="http://schemas.microsoft.com/office/powerpoint/2010/main" val="424674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9754-FC84-920C-A351-53D4FA39B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72983A-0BB9-02A2-9294-E8C1387E4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4C8C17-4273-DB0F-9105-373DED9D7DA0}"/>
              </a:ext>
            </a:extLst>
          </p:cNvPr>
          <p:cNvSpPr>
            <a:spLocks noGrp="1"/>
          </p:cNvSpPr>
          <p:nvPr>
            <p:ph type="dt" sz="half" idx="10"/>
          </p:nvPr>
        </p:nvSpPr>
        <p:spPr/>
        <p:txBody>
          <a:bodyPr/>
          <a:lstStyle/>
          <a:p>
            <a:fld id="{67C91755-1A91-2844-9AEA-0F69B0EDA79A}" type="datetimeFigureOut">
              <a:rPr lang="en-US" smtClean="0"/>
              <a:t>6/18/22</a:t>
            </a:fld>
            <a:endParaRPr lang="en-US"/>
          </a:p>
        </p:txBody>
      </p:sp>
      <p:sp>
        <p:nvSpPr>
          <p:cNvPr id="5" name="Footer Placeholder 4">
            <a:extLst>
              <a:ext uri="{FF2B5EF4-FFF2-40B4-BE49-F238E27FC236}">
                <a16:creationId xmlns:a16="http://schemas.microsoft.com/office/drawing/2014/main" id="{AD8E08D4-9513-C22B-0573-576284375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0EBAA-5596-5A46-9D45-F576DC7D9A46}"/>
              </a:ext>
            </a:extLst>
          </p:cNvPr>
          <p:cNvSpPr>
            <a:spLocks noGrp="1"/>
          </p:cNvSpPr>
          <p:nvPr>
            <p:ph type="sldNum" sz="quarter" idx="12"/>
          </p:nvPr>
        </p:nvSpPr>
        <p:spPr/>
        <p:txBody>
          <a:bodyPr/>
          <a:lstStyle/>
          <a:p>
            <a:fld id="{84145756-0246-F145-8939-06039EF0474C}" type="slidenum">
              <a:rPr lang="en-US" smtClean="0"/>
              <a:t>‹#›</a:t>
            </a:fld>
            <a:endParaRPr lang="en-US"/>
          </a:p>
        </p:txBody>
      </p:sp>
    </p:spTree>
    <p:extLst>
      <p:ext uri="{BB962C8B-B14F-4D97-AF65-F5344CB8AC3E}">
        <p14:creationId xmlns:p14="http://schemas.microsoft.com/office/powerpoint/2010/main" val="81885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3694-49A2-D1A9-CB29-6B8FB06ACC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335EB7-F677-13C0-BAE3-0F990D4BFF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E7E1F6-906B-7F0B-0F3B-1B42EEE305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8D8D7C-D5D8-5306-7A6B-53740C0313AF}"/>
              </a:ext>
            </a:extLst>
          </p:cNvPr>
          <p:cNvSpPr>
            <a:spLocks noGrp="1"/>
          </p:cNvSpPr>
          <p:nvPr>
            <p:ph type="dt" sz="half" idx="10"/>
          </p:nvPr>
        </p:nvSpPr>
        <p:spPr/>
        <p:txBody>
          <a:bodyPr/>
          <a:lstStyle/>
          <a:p>
            <a:fld id="{67C91755-1A91-2844-9AEA-0F69B0EDA79A}" type="datetimeFigureOut">
              <a:rPr lang="en-US" smtClean="0"/>
              <a:t>6/18/22</a:t>
            </a:fld>
            <a:endParaRPr lang="en-US"/>
          </a:p>
        </p:txBody>
      </p:sp>
      <p:sp>
        <p:nvSpPr>
          <p:cNvPr id="6" name="Footer Placeholder 5">
            <a:extLst>
              <a:ext uri="{FF2B5EF4-FFF2-40B4-BE49-F238E27FC236}">
                <a16:creationId xmlns:a16="http://schemas.microsoft.com/office/drawing/2014/main" id="{66B0B010-BF06-08B3-EA4F-5684E38FD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B0AF6-FA04-7F2D-5D24-1BD8743251D3}"/>
              </a:ext>
            </a:extLst>
          </p:cNvPr>
          <p:cNvSpPr>
            <a:spLocks noGrp="1"/>
          </p:cNvSpPr>
          <p:nvPr>
            <p:ph type="sldNum" sz="quarter" idx="12"/>
          </p:nvPr>
        </p:nvSpPr>
        <p:spPr/>
        <p:txBody>
          <a:bodyPr/>
          <a:lstStyle/>
          <a:p>
            <a:fld id="{84145756-0246-F145-8939-06039EF0474C}" type="slidenum">
              <a:rPr lang="en-US" smtClean="0"/>
              <a:t>‹#›</a:t>
            </a:fld>
            <a:endParaRPr lang="en-US"/>
          </a:p>
        </p:txBody>
      </p:sp>
    </p:spTree>
    <p:extLst>
      <p:ext uri="{BB962C8B-B14F-4D97-AF65-F5344CB8AC3E}">
        <p14:creationId xmlns:p14="http://schemas.microsoft.com/office/powerpoint/2010/main" val="24133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595A-19EA-74C9-6A90-EC0AF978CF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1A379D-D3D2-45C5-5A0E-A82A62CEF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FCB60D-2B3B-72BB-E7D7-AAB3DE33EC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A8AAC-2B27-37B1-E25B-16A29E0EE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7F07FB-BCEE-0B66-E978-B80FB16DC1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DB93DB-CD20-779C-53A7-370DCAEE9191}"/>
              </a:ext>
            </a:extLst>
          </p:cNvPr>
          <p:cNvSpPr>
            <a:spLocks noGrp="1"/>
          </p:cNvSpPr>
          <p:nvPr>
            <p:ph type="dt" sz="half" idx="10"/>
          </p:nvPr>
        </p:nvSpPr>
        <p:spPr/>
        <p:txBody>
          <a:bodyPr/>
          <a:lstStyle/>
          <a:p>
            <a:fld id="{67C91755-1A91-2844-9AEA-0F69B0EDA79A}" type="datetimeFigureOut">
              <a:rPr lang="en-US" smtClean="0"/>
              <a:t>6/18/22</a:t>
            </a:fld>
            <a:endParaRPr lang="en-US"/>
          </a:p>
        </p:txBody>
      </p:sp>
      <p:sp>
        <p:nvSpPr>
          <p:cNvPr id="8" name="Footer Placeholder 7">
            <a:extLst>
              <a:ext uri="{FF2B5EF4-FFF2-40B4-BE49-F238E27FC236}">
                <a16:creationId xmlns:a16="http://schemas.microsoft.com/office/drawing/2014/main" id="{017AF2BE-4722-7CD3-06D7-16835D3A29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6C1A6A-7616-99D5-010F-D5EBBB1D2418}"/>
              </a:ext>
            </a:extLst>
          </p:cNvPr>
          <p:cNvSpPr>
            <a:spLocks noGrp="1"/>
          </p:cNvSpPr>
          <p:nvPr>
            <p:ph type="sldNum" sz="quarter" idx="12"/>
          </p:nvPr>
        </p:nvSpPr>
        <p:spPr/>
        <p:txBody>
          <a:bodyPr/>
          <a:lstStyle/>
          <a:p>
            <a:fld id="{84145756-0246-F145-8939-06039EF0474C}" type="slidenum">
              <a:rPr lang="en-US" smtClean="0"/>
              <a:t>‹#›</a:t>
            </a:fld>
            <a:endParaRPr lang="en-US"/>
          </a:p>
        </p:txBody>
      </p:sp>
    </p:spTree>
    <p:extLst>
      <p:ext uri="{BB962C8B-B14F-4D97-AF65-F5344CB8AC3E}">
        <p14:creationId xmlns:p14="http://schemas.microsoft.com/office/powerpoint/2010/main" val="1002220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8954-AA88-537D-6AD8-86A0433A42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733502-9F95-F2D1-BABA-F9649252300B}"/>
              </a:ext>
            </a:extLst>
          </p:cNvPr>
          <p:cNvSpPr>
            <a:spLocks noGrp="1"/>
          </p:cNvSpPr>
          <p:nvPr>
            <p:ph type="dt" sz="half" idx="10"/>
          </p:nvPr>
        </p:nvSpPr>
        <p:spPr/>
        <p:txBody>
          <a:bodyPr/>
          <a:lstStyle/>
          <a:p>
            <a:fld id="{67C91755-1A91-2844-9AEA-0F69B0EDA79A}" type="datetimeFigureOut">
              <a:rPr lang="en-US" smtClean="0"/>
              <a:t>6/18/22</a:t>
            </a:fld>
            <a:endParaRPr lang="en-US"/>
          </a:p>
        </p:txBody>
      </p:sp>
      <p:sp>
        <p:nvSpPr>
          <p:cNvPr id="4" name="Footer Placeholder 3">
            <a:extLst>
              <a:ext uri="{FF2B5EF4-FFF2-40B4-BE49-F238E27FC236}">
                <a16:creationId xmlns:a16="http://schemas.microsoft.com/office/drawing/2014/main" id="{FB404365-D541-3633-4DB5-7BCE7934A0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4FCB0-465D-1BE0-3A6E-677F5B6276B5}"/>
              </a:ext>
            </a:extLst>
          </p:cNvPr>
          <p:cNvSpPr>
            <a:spLocks noGrp="1"/>
          </p:cNvSpPr>
          <p:nvPr>
            <p:ph type="sldNum" sz="quarter" idx="12"/>
          </p:nvPr>
        </p:nvSpPr>
        <p:spPr/>
        <p:txBody>
          <a:bodyPr/>
          <a:lstStyle/>
          <a:p>
            <a:fld id="{84145756-0246-F145-8939-06039EF0474C}" type="slidenum">
              <a:rPr lang="en-US" smtClean="0"/>
              <a:t>‹#›</a:t>
            </a:fld>
            <a:endParaRPr lang="en-US"/>
          </a:p>
        </p:txBody>
      </p:sp>
    </p:spTree>
    <p:extLst>
      <p:ext uri="{BB962C8B-B14F-4D97-AF65-F5344CB8AC3E}">
        <p14:creationId xmlns:p14="http://schemas.microsoft.com/office/powerpoint/2010/main" val="410792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506D2-F964-284F-568F-33DADE068EA8}"/>
              </a:ext>
            </a:extLst>
          </p:cNvPr>
          <p:cNvSpPr>
            <a:spLocks noGrp="1"/>
          </p:cNvSpPr>
          <p:nvPr>
            <p:ph type="dt" sz="half" idx="10"/>
          </p:nvPr>
        </p:nvSpPr>
        <p:spPr/>
        <p:txBody>
          <a:bodyPr/>
          <a:lstStyle/>
          <a:p>
            <a:fld id="{67C91755-1A91-2844-9AEA-0F69B0EDA79A}" type="datetimeFigureOut">
              <a:rPr lang="en-US" smtClean="0"/>
              <a:t>6/18/22</a:t>
            </a:fld>
            <a:endParaRPr lang="en-US"/>
          </a:p>
        </p:txBody>
      </p:sp>
      <p:sp>
        <p:nvSpPr>
          <p:cNvPr id="3" name="Footer Placeholder 2">
            <a:extLst>
              <a:ext uri="{FF2B5EF4-FFF2-40B4-BE49-F238E27FC236}">
                <a16:creationId xmlns:a16="http://schemas.microsoft.com/office/drawing/2014/main" id="{9ACD0718-E8FB-6A22-79F9-B1AF00BC00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DA80AA-22EF-82C1-9AD5-FA912AE52AC1}"/>
              </a:ext>
            </a:extLst>
          </p:cNvPr>
          <p:cNvSpPr>
            <a:spLocks noGrp="1"/>
          </p:cNvSpPr>
          <p:nvPr>
            <p:ph type="sldNum" sz="quarter" idx="12"/>
          </p:nvPr>
        </p:nvSpPr>
        <p:spPr/>
        <p:txBody>
          <a:bodyPr/>
          <a:lstStyle/>
          <a:p>
            <a:fld id="{84145756-0246-F145-8939-06039EF0474C}" type="slidenum">
              <a:rPr lang="en-US" smtClean="0"/>
              <a:t>‹#›</a:t>
            </a:fld>
            <a:endParaRPr lang="en-US"/>
          </a:p>
        </p:txBody>
      </p:sp>
    </p:spTree>
    <p:extLst>
      <p:ext uri="{BB962C8B-B14F-4D97-AF65-F5344CB8AC3E}">
        <p14:creationId xmlns:p14="http://schemas.microsoft.com/office/powerpoint/2010/main" val="1460408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2723-126A-C345-AEA5-049D66680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2CA20-CB33-3B00-A35C-5D1C74F159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177BF9-F3C7-B103-FBD3-09BA39FCA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2648F-67C2-2B14-C01C-1FFDB07536D4}"/>
              </a:ext>
            </a:extLst>
          </p:cNvPr>
          <p:cNvSpPr>
            <a:spLocks noGrp="1"/>
          </p:cNvSpPr>
          <p:nvPr>
            <p:ph type="dt" sz="half" idx="10"/>
          </p:nvPr>
        </p:nvSpPr>
        <p:spPr/>
        <p:txBody>
          <a:bodyPr/>
          <a:lstStyle/>
          <a:p>
            <a:fld id="{67C91755-1A91-2844-9AEA-0F69B0EDA79A}" type="datetimeFigureOut">
              <a:rPr lang="en-US" smtClean="0"/>
              <a:t>6/18/22</a:t>
            </a:fld>
            <a:endParaRPr lang="en-US"/>
          </a:p>
        </p:txBody>
      </p:sp>
      <p:sp>
        <p:nvSpPr>
          <p:cNvPr id="6" name="Footer Placeholder 5">
            <a:extLst>
              <a:ext uri="{FF2B5EF4-FFF2-40B4-BE49-F238E27FC236}">
                <a16:creationId xmlns:a16="http://schemas.microsoft.com/office/drawing/2014/main" id="{74320A8C-9EFE-CF5D-5AC0-C60E6B373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DB18-8410-91E9-6CA3-157BC84D96D1}"/>
              </a:ext>
            </a:extLst>
          </p:cNvPr>
          <p:cNvSpPr>
            <a:spLocks noGrp="1"/>
          </p:cNvSpPr>
          <p:nvPr>
            <p:ph type="sldNum" sz="quarter" idx="12"/>
          </p:nvPr>
        </p:nvSpPr>
        <p:spPr/>
        <p:txBody>
          <a:bodyPr/>
          <a:lstStyle/>
          <a:p>
            <a:fld id="{84145756-0246-F145-8939-06039EF0474C}" type="slidenum">
              <a:rPr lang="en-US" smtClean="0"/>
              <a:t>‹#›</a:t>
            </a:fld>
            <a:endParaRPr lang="en-US"/>
          </a:p>
        </p:txBody>
      </p:sp>
    </p:spTree>
    <p:extLst>
      <p:ext uri="{BB962C8B-B14F-4D97-AF65-F5344CB8AC3E}">
        <p14:creationId xmlns:p14="http://schemas.microsoft.com/office/powerpoint/2010/main" val="429435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B0BB-794D-D082-EFBA-843F15EF9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4EA3E9-8AEE-C044-53F9-2737F4FB18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370CFF-37BE-DBE4-132B-0AA05AFFD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79F-8F9D-B390-B486-96D4FAC005CC}"/>
              </a:ext>
            </a:extLst>
          </p:cNvPr>
          <p:cNvSpPr>
            <a:spLocks noGrp="1"/>
          </p:cNvSpPr>
          <p:nvPr>
            <p:ph type="dt" sz="half" idx="10"/>
          </p:nvPr>
        </p:nvSpPr>
        <p:spPr/>
        <p:txBody>
          <a:bodyPr/>
          <a:lstStyle/>
          <a:p>
            <a:fld id="{67C91755-1A91-2844-9AEA-0F69B0EDA79A}" type="datetimeFigureOut">
              <a:rPr lang="en-US" smtClean="0"/>
              <a:t>6/18/22</a:t>
            </a:fld>
            <a:endParaRPr lang="en-US"/>
          </a:p>
        </p:txBody>
      </p:sp>
      <p:sp>
        <p:nvSpPr>
          <p:cNvPr id="6" name="Footer Placeholder 5">
            <a:extLst>
              <a:ext uri="{FF2B5EF4-FFF2-40B4-BE49-F238E27FC236}">
                <a16:creationId xmlns:a16="http://schemas.microsoft.com/office/drawing/2014/main" id="{FEE6544A-BF74-8536-AB23-068D60DFA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38FB1-7CB0-DAF2-45AE-440DFD6F2B9E}"/>
              </a:ext>
            </a:extLst>
          </p:cNvPr>
          <p:cNvSpPr>
            <a:spLocks noGrp="1"/>
          </p:cNvSpPr>
          <p:nvPr>
            <p:ph type="sldNum" sz="quarter" idx="12"/>
          </p:nvPr>
        </p:nvSpPr>
        <p:spPr/>
        <p:txBody>
          <a:bodyPr/>
          <a:lstStyle/>
          <a:p>
            <a:fld id="{84145756-0246-F145-8939-06039EF0474C}" type="slidenum">
              <a:rPr lang="en-US" smtClean="0"/>
              <a:t>‹#›</a:t>
            </a:fld>
            <a:endParaRPr lang="en-US"/>
          </a:p>
        </p:txBody>
      </p:sp>
    </p:spTree>
    <p:extLst>
      <p:ext uri="{BB962C8B-B14F-4D97-AF65-F5344CB8AC3E}">
        <p14:creationId xmlns:p14="http://schemas.microsoft.com/office/powerpoint/2010/main" val="189276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3EE97A-2A50-29DE-15C7-FEBA1A73AE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BE64BC-4BC1-7E83-92BF-B39120C33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256A20-496B-0A7F-2703-5AF10D25A0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91755-1A91-2844-9AEA-0F69B0EDA79A}" type="datetimeFigureOut">
              <a:rPr lang="en-US" smtClean="0"/>
              <a:t>6/18/22</a:t>
            </a:fld>
            <a:endParaRPr lang="en-US"/>
          </a:p>
        </p:txBody>
      </p:sp>
      <p:sp>
        <p:nvSpPr>
          <p:cNvPr id="5" name="Footer Placeholder 4">
            <a:extLst>
              <a:ext uri="{FF2B5EF4-FFF2-40B4-BE49-F238E27FC236}">
                <a16:creationId xmlns:a16="http://schemas.microsoft.com/office/drawing/2014/main" id="{EF394641-089C-B106-565D-FAAB4A17D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B5B8B2-2F06-FF2B-B508-C12975F8A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45756-0246-F145-8939-06039EF0474C}" type="slidenum">
              <a:rPr lang="en-US" smtClean="0"/>
              <a:t>‹#›</a:t>
            </a:fld>
            <a:endParaRPr lang="en-US"/>
          </a:p>
        </p:txBody>
      </p:sp>
    </p:spTree>
    <p:extLst>
      <p:ext uri="{BB962C8B-B14F-4D97-AF65-F5344CB8AC3E}">
        <p14:creationId xmlns:p14="http://schemas.microsoft.com/office/powerpoint/2010/main" val="2738478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programming language) - Wikipedia">
            <a:extLst>
              <a:ext uri="{FF2B5EF4-FFF2-40B4-BE49-F238E27FC236}">
                <a16:creationId xmlns:a16="http://schemas.microsoft.com/office/drawing/2014/main" id="{80CA9358-FC61-12B0-C833-11DC18700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568" y="543339"/>
            <a:ext cx="4866862" cy="4866862"/>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B8E1ECB9-CB1A-3477-488D-3586DCB1F3A7}"/>
              </a:ext>
            </a:extLst>
          </p:cNvPr>
          <p:cNvSpPr txBox="1">
            <a:spLocks/>
          </p:cNvSpPr>
          <p:nvPr/>
        </p:nvSpPr>
        <p:spPr>
          <a:xfrm>
            <a:off x="1523999" y="5700091"/>
            <a:ext cx="9144000" cy="6460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Intro to Python for Security</a:t>
            </a:r>
          </a:p>
        </p:txBody>
      </p:sp>
    </p:spTree>
    <p:extLst>
      <p:ext uri="{BB962C8B-B14F-4D97-AF65-F5344CB8AC3E}">
        <p14:creationId xmlns:p14="http://schemas.microsoft.com/office/powerpoint/2010/main" val="10553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E3B2-6D2A-91C5-F312-ABBA8ACEBB85}"/>
              </a:ext>
            </a:extLst>
          </p:cNvPr>
          <p:cNvSpPr>
            <a:spLocks noGrp="1"/>
          </p:cNvSpPr>
          <p:nvPr>
            <p:ph type="title"/>
          </p:nvPr>
        </p:nvSpPr>
        <p:spPr/>
        <p:txBody>
          <a:bodyPr/>
          <a:lstStyle/>
          <a:p>
            <a:r>
              <a:rPr lang="en-US" dirty="0"/>
              <a:t>Some key take-aways</a:t>
            </a:r>
          </a:p>
        </p:txBody>
      </p:sp>
      <p:sp>
        <p:nvSpPr>
          <p:cNvPr id="3" name="Content Placeholder 2">
            <a:extLst>
              <a:ext uri="{FF2B5EF4-FFF2-40B4-BE49-F238E27FC236}">
                <a16:creationId xmlns:a16="http://schemas.microsoft.com/office/drawing/2014/main" id="{6DC05EB2-3014-854B-2FBA-BF63605EFE81}"/>
              </a:ext>
            </a:extLst>
          </p:cNvPr>
          <p:cNvSpPr>
            <a:spLocks noGrp="1"/>
          </p:cNvSpPr>
          <p:nvPr>
            <p:ph idx="1"/>
          </p:nvPr>
        </p:nvSpPr>
        <p:spPr/>
        <p:txBody>
          <a:bodyPr>
            <a:normAutofit/>
          </a:bodyPr>
          <a:lstStyle/>
          <a:p>
            <a:r>
              <a:rPr lang="en-US" dirty="0">
                <a:cs typeface="Courier New" panose="02070309020205020404" pitchFamily="49" charset="0"/>
              </a:rPr>
              <a:t>We can program directly into the terminal to see how things react before putting them into a script.</a:t>
            </a:r>
          </a:p>
          <a:p>
            <a:r>
              <a:rPr lang="en-US" dirty="0">
                <a:cs typeface="Courier New" panose="02070309020205020404" pitchFamily="49" charset="0"/>
              </a:rPr>
              <a:t>Python has a number of built-in things that we can take advantage of.</a:t>
            </a:r>
          </a:p>
          <a:p>
            <a:r>
              <a:rPr lang="en-US" dirty="0">
                <a:cs typeface="Courier New" panose="02070309020205020404" pitchFamily="49" charset="0"/>
              </a:rPr>
              <a:t>Python also has keywords</a:t>
            </a:r>
          </a:p>
          <a:p>
            <a:r>
              <a:rPr lang="en-US" dirty="0">
                <a:cs typeface="Courier New" panose="02070309020205020404" pitchFamily="49" charset="0"/>
              </a:rPr>
              <a:t>Functions are things that take an argument, do some computation, and output a result.</a:t>
            </a:r>
          </a:p>
          <a:p>
            <a:pPr lvl="1"/>
            <a:r>
              <a:rPr lang="en-US" dirty="0">
                <a:cs typeface="Courier New" panose="02070309020205020404" pitchFamily="49" charset="0"/>
              </a:rPr>
              <a:t>NOTE: Methods are different, but not much really. Don’t get wrapped around the axle on the difference between methods and functions.</a:t>
            </a:r>
          </a:p>
          <a:p>
            <a:r>
              <a:rPr lang="en-US" dirty="0">
                <a:cs typeface="Courier New" panose="02070309020205020404" pitchFamily="49" charset="0"/>
              </a:rPr>
              <a:t>Variables are representations for other things</a:t>
            </a:r>
          </a:p>
        </p:txBody>
      </p:sp>
    </p:spTree>
    <p:extLst>
      <p:ext uri="{BB962C8B-B14F-4D97-AF65-F5344CB8AC3E}">
        <p14:creationId xmlns:p14="http://schemas.microsoft.com/office/powerpoint/2010/main" val="43787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1EDF-9848-EFDB-BA72-498424E95905}"/>
              </a:ext>
            </a:extLst>
          </p:cNvPr>
          <p:cNvSpPr>
            <a:spLocks noGrp="1"/>
          </p:cNvSpPr>
          <p:nvPr>
            <p:ph type="title"/>
          </p:nvPr>
        </p:nvSpPr>
        <p:spPr/>
        <p:txBody>
          <a:bodyPr/>
          <a:lstStyle/>
          <a:p>
            <a:r>
              <a:rPr lang="en-US" dirty="0"/>
              <a:t>Python - What is it!?</a:t>
            </a:r>
          </a:p>
        </p:txBody>
      </p:sp>
      <p:sp>
        <p:nvSpPr>
          <p:cNvPr id="3" name="Content Placeholder 2">
            <a:extLst>
              <a:ext uri="{FF2B5EF4-FFF2-40B4-BE49-F238E27FC236}">
                <a16:creationId xmlns:a16="http://schemas.microsoft.com/office/drawing/2014/main" id="{023FA2C7-8799-F7B7-74D5-B408DB676C85}"/>
              </a:ext>
            </a:extLst>
          </p:cNvPr>
          <p:cNvSpPr>
            <a:spLocks noGrp="1"/>
          </p:cNvSpPr>
          <p:nvPr>
            <p:ph idx="1"/>
          </p:nvPr>
        </p:nvSpPr>
        <p:spPr/>
        <p:txBody>
          <a:bodyPr>
            <a:normAutofit/>
          </a:bodyPr>
          <a:lstStyle/>
          <a:p>
            <a:pPr marL="0" indent="0">
              <a:buNone/>
            </a:pPr>
            <a:r>
              <a:rPr lang="en-US" dirty="0"/>
              <a:t>A weakly typed, interpreted, object-oriented, high-level scripting language.</a:t>
            </a:r>
          </a:p>
          <a:p>
            <a:pPr marL="0" indent="0">
              <a:buNone/>
            </a:pPr>
            <a:endParaRPr lang="en-US" dirty="0"/>
          </a:p>
          <a:p>
            <a:pPr marL="0" indent="0">
              <a:buNone/>
            </a:pPr>
            <a:r>
              <a:rPr lang="en-US" dirty="0" err="1"/>
              <a:t>Whaaaat</a:t>
            </a:r>
            <a:r>
              <a:rPr lang="en-US" dirty="0"/>
              <a:t>!?</a:t>
            </a:r>
          </a:p>
          <a:p>
            <a:r>
              <a:rPr lang="en-US" dirty="0"/>
              <a:t>Weakly typed – what does that mean!?</a:t>
            </a:r>
          </a:p>
          <a:p>
            <a:r>
              <a:rPr lang="en-US" dirty="0"/>
              <a:t>Interpreted – what does that mean!?</a:t>
            </a:r>
          </a:p>
          <a:p>
            <a:r>
              <a:rPr lang="en-US" dirty="0"/>
              <a:t>Object-oriented – what does that mean!?</a:t>
            </a:r>
          </a:p>
          <a:p>
            <a:r>
              <a:rPr lang="en-US" dirty="0"/>
              <a:t>High-level – what does that mean!?</a:t>
            </a:r>
          </a:p>
        </p:txBody>
      </p:sp>
    </p:spTree>
    <p:extLst>
      <p:ext uri="{BB962C8B-B14F-4D97-AF65-F5344CB8AC3E}">
        <p14:creationId xmlns:p14="http://schemas.microsoft.com/office/powerpoint/2010/main" val="163229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0C81-95E7-7680-E0F2-2932F72C1025}"/>
              </a:ext>
            </a:extLst>
          </p:cNvPr>
          <p:cNvSpPr>
            <a:spLocks noGrp="1"/>
          </p:cNvSpPr>
          <p:nvPr>
            <p:ph type="title"/>
          </p:nvPr>
        </p:nvSpPr>
        <p:spPr/>
        <p:txBody>
          <a:bodyPr/>
          <a:lstStyle/>
          <a:p>
            <a:r>
              <a:rPr lang="en-US" dirty="0"/>
              <a:t>Python as a calculator</a:t>
            </a:r>
          </a:p>
        </p:txBody>
      </p:sp>
      <p:sp>
        <p:nvSpPr>
          <p:cNvPr id="3" name="Content Placeholder 2">
            <a:extLst>
              <a:ext uri="{FF2B5EF4-FFF2-40B4-BE49-F238E27FC236}">
                <a16:creationId xmlns:a16="http://schemas.microsoft.com/office/drawing/2014/main" id="{85ACF0AA-03B3-0A58-2C41-F3E192A7FDBA}"/>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a:t>
            </a:r>
            <a:r>
              <a:rPr lang="en-US" dirty="0"/>
              <a:t> - addition</a:t>
            </a:r>
          </a:p>
          <a:p>
            <a:r>
              <a:rPr lang="en-US" dirty="0">
                <a:latin typeface="Courier New" panose="02070309020205020404" pitchFamily="49" charset="0"/>
                <a:cs typeface="Courier New" panose="02070309020205020404" pitchFamily="49" charset="0"/>
              </a:rPr>
              <a:t>-</a:t>
            </a:r>
            <a:r>
              <a:rPr lang="en-US" dirty="0"/>
              <a:t> - subtraction</a:t>
            </a:r>
          </a:p>
          <a:p>
            <a:r>
              <a:rPr lang="en-US" dirty="0">
                <a:latin typeface="Courier New" panose="02070309020205020404" pitchFamily="49" charset="0"/>
                <a:cs typeface="Courier New" panose="02070309020205020404" pitchFamily="49" charset="0"/>
              </a:rPr>
              <a:t>*</a:t>
            </a:r>
            <a:r>
              <a:rPr lang="en-US" dirty="0"/>
              <a:t> - multiplication</a:t>
            </a:r>
          </a:p>
          <a:p>
            <a:r>
              <a:rPr lang="en-US" dirty="0">
                <a:latin typeface="Courier New" panose="02070309020205020404" pitchFamily="49" charset="0"/>
                <a:cs typeface="Courier New" panose="02070309020205020404" pitchFamily="49" charset="0"/>
              </a:rPr>
              <a:t>**</a:t>
            </a:r>
            <a:r>
              <a:rPr lang="en-US" dirty="0"/>
              <a:t> - exponents</a:t>
            </a:r>
          </a:p>
          <a:p>
            <a:r>
              <a:rPr lang="en-US" dirty="0">
                <a:latin typeface="Courier New" panose="02070309020205020404" pitchFamily="49" charset="0"/>
                <a:cs typeface="Courier New" panose="02070309020205020404" pitchFamily="49" charset="0"/>
              </a:rPr>
              <a:t>/</a:t>
            </a:r>
            <a:r>
              <a:rPr lang="en-US" dirty="0"/>
              <a:t> - division (returns a float)</a:t>
            </a:r>
          </a:p>
          <a:p>
            <a:r>
              <a:rPr lang="en-US" dirty="0">
                <a:latin typeface="Courier New" panose="02070309020205020404" pitchFamily="49" charset="0"/>
                <a:cs typeface="Courier New" panose="02070309020205020404" pitchFamily="49" charset="0"/>
              </a:rPr>
              <a:t>//</a:t>
            </a:r>
            <a:r>
              <a:rPr lang="en-US" dirty="0"/>
              <a:t> - divide and then round down (floor - returns an integer)</a:t>
            </a:r>
          </a:p>
          <a:p>
            <a:r>
              <a:rPr lang="en-US" dirty="0">
                <a:latin typeface="Courier New" panose="02070309020205020404" pitchFamily="49" charset="0"/>
                <a:cs typeface="Courier New" panose="02070309020205020404" pitchFamily="49" charset="0"/>
              </a:rPr>
              <a:t>%</a:t>
            </a:r>
            <a:r>
              <a:rPr lang="en-US" dirty="0"/>
              <a:t> - modulus</a:t>
            </a:r>
          </a:p>
          <a:p>
            <a:endParaRPr lang="en-US" dirty="0"/>
          </a:p>
        </p:txBody>
      </p:sp>
    </p:spTree>
    <p:extLst>
      <p:ext uri="{BB962C8B-B14F-4D97-AF65-F5344CB8AC3E}">
        <p14:creationId xmlns:p14="http://schemas.microsoft.com/office/powerpoint/2010/main" val="18117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5AC4D-F98A-9B6B-6FAD-63BB03087B2F}"/>
              </a:ext>
            </a:extLst>
          </p:cNvPr>
          <p:cNvSpPr>
            <a:spLocks noGrp="1"/>
          </p:cNvSpPr>
          <p:nvPr>
            <p:ph type="title"/>
          </p:nvPr>
        </p:nvSpPr>
        <p:spPr/>
        <p:txBody>
          <a:bodyPr/>
          <a:lstStyle/>
          <a:p>
            <a:r>
              <a:rPr lang="en-US" dirty="0"/>
              <a:t>Let’s look at some common data structures</a:t>
            </a:r>
            <a:br>
              <a:rPr lang="en-US" dirty="0"/>
            </a:br>
            <a:r>
              <a:rPr lang="en-US" sz="1800" dirty="0"/>
              <a:t>(and fun things you can do with them)</a:t>
            </a:r>
          </a:p>
        </p:txBody>
      </p:sp>
      <p:sp>
        <p:nvSpPr>
          <p:cNvPr id="3" name="Content Placeholder 2">
            <a:extLst>
              <a:ext uri="{FF2B5EF4-FFF2-40B4-BE49-F238E27FC236}">
                <a16:creationId xmlns:a16="http://schemas.microsoft.com/office/drawing/2014/main" id="{B80226B8-4EAA-CA73-96C6-875DC134185C}"/>
              </a:ext>
            </a:extLst>
          </p:cNvPr>
          <p:cNvSpPr>
            <a:spLocks noGrp="1"/>
          </p:cNvSpPr>
          <p:nvPr>
            <p:ph idx="1"/>
          </p:nvPr>
        </p:nvSpPr>
        <p:spPr/>
        <p:txBody>
          <a:bodyPr/>
          <a:lstStyle/>
          <a:p>
            <a:r>
              <a:rPr lang="en-US" dirty="0"/>
              <a:t>Boolean</a:t>
            </a:r>
          </a:p>
          <a:p>
            <a:r>
              <a:rPr lang="en-US" dirty="0"/>
              <a:t>Integer</a:t>
            </a:r>
          </a:p>
          <a:p>
            <a:r>
              <a:rPr lang="en-US" dirty="0"/>
              <a:t>Float</a:t>
            </a:r>
          </a:p>
          <a:p>
            <a:r>
              <a:rPr lang="en-US" dirty="0"/>
              <a:t>String</a:t>
            </a:r>
          </a:p>
          <a:p>
            <a:r>
              <a:rPr lang="en-US" dirty="0"/>
              <a:t>List</a:t>
            </a:r>
          </a:p>
          <a:p>
            <a:r>
              <a:rPr lang="en-US" dirty="0"/>
              <a:t>Tuple</a:t>
            </a:r>
          </a:p>
          <a:p>
            <a:r>
              <a:rPr lang="en-US" dirty="0"/>
              <a:t>Set</a:t>
            </a:r>
          </a:p>
          <a:p>
            <a:r>
              <a:rPr lang="en-US" dirty="0"/>
              <a:t>Dictionary</a:t>
            </a:r>
          </a:p>
        </p:txBody>
      </p:sp>
    </p:spTree>
    <p:extLst>
      <p:ext uri="{BB962C8B-B14F-4D97-AF65-F5344CB8AC3E}">
        <p14:creationId xmlns:p14="http://schemas.microsoft.com/office/powerpoint/2010/main" val="6121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A3F7-AEB8-A182-0C3B-FADD1169CBD3}"/>
              </a:ext>
            </a:extLst>
          </p:cNvPr>
          <p:cNvSpPr>
            <a:spLocks noGrp="1"/>
          </p:cNvSpPr>
          <p:nvPr>
            <p:ph type="title"/>
          </p:nvPr>
        </p:nvSpPr>
        <p:spPr/>
        <p:txBody>
          <a:bodyPr/>
          <a:lstStyle/>
          <a:p>
            <a:r>
              <a:rPr lang="en-US" dirty="0"/>
              <a:t>How about flow control with keywords?</a:t>
            </a:r>
          </a:p>
        </p:txBody>
      </p:sp>
      <p:sp>
        <p:nvSpPr>
          <p:cNvPr id="3" name="Content Placeholder 2">
            <a:extLst>
              <a:ext uri="{FF2B5EF4-FFF2-40B4-BE49-F238E27FC236}">
                <a16:creationId xmlns:a16="http://schemas.microsoft.com/office/drawing/2014/main" id="{146E9A11-CF65-2ECE-AE3E-5A7FF7F5C51B}"/>
              </a:ext>
            </a:extLst>
          </p:cNvPr>
          <p:cNvSpPr>
            <a:spLocks noGrp="1"/>
          </p:cNvSpPr>
          <p:nvPr>
            <p:ph idx="1"/>
          </p:nvPr>
        </p:nvSpPr>
        <p:spPr/>
        <p:txBody>
          <a:bodyPr/>
          <a:lstStyle/>
          <a:p>
            <a:r>
              <a:rPr lang="en-US" dirty="0"/>
              <a:t>if/</a:t>
            </a:r>
            <a:r>
              <a:rPr lang="en-US" dirty="0" err="1"/>
              <a:t>elif</a:t>
            </a:r>
            <a:r>
              <a:rPr lang="en-US" dirty="0"/>
              <a:t>/else statements</a:t>
            </a:r>
          </a:p>
          <a:p>
            <a:pPr lvl="1"/>
            <a:r>
              <a:rPr lang="en-US" dirty="0"/>
              <a:t>comparisons ==, is, is not, !=, &lt;, &gt;, &lt;=, &gt;=</a:t>
            </a:r>
          </a:p>
          <a:p>
            <a:r>
              <a:rPr lang="en-US" dirty="0"/>
              <a:t>while / continue / break</a:t>
            </a:r>
          </a:p>
          <a:p>
            <a:r>
              <a:rPr lang="en-US" dirty="0"/>
              <a:t>for / continue / break</a:t>
            </a:r>
          </a:p>
          <a:p>
            <a:r>
              <a:rPr lang="en-US" dirty="0"/>
              <a:t>try / except</a:t>
            </a:r>
          </a:p>
          <a:p>
            <a:endParaRPr lang="en-US" dirty="0"/>
          </a:p>
          <a:p>
            <a:endParaRPr lang="en-US" dirty="0"/>
          </a:p>
        </p:txBody>
      </p:sp>
    </p:spTree>
    <p:extLst>
      <p:ext uri="{BB962C8B-B14F-4D97-AF65-F5344CB8AC3E}">
        <p14:creationId xmlns:p14="http://schemas.microsoft.com/office/powerpoint/2010/main" val="88009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4A28-7502-2770-AAC3-1BCF22CB86E8}"/>
              </a:ext>
            </a:extLst>
          </p:cNvPr>
          <p:cNvSpPr>
            <a:spLocks noGrp="1"/>
          </p:cNvSpPr>
          <p:nvPr>
            <p:ph type="title"/>
          </p:nvPr>
        </p:nvSpPr>
        <p:spPr/>
        <p:txBody>
          <a:bodyPr/>
          <a:lstStyle/>
          <a:p>
            <a:r>
              <a:rPr lang="en-US" dirty="0"/>
              <a:t>Writing a function</a:t>
            </a:r>
          </a:p>
        </p:txBody>
      </p:sp>
      <p:sp>
        <p:nvSpPr>
          <p:cNvPr id="3" name="Content Placeholder 2">
            <a:extLst>
              <a:ext uri="{FF2B5EF4-FFF2-40B4-BE49-F238E27FC236}">
                <a16:creationId xmlns:a16="http://schemas.microsoft.com/office/drawing/2014/main" id="{6CFBEEAE-D428-DD12-ADE1-2A89ABDA8313}"/>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function_name</a:t>
            </a:r>
            <a:r>
              <a:rPr lang="en-US" dirty="0">
                <a:latin typeface="Courier New" panose="02070309020205020404" pitchFamily="49" charset="0"/>
                <a:cs typeface="Courier New" panose="02070309020205020404" pitchFamily="49" charset="0"/>
              </a:rPr>
              <a:t>(arg1, arg2):</a:t>
            </a:r>
          </a:p>
          <a:p>
            <a:pPr marL="0" indent="0">
              <a:buNone/>
            </a:pPr>
            <a:r>
              <a:rPr lang="en-US" dirty="0">
                <a:latin typeface="Courier New" panose="02070309020205020404" pitchFamily="49" charset="0"/>
                <a:cs typeface="Courier New" panose="02070309020205020404" pitchFamily="49" charset="0"/>
              </a:rPr>
              <a:t>    # do some things here</a:t>
            </a:r>
          </a:p>
          <a:p>
            <a:pPr marL="0" indent="0">
              <a:buNone/>
            </a:pPr>
            <a:r>
              <a:rPr lang="en-US" dirty="0">
                <a:latin typeface="Courier New" panose="02070309020205020404" pitchFamily="49" charset="0"/>
                <a:cs typeface="Courier New" panose="02070309020205020404" pitchFamily="49" charset="0"/>
              </a:rPr>
              <a:t>	something = </a:t>
            </a:r>
            <a:r>
              <a:rPr lang="en-US" dirty="0" err="1">
                <a:latin typeface="Courier New" panose="02070309020205020404" pitchFamily="49" charset="0"/>
                <a:cs typeface="Courier New" panose="02070309020205020404" pitchFamily="49" charset="0"/>
              </a:rPr>
              <a:t>result_of_calculations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return something</a:t>
            </a:r>
          </a:p>
        </p:txBody>
      </p:sp>
    </p:spTree>
    <p:extLst>
      <p:ext uri="{BB962C8B-B14F-4D97-AF65-F5344CB8AC3E}">
        <p14:creationId xmlns:p14="http://schemas.microsoft.com/office/powerpoint/2010/main" val="3077494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958C-A75A-D42F-EF5C-DA6752BBFF67}"/>
              </a:ext>
            </a:extLst>
          </p:cNvPr>
          <p:cNvSpPr>
            <a:spLocks noGrp="1"/>
          </p:cNvSpPr>
          <p:nvPr>
            <p:ph type="title"/>
          </p:nvPr>
        </p:nvSpPr>
        <p:spPr/>
        <p:txBody>
          <a:bodyPr/>
          <a:lstStyle/>
          <a:p>
            <a:r>
              <a:rPr lang="en-US" dirty="0"/>
              <a:t>Writing a script</a:t>
            </a:r>
          </a:p>
        </p:txBody>
      </p:sp>
      <p:sp>
        <p:nvSpPr>
          <p:cNvPr id="3" name="Content Placeholder 2">
            <a:extLst>
              <a:ext uri="{FF2B5EF4-FFF2-40B4-BE49-F238E27FC236}">
                <a16:creationId xmlns:a16="http://schemas.microsoft.com/office/drawing/2014/main" id="{2058596F-BDDF-6E84-BADB-827EDFDD645E}"/>
              </a:ext>
            </a:extLst>
          </p:cNvPr>
          <p:cNvSpPr>
            <a:spLocks noGrp="1"/>
          </p:cNvSpPr>
          <p:nvPr>
            <p:ph idx="1"/>
          </p:nvPr>
        </p:nvSpPr>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Docstring - talk about what this script does</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import packages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def main():</a:t>
            </a:r>
          </a:p>
          <a:p>
            <a:pPr marL="0" indent="0">
              <a:buNone/>
            </a:pPr>
            <a:r>
              <a:rPr lang="en-US" dirty="0">
                <a:latin typeface="Courier New" panose="02070309020205020404" pitchFamily="49" charset="0"/>
                <a:cs typeface="Courier New" panose="02070309020205020404" pitchFamily="49" charset="0"/>
              </a:rPr>
              <a:t>    #do something</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if __name__ == “__main__”:</a:t>
            </a:r>
          </a:p>
          <a:p>
            <a:pPr marL="0" indent="0">
              <a:buNone/>
            </a:pPr>
            <a:r>
              <a:rPr lang="en-US" dirty="0">
                <a:latin typeface="Courier New" panose="02070309020205020404" pitchFamily="49" charset="0"/>
                <a:cs typeface="Courier New" panose="02070309020205020404" pitchFamily="49" charset="0"/>
              </a:rPr>
              <a:t>    main()</a:t>
            </a:r>
          </a:p>
        </p:txBody>
      </p:sp>
    </p:spTree>
    <p:extLst>
      <p:ext uri="{BB962C8B-B14F-4D97-AF65-F5344CB8AC3E}">
        <p14:creationId xmlns:p14="http://schemas.microsoft.com/office/powerpoint/2010/main" val="140168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94AB-4B75-D95F-62DE-8F4946F4D3D0}"/>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whoami</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37718E9-71B1-5112-41C5-4D0850FF94A3}"/>
              </a:ext>
            </a:extLst>
          </p:cNvPr>
          <p:cNvSpPr>
            <a:spLocks noGrp="1"/>
          </p:cNvSpPr>
          <p:nvPr>
            <p:ph idx="1"/>
          </p:nvPr>
        </p:nvSpPr>
        <p:spPr>
          <a:xfrm>
            <a:off x="0" y="1401415"/>
            <a:ext cx="5435048" cy="5456585"/>
          </a:xfrm>
        </p:spPr>
        <p:txBody>
          <a:bodyPr>
            <a:normAutofit fontScale="92500" lnSpcReduction="10000"/>
          </a:bodyPr>
          <a:lstStyle/>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name: ‘Mikael Magnuson’,</a:t>
            </a:r>
          </a:p>
          <a:p>
            <a:pPr marL="457200" lvl="1" indent="0">
              <a:buNone/>
            </a:pPr>
            <a:r>
              <a:rPr lang="en-US" dirty="0">
                <a:latin typeface="Courier New" panose="02070309020205020404" pitchFamily="49" charset="0"/>
                <a:cs typeface="Courier New" panose="02070309020205020404" pitchFamily="49" charset="0"/>
              </a:rPr>
              <a:t>  rank: ‘MAJ’,</a:t>
            </a:r>
          </a:p>
          <a:p>
            <a:pPr marL="457200" lvl="1" indent="0">
              <a:buNone/>
            </a:pPr>
            <a:r>
              <a:rPr lang="en-US" dirty="0">
                <a:latin typeface="Courier New" panose="02070309020205020404" pitchFamily="49" charset="0"/>
                <a:cs typeface="Courier New" panose="02070309020205020404" pitchFamily="49" charset="0"/>
              </a:rPr>
              <a:t>  occupation: ‘cybers’,</a:t>
            </a:r>
          </a:p>
          <a:p>
            <a:pPr marL="457200" lvl="1" indent="0">
              <a:buNone/>
            </a:pPr>
            <a:r>
              <a:rPr lang="en-US" dirty="0">
                <a:latin typeface="Courier New" panose="02070309020205020404" pitchFamily="49" charset="0"/>
                <a:cs typeface="Courier New" panose="02070309020205020404" pitchFamily="49" charset="0"/>
              </a:rPr>
              <a:t>  kids: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clara</a:t>
            </a:r>
            <a:r>
              <a:rPr lang="en-US" dirty="0">
                <a:latin typeface="Courier New" panose="02070309020205020404" pitchFamily="49" charset="0"/>
                <a:cs typeface="Courier New" panose="02070309020205020404" pitchFamily="49" charset="0"/>
              </a:rPr>
              <a:t>: 2,</a:t>
            </a:r>
          </a:p>
          <a:p>
            <a:pPr marL="457200" lvl="1" indent="0">
              <a:buNone/>
            </a:pPr>
            <a:r>
              <a:rPr lang="en-US" dirty="0">
                <a:latin typeface="Courier New" panose="02070309020205020404" pitchFamily="49" charset="0"/>
                <a:cs typeface="Courier New" panose="02070309020205020404" pitchFamily="49" charset="0"/>
              </a:rPr>
              <a:t>    miles: 11,</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ellis</a:t>
            </a:r>
            <a:r>
              <a:rPr lang="en-US" dirty="0">
                <a:latin typeface="Courier New" panose="02070309020205020404" pitchFamily="49" charset="0"/>
                <a:cs typeface="Courier New" panose="02070309020205020404" pitchFamily="49" charset="0"/>
              </a:rPr>
              <a:t>: 8</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spouse: ‘Bethany’,</a:t>
            </a:r>
          </a:p>
          <a:p>
            <a:pPr marL="457200" lvl="1" indent="0">
              <a:buNone/>
            </a:pPr>
            <a:r>
              <a:rPr lang="en-US" dirty="0">
                <a:latin typeface="Courier New" panose="02070309020205020404" pitchFamily="49" charset="0"/>
                <a:cs typeface="Courier New" panose="02070309020205020404" pitchFamily="49" charset="0"/>
              </a:rPr>
              <a:t>  hobbies: [</a:t>
            </a:r>
          </a:p>
          <a:p>
            <a:pPr marL="457200" lvl="1" indent="0">
              <a:buNone/>
            </a:pPr>
            <a:r>
              <a:rPr lang="en-US" dirty="0">
                <a:latin typeface="Courier New" panose="02070309020205020404" pitchFamily="49" charset="0"/>
                <a:cs typeface="Courier New" panose="02070309020205020404" pitchFamily="49" charset="0"/>
              </a:rPr>
              <a:t>    ‘programming’,</a:t>
            </a:r>
          </a:p>
          <a:p>
            <a:pPr marL="457200" lvl="1" indent="0">
              <a:buNone/>
            </a:pPr>
            <a:r>
              <a:rPr lang="en-US" dirty="0">
                <a:latin typeface="Courier New" panose="02070309020205020404" pitchFamily="49" charset="0"/>
                <a:cs typeface="Courier New" panose="02070309020205020404" pitchFamily="49" charset="0"/>
              </a:rPr>
              <a:t>    ‘golf’,</a:t>
            </a:r>
          </a:p>
          <a:p>
            <a:pPr marL="457200" lvl="1" indent="0">
              <a:buNone/>
            </a:pPr>
            <a:r>
              <a:rPr lang="en-US" dirty="0">
                <a:latin typeface="Courier New" panose="02070309020205020404" pitchFamily="49" charset="0"/>
                <a:cs typeface="Courier New" panose="02070309020205020404" pitchFamily="49" charset="0"/>
              </a:rPr>
              <a:t>    ‘leadership’</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956B5016-FFF6-E74B-E77E-703D09AE3D76}"/>
              </a:ext>
            </a:extLst>
          </p:cNvPr>
          <p:cNvPicPr>
            <a:picLocks noChangeAspect="1"/>
          </p:cNvPicPr>
          <p:nvPr/>
        </p:nvPicPr>
        <p:blipFill rotWithShape="1">
          <a:blip r:embed="rId2"/>
          <a:srcRect t="15224" b="8654"/>
          <a:stretch/>
        </p:blipFill>
        <p:spPr>
          <a:xfrm>
            <a:off x="5435048" y="1"/>
            <a:ext cx="6756952" cy="6858000"/>
          </a:xfrm>
          <a:prstGeom prst="rect">
            <a:avLst/>
          </a:prstGeom>
        </p:spPr>
      </p:pic>
    </p:spTree>
    <p:extLst>
      <p:ext uri="{BB962C8B-B14F-4D97-AF65-F5344CB8AC3E}">
        <p14:creationId xmlns:p14="http://schemas.microsoft.com/office/powerpoint/2010/main" val="355117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956C-6262-084D-6DD6-7B17CEBC933F}"/>
              </a:ext>
            </a:extLst>
          </p:cNvPr>
          <p:cNvSpPr>
            <a:spLocks noGrp="1"/>
          </p:cNvSpPr>
          <p:nvPr>
            <p:ph type="title"/>
          </p:nvPr>
        </p:nvSpPr>
        <p:spPr/>
        <p:txBody>
          <a:bodyPr/>
          <a:lstStyle/>
          <a:p>
            <a:r>
              <a:rPr lang="en-US" dirty="0"/>
              <a:t>Agenda for this class</a:t>
            </a:r>
          </a:p>
        </p:txBody>
      </p:sp>
      <p:sp>
        <p:nvSpPr>
          <p:cNvPr id="3" name="Content Placeholder 2">
            <a:extLst>
              <a:ext uri="{FF2B5EF4-FFF2-40B4-BE49-F238E27FC236}">
                <a16:creationId xmlns:a16="http://schemas.microsoft.com/office/drawing/2014/main" id="{3E69CB92-43CA-57FB-FDAE-A20C2EAD7240}"/>
              </a:ext>
            </a:extLst>
          </p:cNvPr>
          <p:cNvSpPr>
            <a:spLocks noGrp="1"/>
          </p:cNvSpPr>
          <p:nvPr>
            <p:ph idx="1"/>
          </p:nvPr>
        </p:nvSpPr>
        <p:spPr>
          <a:xfrm>
            <a:off x="838200" y="1825625"/>
            <a:ext cx="5257800" cy="4351338"/>
          </a:xfrm>
        </p:spPr>
        <p:txBody>
          <a:bodyPr>
            <a:normAutofit lnSpcReduction="10000"/>
          </a:bodyPr>
          <a:lstStyle/>
          <a:p>
            <a:r>
              <a:rPr lang="en-US" dirty="0"/>
              <a:t>Day 1:</a:t>
            </a:r>
          </a:p>
          <a:p>
            <a:pPr lvl="1"/>
            <a:r>
              <a:rPr lang="en-US" dirty="0"/>
              <a:t>Installing Python</a:t>
            </a:r>
          </a:p>
          <a:p>
            <a:pPr lvl="1"/>
            <a:r>
              <a:rPr lang="en-US" dirty="0"/>
              <a:t>Introduction to the Python interactive terminal</a:t>
            </a:r>
          </a:p>
          <a:p>
            <a:pPr lvl="1"/>
            <a:r>
              <a:rPr lang="en-US" dirty="0"/>
              <a:t>Variables</a:t>
            </a:r>
          </a:p>
          <a:p>
            <a:pPr lvl="1"/>
            <a:r>
              <a:rPr lang="en-US" dirty="0"/>
              <a:t>Start on “What is Python”?</a:t>
            </a:r>
          </a:p>
          <a:p>
            <a:r>
              <a:rPr lang="en-US" dirty="0"/>
              <a:t>Day 2:</a:t>
            </a:r>
          </a:p>
          <a:p>
            <a:pPr lvl="1"/>
            <a:r>
              <a:rPr lang="en-US" dirty="0"/>
              <a:t>“What is Python?” - continued</a:t>
            </a:r>
          </a:p>
          <a:p>
            <a:pPr lvl="1"/>
            <a:r>
              <a:rPr lang="en-US" dirty="0"/>
              <a:t>Python as a calculator</a:t>
            </a:r>
          </a:p>
          <a:p>
            <a:pPr lvl="1"/>
            <a:r>
              <a:rPr lang="en-US" dirty="0"/>
              <a:t>Common Data Structures</a:t>
            </a:r>
          </a:p>
          <a:p>
            <a:pPr lvl="1"/>
            <a:r>
              <a:rPr lang="en-US" dirty="0"/>
              <a:t>Built-ins and Key Words</a:t>
            </a:r>
          </a:p>
        </p:txBody>
      </p:sp>
      <p:sp>
        <p:nvSpPr>
          <p:cNvPr id="4" name="TextBox 3">
            <a:extLst>
              <a:ext uri="{FF2B5EF4-FFF2-40B4-BE49-F238E27FC236}">
                <a16:creationId xmlns:a16="http://schemas.microsoft.com/office/drawing/2014/main" id="{AA8EDEC6-4CC7-73AA-5AE4-8E7E58B754BE}"/>
              </a:ext>
            </a:extLst>
          </p:cNvPr>
          <p:cNvSpPr txBox="1"/>
          <p:nvPr/>
        </p:nvSpPr>
        <p:spPr>
          <a:xfrm>
            <a:off x="6096000" y="1825625"/>
            <a:ext cx="3812069" cy="3077766"/>
          </a:xfrm>
          <a:prstGeom prst="rect">
            <a:avLst/>
          </a:prstGeom>
          <a:noFill/>
        </p:spPr>
        <p:txBody>
          <a:bodyPr wrap="none" rtlCol="0">
            <a:spAutoFit/>
          </a:bodyPr>
          <a:lstStyle/>
          <a:p>
            <a:pPr marL="285750" indent="-285750">
              <a:buFont typeface="Arial" panose="020B0604020202020204" pitchFamily="34" charset="0"/>
              <a:buChar char="•"/>
            </a:pPr>
            <a:r>
              <a:rPr lang="en-US" sz="2800" dirty="0"/>
              <a:t>Day 3:</a:t>
            </a:r>
          </a:p>
          <a:p>
            <a:pPr marL="742950" lvl="1" indent="-285750">
              <a:buFont typeface="Arial" panose="020B0604020202020204" pitchFamily="34" charset="0"/>
              <a:buChar char="•"/>
            </a:pPr>
            <a:r>
              <a:rPr lang="en-US" sz="2400" dirty="0"/>
              <a:t>Flow control</a:t>
            </a:r>
          </a:p>
          <a:p>
            <a:pPr marL="742950" lvl="1" indent="-285750">
              <a:buFont typeface="Arial" panose="020B0604020202020204" pitchFamily="34" charset="0"/>
              <a:buChar char="•"/>
            </a:pPr>
            <a:r>
              <a:rPr lang="en-US" sz="2400" dirty="0"/>
              <a:t>Writing functions</a:t>
            </a:r>
          </a:p>
          <a:p>
            <a:pPr marL="742950" lvl="1" indent="-285750">
              <a:buFont typeface="Arial" panose="020B0604020202020204" pitchFamily="34" charset="0"/>
              <a:buChar char="•"/>
            </a:pPr>
            <a:r>
              <a:rPr lang="en-US" sz="2400" dirty="0"/>
              <a:t>Writing Scripts</a:t>
            </a:r>
          </a:p>
          <a:p>
            <a:pPr marL="742950" lvl="1" indent="-285750">
              <a:buFont typeface="Arial" panose="020B0604020202020204" pitchFamily="34" charset="0"/>
              <a:buChar char="•"/>
            </a:pPr>
            <a:r>
              <a:rPr lang="en-US" sz="2400" dirty="0"/>
              <a:t>Starting our project</a:t>
            </a:r>
          </a:p>
          <a:p>
            <a:pPr marL="285750" indent="-285750">
              <a:buFont typeface="Arial" panose="020B0604020202020204" pitchFamily="34" charset="0"/>
              <a:buChar char="•"/>
            </a:pPr>
            <a:r>
              <a:rPr lang="en-US" sz="2800" dirty="0"/>
              <a:t>Day 4:</a:t>
            </a:r>
          </a:p>
          <a:p>
            <a:pPr marL="742950" lvl="1" indent="-285750">
              <a:buFont typeface="Arial" panose="020B0604020202020204" pitchFamily="34" charset="0"/>
              <a:buChar char="•"/>
            </a:pPr>
            <a:r>
              <a:rPr lang="en-US" sz="2400" dirty="0"/>
              <a:t>Completing the project</a:t>
            </a:r>
          </a:p>
          <a:p>
            <a:endParaRPr lang="en-US" dirty="0"/>
          </a:p>
        </p:txBody>
      </p:sp>
    </p:spTree>
    <p:extLst>
      <p:ext uri="{BB962C8B-B14F-4D97-AF65-F5344CB8AC3E}">
        <p14:creationId xmlns:p14="http://schemas.microsoft.com/office/powerpoint/2010/main" val="271200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B518-A227-DEEE-806D-C5274FAB9EFA}"/>
              </a:ext>
            </a:extLst>
          </p:cNvPr>
          <p:cNvSpPr>
            <a:spLocks noGrp="1"/>
          </p:cNvSpPr>
          <p:nvPr>
            <p:ph type="title"/>
          </p:nvPr>
        </p:nvSpPr>
        <p:spPr/>
        <p:txBody>
          <a:bodyPr>
            <a:normAutofit/>
          </a:bodyPr>
          <a:lstStyle/>
          <a:p>
            <a:r>
              <a:rPr lang="en-US" dirty="0"/>
              <a:t>The output of this course</a:t>
            </a:r>
            <a:endParaRPr lang="en-US" dirty="0">
              <a:solidFill>
                <a:srgbClr val="FF0000"/>
              </a:solidFill>
            </a:endParaRPr>
          </a:p>
        </p:txBody>
      </p:sp>
      <p:pic>
        <p:nvPicPr>
          <p:cNvPr id="9" name="Picture 8" descr="Graphical user interface, text, application&#10;&#10;Description automatically generated">
            <a:extLst>
              <a:ext uri="{FF2B5EF4-FFF2-40B4-BE49-F238E27FC236}">
                <a16:creationId xmlns:a16="http://schemas.microsoft.com/office/drawing/2014/main" id="{9BEC8C1B-FE17-31C6-C884-A99F761FE630}"/>
              </a:ext>
            </a:extLst>
          </p:cNvPr>
          <p:cNvPicPr>
            <a:picLocks noChangeAspect="1"/>
          </p:cNvPicPr>
          <p:nvPr/>
        </p:nvPicPr>
        <p:blipFill>
          <a:blip r:embed="rId2"/>
          <a:stretch>
            <a:fillRect/>
          </a:stretch>
        </p:blipFill>
        <p:spPr>
          <a:xfrm>
            <a:off x="247185" y="1628048"/>
            <a:ext cx="5628322" cy="3850480"/>
          </a:xfrm>
          <a:prstGeom prst="rect">
            <a:avLst/>
          </a:prstGeom>
          <a:ln>
            <a:solidFill>
              <a:schemeClr val="accent1"/>
            </a:solidFill>
          </a:ln>
        </p:spPr>
      </p:pic>
      <p:pic>
        <p:nvPicPr>
          <p:cNvPr id="7" name="Picture 6" descr="Text&#10;&#10;Description automatically generated">
            <a:extLst>
              <a:ext uri="{FF2B5EF4-FFF2-40B4-BE49-F238E27FC236}">
                <a16:creationId xmlns:a16="http://schemas.microsoft.com/office/drawing/2014/main" id="{CBCDAC1E-412E-9EFA-D109-7DFE61EF67C8}"/>
              </a:ext>
            </a:extLst>
          </p:cNvPr>
          <p:cNvPicPr>
            <a:picLocks noChangeAspect="1"/>
          </p:cNvPicPr>
          <p:nvPr/>
        </p:nvPicPr>
        <p:blipFill>
          <a:blip r:embed="rId3"/>
          <a:stretch>
            <a:fillRect/>
          </a:stretch>
        </p:blipFill>
        <p:spPr>
          <a:xfrm>
            <a:off x="3606553" y="3979262"/>
            <a:ext cx="7923965" cy="1883220"/>
          </a:xfrm>
          <a:prstGeom prst="rect">
            <a:avLst/>
          </a:prstGeom>
          <a:ln>
            <a:solidFill>
              <a:schemeClr val="accent1"/>
            </a:solidFill>
          </a:ln>
        </p:spPr>
      </p:pic>
      <p:sp>
        <p:nvSpPr>
          <p:cNvPr id="10" name="TextBox 9">
            <a:extLst>
              <a:ext uri="{FF2B5EF4-FFF2-40B4-BE49-F238E27FC236}">
                <a16:creationId xmlns:a16="http://schemas.microsoft.com/office/drawing/2014/main" id="{A3FCB8DA-9D4A-8072-0DC8-46C7D4AFF0E1}"/>
              </a:ext>
            </a:extLst>
          </p:cNvPr>
          <p:cNvSpPr txBox="1"/>
          <p:nvPr/>
        </p:nvSpPr>
        <p:spPr>
          <a:xfrm>
            <a:off x="5985753" y="1646690"/>
            <a:ext cx="5257800" cy="2246769"/>
          </a:xfrm>
          <a:prstGeom prst="rect">
            <a:avLst/>
          </a:prstGeom>
          <a:noFill/>
        </p:spPr>
        <p:txBody>
          <a:bodyPr wrap="square" rtlCol="0">
            <a:spAutoFit/>
          </a:bodyPr>
          <a:lstStyle/>
          <a:p>
            <a:r>
              <a:rPr lang="en-US" sz="2800" dirty="0"/>
              <a:t>Merge these two things programmatically to be able to report the vulnerabilities in your network as a prioritized list to executives. </a:t>
            </a:r>
          </a:p>
        </p:txBody>
      </p:sp>
    </p:spTree>
    <p:extLst>
      <p:ext uri="{BB962C8B-B14F-4D97-AF65-F5344CB8AC3E}">
        <p14:creationId xmlns:p14="http://schemas.microsoft.com/office/powerpoint/2010/main" val="316437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C77E-CF74-8F23-5ED5-8577D666A3DB}"/>
              </a:ext>
            </a:extLst>
          </p:cNvPr>
          <p:cNvSpPr>
            <a:spLocks noGrp="1"/>
          </p:cNvSpPr>
          <p:nvPr>
            <p:ph type="title"/>
          </p:nvPr>
        </p:nvSpPr>
        <p:spPr/>
        <p:txBody>
          <a:bodyPr/>
          <a:lstStyle/>
          <a:p>
            <a:r>
              <a:rPr lang="en-US" dirty="0"/>
              <a:t>Key Learning Objectives</a:t>
            </a:r>
          </a:p>
        </p:txBody>
      </p:sp>
      <p:sp>
        <p:nvSpPr>
          <p:cNvPr id="3" name="Content Placeholder 2">
            <a:extLst>
              <a:ext uri="{FF2B5EF4-FFF2-40B4-BE49-F238E27FC236}">
                <a16:creationId xmlns:a16="http://schemas.microsoft.com/office/drawing/2014/main" id="{6652E556-ECF0-3720-17B6-F5C30FD246CC}"/>
              </a:ext>
            </a:extLst>
          </p:cNvPr>
          <p:cNvSpPr>
            <a:spLocks noGrp="1"/>
          </p:cNvSpPr>
          <p:nvPr>
            <p:ph idx="1"/>
          </p:nvPr>
        </p:nvSpPr>
        <p:spPr/>
        <p:txBody>
          <a:bodyPr/>
          <a:lstStyle/>
          <a:p>
            <a:r>
              <a:rPr lang="en-US" dirty="0"/>
              <a:t>Understand the basic principles of Python to write simple scripts.</a:t>
            </a:r>
          </a:p>
          <a:p>
            <a:r>
              <a:rPr lang="en-US" dirty="0"/>
              <a:t>Create functions to make your code more readable, re-usable, and testable.</a:t>
            </a:r>
          </a:p>
          <a:p>
            <a:r>
              <a:rPr lang="en-US" dirty="0"/>
              <a:t>Import libraries and use them to build high-functioning scripts quickly and easily.</a:t>
            </a:r>
          </a:p>
          <a:p>
            <a:r>
              <a:rPr lang="en-US" dirty="0"/>
              <a:t>Use common libraries to interact with data on the web and </a:t>
            </a:r>
            <a:r>
              <a:rPr lang="en-US"/>
              <a:t>enrich applications.</a:t>
            </a:r>
            <a:endParaRPr lang="en-US" dirty="0"/>
          </a:p>
        </p:txBody>
      </p:sp>
    </p:spTree>
    <p:extLst>
      <p:ext uri="{BB962C8B-B14F-4D97-AF65-F5344CB8AC3E}">
        <p14:creationId xmlns:p14="http://schemas.microsoft.com/office/powerpoint/2010/main" val="177652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F831-7AC3-2957-B6D9-14F9C522F1C5}"/>
              </a:ext>
            </a:extLst>
          </p:cNvPr>
          <p:cNvSpPr>
            <a:spLocks noGrp="1"/>
          </p:cNvSpPr>
          <p:nvPr>
            <p:ph type="title"/>
          </p:nvPr>
        </p:nvSpPr>
        <p:spPr/>
        <p:txBody>
          <a:bodyPr/>
          <a:lstStyle/>
          <a:p>
            <a:r>
              <a:rPr lang="en-US" dirty="0"/>
              <a:t>So, let’s jump right in!</a:t>
            </a:r>
          </a:p>
        </p:txBody>
      </p:sp>
      <p:sp>
        <p:nvSpPr>
          <p:cNvPr id="3" name="Content Placeholder 2">
            <a:extLst>
              <a:ext uri="{FF2B5EF4-FFF2-40B4-BE49-F238E27FC236}">
                <a16:creationId xmlns:a16="http://schemas.microsoft.com/office/drawing/2014/main" id="{126C92FF-FC8A-5DED-C1A0-430C3CA6C5EE}"/>
              </a:ext>
            </a:extLst>
          </p:cNvPr>
          <p:cNvSpPr>
            <a:spLocks noGrp="1"/>
          </p:cNvSpPr>
          <p:nvPr>
            <p:ph idx="1"/>
          </p:nvPr>
        </p:nvSpPr>
        <p:spPr/>
        <p:txBody>
          <a:bodyPr/>
          <a:lstStyle/>
          <a:p>
            <a:r>
              <a:rPr lang="en-US" dirty="0"/>
              <a:t>Installation – do you have it already installed?</a:t>
            </a:r>
          </a:p>
          <a:p>
            <a:pPr lvl="1"/>
            <a:r>
              <a:rPr lang="en-US" dirty="0"/>
              <a:t>Windows: try </a:t>
            </a:r>
            <a:r>
              <a:rPr lang="en-US" dirty="0">
                <a:latin typeface="Courier New" panose="02070309020205020404" pitchFamily="49" charset="0"/>
                <a:cs typeface="Courier New" panose="02070309020205020404" pitchFamily="49" charset="0"/>
              </a:rPr>
              <a:t>python --version </a:t>
            </a:r>
            <a:r>
              <a:rPr lang="en-US" dirty="0"/>
              <a:t>OR </a:t>
            </a:r>
            <a:r>
              <a:rPr lang="en-US" dirty="0">
                <a:latin typeface="Courier New" panose="02070309020205020404" pitchFamily="49" charset="0"/>
                <a:cs typeface="Courier New" panose="02070309020205020404" pitchFamily="49" charset="0"/>
              </a:rPr>
              <a:t>python3 --version</a:t>
            </a:r>
          </a:p>
          <a:p>
            <a:pPr lvl="1"/>
            <a:r>
              <a:rPr lang="en-US" dirty="0">
                <a:cs typeface="Courier New" panose="02070309020205020404" pitchFamily="49" charset="0"/>
              </a:rPr>
              <a:t>Linux / MacOS: Same thing, or </a:t>
            </a:r>
            <a:r>
              <a:rPr lang="en-US" dirty="0">
                <a:latin typeface="Courier New" panose="02070309020205020404" pitchFamily="49" charset="0"/>
                <a:cs typeface="Courier New" panose="02070309020205020404" pitchFamily="49" charset="0"/>
              </a:rPr>
              <a:t>which python</a:t>
            </a:r>
          </a:p>
          <a:p>
            <a:pPr lvl="1"/>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If you don’t have it, let’s take a minute to install right now. Google Python download. </a:t>
            </a:r>
          </a:p>
          <a:p>
            <a:pPr lvl="1"/>
            <a:r>
              <a:rPr lang="en-US" dirty="0" err="1">
                <a:cs typeface="Courier New" panose="02070309020205020404" pitchFamily="49" charset="0"/>
              </a:rPr>
              <a:t>Python.org</a:t>
            </a:r>
            <a:r>
              <a:rPr lang="en-US" dirty="0">
                <a:cs typeface="Courier New" panose="02070309020205020404" pitchFamily="49" charset="0"/>
              </a:rPr>
              <a:t>/downloads</a:t>
            </a:r>
          </a:p>
        </p:txBody>
      </p:sp>
    </p:spTree>
    <p:extLst>
      <p:ext uri="{BB962C8B-B14F-4D97-AF65-F5344CB8AC3E}">
        <p14:creationId xmlns:p14="http://schemas.microsoft.com/office/powerpoint/2010/main" val="3343824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E3B2-6D2A-91C5-F312-ABBA8ACEBB85}"/>
              </a:ext>
            </a:extLst>
          </p:cNvPr>
          <p:cNvSpPr>
            <a:spLocks noGrp="1"/>
          </p:cNvSpPr>
          <p:nvPr>
            <p:ph type="title"/>
          </p:nvPr>
        </p:nvSpPr>
        <p:spPr/>
        <p:txBody>
          <a:bodyPr/>
          <a:lstStyle/>
          <a:p>
            <a:r>
              <a:rPr lang="en-US" dirty="0"/>
              <a:t>Python Interactive Terminal</a:t>
            </a:r>
          </a:p>
        </p:txBody>
      </p:sp>
      <p:sp>
        <p:nvSpPr>
          <p:cNvPr id="3" name="Content Placeholder 2">
            <a:extLst>
              <a:ext uri="{FF2B5EF4-FFF2-40B4-BE49-F238E27FC236}">
                <a16:creationId xmlns:a16="http://schemas.microsoft.com/office/drawing/2014/main" id="{6DC05EB2-3014-854B-2FBA-BF63605EFE81}"/>
              </a:ext>
            </a:extLst>
          </p:cNvPr>
          <p:cNvSpPr>
            <a:spLocks noGrp="1"/>
          </p:cNvSpPr>
          <p:nvPr>
            <p:ph idx="1"/>
          </p:nvPr>
        </p:nvSpPr>
        <p:spPr/>
        <p:txBody>
          <a:bodyPr>
            <a:normAutofit/>
          </a:bodyPr>
          <a:lstStyle/>
          <a:p>
            <a:r>
              <a:rPr lang="en-US" dirty="0"/>
              <a:t>Let’s check out the python terminal</a:t>
            </a:r>
          </a:p>
          <a:p>
            <a:endParaRPr lang="en-US" dirty="0"/>
          </a:p>
          <a:p>
            <a:r>
              <a:rPr lang="en-US" dirty="0"/>
              <a:t>Just type </a:t>
            </a:r>
            <a:r>
              <a:rPr lang="en-US" dirty="0">
                <a:latin typeface="Courier New" panose="02070309020205020404" pitchFamily="49" charset="0"/>
                <a:cs typeface="Courier New" panose="02070309020205020404" pitchFamily="49" charset="0"/>
              </a:rPr>
              <a:t>python</a:t>
            </a:r>
            <a:r>
              <a:rPr lang="en-US" dirty="0"/>
              <a:t> into your terminal window</a:t>
            </a:r>
          </a:p>
          <a:p>
            <a:pPr marL="0" indent="0">
              <a:buNone/>
            </a:pPr>
            <a:endParaRPr lang="en-US" dirty="0"/>
          </a:p>
        </p:txBody>
      </p:sp>
    </p:spTree>
    <p:extLst>
      <p:ext uri="{BB962C8B-B14F-4D97-AF65-F5344CB8AC3E}">
        <p14:creationId xmlns:p14="http://schemas.microsoft.com/office/powerpoint/2010/main" val="424804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E3B2-6D2A-91C5-F312-ABBA8ACEBB85}"/>
              </a:ext>
            </a:extLst>
          </p:cNvPr>
          <p:cNvSpPr>
            <a:spLocks noGrp="1"/>
          </p:cNvSpPr>
          <p:nvPr>
            <p:ph type="title"/>
          </p:nvPr>
        </p:nvSpPr>
        <p:spPr/>
        <p:txBody>
          <a:bodyPr/>
          <a:lstStyle/>
          <a:p>
            <a:r>
              <a:rPr lang="en-US" dirty="0"/>
              <a:t>Some early examples of things we can do</a:t>
            </a:r>
          </a:p>
        </p:txBody>
      </p:sp>
      <p:sp>
        <p:nvSpPr>
          <p:cNvPr id="3" name="Content Placeholder 2">
            <a:extLst>
              <a:ext uri="{FF2B5EF4-FFF2-40B4-BE49-F238E27FC236}">
                <a16:creationId xmlns:a16="http://schemas.microsoft.com/office/drawing/2014/main" id="{6DC05EB2-3014-854B-2FBA-BF63605EFE81}"/>
              </a:ext>
            </a:extLst>
          </p:cNvPr>
          <p:cNvSpPr>
            <a:spLocks noGrp="1"/>
          </p:cNvSpPr>
          <p:nvPr>
            <p:ph idx="1"/>
          </p:nvPr>
        </p:nvSpPr>
        <p:spPr/>
        <p:txBody>
          <a:bodyPr>
            <a:normAutofit/>
          </a:bodyPr>
          <a:lstStyle/>
          <a:p>
            <a:pPr marL="0" indent="0">
              <a:buNone/>
            </a:pPr>
            <a:r>
              <a:rPr lang="en-US" dirty="0"/>
              <a:t>Some things we will do:</a:t>
            </a:r>
          </a:p>
          <a:p>
            <a:pPr marL="0" indent="0">
              <a:buNone/>
            </a:pPr>
            <a:r>
              <a:rPr lang="en-US" dirty="0">
                <a:latin typeface="Courier New" panose="02070309020205020404" pitchFamily="49" charset="0"/>
                <a:cs typeface="Courier New" panose="02070309020205020404" pitchFamily="49" charset="0"/>
              </a:rPr>
              <a:t>print(“hello world”)</a:t>
            </a:r>
          </a:p>
          <a:p>
            <a:endParaRPr lang="en-US" dirty="0"/>
          </a:p>
          <a:p>
            <a:pPr marL="0" indent="0">
              <a:buNone/>
            </a:pPr>
            <a:r>
              <a:rPr lang="en-US" dirty="0" err="1">
                <a:latin typeface="Courier New" panose="02070309020205020404" pitchFamily="49" charset="0"/>
                <a:cs typeface="Courier New" panose="02070309020205020404" pitchFamily="49" charset="0"/>
              </a:rPr>
              <a:t>dir</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builtins</a:t>
            </a:r>
            <a:r>
              <a:rPr lang="en-US" dirty="0">
                <a:latin typeface="Courier New" panose="02070309020205020404" pitchFamily="49" charset="0"/>
                <a:cs typeface="Courier New" panose="02070309020205020404" pitchFamily="49" charset="0"/>
              </a:rPr>
              <a:t>__)</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keyword</a:t>
            </a:r>
          </a:p>
          <a:p>
            <a:pPr marL="0" indent="0">
              <a:buNone/>
            </a:pPr>
            <a:r>
              <a:rPr lang="en-US" dirty="0" err="1">
                <a:latin typeface="Courier New" panose="02070309020205020404" pitchFamily="49" charset="0"/>
                <a:cs typeface="Courier New" panose="02070309020205020404" pitchFamily="49" charset="0"/>
              </a:rPr>
              <a:t>keyword.kwlist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0736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AC3C-EB74-CA55-145C-9376F7D0C947}"/>
              </a:ext>
            </a:extLst>
          </p:cNvPr>
          <p:cNvSpPr>
            <a:spLocks noGrp="1"/>
          </p:cNvSpPr>
          <p:nvPr>
            <p:ph type="title"/>
          </p:nvPr>
        </p:nvSpPr>
        <p:spPr/>
        <p:txBody>
          <a:bodyPr/>
          <a:lstStyle/>
          <a:p>
            <a:r>
              <a:rPr lang="en-US" dirty="0"/>
              <a:t>Let’s talk about variables</a:t>
            </a:r>
          </a:p>
        </p:txBody>
      </p:sp>
      <p:sp>
        <p:nvSpPr>
          <p:cNvPr id="3" name="Content Placeholder 2">
            <a:extLst>
              <a:ext uri="{FF2B5EF4-FFF2-40B4-BE49-F238E27FC236}">
                <a16:creationId xmlns:a16="http://schemas.microsoft.com/office/drawing/2014/main" id="{CD88C966-738E-E398-0EFE-17CB4443A84E}"/>
              </a:ext>
            </a:extLst>
          </p:cNvPr>
          <p:cNvSpPr>
            <a:spLocks noGrp="1"/>
          </p:cNvSpPr>
          <p:nvPr>
            <p:ph idx="1"/>
          </p:nvPr>
        </p:nvSpPr>
        <p:spPr/>
        <p:txBody>
          <a:bodyPr/>
          <a:lstStyle/>
          <a:p>
            <a:r>
              <a:rPr lang="en-US" dirty="0"/>
              <a:t>An easy representation of another object</a:t>
            </a:r>
          </a:p>
          <a:p>
            <a:r>
              <a:rPr lang="en-US" dirty="0"/>
              <a:t>This leads us into types of objects</a:t>
            </a:r>
          </a:p>
          <a:p>
            <a:pPr lvl="1"/>
            <a:r>
              <a:rPr lang="en-US" dirty="0"/>
              <a:t>integer (int)</a:t>
            </a:r>
          </a:p>
          <a:p>
            <a:pPr lvl="1"/>
            <a:r>
              <a:rPr lang="en-US" dirty="0"/>
              <a:t>string (str)</a:t>
            </a:r>
          </a:p>
          <a:p>
            <a:pPr lvl="1"/>
            <a:r>
              <a:rPr lang="en-US" dirty="0"/>
              <a:t>list</a:t>
            </a:r>
          </a:p>
          <a:p>
            <a:pPr lvl="1"/>
            <a:r>
              <a:rPr lang="en-US" dirty="0"/>
              <a:t>dictionary</a:t>
            </a:r>
          </a:p>
          <a:p>
            <a:pPr lvl="1"/>
            <a:r>
              <a:rPr lang="en-US" dirty="0"/>
              <a:t>set</a:t>
            </a:r>
          </a:p>
          <a:p>
            <a:pPr lvl="1"/>
            <a:r>
              <a:rPr lang="en-US" dirty="0"/>
              <a:t>tuple</a:t>
            </a:r>
          </a:p>
          <a:p>
            <a:pPr lvl="1"/>
            <a:r>
              <a:rPr lang="en-US" dirty="0"/>
              <a:t>thread, </a:t>
            </a:r>
            <a:r>
              <a:rPr lang="en-US" dirty="0" err="1"/>
              <a:t>etc</a:t>
            </a:r>
            <a:r>
              <a:rPr lang="en-US" dirty="0"/>
              <a:t>, </a:t>
            </a:r>
            <a:r>
              <a:rPr lang="en-US" dirty="0" err="1"/>
              <a:t>etc</a:t>
            </a:r>
            <a:r>
              <a:rPr lang="en-US" dirty="0"/>
              <a:t>, </a:t>
            </a:r>
            <a:r>
              <a:rPr lang="en-US" dirty="0" err="1"/>
              <a:t>etc</a:t>
            </a:r>
            <a:r>
              <a:rPr lang="en-US" dirty="0"/>
              <a:t>…</a:t>
            </a:r>
          </a:p>
          <a:p>
            <a:pPr lvl="1"/>
            <a:endParaRPr lang="en-US" dirty="0"/>
          </a:p>
        </p:txBody>
      </p:sp>
    </p:spTree>
    <p:extLst>
      <p:ext uri="{BB962C8B-B14F-4D97-AF65-F5344CB8AC3E}">
        <p14:creationId xmlns:p14="http://schemas.microsoft.com/office/powerpoint/2010/main" val="3594442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40807</TotalTime>
  <Words>2549</Words>
  <Application>Microsoft Macintosh PowerPoint</Application>
  <PresentationFormat>Widescreen</PresentationFormat>
  <Paragraphs>277</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PowerPoint Presentation</vt:lpstr>
      <vt:lpstr>&gt; whoami</vt:lpstr>
      <vt:lpstr>Agenda for this class</vt:lpstr>
      <vt:lpstr>The output of this course</vt:lpstr>
      <vt:lpstr>Key Learning Objectives</vt:lpstr>
      <vt:lpstr>So, let’s jump right in!</vt:lpstr>
      <vt:lpstr>Python Interactive Terminal</vt:lpstr>
      <vt:lpstr>Some early examples of things we can do</vt:lpstr>
      <vt:lpstr>Let’s talk about variables</vt:lpstr>
      <vt:lpstr>Some key take-aways</vt:lpstr>
      <vt:lpstr>Python - What is it!?</vt:lpstr>
      <vt:lpstr>Python as a calculator</vt:lpstr>
      <vt:lpstr>Let’s look at some common data structures (and fun things you can do with them)</vt:lpstr>
      <vt:lpstr>How about flow control with keywords?</vt:lpstr>
      <vt:lpstr>Writing a function</vt:lpstr>
      <vt:lpstr>Writing a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Magnuson, Mikael MAJ CAGOV CMD</dc:creator>
  <cp:lastModifiedBy>Magnuson, Mikael MAJ CAGOV CMD</cp:lastModifiedBy>
  <cp:revision>11</cp:revision>
  <dcterms:created xsi:type="dcterms:W3CDTF">2022-04-21T23:11:00Z</dcterms:created>
  <dcterms:modified xsi:type="dcterms:W3CDTF">2022-06-18T18:47:28Z</dcterms:modified>
</cp:coreProperties>
</file>