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09" r:id="rId3"/>
    <p:sldId id="281" r:id="rId4"/>
    <p:sldId id="282" r:id="rId5"/>
    <p:sldId id="310" r:id="rId6"/>
    <p:sldId id="287" r:id="rId7"/>
    <p:sldId id="311" r:id="rId8"/>
    <p:sldId id="292" r:id="rId9"/>
    <p:sldId id="312" r:id="rId10"/>
    <p:sldId id="313" r:id="rId11"/>
    <p:sldId id="314" r:id="rId12"/>
    <p:sldId id="294" r:id="rId13"/>
    <p:sldId id="298" r:id="rId14"/>
    <p:sldId id="30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9A8B6-9DE3-4C9F-A751-173E9D1313D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CC88B4-46AA-41E0-9A14-853F2319C6AA}">
      <dgm:prSet/>
      <dgm:spPr/>
      <dgm:t>
        <a:bodyPr/>
        <a:lstStyle/>
        <a:p>
          <a:pPr>
            <a:lnSpc>
              <a:spcPct val="100000"/>
            </a:lnSpc>
          </a:pPr>
          <a:r>
            <a:rPr lang="en-GB"/>
            <a:t>Balance between fast-paced and slow-paced games are crucial.</a:t>
          </a:r>
          <a:endParaRPr lang="en-US"/>
        </a:p>
      </dgm:t>
    </dgm:pt>
    <dgm:pt modelId="{6C3832A8-5000-4334-B37E-3C4C97308DC5}" type="parTrans" cxnId="{F59B96D1-D55B-49E8-9DBC-0F920C6D5EF8}">
      <dgm:prSet/>
      <dgm:spPr/>
      <dgm:t>
        <a:bodyPr/>
        <a:lstStyle/>
        <a:p>
          <a:endParaRPr lang="en-US"/>
        </a:p>
      </dgm:t>
    </dgm:pt>
    <dgm:pt modelId="{F58FB140-4616-49D7-B1DE-6EDA8B61A63F}" type="sibTrans" cxnId="{F59B96D1-D55B-49E8-9DBC-0F920C6D5EF8}">
      <dgm:prSet/>
      <dgm:spPr/>
      <dgm:t>
        <a:bodyPr/>
        <a:lstStyle/>
        <a:p>
          <a:endParaRPr lang="en-US"/>
        </a:p>
      </dgm:t>
    </dgm:pt>
    <dgm:pt modelId="{4F39CE94-729B-474A-A8BB-E65594E345B7}">
      <dgm:prSet/>
      <dgm:spPr/>
      <dgm:t>
        <a:bodyPr/>
        <a:lstStyle/>
        <a:p>
          <a:pPr>
            <a:lnSpc>
              <a:spcPct val="100000"/>
            </a:lnSpc>
          </a:pPr>
          <a:r>
            <a:rPr lang="en-GB"/>
            <a:t>Player’s feedback on games that they tested are hard to gather, therefore it is not easy to conduct an analysis.</a:t>
          </a:r>
          <a:endParaRPr lang="en-US"/>
        </a:p>
      </dgm:t>
    </dgm:pt>
    <dgm:pt modelId="{2BEE3020-8C44-48A4-9CDD-8020477A05E2}" type="parTrans" cxnId="{6BE47EA8-1647-49E9-A9E6-A5D0D7CA22B8}">
      <dgm:prSet/>
      <dgm:spPr/>
      <dgm:t>
        <a:bodyPr/>
        <a:lstStyle/>
        <a:p>
          <a:endParaRPr lang="en-US"/>
        </a:p>
      </dgm:t>
    </dgm:pt>
    <dgm:pt modelId="{07C20994-6C6B-4494-A496-933DA17C9E52}" type="sibTrans" cxnId="{6BE47EA8-1647-49E9-A9E6-A5D0D7CA22B8}">
      <dgm:prSet/>
      <dgm:spPr/>
      <dgm:t>
        <a:bodyPr/>
        <a:lstStyle/>
        <a:p>
          <a:endParaRPr lang="en-US"/>
        </a:p>
      </dgm:t>
    </dgm:pt>
    <dgm:pt modelId="{E2A7E69A-195D-4FCD-8097-DC4A7CCFFB64}">
      <dgm:prSet/>
      <dgm:spPr/>
      <dgm:t>
        <a:bodyPr/>
        <a:lstStyle/>
        <a:p>
          <a:pPr>
            <a:lnSpc>
              <a:spcPct val="100000"/>
            </a:lnSpc>
          </a:pPr>
          <a:r>
            <a:rPr lang="en-US"/>
            <a:t>Gaze tracking devices often have a restricted field of vision, which means they can only capture eye movements within a specific range.</a:t>
          </a:r>
        </a:p>
      </dgm:t>
    </dgm:pt>
    <dgm:pt modelId="{4EB0C2F7-F2A6-4F41-85D7-131B57E1C239}" type="parTrans" cxnId="{556ECD02-AA05-4D2E-B265-8F8CAB11ED89}">
      <dgm:prSet/>
      <dgm:spPr/>
      <dgm:t>
        <a:bodyPr/>
        <a:lstStyle/>
        <a:p>
          <a:endParaRPr lang="en-US"/>
        </a:p>
      </dgm:t>
    </dgm:pt>
    <dgm:pt modelId="{1A416B8F-F23A-43B9-A7C1-B98918ADBC5F}" type="sibTrans" cxnId="{556ECD02-AA05-4D2E-B265-8F8CAB11ED89}">
      <dgm:prSet/>
      <dgm:spPr/>
      <dgm:t>
        <a:bodyPr/>
        <a:lstStyle/>
        <a:p>
          <a:endParaRPr lang="en-US"/>
        </a:p>
      </dgm:t>
    </dgm:pt>
    <dgm:pt modelId="{CA036DB6-467C-4003-AF8E-67387EFAEA58}" type="pres">
      <dgm:prSet presAssocID="{E309A8B6-9DE3-4C9F-A751-173E9D1313D6}" presName="root" presStyleCnt="0">
        <dgm:presLayoutVars>
          <dgm:dir/>
          <dgm:resizeHandles val="exact"/>
        </dgm:presLayoutVars>
      </dgm:prSet>
      <dgm:spPr/>
    </dgm:pt>
    <dgm:pt modelId="{86B335BC-7422-4A37-8564-E41BCB8BDB5A}" type="pres">
      <dgm:prSet presAssocID="{0ECC88B4-46AA-41E0-9A14-853F2319C6AA}" presName="compNode" presStyleCnt="0"/>
      <dgm:spPr/>
    </dgm:pt>
    <dgm:pt modelId="{12230D31-9ABD-424F-AA39-DECDDE51EC2F}" type="pres">
      <dgm:prSet presAssocID="{0ECC88B4-46AA-41E0-9A14-853F2319C6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urtle"/>
        </a:ext>
      </dgm:extLst>
    </dgm:pt>
    <dgm:pt modelId="{6F6A60BA-ED53-4827-9C40-A87BD5B88F03}" type="pres">
      <dgm:prSet presAssocID="{0ECC88B4-46AA-41E0-9A14-853F2319C6AA}" presName="spaceRect" presStyleCnt="0"/>
      <dgm:spPr/>
    </dgm:pt>
    <dgm:pt modelId="{80BCA222-D6AA-4759-AA0C-6C66E986040E}" type="pres">
      <dgm:prSet presAssocID="{0ECC88B4-46AA-41E0-9A14-853F2319C6AA}" presName="textRect" presStyleLbl="revTx" presStyleIdx="0" presStyleCnt="3">
        <dgm:presLayoutVars>
          <dgm:chMax val="1"/>
          <dgm:chPref val="1"/>
        </dgm:presLayoutVars>
      </dgm:prSet>
      <dgm:spPr/>
    </dgm:pt>
    <dgm:pt modelId="{43053120-78AD-4D9F-8AF8-74D6065A4947}" type="pres">
      <dgm:prSet presAssocID="{F58FB140-4616-49D7-B1DE-6EDA8B61A63F}" presName="sibTrans" presStyleCnt="0"/>
      <dgm:spPr/>
    </dgm:pt>
    <dgm:pt modelId="{4AFB737C-58F9-40E3-AC3C-8B789FB65300}" type="pres">
      <dgm:prSet presAssocID="{4F39CE94-729B-474A-A8BB-E65594E345B7}" presName="compNode" presStyleCnt="0"/>
      <dgm:spPr/>
    </dgm:pt>
    <dgm:pt modelId="{C8BFB0ED-688D-4F58-9D61-4A53F7225399}" type="pres">
      <dgm:prSet presAssocID="{4F39CE94-729B-474A-A8BB-E65594E345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3B7E2325-9EB7-4B0D-A265-22D67F3FA606}" type="pres">
      <dgm:prSet presAssocID="{4F39CE94-729B-474A-A8BB-E65594E345B7}" presName="spaceRect" presStyleCnt="0"/>
      <dgm:spPr/>
    </dgm:pt>
    <dgm:pt modelId="{9DD3D384-6798-4D84-877C-F24940CE60DA}" type="pres">
      <dgm:prSet presAssocID="{4F39CE94-729B-474A-A8BB-E65594E345B7}" presName="textRect" presStyleLbl="revTx" presStyleIdx="1" presStyleCnt="3">
        <dgm:presLayoutVars>
          <dgm:chMax val="1"/>
          <dgm:chPref val="1"/>
        </dgm:presLayoutVars>
      </dgm:prSet>
      <dgm:spPr/>
    </dgm:pt>
    <dgm:pt modelId="{820644CB-C44A-44DB-B757-39DDFD556486}" type="pres">
      <dgm:prSet presAssocID="{07C20994-6C6B-4494-A496-933DA17C9E52}" presName="sibTrans" presStyleCnt="0"/>
      <dgm:spPr/>
    </dgm:pt>
    <dgm:pt modelId="{C8C2653E-9FFD-41DA-B033-0E03528EB609}" type="pres">
      <dgm:prSet presAssocID="{E2A7E69A-195D-4FCD-8097-DC4A7CCFFB64}" presName="compNode" presStyleCnt="0"/>
      <dgm:spPr/>
    </dgm:pt>
    <dgm:pt modelId="{674799D7-8CF0-4770-A48D-E54E8573F281}" type="pres">
      <dgm:prSet presAssocID="{E2A7E69A-195D-4FCD-8097-DC4A7CCFFB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s"/>
        </a:ext>
      </dgm:extLst>
    </dgm:pt>
    <dgm:pt modelId="{9AE8D9B2-DE8B-484E-A6A7-D4D0BC3679EC}" type="pres">
      <dgm:prSet presAssocID="{E2A7E69A-195D-4FCD-8097-DC4A7CCFFB64}" presName="spaceRect" presStyleCnt="0"/>
      <dgm:spPr/>
    </dgm:pt>
    <dgm:pt modelId="{701B6A0C-A127-478B-AFAB-9B80B1531BCC}" type="pres">
      <dgm:prSet presAssocID="{E2A7E69A-195D-4FCD-8097-DC4A7CCFFB64}" presName="textRect" presStyleLbl="revTx" presStyleIdx="2" presStyleCnt="3">
        <dgm:presLayoutVars>
          <dgm:chMax val="1"/>
          <dgm:chPref val="1"/>
        </dgm:presLayoutVars>
      </dgm:prSet>
      <dgm:spPr/>
    </dgm:pt>
  </dgm:ptLst>
  <dgm:cxnLst>
    <dgm:cxn modelId="{556ECD02-AA05-4D2E-B265-8F8CAB11ED89}" srcId="{E309A8B6-9DE3-4C9F-A751-173E9D1313D6}" destId="{E2A7E69A-195D-4FCD-8097-DC4A7CCFFB64}" srcOrd="2" destOrd="0" parTransId="{4EB0C2F7-F2A6-4F41-85D7-131B57E1C239}" sibTransId="{1A416B8F-F23A-43B9-A7C1-B98918ADBC5F}"/>
    <dgm:cxn modelId="{E8746F15-8893-40E2-B81B-F4043A77DEF7}" type="presOf" srcId="{E309A8B6-9DE3-4C9F-A751-173E9D1313D6}" destId="{CA036DB6-467C-4003-AF8E-67387EFAEA58}" srcOrd="0" destOrd="0" presId="urn:microsoft.com/office/officeart/2018/2/layout/IconLabelList"/>
    <dgm:cxn modelId="{48A3A33A-876E-498B-B4B0-91202636DB6D}" type="presOf" srcId="{0ECC88B4-46AA-41E0-9A14-853F2319C6AA}" destId="{80BCA222-D6AA-4759-AA0C-6C66E986040E}" srcOrd="0" destOrd="0" presId="urn:microsoft.com/office/officeart/2018/2/layout/IconLabelList"/>
    <dgm:cxn modelId="{6BE47EA8-1647-49E9-A9E6-A5D0D7CA22B8}" srcId="{E309A8B6-9DE3-4C9F-A751-173E9D1313D6}" destId="{4F39CE94-729B-474A-A8BB-E65594E345B7}" srcOrd="1" destOrd="0" parTransId="{2BEE3020-8C44-48A4-9CDD-8020477A05E2}" sibTransId="{07C20994-6C6B-4494-A496-933DA17C9E52}"/>
    <dgm:cxn modelId="{8609DCAE-5053-4DD0-B273-454B267BAFB5}" type="presOf" srcId="{E2A7E69A-195D-4FCD-8097-DC4A7CCFFB64}" destId="{701B6A0C-A127-478B-AFAB-9B80B1531BCC}" srcOrd="0" destOrd="0" presId="urn:microsoft.com/office/officeart/2018/2/layout/IconLabelList"/>
    <dgm:cxn modelId="{F59B96D1-D55B-49E8-9DBC-0F920C6D5EF8}" srcId="{E309A8B6-9DE3-4C9F-A751-173E9D1313D6}" destId="{0ECC88B4-46AA-41E0-9A14-853F2319C6AA}" srcOrd="0" destOrd="0" parTransId="{6C3832A8-5000-4334-B37E-3C4C97308DC5}" sibTransId="{F58FB140-4616-49D7-B1DE-6EDA8B61A63F}"/>
    <dgm:cxn modelId="{24E28FFF-2C65-403C-A747-72CB5DEDAE6F}" type="presOf" srcId="{4F39CE94-729B-474A-A8BB-E65594E345B7}" destId="{9DD3D384-6798-4D84-877C-F24940CE60DA}" srcOrd="0" destOrd="0" presId="urn:microsoft.com/office/officeart/2018/2/layout/IconLabelList"/>
    <dgm:cxn modelId="{98F4D4D0-F744-4C0F-945B-C1032BE1010E}" type="presParOf" srcId="{CA036DB6-467C-4003-AF8E-67387EFAEA58}" destId="{86B335BC-7422-4A37-8564-E41BCB8BDB5A}" srcOrd="0" destOrd="0" presId="urn:microsoft.com/office/officeart/2018/2/layout/IconLabelList"/>
    <dgm:cxn modelId="{6A006C5F-7DAD-49D6-A9A6-6B92B8837593}" type="presParOf" srcId="{86B335BC-7422-4A37-8564-E41BCB8BDB5A}" destId="{12230D31-9ABD-424F-AA39-DECDDE51EC2F}" srcOrd="0" destOrd="0" presId="urn:microsoft.com/office/officeart/2018/2/layout/IconLabelList"/>
    <dgm:cxn modelId="{23B8ABC9-90AC-46A1-AC00-2857E46E3AD7}" type="presParOf" srcId="{86B335BC-7422-4A37-8564-E41BCB8BDB5A}" destId="{6F6A60BA-ED53-4827-9C40-A87BD5B88F03}" srcOrd="1" destOrd="0" presId="urn:microsoft.com/office/officeart/2018/2/layout/IconLabelList"/>
    <dgm:cxn modelId="{B4D92CA7-9034-4F05-AEC9-CE2517A653B2}" type="presParOf" srcId="{86B335BC-7422-4A37-8564-E41BCB8BDB5A}" destId="{80BCA222-D6AA-4759-AA0C-6C66E986040E}" srcOrd="2" destOrd="0" presId="urn:microsoft.com/office/officeart/2018/2/layout/IconLabelList"/>
    <dgm:cxn modelId="{3FFCEF89-6E93-4D71-8A73-D66BAF4D7C40}" type="presParOf" srcId="{CA036DB6-467C-4003-AF8E-67387EFAEA58}" destId="{43053120-78AD-4D9F-8AF8-74D6065A4947}" srcOrd="1" destOrd="0" presId="urn:microsoft.com/office/officeart/2018/2/layout/IconLabelList"/>
    <dgm:cxn modelId="{56DB5056-60A9-49CB-9710-75520FEB1656}" type="presParOf" srcId="{CA036DB6-467C-4003-AF8E-67387EFAEA58}" destId="{4AFB737C-58F9-40E3-AC3C-8B789FB65300}" srcOrd="2" destOrd="0" presId="urn:microsoft.com/office/officeart/2018/2/layout/IconLabelList"/>
    <dgm:cxn modelId="{38B6674A-7CE6-498F-A4A3-488EB8FA3D97}" type="presParOf" srcId="{4AFB737C-58F9-40E3-AC3C-8B789FB65300}" destId="{C8BFB0ED-688D-4F58-9D61-4A53F7225399}" srcOrd="0" destOrd="0" presId="urn:microsoft.com/office/officeart/2018/2/layout/IconLabelList"/>
    <dgm:cxn modelId="{BF277D2D-A17B-4470-92B9-723B322670DE}" type="presParOf" srcId="{4AFB737C-58F9-40E3-AC3C-8B789FB65300}" destId="{3B7E2325-9EB7-4B0D-A265-22D67F3FA606}" srcOrd="1" destOrd="0" presId="urn:microsoft.com/office/officeart/2018/2/layout/IconLabelList"/>
    <dgm:cxn modelId="{3D7F4416-7781-475B-92B2-015DC6D63E29}" type="presParOf" srcId="{4AFB737C-58F9-40E3-AC3C-8B789FB65300}" destId="{9DD3D384-6798-4D84-877C-F24940CE60DA}" srcOrd="2" destOrd="0" presId="urn:microsoft.com/office/officeart/2018/2/layout/IconLabelList"/>
    <dgm:cxn modelId="{FCDD18AC-86D1-49BA-9BDC-F4D4C394387D}" type="presParOf" srcId="{CA036DB6-467C-4003-AF8E-67387EFAEA58}" destId="{820644CB-C44A-44DB-B757-39DDFD556486}" srcOrd="3" destOrd="0" presId="urn:microsoft.com/office/officeart/2018/2/layout/IconLabelList"/>
    <dgm:cxn modelId="{64204940-78B2-4D63-A7CF-C741C0648423}" type="presParOf" srcId="{CA036DB6-467C-4003-AF8E-67387EFAEA58}" destId="{C8C2653E-9FFD-41DA-B033-0E03528EB609}" srcOrd="4" destOrd="0" presId="urn:microsoft.com/office/officeart/2018/2/layout/IconLabelList"/>
    <dgm:cxn modelId="{725FF975-8089-46AD-B694-465759B12431}" type="presParOf" srcId="{C8C2653E-9FFD-41DA-B033-0E03528EB609}" destId="{674799D7-8CF0-4770-A48D-E54E8573F281}" srcOrd="0" destOrd="0" presId="urn:microsoft.com/office/officeart/2018/2/layout/IconLabelList"/>
    <dgm:cxn modelId="{3AABCDEF-A436-4089-B4E5-2C965BEBFC65}" type="presParOf" srcId="{C8C2653E-9FFD-41DA-B033-0E03528EB609}" destId="{9AE8D9B2-DE8B-484E-A6A7-D4D0BC3679EC}" srcOrd="1" destOrd="0" presId="urn:microsoft.com/office/officeart/2018/2/layout/IconLabelList"/>
    <dgm:cxn modelId="{470EA769-B430-4094-B9B1-639BECA3B6BB}" type="presParOf" srcId="{C8C2653E-9FFD-41DA-B033-0E03528EB609}" destId="{701B6A0C-A127-478B-AFAB-9B80B1531BC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452E3-B0E8-4ECA-8964-3C263EF01D8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9CBAB75-DA85-49BC-9AC1-40E88087EE11}">
      <dgm:prSet custT="1"/>
      <dgm:spPr/>
      <dgm:t>
        <a:bodyPr/>
        <a:lstStyle/>
        <a:p>
          <a:pPr>
            <a:lnSpc>
              <a:spcPct val="100000"/>
            </a:lnSpc>
          </a:pPr>
          <a:r>
            <a:rPr lang="en-US" sz="1200" dirty="0"/>
            <a:t>Computer games, particularly fast-paced ones, are extremely beneficial to players. According to them, gaming has a direct and indirect impact on players’ cognitive behavior, primarily because the human brain is malleable, which means it learns and adapts (Computer Games, NTU)</a:t>
          </a:r>
        </a:p>
      </dgm:t>
    </dgm:pt>
    <dgm:pt modelId="{3BC38796-0724-4627-AF46-0B9670B884FB}" type="parTrans" cxnId="{62A9A5CF-5089-4B8E-AA73-C28E3B5D7CA9}">
      <dgm:prSet/>
      <dgm:spPr/>
      <dgm:t>
        <a:bodyPr/>
        <a:lstStyle/>
        <a:p>
          <a:endParaRPr lang="en-US"/>
        </a:p>
      </dgm:t>
    </dgm:pt>
    <dgm:pt modelId="{796D88D0-C207-4AEA-B60B-F8A52F54566C}" type="sibTrans" cxnId="{62A9A5CF-5089-4B8E-AA73-C28E3B5D7CA9}">
      <dgm:prSet/>
      <dgm:spPr/>
      <dgm:t>
        <a:bodyPr/>
        <a:lstStyle/>
        <a:p>
          <a:endParaRPr lang="en-US"/>
        </a:p>
      </dgm:t>
    </dgm:pt>
    <dgm:pt modelId="{59D5DE7A-BEC9-498F-99F8-37D76C11C703}">
      <dgm:prSet/>
      <dgm:spPr/>
      <dgm:t>
        <a:bodyPr/>
        <a:lstStyle/>
        <a:p>
          <a:pPr>
            <a:lnSpc>
              <a:spcPct val="100000"/>
            </a:lnSpc>
          </a:pPr>
          <a:r>
            <a:rPr lang="en-US" b="0" i="0" dirty="0"/>
            <a:t>A game’s various activities provide a lot of mental stimulation. The game’s various stimuli necessitate high levels of intentional coordination, visually, and physically. </a:t>
          </a:r>
          <a:endParaRPr lang="en-US" dirty="0"/>
        </a:p>
      </dgm:t>
    </dgm:pt>
    <dgm:pt modelId="{01922AFF-F69E-4396-8A88-AA81C433C19F}" type="parTrans" cxnId="{E1D7050E-4018-4AA5-8962-789F6CF003D0}">
      <dgm:prSet/>
      <dgm:spPr/>
      <dgm:t>
        <a:bodyPr/>
        <a:lstStyle/>
        <a:p>
          <a:endParaRPr lang="en-US"/>
        </a:p>
      </dgm:t>
    </dgm:pt>
    <dgm:pt modelId="{0E8A7779-3F54-4432-AF77-84806A71B0E3}" type="sibTrans" cxnId="{E1D7050E-4018-4AA5-8962-789F6CF003D0}">
      <dgm:prSet/>
      <dgm:spPr/>
      <dgm:t>
        <a:bodyPr/>
        <a:lstStyle/>
        <a:p>
          <a:endParaRPr lang="en-US"/>
        </a:p>
      </dgm:t>
    </dgm:pt>
    <dgm:pt modelId="{385C1992-05DE-4E64-A195-BB63BFC030C8}">
      <dgm:prSet/>
      <dgm:spPr/>
      <dgm:t>
        <a:bodyPr/>
        <a:lstStyle/>
        <a:p>
          <a:pPr>
            <a:lnSpc>
              <a:spcPct val="100000"/>
            </a:lnSpc>
          </a:pPr>
          <a:r>
            <a:rPr lang="en-US"/>
            <a:t>Fast-paced games also help to improve problem-solving skills, which are a byproduct of critical thinking.</a:t>
          </a:r>
        </a:p>
      </dgm:t>
    </dgm:pt>
    <dgm:pt modelId="{882FEB49-3C48-409D-85D5-986734E7876C}" type="parTrans" cxnId="{55D926DE-007A-4CF1-8C9C-549F4FAC68B7}">
      <dgm:prSet/>
      <dgm:spPr/>
      <dgm:t>
        <a:bodyPr/>
        <a:lstStyle/>
        <a:p>
          <a:endParaRPr lang="en-US"/>
        </a:p>
      </dgm:t>
    </dgm:pt>
    <dgm:pt modelId="{72BA30AA-6504-49A6-B2DD-5641E0CBF2A1}" type="sibTrans" cxnId="{55D926DE-007A-4CF1-8C9C-549F4FAC68B7}">
      <dgm:prSet/>
      <dgm:spPr/>
      <dgm:t>
        <a:bodyPr/>
        <a:lstStyle/>
        <a:p>
          <a:endParaRPr lang="en-US"/>
        </a:p>
      </dgm:t>
    </dgm:pt>
    <dgm:pt modelId="{13EB8244-B873-4221-B37F-61880840CBC8}">
      <dgm:prSet/>
      <dgm:spPr/>
      <dgm:t>
        <a:bodyPr/>
        <a:lstStyle/>
        <a:p>
          <a:pPr>
            <a:lnSpc>
              <a:spcPct val="100000"/>
            </a:lnSpc>
          </a:pPr>
          <a:r>
            <a:rPr lang="en-US" dirty="0"/>
            <a:t>Slow-paced games can be highly beneficial to players, also these games stimulate the release of stress. It also provides rewards, which can cause stress hormones, to be released (Bavelier et al, 2009)</a:t>
          </a:r>
        </a:p>
      </dgm:t>
    </dgm:pt>
    <dgm:pt modelId="{C81E87F1-E82D-4A6E-AA11-1FE15909EA65}" type="parTrans" cxnId="{2CF7B5A0-1B1D-44D4-A422-087C2877684B}">
      <dgm:prSet/>
      <dgm:spPr/>
      <dgm:t>
        <a:bodyPr/>
        <a:lstStyle/>
        <a:p>
          <a:endParaRPr lang="en-US"/>
        </a:p>
      </dgm:t>
    </dgm:pt>
    <dgm:pt modelId="{04C355DA-2EBF-437B-B6DA-F16818522A7F}" type="sibTrans" cxnId="{2CF7B5A0-1B1D-44D4-A422-087C2877684B}">
      <dgm:prSet/>
      <dgm:spPr/>
      <dgm:t>
        <a:bodyPr/>
        <a:lstStyle/>
        <a:p>
          <a:endParaRPr lang="en-US"/>
        </a:p>
      </dgm:t>
    </dgm:pt>
    <dgm:pt modelId="{536E70AC-7037-462B-B5E7-1428C052B9EE}" type="pres">
      <dgm:prSet presAssocID="{94D452E3-B0E8-4ECA-8964-3C263EF01D8E}" presName="root" presStyleCnt="0">
        <dgm:presLayoutVars>
          <dgm:dir/>
          <dgm:resizeHandles val="exact"/>
        </dgm:presLayoutVars>
      </dgm:prSet>
      <dgm:spPr/>
    </dgm:pt>
    <dgm:pt modelId="{1E47E2BB-0F4F-4578-95BB-9236E0FAF79F}" type="pres">
      <dgm:prSet presAssocID="{49CBAB75-DA85-49BC-9AC1-40E88087EE11}" presName="compNode" presStyleCnt="0"/>
      <dgm:spPr/>
    </dgm:pt>
    <dgm:pt modelId="{80CAD4F3-C0F0-4666-A78B-1BABE741B222}" type="pres">
      <dgm:prSet presAssocID="{49CBAB75-DA85-49BC-9AC1-40E88087EE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7ABF0032-856C-4D79-B418-7715BEFEE9F9}" type="pres">
      <dgm:prSet presAssocID="{49CBAB75-DA85-49BC-9AC1-40E88087EE11}" presName="spaceRect" presStyleCnt="0"/>
      <dgm:spPr/>
    </dgm:pt>
    <dgm:pt modelId="{81766BED-E8DA-49D0-9002-781A4FBE745D}" type="pres">
      <dgm:prSet presAssocID="{49CBAB75-DA85-49BC-9AC1-40E88087EE11}" presName="textRect" presStyleLbl="revTx" presStyleIdx="0" presStyleCnt="4">
        <dgm:presLayoutVars>
          <dgm:chMax val="1"/>
          <dgm:chPref val="1"/>
        </dgm:presLayoutVars>
      </dgm:prSet>
      <dgm:spPr/>
    </dgm:pt>
    <dgm:pt modelId="{D687FF71-A426-48D7-8F47-735D9EF51DD4}" type="pres">
      <dgm:prSet presAssocID="{796D88D0-C207-4AEA-B60B-F8A52F54566C}" presName="sibTrans" presStyleCnt="0"/>
      <dgm:spPr/>
    </dgm:pt>
    <dgm:pt modelId="{53498CF8-8EE9-4121-8372-2952C7C7CFFD}" type="pres">
      <dgm:prSet presAssocID="{59D5DE7A-BEC9-498F-99F8-37D76C11C703}" presName="compNode" presStyleCnt="0"/>
      <dgm:spPr/>
    </dgm:pt>
    <dgm:pt modelId="{20E57D95-D7B7-4D6D-8FF7-26769FD97176}" type="pres">
      <dgm:prSet presAssocID="{59D5DE7A-BEC9-498F-99F8-37D76C11C7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ss Pieces"/>
        </a:ext>
      </dgm:extLst>
    </dgm:pt>
    <dgm:pt modelId="{3D139C43-8345-4C1B-86E9-A406E34A1C76}" type="pres">
      <dgm:prSet presAssocID="{59D5DE7A-BEC9-498F-99F8-37D76C11C703}" presName="spaceRect" presStyleCnt="0"/>
      <dgm:spPr/>
    </dgm:pt>
    <dgm:pt modelId="{560958D3-20E0-4CA1-AC83-72DF2A6E9488}" type="pres">
      <dgm:prSet presAssocID="{59D5DE7A-BEC9-498F-99F8-37D76C11C703}" presName="textRect" presStyleLbl="revTx" presStyleIdx="1" presStyleCnt="4">
        <dgm:presLayoutVars>
          <dgm:chMax val="1"/>
          <dgm:chPref val="1"/>
        </dgm:presLayoutVars>
      </dgm:prSet>
      <dgm:spPr/>
    </dgm:pt>
    <dgm:pt modelId="{DEFB5FC1-3C6A-480A-9D42-AE261675FF47}" type="pres">
      <dgm:prSet presAssocID="{0E8A7779-3F54-4432-AF77-84806A71B0E3}" presName="sibTrans" presStyleCnt="0"/>
      <dgm:spPr/>
    </dgm:pt>
    <dgm:pt modelId="{D15E9881-4F88-4683-9716-0EC336898E22}" type="pres">
      <dgm:prSet presAssocID="{385C1992-05DE-4E64-A195-BB63BFC030C8}" presName="compNode" presStyleCnt="0"/>
      <dgm:spPr/>
    </dgm:pt>
    <dgm:pt modelId="{CC9AA23D-068C-46FC-8F6F-3DECDE1BD09F}" type="pres">
      <dgm:prSet presAssocID="{385C1992-05DE-4E64-A195-BB63BFC03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382C5390-270E-4BA5-888A-7351F6E83125}" type="pres">
      <dgm:prSet presAssocID="{385C1992-05DE-4E64-A195-BB63BFC030C8}" presName="spaceRect" presStyleCnt="0"/>
      <dgm:spPr/>
    </dgm:pt>
    <dgm:pt modelId="{8AE40CE5-A392-46B0-BF2C-63563DFCC85C}" type="pres">
      <dgm:prSet presAssocID="{385C1992-05DE-4E64-A195-BB63BFC030C8}" presName="textRect" presStyleLbl="revTx" presStyleIdx="2" presStyleCnt="4">
        <dgm:presLayoutVars>
          <dgm:chMax val="1"/>
          <dgm:chPref val="1"/>
        </dgm:presLayoutVars>
      </dgm:prSet>
      <dgm:spPr/>
    </dgm:pt>
    <dgm:pt modelId="{9F337AB5-8056-4E58-BF4C-C6CA15053386}" type="pres">
      <dgm:prSet presAssocID="{72BA30AA-6504-49A6-B2DD-5641E0CBF2A1}" presName="sibTrans" presStyleCnt="0"/>
      <dgm:spPr/>
    </dgm:pt>
    <dgm:pt modelId="{0623F646-C343-4281-AD30-620D1BBBA1D4}" type="pres">
      <dgm:prSet presAssocID="{13EB8244-B873-4221-B37F-61880840CBC8}" presName="compNode" presStyleCnt="0"/>
      <dgm:spPr/>
    </dgm:pt>
    <dgm:pt modelId="{EAB62355-AA7C-42DB-8751-B2399AC631FE}" type="pres">
      <dgm:prSet presAssocID="{13EB8244-B873-4221-B37F-61880840CB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icket"/>
        </a:ext>
      </dgm:extLst>
    </dgm:pt>
    <dgm:pt modelId="{2BDB6226-36B2-4374-82F3-F56A53A79A46}" type="pres">
      <dgm:prSet presAssocID="{13EB8244-B873-4221-B37F-61880840CBC8}" presName="spaceRect" presStyleCnt="0"/>
      <dgm:spPr/>
    </dgm:pt>
    <dgm:pt modelId="{C46FD82B-388E-49FF-88E3-F4CCE94E84EF}" type="pres">
      <dgm:prSet presAssocID="{13EB8244-B873-4221-B37F-61880840CBC8}" presName="textRect" presStyleLbl="revTx" presStyleIdx="3" presStyleCnt="4">
        <dgm:presLayoutVars>
          <dgm:chMax val="1"/>
          <dgm:chPref val="1"/>
        </dgm:presLayoutVars>
      </dgm:prSet>
      <dgm:spPr/>
    </dgm:pt>
  </dgm:ptLst>
  <dgm:cxnLst>
    <dgm:cxn modelId="{E1D7050E-4018-4AA5-8962-789F6CF003D0}" srcId="{94D452E3-B0E8-4ECA-8964-3C263EF01D8E}" destId="{59D5DE7A-BEC9-498F-99F8-37D76C11C703}" srcOrd="1" destOrd="0" parTransId="{01922AFF-F69E-4396-8A88-AA81C433C19F}" sibTransId="{0E8A7779-3F54-4432-AF77-84806A71B0E3}"/>
    <dgm:cxn modelId="{2CF7B5A0-1B1D-44D4-A422-087C2877684B}" srcId="{94D452E3-B0E8-4ECA-8964-3C263EF01D8E}" destId="{13EB8244-B873-4221-B37F-61880840CBC8}" srcOrd="3" destOrd="0" parTransId="{C81E87F1-E82D-4A6E-AA11-1FE15909EA65}" sibTransId="{04C355DA-2EBF-437B-B6DA-F16818522A7F}"/>
    <dgm:cxn modelId="{FA5AF1C7-D24D-42E2-BAC1-BA8CDFC0D5AD}" type="presOf" srcId="{59D5DE7A-BEC9-498F-99F8-37D76C11C703}" destId="{560958D3-20E0-4CA1-AC83-72DF2A6E9488}" srcOrd="0" destOrd="0" presId="urn:microsoft.com/office/officeart/2018/2/layout/IconLabelList"/>
    <dgm:cxn modelId="{62A9A5CF-5089-4B8E-AA73-C28E3B5D7CA9}" srcId="{94D452E3-B0E8-4ECA-8964-3C263EF01D8E}" destId="{49CBAB75-DA85-49BC-9AC1-40E88087EE11}" srcOrd="0" destOrd="0" parTransId="{3BC38796-0724-4627-AF46-0B9670B884FB}" sibTransId="{796D88D0-C207-4AEA-B60B-F8A52F54566C}"/>
    <dgm:cxn modelId="{55D926DE-007A-4CF1-8C9C-549F4FAC68B7}" srcId="{94D452E3-B0E8-4ECA-8964-3C263EF01D8E}" destId="{385C1992-05DE-4E64-A195-BB63BFC030C8}" srcOrd="2" destOrd="0" parTransId="{882FEB49-3C48-409D-85D5-986734E7876C}" sibTransId="{72BA30AA-6504-49A6-B2DD-5641E0CBF2A1}"/>
    <dgm:cxn modelId="{072BC7DF-2362-478F-B3A0-F30AEB72F266}" type="presOf" srcId="{13EB8244-B873-4221-B37F-61880840CBC8}" destId="{C46FD82B-388E-49FF-88E3-F4CCE94E84EF}" srcOrd="0" destOrd="0" presId="urn:microsoft.com/office/officeart/2018/2/layout/IconLabelList"/>
    <dgm:cxn modelId="{D06D23E1-D238-4257-BDC9-11CDF8524D35}" type="presOf" srcId="{94D452E3-B0E8-4ECA-8964-3C263EF01D8E}" destId="{536E70AC-7037-462B-B5E7-1428C052B9EE}" srcOrd="0" destOrd="0" presId="urn:microsoft.com/office/officeart/2018/2/layout/IconLabelList"/>
    <dgm:cxn modelId="{50442DEA-4F04-4E82-A20B-2D4A6ABDEFA7}" type="presOf" srcId="{49CBAB75-DA85-49BC-9AC1-40E88087EE11}" destId="{81766BED-E8DA-49D0-9002-781A4FBE745D}" srcOrd="0" destOrd="0" presId="urn:microsoft.com/office/officeart/2018/2/layout/IconLabelList"/>
    <dgm:cxn modelId="{6C7148EC-9209-41EB-B936-4929D6B120E2}" type="presOf" srcId="{385C1992-05DE-4E64-A195-BB63BFC030C8}" destId="{8AE40CE5-A392-46B0-BF2C-63563DFCC85C}" srcOrd="0" destOrd="0" presId="urn:microsoft.com/office/officeart/2018/2/layout/IconLabelList"/>
    <dgm:cxn modelId="{3CA0525D-3C5A-4A13-A978-B6B56FE1D14D}" type="presParOf" srcId="{536E70AC-7037-462B-B5E7-1428C052B9EE}" destId="{1E47E2BB-0F4F-4578-95BB-9236E0FAF79F}" srcOrd="0" destOrd="0" presId="urn:microsoft.com/office/officeart/2018/2/layout/IconLabelList"/>
    <dgm:cxn modelId="{F5DDFA6F-9396-454E-84BE-F716E9FD00DC}" type="presParOf" srcId="{1E47E2BB-0F4F-4578-95BB-9236E0FAF79F}" destId="{80CAD4F3-C0F0-4666-A78B-1BABE741B222}" srcOrd="0" destOrd="0" presId="urn:microsoft.com/office/officeart/2018/2/layout/IconLabelList"/>
    <dgm:cxn modelId="{AA152933-CEF7-4C9E-9D69-59349D08F784}" type="presParOf" srcId="{1E47E2BB-0F4F-4578-95BB-9236E0FAF79F}" destId="{7ABF0032-856C-4D79-B418-7715BEFEE9F9}" srcOrd="1" destOrd="0" presId="urn:microsoft.com/office/officeart/2018/2/layout/IconLabelList"/>
    <dgm:cxn modelId="{CBB235FD-2BFB-4057-806B-7882A318802A}" type="presParOf" srcId="{1E47E2BB-0F4F-4578-95BB-9236E0FAF79F}" destId="{81766BED-E8DA-49D0-9002-781A4FBE745D}" srcOrd="2" destOrd="0" presId="urn:microsoft.com/office/officeart/2018/2/layout/IconLabelList"/>
    <dgm:cxn modelId="{A294C63D-0282-4270-803F-F8585556DCF4}" type="presParOf" srcId="{536E70AC-7037-462B-B5E7-1428C052B9EE}" destId="{D687FF71-A426-48D7-8F47-735D9EF51DD4}" srcOrd="1" destOrd="0" presId="urn:microsoft.com/office/officeart/2018/2/layout/IconLabelList"/>
    <dgm:cxn modelId="{99673231-DCAC-44B1-B9C4-39823DD6B578}" type="presParOf" srcId="{536E70AC-7037-462B-B5E7-1428C052B9EE}" destId="{53498CF8-8EE9-4121-8372-2952C7C7CFFD}" srcOrd="2" destOrd="0" presId="urn:microsoft.com/office/officeart/2018/2/layout/IconLabelList"/>
    <dgm:cxn modelId="{5A289499-E14E-433B-9CFE-09FB695886D7}" type="presParOf" srcId="{53498CF8-8EE9-4121-8372-2952C7C7CFFD}" destId="{20E57D95-D7B7-4D6D-8FF7-26769FD97176}" srcOrd="0" destOrd="0" presId="urn:microsoft.com/office/officeart/2018/2/layout/IconLabelList"/>
    <dgm:cxn modelId="{14347E7F-AC34-470D-8B54-5DAB5938C1FF}" type="presParOf" srcId="{53498CF8-8EE9-4121-8372-2952C7C7CFFD}" destId="{3D139C43-8345-4C1B-86E9-A406E34A1C76}" srcOrd="1" destOrd="0" presId="urn:microsoft.com/office/officeart/2018/2/layout/IconLabelList"/>
    <dgm:cxn modelId="{BBE6E9A2-84AD-4DA7-A4F0-10906A094BC8}" type="presParOf" srcId="{53498CF8-8EE9-4121-8372-2952C7C7CFFD}" destId="{560958D3-20E0-4CA1-AC83-72DF2A6E9488}" srcOrd="2" destOrd="0" presId="urn:microsoft.com/office/officeart/2018/2/layout/IconLabelList"/>
    <dgm:cxn modelId="{3D2D79C8-5FB9-4611-B116-2475DEAE5ADE}" type="presParOf" srcId="{536E70AC-7037-462B-B5E7-1428C052B9EE}" destId="{DEFB5FC1-3C6A-480A-9D42-AE261675FF47}" srcOrd="3" destOrd="0" presId="urn:microsoft.com/office/officeart/2018/2/layout/IconLabelList"/>
    <dgm:cxn modelId="{34C80165-6F52-439E-8A9A-606773663523}" type="presParOf" srcId="{536E70AC-7037-462B-B5E7-1428C052B9EE}" destId="{D15E9881-4F88-4683-9716-0EC336898E22}" srcOrd="4" destOrd="0" presId="urn:microsoft.com/office/officeart/2018/2/layout/IconLabelList"/>
    <dgm:cxn modelId="{2EEE2151-55EC-4CFD-B3F7-5E6B6003ACDA}" type="presParOf" srcId="{D15E9881-4F88-4683-9716-0EC336898E22}" destId="{CC9AA23D-068C-46FC-8F6F-3DECDE1BD09F}" srcOrd="0" destOrd="0" presId="urn:microsoft.com/office/officeart/2018/2/layout/IconLabelList"/>
    <dgm:cxn modelId="{235A5712-A2F4-400B-AB8B-558FF472650B}" type="presParOf" srcId="{D15E9881-4F88-4683-9716-0EC336898E22}" destId="{382C5390-270E-4BA5-888A-7351F6E83125}" srcOrd="1" destOrd="0" presId="urn:microsoft.com/office/officeart/2018/2/layout/IconLabelList"/>
    <dgm:cxn modelId="{86FAF95A-8492-46E9-8DDC-45C379A75C58}" type="presParOf" srcId="{D15E9881-4F88-4683-9716-0EC336898E22}" destId="{8AE40CE5-A392-46B0-BF2C-63563DFCC85C}" srcOrd="2" destOrd="0" presId="urn:microsoft.com/office/officeart/2018/2/layout/IconLabelList"/>
    <dgm:cxn modelId="{C0EE9A5A-715B-4482-99F0-7E1DD639B4EC}" type="presParOf" srcId="{536E70AC-7037-462B-B5E7-1428C052B9EE}" destId="{9F337AB5-8056-4E58-BF4C-C6CA15053386}" srcOrd="5" destOrd="0" presId="urn:microsoft.com/office/officeart/2018/2/layout/IconLabelList"/>
    <dgm:cxn modelId="{FC0089D1-85D7-4589-97A3-FCCAE837663C}" type="presParOf" srcId="{536E70AC-7037-462B-B5E7-1428C052B9EE}" destId="{0623F646-C343-4281-AD30-620D1BBBA1D4}" srcOrd="6" destOrd="0" presId="urn:microsoft.com/office/officeart/2018/2/layout/IconLabelList"/>
    <dgm:cxn modelId="{1FF1AFA1-F2B5-4DE9-8F1E-C6B1CCBD2F35}" type="presParOf" srcId="{0623F646-C343-4281-AD30-620D1BBBA1D4}" destId="{EAB62355-AA7C-42DB-8751-B2399AC631FE}" srcOrd="0" destOrd="0" presId="urn:microsoft.com/office/officeart/2018/2/layout/IconLabelList"/>
    <dgm:cxn modelId="{8D6FE7C2-FE47-4294-8C67-CA74E75FF3C7}" type="presParOf" srcId="{0623F646-C343-4281-AD30-620D1BBBA1D4}" destId="{2BDB6226-36B2-4374-82F3-F56A53A79A46}" srcOrd="1" destOrd="0" presId="urn:microsoft.com/office/officeart/2018/2/layout/IconLabelList"/>
    <dgm:cxn modelId="{6DF67637-0E43-4FA6-8970-A1D92752E2ED}" type="presParOf" srcId="{0623F646-C343-4281-AD30-620D1BBBA1D4}" destId="{C46FD82B-388E-49FF-88E3-F4CCE94E84E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D452E3-B0E8-4ECA-8964-3C263EF01D8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9CBAB75-DA85-49BC-9AC1-40E88087EE11}">
      <dgm:prSet custT="1"/>
      <dgm:spPr/>
      <dgm:t>
        <a:bodyPr/>
        <a:lstStyle/>
        <a:p>
          <a:pPr>
            <a:lnSpc>
              <a:spcPct val="100000"/>
            </a:lnSpc>
          </a:pPr>
          <a:r>
            <a:rPr lang="en-US" sz="1800" dirty="0"/>
            <a:t>Computers can accurately recognize and categorize objects that use digital images from cameras and videos and algorithms for deep learning  and afterwards react toward what they observe stated  (Nolan 2021).</a:t>
          </a:r>
        </a:p>
      </dgm:t>
    </dgm:pt>
    <dgm:pt modelId="{3BC38796-0724-4627-AF46-0B9670B884FB}" type="parTrans" cxnId="{62A9A5CF-5089-4B8E-AA73-C28E3B5D7CA9}">
      <dgm:prSet/>
      <dgm:spPr/>
      <dgm:t>
        <a:bodyPr/>
        <a:lstStyle/>
        <a:p>
          <a:endParaRPr lang="en-US"/>
        </a:p>
      </dgm:t>
    </dgm:pt>
    <dgm:pt modelId="{796D88D0-C207-4AEA-B60B-F8A52F54566C}" type="sibTrans" cxnId="{62A9A5CF-5089-4B8E-AA73-C28E3B5D7CA9}">
      <dgm:prSet/>
      <dgm:spPr/>
      <dgm:t>
        <a:bodyPr/>
        <a:lstStyle/>
        <a:p>
          <a:pPr>
            <a:lnSpc>
              <a:spcPct val="100000"/>
            </a:lnSpc>
          </a:pPr>
          <a:endParaRPr lang="en-US"/>
        </a:p>
      </dgm:t>
    </dgm:pt>
    <dgm:pt modelId="{59D5DE7A-BEC9-498F-99F8-37D76C11C703}">
      <dgm:prSet/>
      <dgm:spPr/>
      <dgm:t>
        <a:bodyPr/>
        <a:lstStyle/>
        <a:p>
          <a:pPr>
            <a:lnSpc>
              <a:spcPct val="100000"/>
            </a:lnSpc>
          </a:pPr>
          <a:r>
            <a:rPr lang="en-US" b="0" i="0" dirty="0"/>
            <a:t>Computer vision can be a powerful interface for computers because of its potential for sensing body position, head orientation, direction of gaze, pointing commands, and gestures.</a:t>
          </a:r>
          <a:endParaRPr lang="en-US" dirty="0"/>
        </a:p>
      </dgm:t>
    </dgm:pt>
    <dgm:pt modelId="{01922AFF-F69E-4396-8A88-AA81C433C19F}" type="parTrans" cxnId="{E1D7050E-4018-4AA5-8962-789F6CF003D0}">
      <dgm:prSet/>
      <dgm:spPr/>
      <dgm:t>
        <a:bodyPr/>
        <a:lstStyle/>
        <a:p>
          <a:endParaRPr lang="en-US"/>
        </a:p>
      </dgm:t>
    </dgm:pt>
    <dgm:pt modelId="{0E8A7779-3F54-4432-AF77-84806A71B0E3}" type="sibTrans" cxnId="{E1D7050E-4018-4AA5-8962-789F6CF003D0}">
      <dgm:prSet/>
      <dgm:spPr/>
      <dgm:t>
        <a:bodyPr/>
        <a:lstStyle/>
        <a:p>
          <a:pPr>
            <a:lnSpc>
              <a:spcPct val="100000"/>
            </a:lnSpc>
          </a:pPr>
          <a:endParaRPr lang="en-US"/>
        </a:p>
      </dgm:t>
    </dgm:pt>
    <dgm:pt modelId="{385C1992-05DE-4E64-A195-BB63BFC030C8}">
      <dgm:prSet/>
      <dgm:spPr/>
      <dgm:t>
        <a:bodyPr/>
        <a:lstStyle/>
        <a:p>
          <a:pPr>
            <a:lnSpc>
              <a:spcPct val="100000"/>
            </a:lnSpc>
          </a:pPr>
          <a:r>
            <a:rPr lang="en-US" dirty="0"/>
            <a:t> Gaze trackers have also been presented as video games controllers, allowing players to interact with video games simply by gazing at them. (Navarro &amp; Diego, 2014)</a:t>
          </a:r>
        </a:p>
      </dgm:t>
    </dgm:pt>
    <dgm:pt modelId="{882FEB49-3C48-409D-85D5-986734E7876C}" type="parTrans" cxnId="{55D926DE-007A-4CF1-8C9C-549F4FAC68B7}">
      <dgm:prSet/>
      <dgm:spPr/>
      <dgm:t>
        <a:bodyPr/>
        <a:lstStyle/>
        <a:p>
          <a:endParaRPr lang="en-US"/>
        </a:p>
      </dgm:t>
    </dgm:pt>
    <dgm:pt modelId="{72BA30AA-6504-49A6-B2DD-5641E0CBF2A1}" type="sibTrans" cxnId="{55D926DE-007A-4CF1-8C9C-549F4FAC68B7}">
      <dgm:prSet/>
      <dgm:spPr/>
      <dgm:t>
        <a:bodyPr/>
        <a:lstStyle/>
        <a:p>
          <a:pPr>
            <a:lnSpc>
              <a:spcPct val="100000"/>
            </a:lnSpc>
          </a:pPr>
          <a:endParaRPr lang="en-US"/>
        </a:p>
      </dgm:t>
    </dgm:pt>
    <dgm:pt modelId="{13EB8244-B873-4221-B37F-61880840CBC8}">
      <dgm:prSet/>
      <dgm:spPr/>
      <dgm:t>
        <a:bodyPr/>
        <a:lstStyle/>
        <a:p>
          <a:pPr>
            <a:lnSpc>
              <a:spcPct val="100000"/>
            </a:lnSpc>
          </a:pPr>
          <a:r>
            <a:rPr lang="en-US" b="0" i="0" dirty="0"/>
            <a:t>Eye Gaze tracking can reveal information about how players interact with a game, such as where they look on the screen.</a:t>
          </a:r>
          <a:endParaRPr lang="en-US" dirty="0"/>
        </a:p>
      </dgm:t>
    </dgm:pt>
    <dgm:pt modelId="{C81E87F1-E82D-4A6E-AA11-1FE15909EA65}" type="parTrans" cxnId="{2CF7B5A0-1B1D-44D4-A422-087C2877684B}">
      <dgm:prSet/>
      <dgm:spPr/>
      <dgm:t>
        <a:bodyPr/>
        <a:lstStyle/>
        <a:p>
          <a:endParaRPr lang="en-US"/>
        </a:p>
      </dgm:t>
    </dgm:pt>
    <dgm:pt modelId="{04C355DA-2EBF-437B-B6DA-F16818522A7F}" type="sibTrans" cxnId="{2CF7B5A0-1B1D-44D4-A422-087C2877684B}">
      <dgm:prSet/>
      <dgm:spPr/>
      <dgm:t>
        <a:bodyPr/>
        <a:lstStyle/>
        <a:p>
          <a:endParaRPr lang="en-US"/>
        </a:p>
      </dgm:t>
    </dgm:pt>
    <dgm:pt modelId="{F1029974-8802-43AD-BA1A-30CB87D67794}" type="pres">
      <dgm:prSet presAssocID="{94D452E3-B0E8-4ECA-8964-3C263EF01D8E}" presName="root" presStyleCnt="0">
        <dgm:presLayoutVars>
          <dgm:dir/>
          <dgm:resizeHandles val="exact"/>
        </dgm:presLayoutVars>
      </dgm:prSet>
      <dgm:spPr/>
    </dgm:pt>
    <dgm:pt modelId="{2B8B6F09-7880-42BE-A2D0-5CEA1F4D2764}" type="pres">
      <dgm:prSet presAssocID="{94D452E3-B0E8-4ECA-8964-3C263EF01D8E}" presName="container" presStyleCnt="0">
        <dgm:presLayoutVars>
          <dgm:dir/>
          <dgm:resizeHandles val="exact"/>
        </dgm:presLayoutVars>
      </dgm:prSet>
      <dgm:spPr/>
    </dgm:pt>
    <dgm:pt modelId="{E0261FDD-0CF8-4CC2-B2BD-049DDD0CD7CC}" type="pres">
      <dgm:prSet presAssocID="{49CBAB75-DA85-49BC-9AC1-40E88087EE11}" presName="compNode" presStyleCnt="0"/>
      <dgm:spPr/>
    </dgm:pt>
    <dgm:pt modelId="{B633FF6F-695B-4901-AC25-2EB9807477C1}" type="pres">
      <dgm:prSet presAssocID="{49CBAB75-DA85-49BC-9AC1-40E88087EE11}" presName="iconBgRect" presStyleLbl="bgShp" presStyleIdx="0" presStyleCnt="4"/>
      <dgm:spPr/>
    </dgm:pt>
    <dgm:pt modelId="{A5845BA9-B42B-4763-9D86-56FDF2E2015A}" type="pres">
      <dgm:prSet presAssocID="{49CBAB75-DA85-49BC-9AC1-40E88087EE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FD8EE79-6BC9-4F72-AB2E-37A25A44259C}" type="pres">
      <dgm:prSet presAssocID="{49CBAB75-DA85-49BC-9AC1-40E88087EE11}" presName="spaceRect" presStyleCnt="0"/>
      <dgm:spPr/>
    </dgm:pt>
    <dgm:pt modelId="{45B969FF-6745-4F04-997E-024DAB3AE04A}" type="pres">
      <dgm:prSet presAssocID="{49CBAB75-DA85-49BC-9AC1-40E88087EE11}" presName="textRect" presStyleLbl="revTx" presStyleIdx="0" presStyleCnt="4">
        <dgm:presLayoutVars>
          <dgm:chMax val="1"/>
          <dgm:chPref val="1"/>
        </dgm:presLayoutVars>
      </dgm:prSet>
      <dgm:spPr/>
    </dgm:pt>
    <dgm:pt modelId="{260C4413-4935-4F26-A24F-A2CE08434525}" type="pres">
      <dgm:prSet presAssocID="{796D88D0-C207-4AEA-B60B-F8A52F54566C}" presName="sibTrans" presStyleLbl="sibTrans2D1" presStyleIdx="0" presStyleCnt="0"/>
      <dgm:spPr/>
    </dgm:pt>
    <dgm:pt modelId="{98F1AC13-7F90-4B90-9D05-F420CBC9EB68}" type="pres">
      <dgm:prSet presAssocID="{59D5DE7A-BEC9-498F-99F8-37D76C11C703}" presName="compNode" presStyleCnt="0"/>
      <dgm:spPr/>
    </dgm:pt>
    <dgm:pt modelId="{EE4370E6-95C1-482A-B166-E9E7A337B02F}" type="pres">
      <dgm:prSet presAssocID="{59D5DE7A-BEC9-498F-99F8-37D76C11C703}" presName="iconBgRect" presStyleLbl="bgShp" presStyleIdx="1" presStyleCnt="4"/>
      <dgm:spPr/>
    </dgm:pt>
    <dgm:pt modelId="{AE1B2622-849A-4BEB-A0BC-F5718D13D4D4}" type="pres">
      <dgm:prSet presAssocID="{59D5DE7A-BEC9-498F-99F8-37D76C11C7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yes"/>
        </a:ext>
      </dgm:extLst>
    </dgm:pt>
    <dgm:pt modelId="{D850A741-A8D5-4507-908F-D61DEDB10E1E}" type="pres">
      <dgm:prSet presAssocID="{59D5DE7A-BEC9-498F-99F8-37D76C11C703}" presName="spaceRect" presStyleCnt="0"/>
      <dgm:spPr/>
    </dgm:pt>
    <dgm:pt modelId="{9266B6F2-FC70-4A4A-9C7F-C734F30A712C}" type="pres">
      <dgm:prSet presAssocID="{59D5DE7A-BEC9-498F-99F8-37D76C11C703}" presName="textRect" presStyleLbl="revTx" presStyleIdx="1" presStyleCnt="4">
        <dgm:presLayoutVars>
          <dgm:chMax val="1"/>
          <dgm:chPref val="1"/>
        </dgm:presLayoutVars>
      </dgm:prSet>
      <dgm:spPr/>
    </dgm:pt>
    <dgm:pt modelId="{426E1FE7-4F7F-415D-9E3A-AB4CD51178F2}" type="pres">
      <dgm:prSet presAssocID="{0E8A7779-3F54-4432-AF77-84806A71B0E3}" presName="sibTrans" presStyleLbl="sibTrans2D1" presStyleIdx="0" presStyleCnt="0"/>
      <dgm:spPr/>
    </dgm:pt>
    <dgm:pt modelId="{591D3C2D-3CB9-4335-BCFC-0F51C0967999}" type="pres">
      <dgm:prSet presAssocID="{385C1992-05DE-4E64-A195-BB63BFC030C8}" presName="compNode" presStyleCnt="0"/>
      <dgm:spPr/>
    </dgm:pt>
    <dgm:pt modelId="{F592326D-2203-426C-AEE6-0987470153C6}" type="pres">
      <dgm:prSet presAssocID="{385C1992-05DE-4E64-A195-BB63BFC030C8}" presName="iconBgRect" presStyleLbl="bgShp" presStyleIdx="2" presStyleCnt="4"/>
      <dgm:spPr/>
    </dgm:pt>
    <dgm:pt modelId="{16E464A8-1D49-438E-80C6-18547232F34C}" type="pres">
      <dgm:prSet presAssocID="{385C1992-05DE-4E64-A195-BB63BFC03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A204A3BC-0778-4E11-849D-6D7F31D0AD67}" type="pres">
      <dgm:prSet presAssocID="{385C1992-05DE-4E64-A195-BB63BFC030C8}" presName="spaceRect" presStyleCnt="0"/>
      <dgm:spPr/>
    </dgm:pt>
    <dgm:pt modelId="{D1BEFDCF-067B-4C3C-8E4D-BC37E086E5CA}" type="pres">
      <dgm:prSet presAssocID="{385C1992-05DE-4E64-A195-BB63BFC030C8}" presName="textRect" presStyleLbl="revTx" presStyleIdx="2" presStyleCnt="4">
        <dgm:presLayoutVars>
          <dgm:chMax val="1"/>
          <dgm:chPref val="1"/>
        </dgm:presLayoutVars>
      </dgm:prSet>
      <dgm:spPr/>
    </dgm:pt>
    <dgm:pt modelId="{CFB399AD-7BD5-428B-8052-C96D2AD7167D}" type="pres">
      <dgm:prSet presAssocID="{72BA30AA-6504-49A6-B2DD-5641E0CBF2A1}" presName="sibTrans" presStyleLbl="sibTrans2D1" presStyleIdx="0" presStyleCnt="0"/>
      <dgm:spPr/>
    </dgm:pt>
    <dgm:pt modelId="{264A9FBF-BE33-46D4-9250-F8D3272742F0}" type="pres">
      <dgm:prSet presAssocID="{13EB8244-B873-4221-B37F-61880840CBC8}" presName="compNode" presStyleCnt="0"/>
      <dgm:spPr/>
    </dgm:pt>
    <dgm:pt modelId="{73281CBA-2B99-402E-9263-B6071C391765}" type="pres">
      <dgm:prSet presAssocID="{13EB8244-B873-4221-B37F-61880840CBC8}" presName="iconBgRect" presStyleLbl="bgShp" presStyleIdx="3" presStyleCnt="4"/>
      <dgm:spPr/>
    </dgm:pt>
    <dgm:pt modelId="{D9422B7E-AFBB-456D-8FFA-2E8AA0DCA17E}" type="pres">
      <dgm:prSet presAssocID="{13EB8244-B873-4221-B37F-61880840CB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noculars"/>
        </a:ext>
      </dgm:extLst>
    </dgm:pt>
    <dgm:pt modelId="{AB4E9F3D-D90F-40E7-B003-8819C71AE456}" type="pres">
      <dgm:prSet presAssocID="{13EB8244-B873-4221-B37F-61880840CBC8}" presName="spaceRect" presStyleCnt="0"/>
      <dgm:spPr/>
    </dgm:pt>
    <dgm:pt modelId="{4E9C3F47-5850-47F7-8764-7399F8C5AC26}" type="pres">
      <dgm:prSet presAssocID="{13EB8244-B873-4221-B37F-61880840CBC8}" presName="textRect" presStyleLbl="revTx" presStyleIdx="3" presStyleCnt="4">
        <dgm:presLayoutVars>
          <dgm:chMax val="1"/>
          <dgm:chPref val="1"/>
        </dgm:presLayoutVars>
      </dgm:prSet>
      <dgm:spPr/>
    </dgm:pt>
  </dgm:ptLst>
  <dgm:cxnLst>
    <dgm:cxn modelId="{E1D7050E-4018-4AA5-8962-789F6CF003D0}" srcId="{94D452E3-B0E8-4ECA-8964-3C263EF01D8E}" destId="{59D5DE7A-BEC9-498F-99F8-37D76C11C703}" srcOrd="1" destOrd="0" parTransId="{01922AFF-F69E-4396-8A88-AA81C433C19F}" sibTransId="{0E8A7779-3F54-4432-AF77-84806A71B0E3}"/>
    <dgm:cxn modelId="{AB0B9F16-6144-4468-95E6-084836C1DDC8}" type="presOf" srcId="{49CBAB75-DA85-49BC-9AC1-40E88087EE11}" destId="{45B969FF-6745-4F04-997E-024DAB3AE04A}" srcOrd="0" destOrd="0" presId="urn:microsoft.com/office/officeart/2018/2/layout/IconCircleList"/>
    <dgm:cxn modelId="{D8923528-C46B-49A5-930B-71FC49F14747}" type="presOf" srcId="{72BA30AA-6504-49A6-B2DD-5641E0CBF2A1}" destId="{CFB399AD-7BD5-428B-8052-C96D2AD7167D}" srcOrd="0" destOrd="0" presId="urn:microsoft.com/office/officeart/2018/2/layout/IconCircleList"/>
    <dgm:cxn modelId="{DD3FC74B-795B-4C14-9542-6838371B72AC}" type="presOf" srcId="{59D5DE7A-BEC9-498F-99F8-37D76C11C703}" destId="{9266B6F2-FC70-4A4A-9C7F-C734F30A712C}" srcOrd="0" destOrd="0" presId="urn:microsoft.com/office/officeart/2018/2/layout/IconCircleList"/>
    <dgm:cxn modelId="{8966654E-F332-4B86-8586-26ADDA0D3175}" type="presOf" srcId="{385C1992-05DE-4E64-A195-BB63BFC030C8}" destId="{D1BEFDCF-067B-4C3C-8E4D-BC37E086E5CA}" srcOrd="0" destOrd="0" presId="urn:microsoft.com/office/officeart/2018/2/layout/IconCircleList"/>
    <dgm:cxn modelId="{6693F550-F2FD-422B-8451-0C9F2BB42001}" type="presOf" srcId="{796D88D0-C207-4AEA-B60B-F8A52F54566C}" destId="{260C4413-4935-4F26-A24F-A2CE08434525}" srcOrd="0" destOrd="0" presId="urn:microsoft.com/office/officeart/2018/2/layout/IconCircleList"/>
    <dgm:cxn modelId="{6317EE7E-09C3-42D9-B215-D2C366197F96}" type="presOf" srcId="{13EB8244-B873-4221-B37F-61880840CBC8}" destId="{4E9C3F47-5850-47F7-8764-7399F8C5AC26}" srcOrd="0" destOrd="0" presId="urn:microsoft.com/office/officeart/2018/2/layout/IconCircleList"/>
    <dgm:cxn modelId="{18508E90-4A48-4080-B470-58C0BCA4C848}" type="presOf" srcId="{0E8A7779-3F54-4432-AF77-84806A71B0E3}" destId="{426E1FE7-4F7F-415D-9E3A-AB4CD51178F2}" srcOrd="0" destOrd="0" presId="urn:microsoft.com/office/officeart/2018/2/layout/IconCircleList"/>
    <dgm:cxn modelId="{2CF7B5A0-1B1D-44D4-A422-087C2877684B}" srcId="{94D452E3-B0E8-4ECA-8964-3C263EF01D8E}" destId="{13EB8244-B873-4221-B37F-61880840CBC8}" srcOrd="3" destOrd="0" parTransId="{C81E87F1-E82D-4A6E-AA11-1FE15909EA65}" sibTransId="{04C355DA-2EBF-437B-B6DA-F16818522A7F}"/>
    <dgm:cxn modelId="{62A9A5CF-5089-4B8E-AA73-C28E3B5D7CA9}" srcId="{94D452E3-B0E8-4ECA-8964-3C263EF01D8E}" destId="{49CBAB75-DA85-49BC-9AC1-40E88087EE11}" srcOrd="0" destOrd="0" parTransId="{3BC38796-0724-4627-AF46-0B9670B884FB}" sibTransId="{796D88D0-C207-4AEA-B60B-F8A52F54566C}"/>
    <dgm:cxn modelId="{55D926DE-007A-4CF1-8C9C-549F4FAC68B7}" srcId="{94D452E3-B0E8-4ECA-8964-3C263EF01D8E}" destId="{385C1992-05DE-4E64-A195-BB63BFC030C8}" srcOrd="2" destOrd="0" parTransId="{882FEB49-3C48-409D-85D5-986734E7876C}" sibTransId="{72BA30AA-6504-49A6-B2DD-5641E0CBF2A1}"/>
    <dgm:cxn modelId="{5B2905FE-34FB-4030-8F36-5C75EE87E087}" type="presOf" srcId="{94D452E3-B0E8-4ECA-8964-3C263EF01D8E}" destId="{F1029974-8802-43AD-BA1A-30CB87D67794}" srcOrd="0" destOrd="0" presId="urn:microsoft.com/office/officeart/2018/2/layout/IconCircleList"/>
    <dgm:cxn modelId="{22E61D09-355B-43A2-9599-485D841AFD56}" type="presParOf" srcId="{F1029974-8802-43AD-BA1A-30CB87D67794}" destId="{2B8B6F09-7880-42BE-A2D0-5CEA1F4D2764}" srcOrd="0" destOrd="0" presId="urn:microsoft.com/office/officeart/2018/2/layout/IconCircleList"/>
    <dgm:cxn modelId="{36928634-E97E-4FFF-A633-A64C74A19167}" type="presParOf" srcId="{2B8B6F09-7880-42BE-A2D0-5CEA1F4D2764}" destId="{E0261FDD-0CF8-4CC2-B2BD-049DDD0CD7CC}" srcOrd="0" destOrd="0" presId="urn:microsoft.com/office/officeart/2018/2/layout/IconCircleList"/>
    <dgm:cxn modelId="{74FBB1CA-8D08-4DAE-A090-A5AED4390C62}" type="presParOf" srcId="{E0261FDD-0CF8-4CC2-B2BD-049DDD0CD7CC}" destId="{B633FF6F-695B-4901-AC25-2EB9807477C1}" srcOrd="0" destOrd="0" presId="urn:microsoft.com/office/officeart/2018/2/layout/IconCircleList"/>
    <dgm:cxn modelId="{17337403-6166-46D4-95B3-0B533978686B}" type="presParOf" srcId="{E0261FDD-0CF8-4CC2-B2BD-049DDD0CD7CC}" destId="{A5845BA9-B42B-4763-9D86-56FDF2E2015A}" srcOrd="1" destOrd="0" presId="urn:microsoft.com/office/officeart/2018/2/layout/IconCircleList"/>
    <dgm:cxn modelId="{F3AC685F-8BCA-4060-8F3B-8E0C91BB3CCD}" type="presParOf" srcId="{E0261FDD-0CF8-4CC2-B2BD-049DDD0CD7CC}" destId="{EFD8EE79-6BC9-4F72-AB2E-37A25A44259C}" srcOrd="2" destOrd="0" presId="urn:microsoft.com/office/officeart/2018/2/layout/IconCircleList"/>
    <dgm:cxn modelId="{F96A8A5E-2A0F-4437-A199-05C7F75379AA}" type="presParOf" srcId="{E0261FDD-0CF8-4CC2-B2BD-049DDD0CD7CC}" destId="{45B969FF-6745-4F04-997E-024DAB3AE04A}" srcOrd="3" destOrd="0" presId="urn:microsoft.com/office/officeart/2018/2/layout/IconCircleList"/>
    <dgm:cxn modelId="{FEC21EEE-0AC8-4D13-82C3-CC8A5A09ECDC}" type="presParOf" srcId="{2B8B6F09-7880-42BE-A2D0-5CEA1F4D2764}" destId="{260C4413-4935-4F26-A24F-A2CE08434525}" srcOrd="1" destOrd="0" presId="urn:microsoft.com/office/officeart/2018/2/layout/IconCircleList"/>
    <dgm:cxn modelId="{BEDF381F-B32A-499F-A9B2-7D7DBF50574D}" type="presParOf" srcId="{2B8B6F09-7880-42BE-A2D0-5CEA1F4D2764}" destId="{98F1AC13-7F90-4B90-9D05-F420CBC9EB68}" srcOrd="2" destOrd="0" presId="urn:microsoft.com/office/officeart/2018/2/layout/IconCircleList"/>
    <dgm:cxn modelId="{B3FEEC16-CF40-4C18-BC95-28B2B486D7AC}" type="presParOf" srcId="{98F1AC13-7F90-4B90-9D05-F420CBC9EB68}" destId="{EE4370E6-95C1-482A-B166-E9E7A337B02F}" srcOrd="0" destOrd="0" presId="urn:microsoft.com/office/officeart/2018/2/layout/IconCircleList"/>
    <dgm:cxn modelId="{CCBE2946-4005-411D-821F-C9083B8133D4}" type="presParOf" srcId="{98F1AC13-7F90-4B90-9D05-F420CBC9EB68}" destId="{AE1B2622-849A-4BEB-A0BC-F5718D13D4D4}" srcOrd="1" destOrd="0" presId="urn:microsoft.com/office/officeart/2018/2/layout/IconCircleList"/>
    <dgm:cxn modelId="{0F19034E-022E-467F-9269-F94C4A42ED12}" type="presParOf" srcId="{98F1AC13-7F90-4B90-9D05-F420CBC9EB68}" destId="{D850A741-A8D5-4507-908F-D61DEDB10E1E}" srcOrd="2" destOrd="0" presId="urn:microsoft.com/office/officeart/2018/2/layout/IconCircleList"/>
    <dgm:cxn modelId="{84298EBD-6082-405E-9765-8D7398B32BC3}" type="presParOf" srcId="{98F1AC13-7F90-4B90-9D05-F420CBC9EB68}" destId="{9266B6F2-FC70-4A4A-9C7F-C734F30A712C}" srcOrd="3" destOrd="0" presId="urn:microsoft.com/office/officeart/2018/2/layout/IconCircleList"/>
    <dgm:cxn modelId="{7602BF2D-D105-431C-B82B-2404438A1890}" type="presParOf" srcId="{2B8B6F09-7880-42BE-A2D0-5CEA1F4D2764}" destId="{426E1FE7-4F7F-415D-9E3A-AB4CD51178F2}" srcOrd="3" destOrd="0" presId="urn:microsoft.com/office/officeart/2018/2/layout/IconCircleList"/>
    <dgm:cxn modelId="{A3C509A7-3E25-4AF4-B343-ADC9FC7C3B74}" type="presParOf" srcId="{2B8B6F09-7880-42BE-A2D0-5CEA1F4D2764}" destId="{591D3C2D-3CB9-4335-BCFC-0F51C0967999}" srcOrd="4" destOrd="0" presId="urn:microsoft.com/office/officeart/2018/2/layout/IconCircleList"/>
    <dgm:cxn modelId="{AA3579B8-D780-499B-8058-6ED454789232}" type="presParOf" srcId="{591D3C2D-3CB9-4335-BCFC-0F51C0967999}" destId="{F592326D-2203-426C-AEE6-0987470153C6}" srcOrd="0" destOrd="0" presId="urn:microsoft.com/office/officeart/2018/2/layout/IconCircleList"/>
    <dgm:cxn modelId="{BF908550-755B-4A93-B838-8FC0325062CD}" type="presParOf" srcId="{591D3C2D-3CB9-4335-BCFC-0F51C0967999}" destId="{16E464A8-1D49-438E-80C6-18547232F34C}" srcOrd="1" destOrd="0" presId="urn:microsoft.com/office/officeart/2018/2/layout/IconCircleList"/>
    <dgm:cxn modelId="{A97E5A39-C449-4BD4-9A8E-8138026187E2}" type="presParOf" srcId="{591D3C2D-3CB9-4335-BCFC-0F51C0967999}" destId="{A204A3BC-0778-4E11-849D-6D7F31D0AD67}" srcOrd="2" destOrd="0" presId="urn:microsoft.com/office/officeart/2018/2/layout/IconCircleList"/>
    <dgm:cxn modelId="{9EACDB20-DF50-4740-9CCF-9F6ABAF49C50}" type="presParOf" srcId="{591D3C2D-3CB9-4335-BCFC-0F51C0967999}" destId="{D1BEFDCF-067B-4C3C-8E4D-BC37E086E5CA}" srcOrd="3" destOrd="0" presId="urn:microsoft.com/office/officeart/2018/2/layout/IconCircleList"/>
    <dgm:cxn modelId="{A437A955-786C-430B-A58C-F505C1028695}" type="presParOf" srcId="{2B8B6F09-7880-42BE-A2D0-5CEA1F4D2764}" destId="{CFB399AD-7BD5-428B-8052-C96D2AD7167D}" srcOrd="5" destOrd="0" presId="urn:microsoft.com/office/officeart/2018/2/layout/IconCircleList"/>
    <dgm:cxn modelId="{F86456E9-9D74-4744-8A7F-89F1DA901630}" type="presParOf" srcId="{2B8B6F09-7880-42BE-A2D0-5CEA1F4D2764}" destId="{264A9FBF-BE33-46D4-9250-F8D3272742F0}" srcOrd="6" destOrd="0" presId="urn:microsoft.com/office/officeart/2018/2/layout/IconCircleList"/>
    <dgm:cxn modelId="{0B058193-45A9-41BF-AC58-07BC24047931}" type="presParOf" srcId="{264A9FBF-BE33-46D4-9250-F8D3272742F0}" destId="{73281CBA-2B99-402E-9263-B6071C391765}" srcOrd="0" destOrd="0" presId="urn:microsoft.com/office/officeart/2018/2/layout/IconCircleList"/>
    <dgm:cxn modelId="{F5BA345B-C6FC-4973-9CBB-478FE0666740}" type="presParOf" srcId="{264A9FBF-BE33-46D4-9250-F8D3272742F0}" destId="{D9422B7E-AFBB-456D-8FFA-2E8AA0DCA17E}" srcOrd="1" destOrd="0" presId="urn:microsoft.com/office/officeart/2018/2/layout/IconCircleList"/>
    <dgm:cxn modelId="{374B0AEB-F20F-48D9-B878-632698208EC8}" type="presParOf" srcId="{264A9FBF-BE33-46D4-9250-F8D3272742F0}" destId="{AB4E9F3D-D90F-40E7-B003-8819C71AE456}" srcOrd="2" destOrd="0" presId="urn:microsoft.com/office/officeart/2018/2/layout/IconCircleList"/>
    <dgm:cxn modelId="{337F7E2D-9D0C-4D2F-9CBE-6B47D824E567}" type="presParOf" srcId="{264A9FBF-BE33-46D4-9250-F8D3272742F0}" destId="{4E9C3F47-5850-47F7-8764-7399F8C5AC2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77BDE1-DB21-439A-BE45-441B050FCB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276A524-660D-47CC-8BA4-8A97BA79ADCA}">
      <dgm:prSet/>
      <dgm:spPr/>
      <dgm:t>
        <a:bodyPr/>
        <a:lstStyle/>
        <a:p>
          <a:r>
            <a:rPr lang="en-US"/>
            <a:t>Starting with the data set specifically selected for gaze tracking, the data set was processed to training, and after the training period, the data set trained was transformed into a trained model.</a:t>
          </a:r>
          <a:br>
            <a:rPr lang="en-US"/>
          </a:br>
          <a:endParaRPr lang="en-US"/>
        </a:p>
      </dgm:t>
    </dgm:pt>
    <dgm:pt modelId="{CCA74888-E636-48CA-B16B-382E456EE744}" type="parTrans" cxnId="{DA013DA5-0207-4AF0-B4CD-1F3FFDE015A8}">
      <dgm:prSet/>
      <dgm:spPr/>
      <dgm:t>
        <a:bodyPr/>
        <a:lstStyle/>
        <a:p>
          <a:endParaRPr lang="en-US"/>
        </a:p>
      </dgm:t>
    </dgm:pt>
    <dgm:pt modelId="{73E29CE9-0E15-4C37-A0FF-12615662FE93}" type="sibTrans" cxnId="{DA013DA5-0207-4AF0-B4CD-1F3FFDE015A8}">
      <dgm:prSet/>
      <dgm:spPr/>
      <dgm:t>
        <a:bodyPr/>
        <a:lstStyle/>
        <a:p>
          <a:endParaRPr lang="en-US"/>
        </a:p>
      </dgm:t>
    </dgm:pt>
    <dgm:pt modelId="{CF6288E7-1684-4DE1-842D-2F08E81A7DFF}">
      <dgm:prSet/>
      <dgm:spPr/>
      <dgm:t>
        <a:bodyPr/>
        <a:lstStyle/>
        <a:p>
          <a:r>
            <a:rPr lang="en-US"/>
            <a:t>the trained model could lead to several types of vision, such as eye blinking, gaze tracking, and emotion recognition.</a:t>
          </a:r>
          <a:br>
            <a:rPr lang="en-US"/>
          </a:br>
          <a:endParaRPr lang="en-US"/>
        </a:p>
      </dgm:t>
    </dgm:pt>
    <dgm:pt modelId="{46FD7919-032B-46F2-8E94-1C3A1656C8AC}" type="parTrans" cxnId="{9DD2F45E-C1DD-4135-81D1-75F1863B4EF6}">
      <dgm:prSet/>
      <dgm:spPr/>
      <dgm:t>
        <a:bodyPr/>
        <a:lstStyle/>
        <a:p>
          <a:endParaRPr lang="en-US"/>
        </a:p>
      </dgm:t>
    </dgm:pt>
    <dgm:pt modelId="{9FE1EEA9-0979-4F2D-9A6E-768C2B707538}" type="sibTrans" cxnId="{9DD2F45E-C1DD-4135-81D1-75F1863B4EF6}">
      <dgm:prSet/>
      <dgm:spPr/>
      <dgm:t>
        <a:bodyPr/>
        <a:lstStyle/>
        <a:p>
          <a:endParaRPr lang="en-US"/>
        </a:p>
      </dgm:t>
    </dgm:pt>
    <dgm:pt modelId="{9A076A2B-C36E-41E9-9C73-5B6C366C3BF1}">
      <dgm:prSet/>
      <dgm:spPr/>
      <dgm:t>
        <a:bodyPr/>
        <a:lstStyle/>
        <a:p>
          <a:r>
            <a:rPr lang="en-US"/>
            <a:t>The web camera is set up and turned on in the prototype when the face is detected and the gaze is recognized by the trained model.</a:t>
          </a:r>
          <a:br>
            <a:rPr lang="en-US"/>
          </a:br>
          <a:endParaRPr lang="en-US"/>
        </a:p>
      </dgm:t>
    </dgm:pt>
    <dgm:pt modelId="{60A0B45A-1964-4A22-9E0A-ED69FD01AE0C}" type="parTrans" cxnId="{1828402F-7365-41F4-BD27-E9EF5E92D514}">
      <dgm:prSet/>
      <dgm:spPr/>
      <dgm:t>
        <a:bodyPr/>
        <a:lstStyle/>
        <a:p>
          <a:endParaRPr lang="en-US"/>
        </a:p>
      </dgm:t>
    </dgm:pt>
    <dgm:pt modelId="{B78BAF7C-2F1A-4A4A-8521-1454FC5598A7}" type="sibTrans" cxnId="{1828402F-7365-41F4-BD27-E9EF5E92D514}">
      <dgm:prSet/>
      <dgm:spPr/>
      <dgm:t>
        <a:bodyPr/>
        <a:lstStyle/>
        <a:p>
          <a:endParaRPr lang="en-US"/>
        </a:p>
      </dgm:t>
    </dgm:pt>
    <dgm:pt modelId="{CC5B5A5E-A151-4C7F-AB0F-072F6E0219E3}">
      <dgm:prSet/>
      <dgm:spPr/>
      <dgm:t>
        <a:bodyPr/>
        <a:lstStyle/>
        <a:p>
          <a:r>
            <a:rPr lang="en-US"/>
            <a:t>After the trained model recognized the face, eye, and gaze direction, the gaze tracking data was displayed.</a:t>
          </a:r>
        </a:p>
      </dgm:t>
    </dgm:pt>
    <dgm:pt modelId="{8A16B024-868E-41E8-8668-DE8D364DABA1}" type="parTrans" cxnId="{FD11E577-BBCE-4148-B536-7D6B285A7213}">
      <dgm:prSet/>
      <dgm:spPr/>
      <dgm:t>
        <a:bodyPr/>
        <a:lstStyle/>
        <a:p>
          <a:endParaRPr lang="en-US"/>
        </a:p>
      </dgm:t>
    </dgm:pt>
    <dgm:pt modelId="{273C9165-4FA9-4B6F-BA82-95F0CDA28A6E}" type="sibTrans" cxnId="{FD11E577-BBCE-4148-B536-7D6B285A7213}">
      <dgm:prSet/>
      <dgm:spPr/>
      <dgm:t>
        <a:bodyPr/>
        <a:lstStyle/>
        <a:p>
          <a:endParaRPr lang="en-US"/>
        </a:p>
      </dgm:t>
    </dgm:pt>
    <dgm:pt modelId="{A61026F4-51AA-4F1F-8838-C65D3D358EE1}" type="pres">
      <dgm:prSet presAssocID="{0877BDE1-DB21-439A-BE45-441B050FCB4A}" presName="linear" presStyleCnt="0">
        <dgm:presLayoutVars>
          <dgm:animLvl val="lvl"/>
          <dgm:resizeHandles val="exact"/>
        </dgm:presLayoutVars>
      </dgm:prSet>
      <dgm:spPr/>
    </dgm:pt>
    <dgm:pt modelId="{90A2F352-E519-40ED-83FF-99D9B2BD0D5A}" type="pres">
      <dgm:prSet presAssocID="{E276A524-660D-47CC-8BA4-8A97BA79ADCA}" presName="parentText" presStyleLbl="node1" presStyleIdx="0" presStyleCnt="4">
        <dgm:presLayoutVars>
          <dgm:chMax val="0"/>
          <dgm:bulletEnabled val="1"/>
        </dgm:presLayoutVars>
      </dgm:prSet>
      <dgm:spPr/>
    </dgm:pt>
    <dgm:pt modelId="{4AF1AECD-24B1-4E16-94C6-D08DCC45747D}" type="pres">
      <dgm:prSet presAssocID="{73E29CE9-0E15-4C37-A0FF-12615662FE93}" presName="spacer" presStyleCnt="0"/>
      <dgm:spPr/>
    </dgm:pt>
    <dgm:pt modelId="{DBC1276F-884F-4486-97B5-592CADC01241}" type="pres">
      <dgm:prSet presAssocID="{CF6288E7-1684-4DE1-842D-2F08E81A7DFF}" presName="parentText" presStyleLbl="node1" presStyleIdx="1" presStyleCnt="4">
        <dgm:presLayoutVars>
          <dgm:chMax val="0"/>
          <dgm:bulletEnabled val="1"/>
        </dgm:presLayoutVars>
      </dgm:prSet>
      <dgm:spPr/>
    </dgm:pt>
    <dgm:pt modelId="{70480D4C-8373-4C61-8507-9FE203CE0D61}" type="pres">
      <dgm:prSet presAssocID="{9FE1EEA9-0979-4F2D-9A6E-768C2B707538}" presName="spacer" presStyleCnt="0"/>
      <dgm:spPr/>
    </dgm:pt>
    <dgm:pt modelId="{3051FE09-D34B-4901-8FC8-115B48A89C9B}" type="pres">
      <dgm:prSet presAssocID="{9A076A2B-C36E-41E9-9C73-5B6C366C3BF1}" presName="parentText" presStyleLbl="node1" presStyleIdx="2" presStyleCnt="4">
        <dgm:presLayoutVars>
          <dgm:chMax val="0"/>
          <dgm:bulletEnabled val="1"/>
        </dgm:presLayoutVars>
      </dgm:prSet>
      <dgm:spPr/>
    </dgm:pt>
    <dgm:pt modelId="{D955E409-16D2-4135-949A-E7A01C0F4484}" type="pres">
      <dgm:prSet presAssocID="{B78BAF7C-2F1A-4A4A-8521-1454FC5598A7}" presName="spacer" presStyleCnt="0"/>
      <dgm:spPr/>
    </dgm:pt>
    <dgm:pt modelId="{1968F7A9-5684-4D37-899C-F4E95F6E4EAD}" type="pres">
      <dgm:prSet presAssocID="{CC5B5A5E-A151-4C7F-AB0F-072F6E0219E3}" presName="parentText" presStyleLbl="node1" presStyleIdx="3" presStyleCnt="4">
        <dgm:presLayoutVars>
          <dgm:chMax val="0"/>
          <dgm:bulletEnabled val="1"/>
        </dgm:presLayoutVars>
      </dgm:prSet>
      <dgm:spPr/>
    </dgm:pt>
  </dgm:ptLst>
  <dgm:cxnLst>
    <dgm:cxn modelId="{75634321-8801-4BDD-B080-8DC7C576EF0C}" type="presOf" srcId="{9A076A2B-C36E-41E9-9C73-5B6C366C3BF1}" destId="{3051FE09-D34B-4901-8FC8-115B48A89C9B}" srcOrd="0" destOrd="0" presId="urn:microsoft.com/office/officeart/2005/8/layout/vList2"/>
    <dgm:cxn modelId="{1828402F-7365-41F4-BD27-E9EF5E92D514}" srcId="{0877BDE1-DB21-439A-BE45-441B050FCB4A}" destId="{9A076A2B-C36E-41E9-9C73-5B6C366C3BF1}" srcOrd="2" destOrd="0" parTransId="{60A0B45A-1964-4A22-9E0A-ED69FD01AE0C}" sibTransId="{B78BAF7C-2F1A-4A4A-8521-1454FC5598A7}"/>
    <dgm:cxn modelId="{9DD2F45E-C1DD-4135-81D1-75F1863B4EF6}" srcId="{0877BDE1-DB21-439A-BE45-441B050FCB4A}" destId="{CF6288E7-1684-4DE1-842D-2F08E81A7DFF}" srcOrd="1" destOrd="0" parTransId="{46FD7919-032B-46F2-8E94-1C3A1656C8AC}" sibTransId="{9FE1EEA9-0979-4F2D-9A6E-768C2B707538}"/>
    <dgm:cxn modelId="{3F755342-282A-45C6-8738-18F6EAB724BD}" type="presOf" srcId="{CC5B5A5E-A151-4C7F-AB0F-072F6E0219E3}" destId="{1968F7A9-5684-4D37-899C-F4E95F6E4EAD}" srcOrd="0" destOrd="0" presId="urn:microsoft.com/office/officeart/2005/8/layout/vList2"/>
    <dgm:cxn modelId="{FD11E577-BBCE-4148-B536-7D6B285A7213}" srcId="{0877BDE1-DB21-439A-BE45-441B050FCB4A}" destId="{CC5B5A5E-A151-4C7F-AB0F-072F6E0219E3}" srcOrd="3" destOrd="0" parTransId="{8A16B024-868E-41E8-8668-DE8D364DABA1}" sibTransId="{273C9165-4FA9-4B6F-BA82-95F0CDA28A6E}"/>
    <dgm:cxn modelId="{DA013DA5-0207-4AF0-B4CD-1F3FFDE015A8}" srcId="{0877BDE1-DB21-439A-BE45-441B050FCB4A}" destId="{E276A524-660D-47CC-8BA4-8A97BA79ADCA}" srcOrd="0" destOrd="0" parTransId="{CCA74888-E636-48CA-B16B-382E456EE744}" sibTransId="{73E29CE9-0E15-4C37-A0FF-12615662FE93}"/>
    <dgm:cxn modelId="{DA1FDBC1-4860-4208-97A6-602583033D18}" type="presOf" srcId="{E276A524-660D-47CC-8BA4-8A97BA79ADCA}" destId="{90A2F352-E519-40ED-83FF-99D9B2BD0D5A}" srcOrd="0" destOrd="0" presId="urn:microsoft.com/office/officeart/2005/8/layout/vList2"/>
    <dgm:cxn modelId="{1CE244EA-4693-4922-BB63-E3A0B255FF66}" type="presOf" srcId="{0877BDE1-DB21-439A-BE45-441B050FCB4A}" destId="{A61026F4-51AA-4F1F-8838-C65D3D358EE1}" srcOrd="0" destOrd="0" presId="urn:microsoft.com/office/officeart/2005/8/layout/vList2"/>
    <dgm:cxn modelId="{CAFB2FFA-2A83-4EE8-B6A9-871CCD89EEF6}" type="presOf" srcId="{CF6288E7-1684-4DE1-842D-2F08E81A7DFF}" destId="{DBC1276F-884F-4486-97B5-592CADC01241}" srcOrd="0" destOrd="0" presId="urn:microsoft.com/office/officeart/2005/8/layout/vList2"/>
    <dgm:cxn modelId="{FBF22684-4744-4B8B-9605-CC2288654E79}" type="presParOf" srcId="{A61026F4-51AA-4F1F-8838-C65D3D358EE1}" destId="{90A2F352-E519-40ED-83FF-99D9B2BD0D5A}" srcOrd="0" destOrd="0" presId="urn:microsoft.com/office/officeart/2005/8/layout/vList2"/>
    <dgm:cxn modelId="{8A5CA009-4C4D-4295-B639-8D351C325E66}" type="presParOf" srcId="{A61026F4-51AA-4F1F-8838-C65D3D358EE1}" destId="{4AF1AECD-24B1-4E16-94C6-D08DCC45747D}" srcOrd="1" destOrd="0" presId="urn:microsoft.com/office/officeart/2005/8/layout/vList2"/>
    <dgm:cxn modelId="{3F3DB693-8D3C-4B49-AC07-67A3B9A47640}" type="presParOf" srcId="{A61026F4-51AA-4F1F-8838-C65D3D358EE1}" destId="{DBC1276F-884F-4486-97B5-592CADC01241}" srcOrd="2" destOrd="0" presId="urn:microsoft.com/office/officeart/2005/8/layout/vList2"/>
    <dgm:cxn modelId="{D8A136FF-7AEB-4DE0-9AED-DA14A74B697B}" type="presParOf" srcId="{A61026F4-51AA-4F1F-8838-C65D3D358EE1}" destId="{70480D4C-8373-4C61-8507-9FE203CE0D61}" srcOrd="3" destOrd="0" presId="urn:microsoft.com/office/officeart/2005/8/layout/vList2"/>
    <dgm:cxn modelId="{C0BBB271-BAFE-480D-B9C1-12B44319339C}" type="presParOf" srcId="{A61026F4-51AA-4F1F-8838-C65D3D358EE1}" destId="{3051FE09-D34B-4901-8FC8-115B48A89C9B}" srcOrd="4" destOrd="0" presId="urn:microsoft.com/office/officeart/2005/8/layout/vList2"/>
    <dgm:cxn modelId="{D0CBD285-7E34-4CB3-A56C-E3CFA7083404}" type="presParOf" srcId="{A61026F4-51AA-4F1F-8838-C65D3D358EE1}" destId="{D955E409-16D2-4135-949A-E7A01C0F4484}" srcOrd="5" destOrd="0" presId="urn:microsoft.com/office/officeart/2005/8/layout/vList2"/>
    <dgm:cxn modelId="{096FCE77-4D3D-4F82-BE04-6A0048BCB26D}" type="presParOf" srcId="{A61026F4-51AA-4F1F-8838-C65D3D358EE1}" destId="{1968F7A9-5684-4D37-899C-F4E95F6E4EA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FB2D08-C37A-4A17-A45B-EFB978A94A82}"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5EA4917-F8A9-4659-9B1F-73E3F2318041}">
      <dgm:prSet/>
      <dgm:spPr/>
      <dgm:t>
        <a:bodyPr/>
        <a:lstStyle/>
        <a:p>
          <a:r>
            <a:rPr lang="en-US"/>
            <a:t>Based on these results, the prototype is displaying an output on the screen, and data on the screen is being recorded in the background writing to a CSV file and after the prototype program finish running the data is saved into the CSV file, which its purpose is the organize the data in graphs and tables.</a:t>
          </a:r>
          <a:br>
            <a:rPr lang="en-US"/>
          </a:br>
          <a:endParaRPr lang="en-US"/>
        </a:p>
      </dgm:t>
    </dgm:pt>
    <dgm:pt modelId="{34F13CA2-019B-43E5-861C-ECBD62B96C90}" type="parTrans" cxnId="{A25F5EF2-1373-46C0-863C-F1EDEF216AF1}">
      <dgm:prSet/>
      <dgm:spPr/>
      <dgm:t>
        <a:bodyPr/>
        <a:lstStyle/>
        <a:p>
          <a:endParaRPr lang="en-US"/>
        </a:p>
      </dgm:t>
    </dgm:pt>
    <dgm:pt modelId="{D8D5D41B-1E68-4724-8651-F3C0C20956A0}" type="sibTrans" cxnId="{A25F5EF2-1373-46C0-863C-F1EDEF216AF1}">
      <dgm:prSet/>
      <dgm:spPr/>
      <dgm:t>
        <a:bodyPr/>
        <a:lstStyle/>
        <a:p>
          <a:endParaRPr lang="en-US"/>
        </a:p>
      </dgm:t>
    </dgm:pt>
    <dgm:pt modelId="{B28F0D49-406A-4D81-A389-BA402735FE98}">
      <dgm:prSet/>
      <dgm:spPr/>
      <dgm:t>
        <a:bodyPr/>
        <a:lstStyle/>
        <a:p>
          <a:r>
            <a:rPr lang="en-US"/>
            <a:t>The game prototype development, on the other hand, is done using unity. First, game assets were obtained from the unity assets store, and then the game design process began.</a:t>
          </a:r>
          <a:br>
            <a:rPr lang="en-US"/>
          </a:br>
          <a:endParaRPr lang="en-US"/>
        </a:p>
      </dgm:t>
    </dgm:pt>
    <dgm:pt modelId="{BBE0DAE1-0080-43F2-901C-448F37EDC765}" type="parTrans" cxnId="{6A23B56B-6F6E-4C66-AC43-16A290646DCB}">
      <dgm:prSet/>
      <dgm:spPr/>
      <dgm:t>
        <a:bodyPr/>
        <a:lstStyle/>
        <a:p>
          <a:endParaRPr lang="en-US"/>
        </a:p>
      </dgm:t>
    </dgm:pt>
    <dgm:pt modelId="{C56E534E-2BC8-4B09-BA2B-BFAFB26EDB5D}" type="sibTrans" cxnId="{6A23B56B-6F6E-4C66-AC43-16A290646DCB}">
      <dgm:prSet/>
      <dgm:spPr/>
      <dgm:t>
        <a:bodyPr/>
        <a:lstStyle/>
        <a:p>
          <a:endParaRPr lang="en-US"/>
        </a:p>
      </dgm:t>
    </dgm:pt>
    <dgm:pt modelId="{3AF271A5-91E2-45C0-8C5A-7E0D19E25492}">
      <dgm:prSet/>
      <dgm:spPr/>
      <dgm:t>
        <a:bodyPr/>
        <a:lstStyle/>
        <a:p>
          <a:r>
            <a:rPr lang="en-US"/>
            <a:t>The assets gathered were utilized to create two distinct types of games: one was made as a first-person shooting game, representing the fast-paced game, while the other was designed as a modest prototype of an open-world game, containing objectives and NPC's, representing the slow-paced game.</a:t>
          </a:r>
          <a:br>
            <a:rPr lang="en-US"/>
          </a:br>
          <a:endParaRPr lang="en-US"/>
        </a:p>
      </dgm:t>
    </dgm:pt>
    <dgm:pt modelId="{3B5F95AA-B8DB-49B1-966D-393763EC4510}" type="parTrans" cxnId="{3E407069-B878-44D5-88CE-7616B7F88DA3}">
      <dgm:prSet/>
      <dgm:spPr/>
      <dgm:t>
        <a:bodyPr/>
        <a:lstStyle/>
        <a:p>
          <a:endParaRPr lang="en-US"/>
        </a:p>
      </dgm:t>
    </dgm:pt>
    <dgm:pt modelId="{EB629E8C-BDEF-485C-AF9D-96F2880DBE50}" type="sibTrans" cxnId="{3E407069-B878-44D5-88CE-7616B7F88DA3}">
      <dgm:prSet/>
      <dgm:spPr/>
      <dgm:t>
        <a:bodyPr/>
        <a:lstStyle/>
        <a:p>
          <a:endParaRPr lang="en-US"/>
        </a:p>
      </dgm:t>
    </dgm:pt>
    <dgm:pt modelId="{1782E83A-C002-489F-B6DE-310EDDD70F1B}">
      <dgm:prSet/>
      <dgm:spPr/>
      <dgm:t>
        <a:bodyPr/>
        <a:lstStyle/>
        <a:p>
          <a:r>
            <a:rPr lang="en-US" dirty="0"/>
            <a:t>Furthermore, the game rules were established, and the AI development process began, employing ML agents and Pathfinding technology. </a:t>
          </a:r>
        </a:p>
      </dgm:t>
    </dgm:pt>
    <dgm:pt modelId="{9E169CF7-C94E-4960-B89B-7BB430BC47C1}" type="parTrans" cxnId="{F381424E-6F65-4401-A548-53B2BDEF9F41}">
      <dgm:prSet/>
      <dgm:spPr/>
      <dgm:t>
        <a:bodyPr/>
        <a:lstStyle/>
        <a:p>
          <a:endParaRPr lang="en-US"/>
        </a:p>
      </dgm:t>
    </dgm:pt>
    <dgm:pt modelId="{DB4E26D7-6B68-45C1-941F-6FD7CE498F0B}" type="sibTrans" cxnId="{F381424E-6F65-4401-A548-53B2BDEF9F41}">
      <dgm:prSet/>
      <dgm:spPr/>
      <dgm:t>
        <a:bodyPr/>
        <a:lstStyle/>
        <a:p>
          <a:endParaRPr lang="en-US"/>
        </a:p>
      </dgm:t>
    </dgm:pt>
    <dgm:pt modelId="{8BDC517D-4C6E-4C46-B71E-34718D7F5FB0}" type="pres">
      <dgm:prSet presAssocID="{73FB2D08-C37A-4A17-A45B-EFB978A94A82}" presName="outerComposite" presStyleCnt="0">
        <dgm:presLayoutVars>
          <dgm:chMax val="5"/>
          <dgm:dir/>
          <dgm:resizeHandles val="exact"/>
        </dgm:presLayoutVars>
      </dgm:prSet>
      <dgm:spPr/>
    </dgm:pt>
    <dgm:pt modelId="{8711EA08-0CF4-4068-AEE3-5C936880EBB5}" type="pres">
      <dgm:prSet presAssocID="{73FB2D08-C37A-4A17-A45B-EFB978A94A82}" presName="dummyMaxCanvas" presStyleCnt="0">
        <dgm:presLayoutVars/>
      </dgm:prSet>
      <dgm:spPr/>
    </dgm:pt>
    <dgm:pt modelId="{E086C055-0338-4EA3-A9D0-1301996BA7F2}" type="pres">
      <dgm:prSet presAssocID="{73FB2D08-C37A-4A17-A45B-EFB978A94A82}" presName="FourNodes_1" presStyleLbl="node1" presStyleIdx="0" presStyleCnt="4">
        <dgm:presLayoutVars>
          <dgm:bulletEnabled val="1"/>
        </dgm:presLayoutVars>
      </dgm:prSet>
      <dgm:spPr/>
    </dgm:pt>
    <dgm:pt modelId="{FB920971-23FD-427C-B500-0FFC93728EAE}" type="pres">
      <dgm:prSet presAssocID="{73FB2D08-C37A-4A17-A45B-EFB978A94A82}" presName="FourNodes_2" presStyleLbl="node1" presStyleIdx="1" presStyleCnt="4">
        <dgm:presLayoutVars>
          <dgm:bulletEnabled val="1"/>
        </dgm:presLayoutVars>
      </dgm:prSet>
      <dgm:spPr/>
    </dgm:pt>
    <dgm:pt modelId="{3DA7B60B-AC74-4AAD-A691-BD430A6A3F57}" type="pres">
      <dgm:prSet presAssocID="{73FB2D08-C37A-4A17-A45B-EFB978A94A82}" presName="FourNodes_3" presStyleLbl="node1" presStyleIdx="2" presStyleCnt="4">
        <dgm:presLayoutVars>
          <dgm:bulletEnabled val="1"/>
        </dgm:presLayoutVars>
      </dgm:prSet>
      <dgm:spPr/>
    </dgm:pt>
    <dgm:pt modelId="{54B6E618-5143-41C4-8136-04AFB12F7177}" type="pres">
      <dgm:prSet presAssocID="{73FB2D08-C37A-4A17-A45B-EFB978A94A82}" presName="FourNodes_4" presStyleLbl="node1" presStyleIdx="3" presStyleCnt="4">
        <dgm:presLayoutVars>
          <dgm:bulletEnabled val="1"/>
        </dgm:presLayoutVars>
      </dgm:prSet>
      <dgm:spPr/>
    </dgm:pt>
    <dgm:pt modelId="{D2F75398-4863-43A3-B1C0-57B4DADD0E26}" type="pres">
      <dgm:prSet presAssocID="{73FB2D08-C37A-4A17-A45B-EFB978A94A82}" presName="FourConn_1-2" presStyleLbl="fgAccFollowNode1" presStyleIdx="0" presStyleCnt="3">
        <dgm:presLayoutVars>
          <dgm:bulletEnabled val="1"/>
        </dgm:presLayoutVars>
      </dgm:prSet>
      <dgm:spPr/>
    </dgm:pt>
    <dgm:pt modelId="{D8E9DA81-CC5B-44FE-8A75-AEE43C42A142}" type="pres">
      <dgm:prSet presAssocID="{73FB2D08-C37A-4A17-A45B-EFB978A94A82}" presName="FourConn_2-3" presStyleLbl="fgAccFollowNode1" presStyleIdx="1" presStyleCnt="3">
        <dgm:presLayoutVars>
          <dgm:bulletEnabled val="1"/>
        </dgm:presLayoutVars>
      </dgm:prSet>
      <dgm:spPr/>
    </dgm:pt>
    <dgm:pt modelId="{119B2326-2EE8-4EC4-8BDD-1BBAC530DB63}" type="pres">
      <dgm:prSet presAssocID="{73FB2D08-C37A-4A17-A45B-EFB978A94A82}" presName="FourConn_3-4" presStyleLbl="fgAccFollowNode1" presStyleIdx="2" presStyleCnt="3">
        <dgm:presLayoutVars>
          <dgm:bulletEnabled val="1"/>
        </dgm:presLayoutVars>
      </dgm:prSet>
      <dgm:spPr/>
    </dgm:pt>
    <dgm:pt modelId="{F99B24B2-904A-42C7-B298-306683798FD1}" type="pres">
      <dgm:prSet presAssocID="{73FB2D08-C37A-4A17-A45B-EFB978A94A82}" presName="FourNodes_1_text" presStyleLbl="node1" presStyleIdx="3" presStyleCnt="4">
        <dgm:presLayoutVars>
          <dgm:bulletEnabled val="1"/>
        </dgm:presLayoutVars>
      </dgm:prSet>
      <dgm:spPr/>
    </dgm:pt>
    <dgm:pt modelId="{C73D7804-C9C7-4884-AC75-D13C2DB06B07}" type="pres">
      <dgm:prSet presAssocID="{73FB2D08-C37A-4A17-A45B-EFB978A94A82}" presName="FourNodes_2_text" presStyleLbl="node1" presStyleIdx="3" presStyleCnt="4">
        <dgm:presLayoutVars>
          <dgm:bulletEnabled val="1"/>
        </dgm:presLayoutVars>
      </dgm:prSet>
      <dgm:spPr/>
    </dgm:pt>
    <dgm:pt modelId="{8332A2AA-136F-41FE-9406-B07BDD0C8906}" type="pres">
      <dgm:prSet presAssocID="{73FB2D08-C37A-4A17-A45B-EFB978A94A82}" presName="FourNodes_3_text" presStyleLbl="node1" presStyleIdx="3" presStyleCnt="4">
        <dgm:presLayoutVars>
          <dgm:bulletEnabled val="1"/>
        </dgm:presLayoutVars>
      </dgm:prSet>
      <dgm:spPr/>
    </dgm:pt>
    <dgm:pt modelId="{1A4ACC8D-7E4F-4EE0-A41D-C0DB7E73633B}" type="pres">
      <dgm:prSet presAssocID="{73FB2D08-C37A-4A17-A45B-EFB978A94A82}" presName="FourNodes_4_text" presStyleLbl="node1" presStyleIdx="3" presStyleCnt="4">
        <dgm:presLayoutVars>
          <dgm:bulletEnabled val="1"/>
        </dgm:presLayoutVars>
      </dgm:prSet>
      <dgm:spPr/>
    </dgm:pt>
  </dgm:ptLst>
  <dgm:cxnLst>
    <dgm:cxn modelId="{43158517-9831-4901-8D9E-4AABD026E30A}" type="presOf" srcId="{1782E83A-C002-489F-B6DE-310EDDD70F1B}" destId="{1A4ACC8D-7E4F-4EE0-A41D-C0DB7E73633B}" srcOrd="1" destOrd="0" presId="urn:microsoft.com/office/officeart/2005/8/layout/vProcess5"/>
    <dgm:cxn modelId="{47F1CE1D-5C00-4283-956A-5AD955E8D6DA}" type="presOf" srcId="{45EA4917-F8A9-4659-9B1F-73E3F2318041}" destId="{E086C055-0338-4EA3-A9D0-1301996BA7F2}" srcOrd="0" destOrd="0" presId="urn:microsoft.com/office/officeart/2005/8/layout/vProcess5"/>
    <dgm:cxn modelId="{3E407069-B878-44D5-88CE-7616B7F88DA3}" srcId="{73FB2D08-C37A-4A17-A45B-EFB978A94A82}" destId="{3AF271A5-91E2-45C0-8C5A-7E0D19E25492}" srcOrd="2" destOrd="0" parTransId="{3B5F95AA-B8DB-49B1-966D-393763EC4510}" sibTransId="{EB629E8C-BDEF-485C-AF9D-96F2880DBE50}"/>
    <dgm:cxn modelId="{F2F02D4B-D66D-4786-A532-75EC9178B93B}" type="presOf" srcId="{73FB2D08-C37A-4A17-A45B-EFB978A94A82}" destId="{8BDC517D-4C6E-4C46-B71E-34718D7F5FB0}" srcOrd="0" destOrd="0" presId="urn:microsoft.com/office/officeart/2005/8/layout/vProcess5"/>
    <dgm:cxn modelId="{6A23B56B-6F6E-4C66-AC43-16A290646DCB}" srcId="{73FB2D08-C37A-4A17-A45B-EFB978A94A82}" destId="{B28F0D49-406A-4D81-A389-BA402735FE98}" srcOrd="1" destOrd="0" parTransId="{BBE0DAE1-0080-43F2-901C-448F37EDC765}" sibTransId="{C56E534E-2BC8-4B09-BA2B-BFAFB26EDB5D}"/>
    <dgm:cxn modelId="{F381424E-6F65-4401-A548-53B2BDEF9F41}" srcId="{73FB2D08-C37A-4A17-A45B-EFB978A94A82}" destId="{1782E83A-C002-489F-B6DE-310EDDD70F1B}" srcOrd="3" destOrd="0" parTransId="{9E169CF7-C94E-4960-B89B-7BB430BC47C1}" sibTransId="{DB4E26D7-6B68-45C1-941F-6FD7CE498F0B}"/>
    <dgm:cxn modelId="{59F22974-6EEA-4B88-B5A8-634B158785AB}" type="presOf" srcId="{EB629E8C-BDEF-485C-AF9D-96F2880DBE50}" destId="{119B2326-2EE8-4EC4-8BDD-1BBAC530DB63}" srcOrd="0" destOrd="0" presId="urn:microsoft.com/office/officeart/2005/8/layout/vProcess5"/>
    <dgm:cxn modelId="{84D08989-04E6-4C81-9B60-62788081047C}" type="presOf" srcId="{D8D5D41B-1E68-4724-8651-F3C0C20956A0}" destId="{D2F75398-4863-43A3-B1C0-57B4DADD0E26}" srcOrd="0" destOrd="0" presId="urn:microsoft.com/office/officeart/2005/8/layout/vProcess5"/>
    <dgm:cxn modelId="{19EDCF8A-0103-4ED6-A0D9-CBFF4C261058}" type="presOf" srcId="{C56E534E-2BC8-4B09-BA2B-BFAFB26EDB5D}" destId="{D8E9DA81-CC5B-44FE-8A75-AEE43C42A142}" srcOrd="0" destOrd="0" presId="urn:microsoft.com/office/officeart/2005/8/layout/vProcess5"/>
    <dgm:cxn modelId="{38DAA08B-9756-4D67-986A-46621B328249}" type="presOf" srcId="{B28F0D49-406A-4D81-A389-BA402735FE98}" destId="{C73D7804-C9C7-4884-AC75-D13C2DB06B07}" srcOrd="1" destOrd="0" presId="urn:microsoft.com/office/officeart/2005/8/layout/vProcess5"/>
    <dgm:cxn modelId="{14DDA7AF-5B09-493D-BF00-3EA1CFAE4207}" type="presOf" srcId="{B28F0D49-406A-4D81-A389-BA402735FE98}" destId="{FB920971-23FD-427C-B500-0FFC93728EAE}" srcOrd="0" destOrd="0" presId="urn:microsoft.com/office/officeart/2005/8/layout/vProcess5"/>
    <dgm:cxn modelId="{E44A7FBF-C83A-4C00-A9CA-6EE52D1215DE}" type="presOf" srcId="{3AF271A5-91E2-45C0-8C5A-7E0D19E25492}" destId="{3DA7B60B-AC74-4AAD-A691-BD430A6A3F57}" srcOrd="0" destOrd="0" presId="urn:microsoft.com/office/officeart/2005/8/layout/vProcess5"/>
    <dgm:cxn modelId="{76338ACA-92F3-4C6D-85A7-AD85B0043F0C}" type="presOf" srcId="{1782E83A-C002-489F-B6DE-310EDDD70F1B}" destId="{54B6E618-5143-41C4-8136-04AFB12F7177}" srcOrd="0" destOrd="0" presId="urn:microsoft.com/office/officeart/2005/8/layout/vProcess5"/>
    <dgm:cxn modelId="{A25F5EF2-1373-46C0-863C-F1EDEF216AF1}" srcId="{73FB2D08-C37A-4A17-A45B-EFB978A94A82}" destId="{45EA4917-F8A9-4659-9B1F-73E3F2318041}" srcOrd="0" destOrd="0" parTransId="{34F13CA2-019B-43E5-861C-ECBD62B96C90}" sibTransId="{D8D5D41B-1E68-4724-8651-F3C0C20956A0}"/>
    <dgm:cxn modelId="{4EEF60FA-7F6A-4A9F-863E-139ADAF6E601}" type="presOf" srcId="{3AF271A5-91E2-45C0-8C5A-7E0D19E25492}" destId="{8332A2AA-136F-41FE-9406-B07BDD0C8906}" srcOrd="1" destOrd="0" presId="urn:microsoft.com/office/officeart/2005/8/layout/vProcess5"/>
    <dgm:cxn modelId="{18F9C6FF-A725-49ED-A7FF-28D2E9A23BEC}" type="presOf" srcId="{45EA4917-F8A9-4659-9B1F-73E3F2318041}" destId="{F99B24B2-904A-42C7-B298-306683798FD1}" srcOrd="1" destOrd="0" presId="urn:microsoft.com/office/officeart/2005/8/layout/vProcess5"/>
    <dgm:cxn modelId="{268EE52C-2D3E-4E9A-9E09-2A02CC73DFC1}" type="presParOf" srcId="{8BDC517D-4C6E-4C46-B71E-34718D7F5FB0}" destId="{8711EA08-0CF4-4068-AEE3-5C936880EBB5}" srcOrd="0" destOrd="0" presId="urn:microsoft.com/office/officeart/2005/8/layout/vProcess5"/>
    <dgm:cxn modelId="{47FB5CEC-ABB2-43B4-822B-F3747FF6622B}" type="presParOf" srcId="{8BDC517D-4C6E-4C46-B71E-34718D7F5FB0}" destId="{E086C055-0338-4EA3-A9D0-1301996BA7F2}" srcOrd="1" destOrd="0" presId="urn:microsoft.com/office/officeart/2005/8/layout/vProcess5"/>
    <dgm:cxn modelId="{1940FD30-E6E7-4FB5-ADF9-13E7AD74751D}" type="presParOf" srcId="{8BDC517D-4C6E-4C46-B71E-34718D7F5FB0}" destId="{FB920971-23FD-427C-B500-0FFC93728EAE}" srcOrd="2" destOrd="0" presId="urn:microsoft.com/office/officeart/2005/8/layout/vProcess5"/>
    <dgm:cxn modelId="{D4565B21-458C-43FD-9E61-BF14D108D6DE}" type="presParOf" srcId="{8BDC517D-4C6E-4C46-B71E-34718D7F5FB0}" destId="{3DA7B60B-AC74-4AAD-A691-BD430A6A3F57}" srcOrd="3" destOrd="0" presId="urn:microsoft.com/office/officeart/2005/8/layout/vProcess5"/>
    <dgm:cxn modelId="{ED98533B-B10C-40DB-A093-3D65FC883C1F}" type="presParOf" srcId="{8BDC517D-4C6E-4C46-B71E-34718D7F5FB0}" destId="{54B6E618-5143-41C4-8136-04AFB12F7177}" srcOrd="4" destOrd="0" presId="urn:microsoft.com/office/officeart/2005/8/layout/vProcess5"/>
    <dgm:cxn modelId="{511A10AC-AF4F-4653-B0E8-46954DD64923}" type="presParOf" srcId="{8BDC517D-4C6E-4C46-B71E-34718D7F5FB0}" destId="{D2F75398-4863-43A3-B1C0-57B4DADD0E26}" srcOrd="5" destOrd="0" presId="urn:microsoft.com/office/officeart/2005/8/layout/vProcess5"/>
    <dgm:cxn modelId="{860AC3B5-C1A2-432F-BDE2-D2B7C2993A48}" type="presParOf" srcId="{8BDC517D-4C6E-4C46-B71E-34718D7F5FB0}" destId="{D8E9DA81-CC5B-44FE-8A75-AEE43C42A142}" srcOrd="6" destOrd="0" presId="urn:microsoft.com/office/officeart/2005/8/layout/vProcess5"/>
    <dgm:cxn modelId="{11D755DA-1F84-4118-A864-5EB7FE3C8C29}" type="presParOf" srcId="{8BDC517D-4C6E-4C46-B71E-34718D7F5FB0}" destId="{119B2326-2EE8-4EC4-8BDD-1BBAC530DB63}" srcOrd="7" destOrd="0" presId="urn:microsoft.com/office/officeart/2005/8/layout/vProcess5"/>
    <dgm:cxn modelId="{CD0737E4-8076-44DF-BA46-FCC2710AC09A}" type="presParOf" srcId="{8BDC517D-4C6E-4C46-B71E-34718D7F5FB0}" destId="{F99B24B2-904A-42C7-B298-306683798FD1}" srcOrd="8" destOrd="0" presId="urn:microsoft.com/office/officeart/2005/8/layout/vProcess5"/>
    <dgm:cxn modelId="{33A7F73D-12F2-41FB-B04A-722C3A5ABB23}" type="presParOf" srcId="{8BDC517D-4C6E-4C46-B71E-34718D7F5FB0}" destId="{C73D7804-C9C7-4884-AC75-D13C2DB06B07}" srcOrd="9" destOrd="0" presId="urn:microsoft.com/office/officeart/2005/8/layout/vProcess5"/>
    <dgm:cxn modelId="{A1566DE7-D176-4163-93CD-423FC77F4F35}" type="presParOf" srcId="{8BDC517D-4C6E-4C46-B71E-34718D7F5FB0}" destId="{8332A2AA-136F-41FE-9406-B07BDD0C8906}" srcOrd="10" destOrd="0" presId="urn:microsoft.com/office/officeart/2005/8/layout/vProcess5"/>
    <dgm:cxn modelId="{994EECDC-245F-4570-9C9C-E40E05D24CC4}" type="presParOf" srcId="{8BDC517D-4C6E-4C46-B71E-34718D7F5FB0}" destId="{1A4ACC8D-7E4F-4EE0-A41D-C0DB7E73633B}"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EABE11-5821-46E0-8638-9A8E02856A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6711E8-4AA2-48C2-AFC2-657EABB0BF2A}">
      <dgm:prSet/>
      <dgm:spPr/>
      <dgm:t>
        <a:bodyPr/>
        <a:lstStyle/>
        <a:p>
          <a:pPr>
            <a:lnSpc>
              <a:spcPct val="100000"/>
            </a:lnSpc>
          </a:pPr>
          <a:r>
            <a:rPr lang="en-US" b="0" i="0"/>
            <a:t>The results indicate that players notice a big difference when playing a fast-paced game which keeps the users on the edge of their seats to explore and complete the next step in the game.</a:t>
          </a:r>
          <a:r>
            <a:rPr lang="en-US"/>
            <a:t> </a:t>
          </a:r>
        </a:p>
      </dgm:t>
    </dgm:pt>
    <dgm:pt modelId="{E94227F1-A4D5-441D-A1C0-11A347C39294}" type="parTrans" cxnId="{A2658C94-2843-431E-9201-C5C5D6C44308}">
      <dgm:prSet/>
      <dgm:spPr/>
      <dgm:t>
        <a:bodyPr/>
        <a:lstStyle/>
        <a:p>
          <a:endParaRPr lang="en-US"/>
        </a:p>
      </dgm:t>
    </dgm:pt>
    <dgm:pt modelId="{C22B3E4C-B8DE-4A48-9616-1904BD558875}" type="sibTrans" cxnId="{A2658C94-2843-431E-9201-C5C5D6C44308}">
      <dgm:prSet/>
      <dgm:spPr/>
      <dgm:t>
        <a:bodyPr/>
        <a:lstStyle/>
        <a:p>
          <a:endParaRPr lang="en-US"/>
        </a:p>
      </dgm:t>
    </dgm:pt>
    <dgm:pt modelId="{13C15468-A7AB-4B18-840F-5192D9651085}">
      <dgm:prSet/>
      <dgm:spPr/>
      <dgm:t>
        <a:bodyPr/>
        <a:lstStyle/>
        <a:p>
          <a:pPr>
            <a:lnSpc>
              <a:spcPct val="100000"/>
            </a:lnSpc>
          </a:pPr>
          <a:r>
            <a:rPr lang="en-US" b="0" i="0"/>
            <a:t>Also results indicate that players ought to choose a slow-paced game to calm down and explore step by step a game world peacefully, although it may be challenging as well.</a:t>
          </a:r>
          <a:r>
            <a:rPr lang="en-US"/>
            <a:t> </a:t>
          </a:r>
        </a:p>
      </dgm:t>
    </dgm:pt>
    <dgm:pt modelId="{C9B08829-193C-4903-BFBB-EAC738594919}" type="parTrans" cxnId="{E1FBA88A-63F2-4878-A4EB-910C6F6A7E9C}">
      <dgm:prSet/>
      <dgm:spPr/>
      <dgm:t>
        <a:bodyPr/>
        <a:lstStyle/>
        <a:p>
          <a:endParaRPr lang="en-US"/>
        </a:p>
      </dgm:t>
    </dgm:pt>
    <dgm:pt modelId="{D8A06A83-7FA6-4294-99DC-C9407805A16F}" type="sibTrans" cxnId="{E1FBA88A-63F2-4878-A4EB-910C6F6A7E9C}">
      <dgm:prSet/>
      <dgm:spPr/>
      <dgm:t>
        <a:bodyPr/>
        <a:lstStyle/>
        <a:p>
          <a:endParaRPr lang="en-US"/>
        </a:p>
      </dgm:t>
    </dgm:pt>
    <dgm:pt modelId="{DB775491-113C-42D4-A7B6-D484291223FA}">
      <dgm:prSet/>
      <dgm:spPr/>
      <dgm:t>
        <a:bodyPr/>
        <a:lstStyle/>
        <a:p>
          <a:pPr>
            <a:lnSpc>
              <a:spcPct val="100000"/>
            </a:lnSpc>
          </a:pPr>
          <a:r>
            <a:rPr lang="en-US" b="0" i="0"/>
            <a:t>This result addresses research question one, as a correct and appropriate data set was chosen to develop a well</a:t>
          </a:r>
          <a:br>
            <a:rPr lang="en-US" b="0" i="0"/>
          </a:br>
          <a:r>
            <a:rPr lang="en-US" b="0" i="0"/>
            <a:t>functioned gaze tracking prototype, also the result addresses research question two, which did a good job with the accuracy of the gaze tracking prototype, as all changes in directions were recorded and saved successfully in the CSV file.</a:t>
          </a:r>
          <a:r>
            <a:rPr lang="en-US"/>
            <a:t> </a:t>
          </a:r>
        </a:p>
      </dgm:t>
    </dgm:pt>
    <dgm:pt modelId="{F91890B5-FB0C-4DB7-8D18-8CE7B771E45A}" type="parTrans" cxnId="{2B4F5C3D-F8A8-4ACE-95D3-362CAFC1DF65}">
      <dgm:prSet/>
      <dgm:spPr/>
      <dgm:t>
        <a:bodyPr/>
        <a:lstStyle/>
        <a:p>
          <a:endParaRPr lang="en-US"/>
        </a:p>
      </dgm:t>
    </dgm:pt>
    <dgm:pt modelId="{A5E19FEF-A476-4F91-89E0-F59277251F4B}" type="sibTrans" cxnId="{2B4F5C3D-F8A8-4ACE-95D3-362CAFC1DF65}">
      <dgm:prSet/>
      <dgm:spPr/>
      <dgm:t>
        <a:bodyPr/>
        <a:lstStyle/>
        <a:p>
          <a:endParaRPr lang="en-US"/>
        </a:p>
      </dgm:t>
    </dgm:pt>
    <dgm:pt modelId="{5185A844-09EB-4E5E-BAAB-5D669C5966EA}">
      <dgm:prSet/>
      <dgm:spPr/>
      <dgm:t>
        <a:bodyPr/>
        <a:lstStyle/>
        <a:p>
          <a:pPr>
            <a:lnSpc>
              <a:spcPct val="100000"/>
            </a:lnSpc>
          </a:pPr>
          <a:endParaRPr lang="en-US" b="0" i="0" dirty="0"/>
        </a:p>
        <a:p>
          <a:pPr>
            <a:lnSpc>
              <a:spcPct val="100000"/>
            </a:lnSpc>
          </a:pPr>
          <a:endParaRPr lang="en-US" b="0" i="0" dirty="0"/>
        </a:p>
        <a:p>
          <a:pPr>
            <a:lnSpc>
              <a:spcPct val="100000"/>
            </a:lnSpc>
          </a:pPr>
          <a:endParaRPr lang="en-US" b="0" i="0" dirty="0"/>
        </a:p>
        <a:p>
          <a:pPr>
            <a:lnSpc>
              <a:spcPct val="100000"/>
            </a:lnSpc>
          </a:pPr>
          <a:r>
            <a:rPr lang="en-US" b="0" i="0" dirty="0"/>
            <a:t>The result associated with research question three show that the expected and intended result from the gaze tracking was a success as all the data needed was recorded and analyzed.</a:t>
          </a:r>
          <a:r>
            <a:rPr lang="en-US" dirty="0"/>
            <a:t> </a:t>
          </a:r>
          <a:br>
            <a:rPr lang="en-US" dirty="0"/>
          </a:br>
          <a:br>
            <a:rPr lang="en-US" dirty="0"/>
          </a:br>
          <a:br>
            <a:rPr lang="en-US" dirty="0"/>
          </a:br>
          <a:br>
            <a:rPr lang="en-US" dirty="0"/>
          </a:br>
          <a:endParaRPr lang="en-US" dirty="0"/>
        </a:p>
      </dgm:t>
    </dgm:pt>
    <dgm:pt modelId="{592C9D5B-47A0-46CE-9CCF-21B9CF3E20E9}" type="parTrans" cxnId="{B72B05D5-35F5-4517-9A18-5A56989DDB40}">
      <dgm:prSet/>
      <dgm:spPr/>
      <dgm:t>
        <a:bodyPr/>
        <a:lstStyle/>
        <a:p>
          <a:endParaRPr lang="en-US"/>
        </a:p>
      </dgm:t>
    </dgm:pt>
    <dgm:pt modelId="{DAE5ACFE-61CE-4D25-91D7-5CA8AAEA9370}" type="sibTrans" cxnId="{B72B05D5-35F5-4517-9A18-5A56989DDB40}">
      <dgm:prSet/>
      <dgm:spPr/>
      <dgm:t>
        <a:bodyPr/>
        <a:lstStyle/>
        <a:p>
          <a:endParaRPr lang="en-US"/>
        </a:p>
      </dgm:t>
    </dgm:pt>
    <dgm:pt modelId="{1AA84F02-98AE-4C60-9AE4-EF03F013C956}" type="pres">
      <dgm:prSet presAssocID="{9EEABE11-5821-46E0-8638-9A8E02856A83}" presName="root" presStyleCnt="0">
        <dgm:presLayoutVars>
          <dgm:dir/>
          <dgm:resizeHandles val="exact"/>
        </dgm:presLayoutVars>
      </dgm:prSet>
      <dgm:spPr/>
    </dgm:pt>
    <dgm:pt modelId="{391B899A-6AF0-46BA-8AD5-3E647BA1DA9C}" type="pres">
      <dgm:prSet presAssocID="{986711E8-4AA2-48C2-AFC2-657EABB0BF2A}" presName="compNode" presStyleCnt="0"/>
      <dgm:spPr/>
    </dgm:pt>
    <dgm:pt modelId="{B00A48EC-2072-47C6-BFD7-84AC2412867F}" type="pres">
      <dgm:prSet presAssocID="{986711E8-4AA2-48C2-AFC2-657EABB0BF2A}" presName="bgRect" presStyleLbl="bgShp" presStyleIdx="0" presStyleCnt="4"/>
      <dgm:spPr/>
    </dgm:pt>
    <dgm:pt modelId="{715710E0-A5ED-479F-AD5C-6DD3C7E2D739}" type="pres">
      <dgm:prSet presAssocID="{986711E8-4AA2-48C2-AFC2-657EABB0BF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ss Pieces"/>
        </a:ext>
      </dgm:extLst>
    </dgm:pt>
    <dgm:pt modelId="{C147F8A7-0696-41CE-8409-A65C6D5F9013}" type="pres">
      <dgm:prSet presAssocID="{986711E8-4AA2-48C2-AFC2-657EABB0BF2A}" presName="spaceRect" presStyleCnt="0"/>
      <dgm:spPr/>
    </dgm:pt>
    <dgm:pt modelId="{1F9B8960-8530-41F1-BC1D-55F0903154A3}" type="pres">
      <dgm:prSet presAssocID="{986711E8-4AA2-48C2-AFC2-657EABB0BF2A}" presName="parTx" presStyleLbl="revTx" presStyleIdx="0" presStyleCnt="4">
        <dgm:presLayoutVars>
          <dgm:chMax val="0"/>
          <dgm:chPref val="0"/>
        </dgm:presLayoutVars>
      </dgm:prSet>
      <dgm:spPr/>
    </dgm:pt>
    <dgm:pt modelId="{8B6D4441-C1A2-49B5-8286-C5AC301753C8}" type="pres">
      <dgm:prSet presAssocID="{C22B3E4C-B8DE-4A48-9616-1904BD558875}" presName="sibTrans" presStyleCnt="0"/>
      <dgm:spPr/>
    </dgm:pt>
    <dgm:pt modelId="{FF33FC8B-5CFC-4435-ADD9-DF0A5550C3FA}" type="pres">
      <dgm:prSet presAssocID="{13C15468-A7AB-4B18-840F-5192D9651085}" presName="compNode" presStyleCnt="0"/>
      <dgm:spPr/>
    </dgm:pt>
    <dgm:pt modelId="{2FC91989-A6C1-412C-906C-C46958A8F84D}" type="pres">
      <dgm:prSet presAssocID="{13C15468-A7AB-4B18-840F-5192D9651085}" presName="bgRect" presStyleLbl="bgShp" presStyleIdx="1" presStyleCnt="4"/>
      <dgm:spPr/>
    </dgm:pt>
    <dgm:pt modelId="{41758646-46AA-46F5-84CB-39D918A190DE}" type="pres">
      <dgm:prSet presAssocID="{13C15468-A7AB-4B18-840F-5192D96510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A5E39C6C-E4DF-4007-9E1A-1F8206029418}" type="pres">
      <dgm:prSet presAssocID="{13C15468-A7AB-4B18-840F-5192D9651085}" presName="spaceRect" presStyleCnt="0"/>
      <dgm:spPr/>
    </dgm:pt>
    <dgm:pt modelId="{9F2342A1-8DC3-443B-A9FD-13D6D8CE7DE3}" type="pres">
      <dgm:prSet presAssocID="{13C15468-A7AB-4B18-840F-5192D9651085}" presName="parTx" presStyleLbl="revTx" presStyleIdx="1" presStyleCnt="4">
        <dgm:presLayoutVars>
          <dgm:chMax val="0"/>
          <dgm:chPref val="0"/>
        </dgm:presLayoutVars>
      </dgm:prSet>
      <dgm:spPr/>
    </dgm:pt>
    <dgm:pt modelId="{3392BE3E-8C45-4468-8612-DC7073019852}" type="pres">
      <dgm:prSet presAssocID="{D8A06A83-7FA6-4294-99DC-C9407805A16F}" presName="sibTrans" presStyleCnt="0"/>
      <dgm:spPr/>
    </dgm:pt>
    <dgm:pt modelId="{6513D752-39A6-4CF9-8C03-150FB73A66B6}" type="pres">
      <dgm:prSet presAssocID="{DB775491-113C-42D4-A7B6-D484291223FA}" presName="compNode" presStyleCnt="0"/>
      <dgm:spPr/>
    </dgm:pt>
    <dgm:pt modelId="{7A200D24-3DE9-44EF-BAD3-E039B9B7F5D6}" type="pres">
      <dgm:prSet presAssocID="{DB775491-113C-42D4-A7B6-D484291223FA}" presName="bgRect" presStyleLbl="bgShp" presStyleIdx="2" presStyleCnt="4"/>
      <dgm:spPr/>
    </dgm:pt>
    <dgm:pt modelId="{6A6A0798-630F-4A2F-AD7D-7F1F96B1FAA6}" type="pres">
      <dgm:prSet presAssocID="{DB775491-113C-42D4-A7B6-D484291223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0B9821D4-C9B1-4278-BF7E-5C9FE6545427}" type="pres">
      <dgm:prSet presAssocID="{DB775491-113C-42D4-A7B6-D484291223FA}" presName="spaceRect" presStyleCnt="0"/>
      <dgm:spPr/>
    </dgm:pt>
    <dgm:pt modelId="{368636A4-72BC-47F5-BAC4-4368452989B7}" type="pres">
      <dgm:prSet presAssocID="{DB775491-113C-42D4-A7B6-D484291223FA}" presName="parTx" presStyleLbl="revTx" presStyleIdx="2" presStyleCnt="4">
        <dgm:presLayoutVars>
          <dgm:chMax val="0"/>
          <dgm:chPref val="0"/>
        </dgm:presLayoutVars>
      </dgm:prSet>
      <dgm:spPr/>
    </dgm:pt>
    <dgm:pt modelId="{BB613FD5-27A2-477B-B460-856258C04715}" type="pres">
      <dgm:prSet presAssocID="{A5E19FEF-A476-4F91-89E0-F59277251F4B}" presName="sibTrans" presStyleCnt="0"/>
      <dgm:spPr/>
    </dgm:pt>
    <dgm:pt modelId="{1AC04D44-C7BE-4680-9C14-C7862B94280C}" type="pres">
      <dgm:prSet presAssocID="{5185A844-09EB-4E5E-BAAB-5D669C5966EA}" presName="compNode" presStyleCnt="0"/>
      <dgm:spPr/>
    </dgm:pt>
    <dgm:pt modelId="{04D187DB-5F55-4606-8FEC-9EC0722458E9}" type="pres">
      <dgm:prSet presAssocID="{5185A844-09EB-4E5E-BAAB-5D669C5966EA}" presName="bgRect" presStyleLbl="bgShp" presStyleIdx="3" presStyleCnt="4"/>
      <dgm:spPr/>
    </dgm:pt>
    <dgm:pt modelId="{B36F8CE4-7BBB-4E09-9546-24262F693653}" type="pres">
      <dgm:prSet presAssocID="{5185A844-09EB-4E5E-BAAB-5D669C5966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3361946A-51D9-4E58-817D-C529E57C4ECA}" type="pres">
      <dgm:prSet presAssocID="{5185A844-09EB-4E5E-BAAB-5D669C5966EA}" presName="spaceRect" presStyleCnt="0"/>
      <dgm:spPr/>
    </dgm:pt>
    <dgm:pt modelId="{4CD54118-AB64-4145-B120-E7CCC73011A3}" type="pres">
      <dgm:prSet presAssocID="{5185A844-09EB-4E5E-BAAB-5D669C5966EA}" presName="parTx" presStyleLbl="revTx" presStyleIdx="3" presStyleCnt="4" custLinFactNeighborY="22647">
        <dgm:presLayoutVars>
          <dgm:chMax val="0"/>
          <dgm:chPref val="0"/>
        </dgm:presLayoutVars>
      </dgm:prSet>
      <dgm:spPr/>
    </dgm:pt>
  </dgm:ptLst>
  <dgm:cxnLst>
    <dgm:cxn modelId="{A26C5516-AEA7-42FF-A0B4-D3D67234260E}" type="presOf" srcId="{9EEABE11-5821-46E0-8638-9A8E02856A83}" destId="{1AA84F02-98AE-4C60-9AE4-EF03F013C956}" srcOrd="0" destOrd="0" presId="urn:microsoft.com/office/officeart/2018/2/layout/IconVerticalSolidList"/>
    <dgm:cxn modelId="{2B4F5C3D-F8A8-4ACE-95D3-362CAFC1DF65}" srcId="{9EEABE11-5821-46E0-8638-9A8E02856A83}" destId="{DB775491-113C-42D4-A7B6-D484291223FA}" srcOrd="2" destOrd="0" parTransId="{F91890B5-FB0C-4DB7-8D18-8CE7B771E45A}" sibTransId="{A5E19FEF-A476-4F91-89E0-F59277251F4B}"/>
    <dgm:cxn modelId="{E9B44880-9A70-481B-8F06-28F90EDCEDFE}" type="presOf" srcId="{986711E8-4AA2-48C2-AFC2-657EABB0BF2A}" destId="{1F9B8960-8530-41F1-BC1D-55F0903154A3}" srcOrd="0" destOrd="0" presId="urn:microsoft.com/office/officeart/2018/2/layout/IconVerticalSolidList"/>
    <dgm:cxn modelId="{E1FBA88A-63F2-4878-A4EB-910C6F6A7E9C}" srcId="{9EEABE11-5821-46E0-8638-9A8E02856A83}" destId="{13C15468-A7AB-4B18-840F-5192D9651085}" srcOrd="1" destOrd="0" parTransId="{C9B08829-193C-4903-BFBB-EAC738594919}" sibTransId="{D8A06A83-7FA6-4294-99DC-C9407805A16F}"/>
    <dgm:cxn modelId="{A2658C94-2843-431E-9201-C5C5D6C44308}" srcId="{9EEABE11-5821-46E0-8638-9A8E02856A83}" destId="{986711E8-4AA2-48C2-AFC2-657EABB0BF2A}" srcOrd="0" destOrd="0" parTransId="{E94227F1-A4D5-441D-A1C0-11A347C39294}" sibTransId="{C22B3E4C-B8DE-4A48-9616-1904BD558875}"/>
    <dgm:cxn modelId="{5020689B-E00F-4A72-B78C-8CEBCD2C0B24}" type="presOf" srcId="{5185A844-09EB-4E5E-BAAB-5D669C5966EA}" destId="{4CD54118-AB64-4145-B120-E7CCC73011A3}" srcOrd="0" destOrd="0" presId="urn:microsoft.com/office/officeart/2018/2/layout/IconVerticalSolidList"/>
    <dgm:cxn modelId="{341363A6-DB81-41E5-A5D0-C8718146A206}" type="presOf" srcId="{13C15468-A7AB-4B18-840F-5192D9651085}" destId="{9F2342A1-8DC3-443B-A9FD-13D6D8CE7DE3}" srcOrd="0" destOrd="0" presId="urn:microsoft.com/office/officeart/2018/2/layout/IconVerticalSolidList"/>
    <dgm:cxn modelId="{CB4188BD-F5A2-4890-8B4D-48C6A7911408}" type="presOf" srcId="{DB775491-113C-42D4-A7B6-D484291223FA}" destId="{368636A4-72BC-47F5-BAC4-4368452989B7}" srcOrd="0" destOrd="0" presId="urn:microsoft.com/office/officeart/2018/2/layout/IconVerticalSolidList"/>
    <dgm:cxn modelId="{B72B05D5-35F5-4517-9A18-5A56989DDB40}" srcId="{9EEABE11-5821-46E0-8638-9A8E02856A83}" destId="{5185A844-09EB-4E5E-BAAB-5D669C5966EA}" srcOrd="3" destOrd="0" parTransId="{592C9D5B-47A0-46CE-9CCF-21B9CF3E20E9}" sibTransId="{DAE5ACFE-61CE-4D25-91D7-5CA8AAEA9370}"/>
    <dgm:cxn modelId="{C77E742E-0160-4D1A-82B9-A40A180D243B}" type="presParOf" srcId="{1AA84F02-98AE-4C60-9AE4-EF03F013C956}" destId="{391B899A-6AF0-46BA-8AD5-3E647BA1DA9C}" srcOrd="0" destOrd="0" presId="urn:microsoft.com/office/officeart/2018/2/layout/IconVerticalSolidList"/>
    <dgm:cxn modelId="{84D81B23-5AAC-4AF3-A5AF-1F639D3F7F8B}" type="presParOf" srcId="{391B899A-6AF0-46BA-8AD5-3E647BA1DA9C}" destId="{B00A48EC-2072-47C6-BFD7-84AC2412867F}" srcOrd="0" destOrd="0" presId="urn:microsoft.com/office/officeart/2018/2/layout/IconVerticalSolidList"/>
    <dgm:cxn modelId="{1EEE3E50-F3B9-4BE8-91DB-C56A498307CF}" type="presParOf" srcId="{391B899A-6AF0-46BA-8AD5-3E647BA1DA9C}" destId="{715710E0-A5ED-479F-AD5C-6DD3C7E2D739}" srcOrd="1" destOrd="0" presId="urn:microsoft.com/office/officeart/2018/2/layout/IconVerticalSolidList"/>
    <dgm:cxn modelId="{C91749E7-0986-42B1-BD5E-99FC10458EBA}" type="presParOf" srcId="{391B899A-6AF0-46BA-8AD5-3E647BA1DA9C}" destId="{C147F8A7-0696-41CE-8409-A65C6D5F9013}" srcOrd="2" destOrd="0" presId="urn:microsoft.com/office/officeart/2018/2/layout/IconVerticalSolidList"/>
    <dgm:cxn modelId="{DF95340F-3779-4CBA-808E-27CC22E8CEA5}" type="presParOf" srcId="{391B899A-6AF0-46BA-8AD5-3E647BA1DA9C}" destId="{1F9B8960-8530-41F1-BC1D-55F0903154A3}" srcOrd="3" destOrd="0" presId="urn:microsoft.com/office/officeart/2018/2/layout/IconVerticalSolidList"/>
    <dgm:cxn modelId="{E117F497-2CE0-4650-8745-D038606C3B9A}" type="presParOf" srcId="{1AA84F02-98AE-4C60-9AE4-EF03F013C956}" destId="{8B6D4441-C1A2-49B5-8286-C5AC301753C8}" srcOrd="1" destOrd="0" presId="urn:microsoft.com/office/officeart/2018/2/layout/IconVerticalSolidList"/>
    <dgm:cxn modelId="{7BB69322-98EA-4498-9A7F-13359418EF64}" type="presParOf" srcId="{1AA84F02-98AE-4C60-9AE4-EF03F013C956}" destId="{FF33FC8B-5CFC-4435-ADD9-DF0A5550C3FA}" srcOrd="2" destOrd="0" presId="urn:microsoft.com/office/officeart/2018/2/layout/IconVerticalSolidList"/>
    <dgm:cxn modelId="{43ED24BE-682B-4668-B3D4-6A5ADBD9DB4B}" type="presParOf" srcId="{FF33FC8B-5CFC-4435-ADD9-DF0A5550C3FA}" destId="{2FC91989-A6C1-412C-906C-C46958A8F84D}" srcOrd="0" destOrd="0" presId="urn:microsoft.com/office/officeart/2018/2/layout/IconVerticalSolidList"/>
    <dgm:cxn modelId="{C282D2A2-F20F-4C97-9592-3A906E159B04}" type="presParOf" srcId="{FF33FC8B-5CFC-4435-ADD9-DF0A5550C3FA}" destId="{41758646-46AA-46F5-84CB-39D918A190DE}" srcOrd="1" destOrd="0" presId="urn:microsoft.com/office/officeart/2018/2/layout/IconVerticalSolidList"/>
    <dgm:cxn modelId="{20D715F5-1DF9-4913-9856-FFE764062E85}" type="presParOf" srcId="{FF33FC8B-5CFC-4435-ADD9-DF0A5550C3FA}" destId="{A5E39C6C-E4DF-4007-9E1A-1F8206029418}" srcOrd="2" destOrd="0" presId="urn:microsoft.com/office/officeart/2018/2/layout/IconVerticalSolidList"/>
    <dgm:cxn modelId="{1F779E3A-9316-48A0-8F2D-4A4C8CA4A221}" type="presParOf" srcId="{FF33FC8B-5CFC-4435-ADD9-DF0A5550C3FA}" destId="{9F2342A1-8DC3-443B-A9FD-13D6D8CE7DE3}" srcOrd="3" destOrd="0" presId="urn:microsoft.com/office/officeart/2018/2/layout/IconVerticalSolidList"/>
    <dgm:cxn modelId="{4742B8C1-F202-4694-BCF1-DBC41FCC70D0}" type="presParOf" srcId="{1AA84F02-98AE-4C60-9AE4-EF03F013C956}" destId="{3392BE3E-8C45-4468-8612-DC7073019852}" srcOrd="3" destOrd="0" presId="urn:microsoft.com/office/officeart/2018/2/layout/IconVerticalSolidList"/>
    <dgm:cxn modelId="{CDC0AB60-C732-4AF9-ABE6-E70C53EF9CD2}" type="presParOf" srcId="{1AA84F02-98AE-4C60-9AE4-EF03F013C956}" destId="{6513D752-39A6-4CF9-8C03-150FB73A66B6}" srcOrd="4" destOrd="0" presId="urn:microsoft.com/office/officeart/2018/2/layout/IconVerticalSolidList"/>
    <dgm:cxn modelId="{787E9755-C04D-4EB2-9275-81541CE06DA2}" type="presParOf" srcId="{6513D752-39A6-4CF9-8C03-150FB73A66B6}" destId="{7A200D24-3DE9-44EF-BAD3-E039B9B7F5D6}" srcOrd="0" destOrd="0" presId="urn:microsoft.com/office/officeart/2018/2/layout/IconVerticalSolidList"/>
    <dgm:cxn modelId="{C6B6528E-DB12-4728-980D-B1AE656FBA87}" type="presParOf" srcId="{6513D752-39A6-4CF9-8C03-150FB73A66B6}" destId="{6A6A0798-630F-4A2F-AD7D-7F1F96B1FAA6}" srcOrd="1" destOrd="0" presId="urn:microsoft.com/office/officeart/2018/2/layout/IconVerticalSolidList"/>
    <dgm:cxn modelId="{B4E3DA13-EB02-4ADB-B292-D2E48D562D04}" type="presParOf" srcId="{6513D752-39A6-4CF9-8C03-150FB73A66B6}" destId="{0B9821D4-C9B1-4278-BF7E-5C9FE6545427}" srcOrd="2" destOrd="0" presId="urn:microsoft.com/office/officeart/2018/2/layout/IconVerticalSolidList"/>
    <dgm:cxn modelId="{F5B859EF-651F-440A-93E0-9E2C31FD8554}" type="presParOf" srcId="{6513D752-39A6-4CF9-8C03-150FB73A66B6}" destId="{368636A4-72BC-47F5-BAC4-4368452989B7}" srcOrd="3" destOrd="0" presId="urn:microsoft.com/office/officeart/2018/2/layout/IconVerticalSolidList"/>
    <dgm:cxn modelId="{46B665FD-934D-463A-8CE3-FC3D1FAD2374}" type="presParOf" srcId="{1AA84F02-98AE-4C60-9AE4-EF03F013C956}" destId="{BB613FD5-27A2-477B-B460-856258C04715}" srcOrd="5" destOrd="0" presId="urn:microsoft.com/office/officeart/2018/2/layout/IconVerticalSolidList"/>
    <dgm:cxn modelId="{ED6B9A44-62DA-48B9-B8CA-899EACDF43A8}" type="presParOf" srcId="{1AA84F02-98AE-4C60-9AE4-EF03F013C956}" destId="{1AC04D44-C7BE-4680-9C14-C7862B94280C}" srcOrd="6" destOrd="0" presId="urn:microsoft.com/office/officeart/2018/2/layout/IconVerticalSolidList"/>
    <dgm:cxn modelId="{17F01EBD-2A26-4EAD-B8A8-19882A972B24}" type="presParOf" srcId="{1AC04D44-C7BE-4680-9C14-C7862B94280C}" destId="{04D187DB-5F55-4606-8FEC-9EC0722458E9}" srcOrd="0" destOrd="0" presId="urn:microsoft.com/office/officeart/2018/2/layout/IconVerticalSolidList"/>
    <dgm:cxn modelId="{9BCC9717-63B4-4855-9710-29F6B069AF8A}" type="presParOf" srcId="{1AC04D44-C7BE-4680-9C14-C7862B94280C}" destId="{B36F8CE4-7BBB-4E09-9546-24262F693653}" srcOrd="1" destOrd="0" presId="urn:microsoft.com/office/officeart/2018/2/layout/IconVerticalSolidList"/>
    <dgm:cxn modelId="{555C6DAA-C4AA-4E35-AA1F-175707B2CCEF}" type="presParOf" srcId="{1AC04D44-C7BE-4680-9C14-C7862B94280C}" destId="{3361946A-51D9-4E58-817D-C529E57C4ECA}" srcOrd="2" destOrd="0" presId="urn:microsoft.com/office/officeart/2018/2/layout/IconVerticalSolidList"/>
    <dgm:cxn modelId="{2A8752B9-3B9D-4331-BFE7-98221DAE589B}" type="presParOf" srcId="{1AC04D44-C7BE-4680-9C14-C7862B94280C}" destId="{4CD54118-AB64-4145-B120-E7CCC73011A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FA9FB6-3C2C-4E3B-BB0E-E0B72BE8900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BAFBE8A-5673-41B8-B32B-8B4D855D81F7}">
      <dgm:prSet/>
      <dgm:spPr/>
      <dgm:t>
        <a:bodyPr/>
        <a:lstStyle/>
        <a:p>
          <a:pPr>
            <a:lnSpc>
              <a:spcPct val="100000"/>
            </a:lnSpc>
          </a:pPr>
          <a:r>
            <a:rPr lang="en-US" b="0" i="0"/>
            <a:t>Recommendations for future research include games with a broader range of features, such as more objectives to complete.</a:t>
          </a:r>
          <a:endParaRPr lang="en-US"/>
        </a:p>
      </dgm:t>
    </dgm:pt>
    <dgm:pt modelId="{1FC704DE-1274-412D-8BD8-FA1FBC2E368F}" type="parTrans" cxnId="{F818903A-AC55-4701-B307-7592BA2F8B82}">
      <dgm:prSet/>
      <dgm:spPr/>
      <dgm:t>
        <a:bodyPr/>
        <a:lstStyle/>
        <a:p>
          <a:endParaRPr lang="en-US"/>
        </a:p>
      </dgm:t>
    </dgm:pt>
    <dgm:pt modelId="{52178C3F-E7E5-44B2-87B8-EEC03C0BB735}" type="sibTrans" cxnId="{F818903A-AC55-4701-B307-7592BA2F8B82}">
      <dgm:prSet/>
      <dgm:spPr/>
      <dgm:t>
        <a:bodyPr/>
        <a:lstStyle/>
        <a:p>
          <a:endParaRPr lang="en-US"/>
        </a:p>
      </dgm:t>
    </dgm:pt>
    <dgm:pt modelId="{6422E6F5-D5F8-4F86-B5A4-EDDD9932AE45}">
      <dgm:prSet/>
      <dgm:spPr/>
      <dgm:t>
        <a:bodyPr/>
        <a:lstStyle/>
        <a:p>
          <a:pPr>
            <a:lnSpc>
              <a:spcPct val="100000"/>
            </a:lnSpc>
          </a:pPr>
          <a:r>
            <a:rPr lang="en-US" b="0" i="0"/>
            <a:t>a larger and more broadened map for the player to explore various parts of the map, and dynamic game difficulty in the fast-paced game, which is a technology used to change a game’s difficulty based on a player’s skill. If a player is losing a game, the difficulty adjustment strategy may help them win. In some situations, it can make it more difficult for a player to win a match. </a:t>
          </a:r>
          <a:endParaRPr lang="en-US"/>
        </a:p>
      </dgm:t>
    </dgm:pt>
    <dgm:pt modelId="{9468A958-A720-46E3-BA92-9EAE5102DB6C}" type="parTrans" cxnId="{CB76B121-8FCA-4A25-B129-B04A3A9AEC4E}">
      <dgm:prSet/>
      <dgm:spPr/>
      <dgm:t>
        <a:bodyPr/>
        <a:lstStyle/>
        <a:p>
          <a:endParaRPr lang="en-US"/>
        </a:p>
      </dgm:t>
    </dgm:pt>
    <dgm:pt modelId="{F4422FA2-23E1-4CC2-9EC9-280AA2B34BCD}" type="sibTrans" cxnId="{CB76B121-8FCA-4A25-B129-B04A3A9AEC4E}">
      <dgm:prSet/>
      <dgm:spPr/>
      <dgm:t>
        <a:bodyPr/>
        <a:lstStyle/>
        <a:p>
          <a:endParaRPr lang="en-US"/>
        </a:p>
      </dgm:t>
    </dgm:pt>
    <dgm:pt modelId="{453533B4-0495-475A-80F0-D590EEB0BF53}">
      <dgm:prSet/>
      <dgm:spPr/>
      <dgm:t>
        <a:bodyPr/>
        <a:lstStyle/>
        <a:p>
          <a:pPr>
            <a:lnSpc>
              <a:spcPct val="100000"/>
            </a:lnSpc>
          </a:pPr>
          <a:endParaRPr lang="en-US" b="0" i="0" dirty="0"/>
        </a:p>
        <a:p>
          <a:pPr>
            <a:lnSpc>
              <a:spcPct val="100000"/>
            </a:lnSpc>
          </a:pPr>
          <a:endParaRPr lang="en-US" b="0" i="0" dirty="0"/>
        </a:p>
        <a:p>
          <a:pPr>
            <a:lnSpc>
              <a:spcPct val="100000"/>
            </a:lnSpc>
          </a:pPr>
          <a:r>
            <a:rPr lang="en-US" b="0" i="0" dirty="0"/>
            <a:t>Another recommendation would be to host the eye gaze tracking prototype online, so other users can test their game ability</a:t>
          </a:r>
          <a:r>
            <a:rPr lang="en-US" dirty="0"/>
            <a:t> </a:t>
          </a:r>
          <a:br>
            <a:rPr lang="en-US" dirty="0"/>
          </a:br>
          <a:br>
            <a:rPr lang="en-US" dirty="0"/>
          </a:br>
          <a:br>
            <a:rPr lang="en-US" dirty="0"/>
          </a:br>
          <a:endParaRPr lang="en-US" dirty="0"/>
        </a:p>
      </dgm:t>
    </dgm:pt>
    <dgm:pt modelId="{3E593561-0D22-49BD-95F4-B02E3F247460}" type="parTrans" cxnId="{300788ED-B62C-4A98-838E-2F4CFD62ADC7}">
      <dgm:prSet/>
      <dgm:spPr/>
      <dgm:t>
        <a:bodyPr/>
        <a:lstStyle/>
        <a:p>
          <a:endParaRPr lang="en-US"/>
        </a:p>
      </dgm:t>
    </dgm:pt>
    <dgm:pt modelId="{F69263D8-7E48-4C1A-9F66-76492C33D8EB}" type="sibTrans" cxnId="{300788ED-B62C-4A98-838E-2F4CFD62ADC7}">
      <dgm:prSet/>
      <dgm:spPr/>
      <dgm:t>
        <a:bodyPr/>
        <a:lstStyle/>
        <a:p>
          <a:endParaRPr lang="en-US"/>
        </a:p>
      </dgm:t>
    </dgm:pt>
    <dgm:pt modelId="{36CD2106-1A39-4AD1-A5BF-4DB7BCB8E73D}" type="pres">
      <dgm:prSet presAssocID="{8BFA9FB6-3C2C-4E3B-BB0E-E0B72BE8900D}" presName="root" presStyleCnt="0">
        <dgm:presLayoutVars>
          <dgm:dir/>
          <dgm:resizeHandles val="exact"/>
        </dgm:presLayoutVars>
      </dgm:prSet>
      <dgm:spPr/>
    </dgm:pt>
    <dgm:pt modelId="{98AD18C1-7137-429C-8F52-B5BEE301096E}" type="pres">
      <dgm:prSet presAssocID="{9BAFBE8A-5673-41B8-B32B-8B4D855D81F7}" presName="compNode" presStyleCnt="0"/>
      <dgm:spPr/>
    </dgm:pt>
    <dgm:pt modelId="{9CD78B54-55DB-40A4-AF6E-1BF083A3790D}" type="pres">
      <dgm:prSet presAssocID="{9BAFBE8A-5673-41B8-B32B-8B4D855D81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2813103C-EF04-47A1-9965-58B42C5D5DD9}" type="pres">
      <dgm:prSet presAssocID="{9BAFBE8A-5673-41B8-B32B-8B4D855D81F7}" presName="spaceRect" presStyleCnt="0"/>
      <dgm:spPr/>
    </dgm:pt>
    <dgm:pt modelId="{0CABE1F4-1ED5-4C8F-AAD4-B9B82FB21E06}" type="pres">
      <dgm:prSet presAssocID="{9BAFBE8A-5673-41B8-B32B-8B4D855D81F7}" presName="textRect" presStyleLbl="revTx" presStyleIdx="0" presStyleCnt="3">
        <dgm:presLayoutVars>
          <dgm:chMax val="1"/>
          <dgm:chPref val="1"/>
        </dgm:presLayoutVars>
      </dgm:prSet>
      <dgm:spPr/>
    </dgm:pt>
    <dgm:pt modelId="{90B779DF-1C79-4FF9-B8F5-CC728DA76B54}" type="pres">
      <dgm:prSet presAssocID="{52178C3F-E7E5-44B2-87B8-EEC03C0BB735}" presName="sibTrans" presStyleCnt="0"/>
      <dgm:spPr/>
    </dgm:pt>
    <dgm:pt modelId="{D393AE89-6257-4C33-91C9-F33142EF1402}" type="pres">
      <dgm:prSet presAssocID="{6422E6F5-D5F8-4F86-B5A4-EDDD9932AE45}" presName="compNode" presStyleCnt="0"/>
      <dgm:spPr/>
    </dgm:pt>
    <dgm:pt modelId="{4D87B1C4-99D7-4840-9410-67337DB290B1}" type="pres">
      <dgm:prSet presAssocID="{6422E6F5-D5F8-4F86-B5A4-EDDD9932AE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7745F4C-D0E9-4307-B2E6-561F58677A2C}" type="pres">
      <dgm:prSet presAssocID="{6422E6F5-D5F8-4F86-B5A4-EDDD9932AE45}" presName="spaceRect" presStyleCnt="0"/>
      <dgm:spPr/>
    </dgm:pt>
    <dgm:pt modelId="{58D23472-3F53-451E-9D69-3A76C99410F6}" type="pres">
      <dgm:prSet presAssocID="{6422E6F5-D5F8-4F86-B5A4-EDDD9932AE45}" presName="textRect" presStyleLbl="revTx" presStyleIdx="1" presStyleCnt="3">
        <dgm:presLayoutVars>
          <dgm:chMax val="1"/>
          <dgm:chPref val="1"/>
        </dgm:presLayoutVars>
      </dgm:prSet>
      <dgm:spPr/>
    </dgm:pt>
    <dgm:pt modelId="{D302CD0B-1361-4924-8E90-6BEED81CA7E8}" type="pres">
      <dgm:prSet presAssocID="{F4422FA2-23E1-4CC2-9EC9-280AA2B34BCD}" presName="sibTrans" presStyleCnt="0"/>
      <dgm:spPr/>
    </dgm:pt>
    <dgm:pt modelId="{D62D78B5-6E47-46D1-87D0-BDBAE2C425EC}" type="pres">
      <dgm:prSet presAssocID="{453533B4-0495-475A-80F0-D590EEB0BF53}" presName="compNode" presStyleCnt="0"/>
      <dgm:spPr/>
    </dgm:pt>
    <dgm:pt modelId="{9FDE63A8-C3C3-4C3A-8A52-11B4C42EC78E}" type="pres">
      <dgm:prSet presAssocID="{453533B4-0495-475A-80F0-D590EEB0BF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
        </a:ext>
      </dgm:extLst>
    </dgm:pt>
    <dgm:pt modelId="{9E91E0C7-22C8-4720-BEE9-087FA5D3F9D1}" type="pres">
      <dgm:prSet presAssocID="{453533B4-0495-475A-80F0-D590EEB0BF53}" presName="spaceRect" presStyleCnt="0"/>
      <dgm:spPr/>
    </dgm:pt>
    <dgm:pt modelId="{45C35B83-0587-4B79-BC68-84542E7E23F3}" type="pres">
      <dgm:prSet presAssocID="{453533B4-0495-475A-80F0-D590EEB0BF53}" presName="textRect" presStyleLbl="revTx" presStyleIdx="2" presStyleCnt="3">
        <dgm:presLayoutVars>
          <dgm:chMax val="1"/>
          <dgm:chPref val="1"/>
        </dgm:presLayoutVars>
      </dgm:prSet>
      <dgm:spPr/>
    </dgm:pt>
  </dgm:ptLst>
  <dgm:cxnLst>
    <dgm:cxn modelId="{CB76B121-8FCA-4A25-B129-B04A3A9AEC4E}" srcId="{8BFA9FB6-3C2C-4E3B-BB0E-E0B72BE8900D}" destId="{6422E6F5-D5F8-4F86-B5A4-EDDD9932AE45}" srcOrd="1" destOrd="0" parTransId="{9468A958-A720-46E3-BA92-9EAE5102DB6C}" sibTransId="{F4422FA2-23E1-4CC2-9EC9-280AA2B34BCD}"/>
    <dgm:cxn modelId="{F818903A-AC55-4701-B307-7592BA2F8B82}" srcId="{8BFA9FB6-3C2C-4E3B-BB0E-E0B72BE8900D}" destId="{9BAFBE8A-5673-41B8-B32B-8B4D855D81F7}" srcOrd="0" destOrd="0" parTransId="{1FC704DE-1274-412D-8BD8-FA1FBC2E368F}" sibTransId="{52178C3F-E7E5-44B2-87B8-EEC03C0BB735}"/>
    <dgm:cxn modelId="{40526077-9EA3-4038-9E44-DD9D3AD514CB}" type="presOf" srcId="{453533B4-0495-475A-80F0-D590EEB0BF53}" destId="{45C35B83-0587-4B79-BC68-84542E7E23F3}" srcOrd="0" destOrd="0" presId="urn:microsoft.com/office/officeart/2018/2/layout/IconLabelList"/>
    <dgm:cxn modelId="{0B0777A2-2273-465F-8A66-EFD81CC85E74}" type="presOf" srcId="{9BAFBE8A-5673-41B8-B32B-8B4D855D81F7}" destId="{0CABE1F4-1ED5-4C8F-AAD4-B9B82FB21E06}" srcOrd="0" destOrd="0" presId="urn:microsoft.com/office/officeart/2018/2/layout/IconLabelList"/>
    <dgm:cxn modelId="{15A36DC1-08E4-4944-8F85-9DCADAFFD660}" type="presOf" srcId="{8BFA9FB6-3C2C-4E3B-BB0E-E0B72BE8900D}" destId="{36CD2106-1A39-4AD1-A5BF-4DB7BCB8E73D}" srcOrd="0" destOrd="0" presId="urn:microsoft.com/office/officeart/2018/2/layout/IconLabelList"/>
    <dgm:cxn modelId="{300788ED-B62C-4A98-838E-2F4CFD62ADC7}" srcId="{8BFA9FB6-3C2C-4E3B-BB0E-E0B72BE8900D}" destId="{453533B4-0495-475A-80F0-D590EEB0BF53}" srcOrd="2" destOrd="0" parTransId="{3E593561-0D22-49BD-95F4-B02E3F247460}" sibTransId="{F69263D8-7E48-4C1A-9F66-76492C33D8EB}"/>
    <dgm:cxn modelId="{AEC1D6F3-E9A4-4454-A5C8-4F4BECCC9886}" type="presOf" srcId="{6422E6F5-D5F8-4F86-B5A4-EDDD9932AE45}" destId="{58D23472-3F53-451E-9D69-3A76C99410F6}" srcOrd="0" destOrd="0" presId="urn:microsoft.com/office/officeart/2018/2/layout/IconLabelList"/>
    <dgm:cxn modelId="{C3CA50EA-90ED-4B23-AAC2-A01950794542}" type="presParOf" srcId="{36CD2106-1A39-4AD1-A5BF-4DB7BCB8E73D}" destId="{98AD18C1-7137-429C-8F52-B5BEE301096E}" srcOrd="0" destOrd="0" presId="urn:microsoft.com/office/officeart/2018/2/layout/IconLabelList"/>
    <dgm:cxn modelId="{99B0CDE6-1A4C-4DB0-AF43-6325B19993E4}" type="presParOf" srcId="{98AD18C1-7137-429C-8F52-B5BEE301096E}" destId="{9CD78B54-55DB-40A4-AF6E-1BF083A3790D}" srcOrd="0" destOrd="0" presId="urn:microsoft.com/office/officeart/2018/2/layout/IconLabelList"/>
    <dgm:cxn modelId="{FD824186-8FCD-401D-8A50-FA998577136C}" type="presParOf" srcId="{98AD18C1-7137-429C-8F52-B5BEE301096E}" destId="{2813103C-EF04-47A1-9965-58B42C5D5DD9}" srcOrd="1" destOrd="0" presId="urn:microsoft.com/office/officeart/2018/2/layout/IconLabelList"/>
    <dgm:cxn modelId="{2F4E7A61-E8FD-4C84-88BC-55B6230E4AC3}" type="presParOf" srcId="{98AD18C1-7137-429C-8F52-B5BEE301096E}" destId="{0CABE1F4-1ED5-4C8F-AAD4-B9B82FB21E06}" srcOrd="2" destOrd="0" presId="urn:microsoft.com/office/officeart/2018/2/layout/IconLabelList"/>
    <dgm:cxn modelId="{BD9784EB-4DDE-4BF5-AEF8-5E2BC2BA5C34}" type="presParOf" srcId="{36CD2106-1A39-4AD1-A5BF-4DB7BCB8E73D}" destId="{90B779DF-1C79-4FF9-B8F5-CC728DA76B54}" srcOrd="1" destOrd="0" presId="urn:microsoft.com/office/officeart/2018/2/layout/IconLabelList"/>
    <dgm:cxn modelId="{9B59783B-BD6D-4A83-A13E-CB8A8BEA2505}" type="presParOf" srcId="{36CD2106-1A39-4AD1-A5BF-4DB7BCB8E73D}" destId="{D393AE89-6257-4C33-91C9-F33142EF1402}" srcOrd="2" destOrd="0" presId="urn:microsoft.com/office/officeart/2018/2/layout/IconLabelList"/>
    <dgm:cxn modelId="{EF9CDBD3-79E4-4AD0-B9C0-C051665DCA02}" type="presParOf" srcId="{D393AE89-6257-4C33-91C9-F33142EF1402}" destId="{4D87B1C4-99D7-4840-9410-67337DB290B1}" srcOrd="0" destOrd="0" presId="urn:microsoft.com/office/officeart/2018/2/layout/IconLabelList"/>
    <dgm:cxn modelId="{E20A116E-E126-4A9F-99ED-4903D6D502E0}" type="presParOf" srcId="{D393AE89-6257-4C33-91C9-F33142EF1402}" destId="{F7745F4C-D0E9-4307-B2E6-561F58677A2C}" srcOrd="1" destOrd="0" presId="urn:microsoft.com/office/officeart/2018/2/layout/IconLabelList"/>
    <dgm:cxn modelId="{13DBB33D-2EB8-4AA7-B8DB-D049AEB937DB}" type="presParOf" srcId="{D393AE89-6257-4C33-91C9-F33142EF1402}" destId="{58D23472-3F53-451E-9D69-3A76C99410F6}" srcOrd="2" destOrd="0" presId="urn:microsoft.com/office/officeart/2018/2/layout/IconLabelList"/>
    <dgm:cxn modelId="{07124F65-E3B9-4388-8155-E0EEF9872A01}" type="presParOf" srcId="{36CD2106-1A39-4AD1-A5BF-4DB7BCB8E73D}" destId="{D302CD0B-1361-4924-8E90-6BEED81CA7E8}" srcOrd="3" destOrd="0" presId="urn:microsoft.com/office/officeart/2018/2/layout/IconLabelList"/>
    <dgm:cxn modelId="{CAD4E0EB-1A48-4185-905B-E7F254C20D07}" type="presParOf" srcId="{36CD2106-1A39-4AD1-A5BF-4DB7BCB8E73D}" destId="{D62D78B5-6E47-46D1-87D0-BDBAE2C425EC}" srcOrd="4" destOrd="0" presId="urn:microsoft.com/office/officeart/2018/2/layout/IconLabelList"/>
    <dgm:cxn modelId="{6875F2E8-2D7D-4D16-B39B-AAE7AF1634F9}" type="presParOf" srcId="{D62D78B5-6E47-46D1-87D0-BDBAE2C425EC}" destId="{9FDE63A8-C3C3-4C3A-8A52-11B4C42EC78E}" srcOrd="0" destOrd="0" presId="urn:microsoft.com/office/officeart/2018/2/layout/IconLabelList"/>
    <dgm:cxn modelId="{38AC08EA-9977-48E4-9D01-7A318EEE7E31}" type="presParOf" srcId="{D62D78B5-6E47-46D1-87D0-BDBAE2C425EC}" destId="{9E91E0C7-22C8-4720-BEE9-087FA5D3F9D1}" srcOrd="1" destOrd="0" presId="urn:microsoft.com/office/officeart/2018/2/layout/IconLabelList"/>
    <dgm:cxn modelId="{B58B2508-C488-4196-ABEB-8634FD94B79D}" type="presParOf" srcId="{D62D78B5-6E47-46D1-87D0-BDBAE2C425EC}" destId="{45C35B83-0587-4B79-BC68-84542E7E23F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30D31-9ABD-424F-AA39-DECDDE51EC2F}">
      <dsp:nvSpPr>
        <dsp:cNvPr id="0" name=""/>
        <dsp:cNvSpPr/>
      </dsp:nvSpPr>
      <dsp:spPr>
        <a:xfrm>
          <a:off x="1120444" y="988090"/>
          <a:ext cx="1284307" cy="12843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CA222-D6AA-4759-AA0C-6C66E986040E}">
      <dsp:nvSpPr>
        <dsp:cNvPr id="0" name=""/>
        <dsp:cNvSpPr/>
      </dsp:nvSpPr>
      <dsp:spPr>
        <a:xfrm>
          <a:off x="335589" y="2626165"/>
          <a:ext cx="28540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Balance between fast-paced and slow-paced games are crucial.</a:t>
          </a:r>
          <a:endParaRPr lang="en-US" sz="1100" kern="1200"/>
        </a:p>
      </dsp:txBody>
      <dsp:txXfrm>
        <a:off x="335589" y="2626165"/>
        <a:ext cx="2854017" cy="720000"/>
      </dsp:txXfrm>
    </dsp:sp>
    <dsp:sp modelId="{C8BFB0ED-688D-4F58-9D61-4A53F7225399}">
      <dsp:nvSpPr>
        <dsp:cNvPr id="0" name=""/>
        <dsp:cNvSpPr/>
      </dsp:nvSpPr>
      <dsp:spPr>
        <a:xfrm>
          <a:off x="4473914" y="988090"/>
          <a:ext cx="1284307" cy="1284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3D384-6798-4D84-877C-F24940CE60DA}">
      <dsp:nvSpPr>
        <dsp:cNvPr id="0" name=""/>
        <dsp:cNvSpPr/>
      </dsp:nvSpPr>
      <dsp:spPr>
        <a:xfrm>
          <a:off x="3689059" y="2626165"/>
          <a:ext cx="28540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Player’s feedback on games that they tested are hard to gather, therefore it is not easy to conduct an analysis.</a:t>
          </a:r>
          <a:endParaRPr lang="en-US" sz="1100" kern="1200"/>
        </a:p>
      </dsp:txBody>
      <dsp:txXfrm>
        <a:off x="3689059" y="2626165"/>
        <a:ext cx="2854017" cy="720000"/>
      </dsp:txXfrm>
    </dsp:sp>
    <dsp:sp modelId="{674799D7-8CF0-4770-A48D-E54E8573F281}">
      <dsp:nvSpPr>
        <dsp:cNvPr id="0" name=""/>
        <dsp:cNvSpPr/>
      </dsp:nvSpPr>
      <dsp:spPr>
        <a:xfrm>
          <a:off x="7827384" y="988090"/>
          <a:ext cx="1284307" cy="12843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B6A0C-A127-478B-AFAB-9B80B1531BCC}">
      <dsp:nvSpPr>
        <dsp:cNvPr id="0" name=""/>
        <dsp:cNvSpPr/>
      </dsp:nvSpPr>
      <dsp:spPr>
        <a:xfrm>
          <a:off x="7042529" y="2626165"/>
          <a:ext cx="28540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Gaze tracking devices often have a restricted field of vision, which means they can only capture eye movements within a specific range.</a:t>
          </a:r>
        </a:p>
      </dsp:txBody>
      <dsp:txXfrm>
        <a:off x="7042529" y="2626165"/>
        <a:ext cx="285401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AD4F3-C0F0-4666-A78B-1BABE741B222}">
      <dsp:nvSpPr>
        <dsp:cNvPr id="0" name=""/>
        <dsp:cNvSpPr/>
      </dsp:nvSpPr>
      <dsp:spPr>
        <a:xfrm>
          <a:off x="915269" y="742944"/>
          <a:ext cx="1078897" cy="107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766BED-E8DA-49D0-9002-781A4FBE745D}">
      <dsp:nvSpPr>
        <dsp:cNvPr id="0" name=""/>
        <dsp:cNvSpPr/>
      </dsp:nvSpPr>
      <dsp:spPr>
        <a:xfrm>
          <a:off x="255943"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Computer games, particularly fast-paced ones, are extremely beneficial to players. According to them, gaming has a direct and indirect impact on players’ cognitive behavior, primarily because the human brain is malleable, which means it learns and adapts (Computer Games, NTU)</a:t>
          </a:r>
        </a:p>
      </dsp:txBody>
      <dsp:txXfrm>
        <a:off x="255943" y="2282255"/>
        <a:ext cx="2397550" cy="1530000"/>
      </dsp:txXfrm>
    </dsp:sp>
    <dsp:sp modelId="{20E57D95-D7B7-4D6D-8FF7-26769FD97176}">
      <dsp:nvSpPr>
        <dsp:cNvPr id="0" name=""/>
        <dsp:cNvSpPr/>
      </dsp:nvSpPr>
      <dsp:spPr>
        <a:xfrm>
          <a:off x="3732390" y="742944"/>
          <a:ext cx="1078897" cy="107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958D3-20E0-4CA1-AC83-72DF2A6E9488}">
      <dsp:nvSpPr>
        <dsp:cNvPr id="0" name=""/>
        <dsp:cNvSpPr/>
      </dsp:nvSpPr>
      <dsp:spPr>
        <a:xfrm>
          <a:off x="3073064"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A game’s various activities provide a lot of mental stimulation. The game’s various stimuli necessitate high levels of intentional coordination, visually, and physically. </a:t>
          </a:r>
          <a:endParaRPr lang="en-US" sz="1400" kern="1200" dirty="0"/>
        </a:p>
      </dsp:txBody>
      <dsp:txXfrm>
        <a:off x="3073064" y="2282255"/>
        <a:ext cx="2397550" cy="1530000"/>
      </dsp:txXfrm>
    </dsp:sp>
    <dsp:sp modelId="{CC9AA23D-068C-46FC-8F6F-3DECDE1BD09F}">
      <dsp:nvSpPr>
        <dsp:cNvPr id="0" name=""/>
        <dsp:cNvSpPr/>
      </dsp:nvSpPr>
      <dsp:spPr>
        <a:xfrm>
          <a:off x="6549511" y="742944"/>
          <a:ext cx="1078897" cy="107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40CE5-A392-46B0-BF2C-63563DFCC85C}">
      <dsp:nvSpPr>
        <dsp:cNvPr id="0" name=""/>
        <dsp:cNvSpPr/>
      </dsp:nvSpPr>
      <dsp:spPr>
        <a:xfrm>
          <a:off x="5890185"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Fast-paced games also help to improve problem-solving skills, which are a byproduct of critical thinking.</a:t>
          </a:r>
        </a:p>
      </dsp:txBody>
      <dsp:txXfrm>
        <a:off x="5890185" y="2282255"/>
        <a:ext cx="2397550" cy="1530000"/>
      </dsp:txXfrm>
    </dsp:sp>
    <dsp:sp modelId="{EAB62355-AA7C-42DB-8751-B2399AC631FE}">
      <dsp:nvSpPr>
        <dsp:cNvPr id="0" name=""/>
        <dsp:cNvSpPr/>
      </dsp:nvSpPr>
      <dsp:spPr>
        <a:xfrm>
          <a:off x="9366633" y="742944"/>
          <a:ext cx="1078897" cy="1078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FD82B-388E-49FF-88E3-F4CCE94E84EF}">
      <dsp:nvSpPr>
        <dsp:cNvPr id="0" name=""/>
        <dsp:cNvSpPr/>
      </dsp:nvSpPr>
      <dsp:spPr>
        <a:xfrm>
          <a:off x="8707306"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Slow-paced games can be highly beneficial to players, also these games stimulate the release of stress. It also provides rewards, which can cause stress hormones, to be released (Bavelier et al, 2009)</a:t>
          </a:r>
        </a:p>
      </dsp:txBody>
      <dsp:txXfrm>
        <a:off x="8707306" y="2282255"/>
        <a:ext cx="2397550" cy="153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3FF6F-695B-4901-AC25-2EB9807477C1}">
      <dsp:nvSpPr>
        <dsp:cNvPr id="0" name=""/>
        <dsp:cNvSpPr/>
      </dsp:nvSpPr>
      <dsp:spPr>
        <a:xfrm>
          <a:off x="51565" y="400030"/>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845BA9-B42B-4763-9D86-56FDF2E2015A}">
      <dsp:nvSpPr>
        <dsp:cNvPr id="0" name=""/>
        <dsp:cNvSpPr/>
      </dsp:nvSpPr>
      <dsp:spPr>
        <a:xfrm>
          <a:off x="364544" y="713010"/>
          <a:ext cx="864418" cy="864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B969FF-6745-4F04-997E-024DAB3AE04A}">
      <dsp:nvSpPr>
        <dsp:cNvPr id="0" name=""/>
        <dsp:cNvSpPr/>
      </dsp:nvSpPr>
      <dsp:spPr>
        <a:xfrm>
          <a:off x="1861308" y="400030"/>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Computers can accurately recognize and categorize objects that use digital images from cameras and videos and algorithms for deep learning  and afterwards react toward what they observe stated  (Nolan 2021).</a:t>
          </a:r>
        </a:p>
      </dsp:txBody>
      <dsp:txXfrm>
        <a:off x="1861308" y="400030"/>
        <a:ext cx="3513031" cy="1490377"/>
      </dsp:txXfrm>
    </dsp:sp>
    <dsp:sp modelId="{EE4370E6-95C1-482A-B166-E9E7A337B02F}">
      <dsp:nvSpPr>
        <dsp:cNvPr id="0" name=""/>
        <dsp:cNvSpPr/>
      </dsp:nvSpPr>
      <dsp:spPr>
        <a:xfrm>
          <a:off x="5986459" y="400030"/>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B2622-849A-4BEB-A0BC-F5718D13D4D4}">
      <dsp:nvSpPr>
        <dsp:cNvPr id="0" name=""/>
        <dsp:cNvSpPr/>
      </dsp:nvSpPr>
      <dsp:spPr>
        <a:xfrm>
          <a:off x="6299438" y="713010"/>
          <a:ext cx="864418" cy="864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6B6F2-FC70-4A4A-9C7F-C734F30A712C}">
      <dsp:nvSpPr>
        <dsp:cNvPr id="0" name=""/>
        <dsp:cNvSpPr/>
      </dsp:nvSpPr>
      <dsp:spPr>
        <a:xfrm>
          <a:off x="7796203" y="400030"/>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Computer vision can be a powerful interface for computers because of its potential for sensing body position, head orientation, direction of gaze, pointing commands, and gestures.</a:t>
          </a:r>
          <a:endParaRPr lang="en-US" sz="1800" kern="1200" dirty="0"/>
        </a:p>
      </dsp:txBody>
      <dsp:txXfrm>
        <a:off x="7796203" y="400030"/>
        <a:ext cx="3513031" cy="1490377"/>
      </dsp:txXfrm>
    </dsp:sp>
    <dsp:sp modelId="{F592326D-2203-426C-AEE6-0987470153C6}">
      <dsp:nvSpPr>
        <dsp:cNvPr id="0" name=""/>
        <dsp:cNvSpPr/>
      </dsp:nvSpPr>
      <dsp:spPr>
        <a:xfrm>
          <a:off x="51565" y="2664792"/>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464A8-1D49-438E-80C6-18547232F34C}">
      <dsp:nvSpPr>
        <dsp:cNvPr id="0" name=""/>
        <dsp:cNvSpPr/>
      </dsp:nvSpPr>
      <dsp:spPr>
        <a:xfrm>
          <a:off x="364544" y="2977771"/>
          <a:ext cx="864418" cy="864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EFDCF-067B-4C3C-8E4D-BC37E086E5CA}">
      <dsp:nvSpPr>
        <dsp:cNvPr id="0" name=""/>
        <dsp:cNvSpPr/>
      </dsp:nvSpPr>
      <dsp:spPr>
        <a:xfrm>
          <a:off x="1861308" y="2664792"/>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 Gaze trackers have also been presented as video games controllers, allowing players to interact with video games simply by gazing at them. (Navarro &amp; Diego, 2014)</a:t>
          </a:r>
        </a:p>
      </dsp:txBody>
      <dsp:txXfrm>
        <a:off x="1861308" y="2664792"/>
        <a:ext cx="3513031" cy="1490377"/>
      </dsp:txXfrm>
    </dsp:sp>
    <dsp:sp modelId="{73281CBA-2B99-402E-9263-B6071C391765}">
      <dsp:nvSpPr>
        <dsp:cNvPr id="0" name=""/>
        <dsp:cNvSpPr/>
      </dsp:nvSpPr>
      <dsp:spPr>
        <a:xfrm>
          <a:off x="5986459" y="2664792"/>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22B7E-AFBB-456D-8FFA-2E8AA0DCA17E}">
      <dsp:nvSpPr>
        <dsp:cNvPr id="0" name=""/>
        <dsp:cNvSpPr/>
      </dsp:nvSpPr>
      <dsp:spPr>
        <a:xfrm>
          <a:off x="6299438" y="2977771"/>
          <a:ext cx="864418" cy="864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C3F47-5850-47F7-8764-7399F8C5AC26}">
      <dsp:nvSpPr>
        <dsp:cNvPr id="0" name=""/>
        <dsp:cNvSpPr/>
      </dsp:nvSpPr>
      <dsp:spPr>
        <a:xfrm>
          <a:off x="7796203" y="2664792"/>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Eye Gaze tracking can reveal information about how players interact with a game, such as where they look on the screen.</a:t>
          </a:r>
          <a:endParaRPr lang="en-US" sz="1800" kern="1200" dirty="0"/>
        </a:p>
      </dsp:txBody>
      <dsp:txXfrm>
        <a:off x="7796203" y="2664792"/>
        <a:ext cx="3513031" cy="1490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2F352-E519-40ED-83FF-99D9B2BD0D5A}">
      <dsp:nvSpPr>
        <dsp:cNvPr id="0" name=""/>
        <dsp:cNvSpPr/>
      </dsp:nvSpPr>
      <dsp:spPr>
        <a:xfrm>
          <a:off x="0" y="128106"/>
          <a:ext cx="5369722" cy="856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Starting with the data set specifically selected for gaze tracking, the data set was processed to training, and after the training period, the data set trained was transformed into a trained model.</a:t>
          </a:r>
          <a:br>
            <a:rPr lang="en-US" sz="1200" kern="1200"/>
          </a:br>
          <a:endParaRPr lang="en-US" sz="1200" kern="1200"/>
        </a:p>
      </dsp:txBody>
      <dsp:txXfrm>
        <a:off x="41808" y="169914"/>
        <a:ext cx="5286106" cy="772824"/>
      </dsp:txXfrm>
    </dsp:sp>
    <dsp:sp modelId="{DBC1276F-884F-4486-97B5-592CADC01241}">
      <dsp:nvSpPr>
        <dsp:cNvPr id="0" name=""/>
        <dsp:cNvSpPr/>
      </dsp:nvSpPr>
      <dsp:spPr>
        <a:xfrm>
          <a:off x="0" y="1019106"/>
          <a:ext cx="5369722" cy="856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trained model could lead to several types of vision, such as eye blinking, gaze tracking, and emotion recognition.</a:t>
          </a:r>
          <a:br>
            <a:rPr lang="en-US" sz="1200" kern="1200"/>
          </a:br>
          <a:endParaRPr lang="en-US" sz="1200" kern="1200"/>
        </a:p>
      </dsp:txBody>
      <dsp:txXfrm>
        <a:off x="41808" y="1060914"/>
        <a:ext cx="5286106" cy="772824"/>
      </dsp:txXfrm>
    </dsp:sp>
    <dsp:sp modelId="{3051FE09-D34B-4901-8FC8-115B48A89C9B}">
      <dsp:nvSpPr>
        <dsp:cNvPr id="0" name=""/>
        <dsp:cNvSpPr/>
      </dsp:nvSpPr>
      <dsp:spPr>
        <a:xfrm>
          <a:off x="0" y="1910106"/>
          <a:ext cx="5369722" cy="856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web camera is set up and turned on in the prototype when the face is detected and the gaze is recognized by the trained model.</a:t>
          </a:r>
          <a:br>
            <a:rPr lang="en-US" sz="1200" kern="1200"/>
          </a:br>
          <a:endParaRPr lang="en-US" sz="1200" kern="1200"/>
        </a:p>
      </dsp:txBody>
      <dsp:txXfrm>
        <a:off x="41808" y="1951914"/>
        <a:ext cx="5286106" cy="772824"/>
      </dsp:txXfrm>
    </dsp:sp>
    <dsp:sp modelId="{1968F7A9-5684-4D37-899C-F4E95F6E4EAD}">
      <dsp:nvSpPr>
        <dsp:cNvPr id="0" name=""/>
        <dsp:cNvSpPr/>
      </dsp:nvSpPr>
      <dsp:spPr>
        <a:xfrm>
          <a:off x="0" y="2801105"/>
          <a:ext cx="5369722" cy="856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After the trained model recognized the face, eye, and gaze direction, the gaze tracking data was displayed.</a:t>
          </a:r>
        </a:p>
      </dsp:txBody>
      <dsp:txXfrm>
        <a:off x="41808" y="2842913"/>
        <a:ext cx="5286106" cy="772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6C055-0338-4EA3-A9D0-1301996BA7F2}">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Based on these results, the prototype is displaying an output on the screen, and data on the screen is being recorded in the background writing to a CSV file and after the prototype program finish running the data is saved into the CSV file, which its purpose is the organize the data in graphs and tables.</a:t>
          </a:r>
          <a:br>
            <a:rPr lang="en-US" sz="1300" kern="1200"/>
          </a:br>
          <a:endParaRPr lang="en-US" sz="1300" kern="1200"/>
        </a:p>
      </dsp:txBody>
      <dsp:txXfrm>
        <a:off x="28038" y="28038"/>
        <a:ext cx="7298593" cy="901218"/>
      </dsp:txXfrm>
    </dsp:sp>
    <dsp:sp modelId="{FB920971-23FD-427C-B500-0FFC93728EAE}">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game prototype development, on the other hand, is done using unity. First, game assets were obtained from the unity assets store, and then the game design process began.</a:t>
          </a:r>
          <a:br>
            <a:rPr lang="en-US" sz="1300" kern="1200"/>
          </a:br>
          <a:endParaRPr lang="en-US" sz="1300" kern="1200"/>
        </a:p>
      </dsp:txBody>
      <dsp:txXfrm>
        <a:off x="732583" y="1159385"/>
        <a:ext cx="7029617" cy="901218"/>
      </dsp:txXfrm>
    </dsp:sp>
    <dsp:sp modelId="{3DA7B60B-AC74-4AAD-A691-BD430A6A3F57}">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assets gathered were utilized to create two distinct types of games: one was made as a first-person shooting game, representing the fast-paced game, while the other was designed as a modest prototype of an open-world game, containing objectives and NPC's, representing the slow-paced game.</a:t>
          </a:r>
          <a:br>
            <a:rPr lang="en-US" sz="1300" kern="1200"/>
          </a:br>
          <a:endParaRPr lang="en-US" sz="1300" kern="1200"/>
        </a:p>
      </dsp:txBody>
      <dsp:txXfrm>
        <a:off x="1426612" y="2290733"/>
        <a:ext cx="7040133" cy="901218"/>
      </dsp:txXfrm>
    </dsp:sp>
    <dsp:sp modelId="{54B6E618-5143-41C4-8136-04AFB12F7177}">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Furthermore, the game rules were established, and the AI development process began, employing ML agents and Pathfinding technology. </a:t>
          </a:r>
        </a:p>
      </dsp:txBody>
      <dsp:txXfrm>
        <a:off x="2131157" y="3422081"/>
        <a:ext cx="7029617" cy="901218"/>
      </dsp:txXfrm>
    </dsp:sp>
    <dsp:sp modelId="{D2F75398-4863-43A3-B1C0-57B4DADD0E26}">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D8E9DA81-CC5B-44FE-8A75-AEE43C42A142}">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119B2326-2EE8-4EC4-8BDD-1BBAC530DB63}">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A48EC-2072-47C6-BFD7-84AC2412867F}">
      <dsp:nvSpPr>
        <dsp:cNvPr id="0" name=""/>
        <dsp:cNvSpPr/>
      </dsp:nvSpPr>
      <dsp:spPr>
        <a:xfrm>
          <a:off x="0" y="2754"/>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710E0-A5ED-479F-AD5C-6DD3C7E2D739}">
      <dsp:nvSpPr>
        <dsp:cNvPr id="0" name=""/>
        <dsp:cNvSpPr/>
      </dsp:nvSpPr>
      <dsp:spPr>
        <a:xfrm>
          <a:off x="330358" y="248475"/>
          <a:ext cx="601238" cy="6006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B8960-8530-41F1-BC1D-55F0903154A3}">
      <dsp:nvSpPr>
        <dsp:cNvPr id="0" name=""/>
        <dsp:cNvSpPr/>
      </dsp:nvSpPr>
      <dsp:spPr>
        <a:xfrm>
          <a:off x="1261955" y="2754"/>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The results indicate that players notice a big difference when playing a fast-paced game which keeps the users on the edge of their seats to explore and complete the next step in the game.</a:t>
          </a:r>
          <a:r>
            <a:rPr lang="en-US" sz="1400" kern="1200"/>
            <a:t> </a:t>
          </a:r>
        </a:p>
      </dsp:txBody>
      <dsp:txXfrm>
        <a:off x="1261955" y="2754"/>
        <a:ext cx="9157756" cy="1093161"/>
      </dsp:txXfrm>
    </dsp:sp>
    <dsp:sp modelId="{2FC91989-A6C1-412C-906C-C46958A8F84D}">
      <dsp:nvSpPr>
        <dsp:cNvPr id="0" name=""/>
        <dsp:cNvSpPr/>
      </dsp:nvSpPr>
      <dsp:spPr>
        <a:xfrm>
          <a:off x="0" y="1236968"/>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58646-46AA-46F5-84CB-39D918A190DE}">
      <dsp:nvSpPr>
        <dsp:cNvPr id="0" name=""/>
        <dsp:cNvSpPr/>
      </dsp:nvSpPr>
      <dsp:spPr>
        <a:xfrm>
          <a:off x="330358" y="1482690"/>
          <a:ext cx="601238" cy="6006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342A1-8DC3-443B-A9FD-13D6D8CE7DE3}">
      <dsp:nvSpPr>
        <dsp:cNvPr id="0" name=""/>
        <dsp:cNvSpPr/>
      </dsp:nvSpPr>
      <dsp:spPr>
        <a:xfrm>
          <a:off x="1261955" y="1236968"/>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Also results indicate that players ought to choose a slow-paced game to calm down and explore step by step a game world peacefully, although it may be challenging as well.</a:t>
          </a:r>
          <a:r>
            <a:rPr lang="en-US" sz="1400" kern="1200"/>
            <a:t> </a:t>
          </a:r>
        </a:p>
      </dsp:txBody>
      <dsp:txXfrm>
        <a:off x="1261955" y="1236968"/>
        <a:ext cx="9157756" cy="1093161"/>
      </dsp:txXfrm>
    </dsp:sp>
    <dsp:sp modelId="{7A200D24-3DE9-44EF-BAD3-E039B9B7F5D6}">
      <dsp:nvSpPr>
        <dsp:cNvPr id="0" name=""/>
        <dsp:cNvSpPr/>
      </dsp:nvSpPr>
      <dsp:spPr>
        <a:xfrm>
          <a:off x="0" y="2471183"/>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A0798-630F-4A2F-AD7D-7F1F96B1FAA6}">
      <dsp:nvSpPr>
        <dsp:cNvPr id="0" name=""/>
        <dsp:cNvSpPr/>
      </dsp:nvSpPr>
      <dsp:spPr>
        <a:xfrm>
          <a:off x="330358" y="2716904"/>
          <a:ext cx="601238" cy="6006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636A4-72BC-47F5-BAC4-4368452989B7}">
      <dsp:nvSpPr>
        <dsp:cNvPr id="0" name=""/>
        <dsp:cNvSpPr/>
      </dsp:nvSpPr>
      <dsp:spPr>
        <a:xfrm>
          <a:off x="1261955" y="2471183"/>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This result addresses research question one, as a correct and appropriate data set was chosen to develop a well</a:t>
          </a:r>
          <a:br>
            <a:rPr lang="en-US" sz="1400" b="0" i="0" kern="1200"/>
          </a:br>
          <a:r>
            <a:rPr lang="en-US" sz="1400" b="0" i="0" kern="1200"/>
            <a:t>functioned gaze tracking prototype, also the result addresses research question two, which did a good job with the accuracy of the gaze tracking prototype, as all changes in directions were recorded and saved successfully in the CSV file.</a:t>
          </a:r>
          <a:r>
            <a:rPr lang="en-US" sz="1400" kern="1200"/>
            <a:t> </a:t>
          </a:r>
        </a:p>
      </dsp:txBody>
      <dsp:txXfrm>
        <a:off x="1261955" y="2471183"/>
        <a:ext cx="9157756" cy="1093161"/>
      </dsp:txXfrm>
    </dsp:sp>
    <dsp:sp modelId="{04D187DB-5F55-4606-8FEC-9EC0722458E9}">
      <dsp:nvSpPr>
        <dsp:cNvPr id="0" name=""/>
        <dsp:cNvSpPr/>
      </dsp:nvSpPr>
      <dsp:spPr>
        <a:xfrm>
          <a:off x="0" y="3705398"/>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F8CE4-7BBB-4E09-9546-24262F693653}">
      <dsp:nvSpPr>
        <dsp:cNvPr id="0" name=""/>
        <dsp:cNvSpPr/>
      </dsp:nvSpPr>
      <dsp:spPr>
        <a:xfrm>
          <a:off x="330681" y="3951119"/>
          <a:ext cx="601238" cy="6006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D54118-AB64-4145-B120-E7CCC73011A3}">
      <dsp:nvSpPr>
        <dsp:cNvPr id="0" name=""/>
        <dsp:cNvSpPr/>
      </dsp:nvSpPr>
      <dsp:spPr>
        <a:xfrm>
          <a:off x="1262601" y="3708152"/>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r>
            <a:rPr lang="en-US" sz="1400" b="0" i="0" kern="1200" dirty="0"/>
            <a:t>The result associated with research question three show that the expected and intended result from the gaze tracking was a success as all the data needed was recorded and analyzed.</a:t>
          </a:r>
          <a:r>
            <a:rPr lang="en-US" sz="1400" kern="1200" dirty="0"/>
            <a:t> </a:t>
          </a:r>
          <a:br>
            <a:rPr lang="en-US" sz="1400" kern="1200" dirty="0"/>
          </a:br>
          <a:br>
            <a:rPr lang="en-US" sz="1400" kern="1200" dirty="0"/>
          </a:br>
          <a:br>
            <a:rPr lang="en-US" sz="1400" kern="1200" dirty="0"/>
          </a:br>
          <a:br>
            <a:rPr lang="en-US" sz="1400" kern="1200" dirty="0"/>
          </a:br>
          <a:endParaRPr lang="en-US" sz="1400" kern="1200" dirty="0"/>
        </a:p>
      </dsp:txBody>
      <dsp:txXfrm>
        <a:off x="1262601" y="3708152"/>
        <a:ext cx="9157756" cy="10931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78B54-55DB-40A4-AF6E-1BF083A3790D}">
      <dsp:nvSpPr>
        <dsp:cNvPr id="0" name=""/>
        <dsp:cNvSpPr/>
      </dsp:nvSpPr>
      <dsp:spPr>
        <a:xfrm>
          <a:off x="1035017" y="488583"/>
          <a:ext cx="1473754" cy="147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BE1F4-1ED5-4C8F-AAD4-B9B82FB21E06}">
      <dsp:nvSpPr>
        <dsp:cNvPr id="0" name=""/>
        <dsp:cNvSpPr/>
      </dsp:nvSpPr>
      <dsp:spPr>
        <a:xfrm>
          <a:off x="134389" y="2484708"/>
          <a:ext cx="3275009" cy="1485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Recommendations for future research include games with a broader range of features, such as more objectives to complete.</a:t>
          </a:r>
          <a:endParaRPr lang="en-US" sz="1100" kern="1200"/>
        </a:p>
      </dsp:txBody>
      <dsp:txXfrm>
        <a:off x="134389" y="2484708"/>
        <a:ext cx="3275009" cy="1485922"/>
      </dsp:txXfrm>
    </dsp:sp>
    <dsp:sp modelId="{4D87B1C4-99D7-4840-9410-67337DB290B1}">
      <dsp:nvSpPr>
        <dsp:cNvPr id="0" name=""/>
        <dsp:cNvSpPr/>
      </dsp:nvSpPr>
      <dsp:spPr>
        <a:xfrm>
          <a:off x="4883153" y="488583"/>
          <a:ext cx="1473754" cy="147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D23472-3F53-451E-9D69-3A76C99410F6}">
      <dsp:nvSpPr>
        <dsp:cNvPr id="0" name=""/>
        <dsp:cNvSpPr/>
      </dsp:nvSpPr>
      <dsp:spPr>
        <a:xfrm>
          <a:off x="3982525" y="2484708"/>
          <a:ext cx="3275009" cy="1485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 larger and more broadened map for the player to explore various parts of the map, and dynamic game difficulty in the fast-paced game, which is a technology used to change a game’s difficulty based on a player’s skill. If a player is losing a game, the difficulty adjustment strategy may help them win. In some situations, it can make it more difficult for a player to win a match. </a:t>
          </a:r>
          <a:endParaRPr lang="en-US" sz="1100" kern="1200"/>
        </a:p>
      </dsp:txBody>
      <dsp:txXfrm>
        <a:off x="3982525" y="2484708"/>
        <a:ext cx="3275009" cy="1485922"/>
      </dsp:txXfrm>
    </dsp:sp>
    <dsp:sp modelId="{9FDE63A8-C3C3-4C3A-8A52-11B4C42EC78E}">
      <dsp:nvSpPr>
        <dsp:cNvPr id="0" name=""/>
        <dsp:cNvSpPr/>
      </dsp:nvSpPr>
      <dsp:spPr>
        <a:xfrm>
          <a:off x="8731289" y="488583"/>
          <a:ext cx="1473754" cy="147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35B83-0587-4B79-BC68-84542E7E23F3}">
      <dsp:nvSpPr>
        <dsp:cNvPr id="0" name=""/>
        <dsp:cNvSpPr/>
      </dsp:nvSpPr>
      <dsp:spPr>
        <a:xfrm>
          <a:off x="7830661" y="2484708"/>
          <a:ext cx="3275009" cy="1485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b="0" i="0" kern="1200" dirty="0"/>
        </a:p>
        <a:p>
          <a:pPr marL="0" lvl="0" indent="0" algn="ctr" defTabSz="488950">
            <a:lnSpc>
              <a:spcPct val="100000"/>
            </a:lnSpc>
            <a:spcBef>
              <a:spcPct val="0"/>
            </a:spcBef>
            <a:spcAft>
              <a:spcPct val="35000"/>
            </a:spcAft>
            <a:buNone/>
          </a:pPr>
          <a:endParaRPr lang="en-US" sz="1100" b="0" i="0" kern="1200" dirty="0"/>
        </a:p>
        <a:p>
          <a:pPr marL="0" lvl="0" indent="0" algn="ctr" defTabSz="488950">
            <a:lnSpc>
              <a:spcPct val="100000"/>
            </a:lnSpc>
            <a:spcBef>
              <a:spcPct val="0"/>
            </a:spcBef>
            <a:spcAft>
              <a:spcPct val="35000"/>
            </a:spcAft>
            <a:buNone/>
          </a:pPr>
          <a:r>
            <a:rPr lang="en-US" sz="1100" b="0" i="0" kern="1200" dirty="0"/>
            <a:t>Another recommendation would be to host the eye gaze tracking prototype online, so other users can test their game ability</a:t>
          </a:r>
          <a:r>
            <a:rPr lang="en-US" sz="1100" kern="1200" dirty="0"/>
            <a:t> </a:t>
          </a:r>
          <a:br>
            <a:rPr lang="en-US" sz="1100" kern="1200" dirty="0"/>
          </a:br>
          <a:br>
            <a:rPr lang="en-US" sz="1100" kern="1200" dirty="0"/>
          </a:br>
          <a:br>
            <a:rPr lang="en-US" sz="1100" kern="1200" dirty="0"/>
          </a:br>
          <a:endParaRPr lang="en-US" sz="1100" kern="1200" dirty="0"/>
        </a:p>
      </dsp:txBody>
      <dsp:txXfrm>
        <a:off x="7830661" y="2484708"/>
        <a:ext cx="3275009" cy="148592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0DEDF-11C3-4CE2-8BE3-22345A64B8BF}"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A3A4A-B04F-49CB-8568-A66F6072CDBE}" type="slidenum">
              <a:rPr lang="en-US" smtClean="0"/>
              <a:t>‹#›</a:t>
            </a:fld>
            <a:endParaRPr lang="en-US"/>
          </a:p>
        </p:txBody>
      </p:sp>
    </p:spTree>
    <p:extLst>
      <p:ext uri="{BB962C8B-B14F-4D97-AF65-F5344CB8AC3E}">
        <p14:creationId xmlns:p14="http://schemas.microsoft.com/office/powerpoint/2010/main" val="67371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79055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3778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Therefore, this research intends to focus on the recognition and catering of accents within the English spoken language and  we </a:t>
            </a:r>
            <a:r>
              <a:rPr lang="en-GB" sz="1100" b="1" i="0" u="none" strike="noStrike" cap="none" dirty="0">
                <a:solidFill>
                  <a:srgbClr val="000000"/>
                </a:solidFill>
                <a:effectLst/>
                <a:latin typeface="Arial"/>
                <a:ea typeface="Arial"/>
                <a:cs typeface="Arial"/>
                <a:sym typeface="Arial"/>
              </a:rPr>
              <a:t>hypothesise that…</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To address the hypothesis, we ask these 3 research questions to identify the determining factors of accents and how ASR can be enhanced with our research</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6005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09647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5018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FF68-EB36-E809-320A-4FDC5703C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B26728-938D-3D49-078A-FAC579CDE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9EE0B-3125-CD55-C2E8-239D533FA2B2}"/>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5" name="Footer Placeholder 4">
            <a:extLst>
              <a:ext uri="{FF2B5EF4-FFF2-40B4-BE49-F238E27FC236}">
                <a16:creationId xmlns:a16="http://schemas.microsoft.com/office/drawing/2014/main" id="{71B29343-347C-DEEB-353E-F5EC4FA9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F3CCB-36E9-E1BF-9BC3-56098FB0DBD6}"/>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61087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7821-1F0F-614E-50BE-819B205E5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003E83-0D1A-C387-1940-BB8D6471B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3F85-8659-D0CC-FB40-A95F69195E53}"/>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5" name="Footer Placeholder 4">
            <a:extLst>
              <a:ext uri="{FF2B5EF4-FFF2-40B4-BE49-F238E27FC236}">
                <a16:creationId xmlns:a16="http://schemas.microsoft.com/office/drawing/2014/main" id="{5B061114-C773-0729-B4E8-9E38785AC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FFC9E-FB12-D2DF-332F-51046AEC7FED}"/>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28250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6F6C7-19CD-0F71-A4C0-545B55ED97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E4649-F913-78B3-9B99-265CDE13A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646A1-8D18-0A5D-A426-929CFF6F5215}"/>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5" name="Footer Placeholder 4">
            <a:extLst>
              <a:ext uri="{FF2B5EF4-FFF2-40B4-BE49-F238E27FC236}">
                <a16:creationId xmlns:a16="http://schemas.microsoft.com/office/drawing/2014/main" id="{B44D60BC-BBDA-AC4A-3FE4-FF27DBCD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83462-5317-59A3-FF3F-90770C24DFF0}"/>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38491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6561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069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BB48-EA90-0B7E-D8A0-4408B13F5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33A8F-146A-3717-ADA9-ABED0F0FE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7FD0A-DC62-B1D5-68FC-2E58DDF0A2CC}"/>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5" name="Footer Placeholder 4">
            <a:extLst>
              <a:ext uri="{FF2B5EF4-FFF2-40B4-BE49-F238E27FC236}">
                <a16:creationId xmlns:a16="http://schemas.microsoft.com/office/drawing/2014/main" id="{E044EFB8-DA54-50B4-CCB2-54FAE6CA7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20D6F-17F4-1308-41C2-353F67980172}"/>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9369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C9BD-3F17-793F-7CDB-5C254D0B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1CFE8-F0E6-10EF-7C5B-22301D533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7C1305-86FC-7413-B223-83F869926A36}"/>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5" name="Footer Placeholder 4">
            <a:extLst>
              <a:ext uri="{FF2B5EF4-FFF2-40B4-BE49-F238E27FC236}">
                <a16:creationId xmlns:a16="http://schemas.microsoft.com/office/drawing/2014/main" id="{37FAEFB9-9C2E-42C5-BCC5-28DBD87A3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700B1-7BBD-FB87-0DF1-6B119E5C6EA5}"/>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44040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7AAC-F265-AB07-A9B8-19383FFE5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57236-098D-68A3-4356-FE63D682D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60325-707F-363D-94AC-130D399BA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7F73A-F7CE-6E29-6F60-D1EFB2AECE54}"/>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6" name="Footer Placeholder 5">
            <a:extLst>
              <a:ext uri="{FF2B5EF4-FFF2-40B4-BE49-F238E27FC236}">
                <a16:creationId xmlns:a16="http://schemas.microsoft.com/office/drawing/2014/main" id="{67F8D2CE-12DA-E0B8-B440-55B729433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8F07B-6AC9-6379-D1DA-D37C831CFE1B}"/>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05540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06CC-C7B9-818F-D112-822D63040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7F7D2-4486-3E65-3C3E-1B45197BD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FDB3A7-DDEE-EC6F-0748-43E8FDBB9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733866-05B2-0397-6053-68BA0FBEB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589F45-505F-2FE7-43E5-D7185BD8E3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9770D-055B-FF55-A85F-8D3D8C077B83}"/>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8" name="Footer Placeholder 7">
            <a:extLst>
              <a:ext uri="{FF2B5EF4-FFF2-40B4-BE49-F238E27FC236}">
                <a16:creationId xmlns:a16="http://schemas.microsoft.com/office/drawing/2014/main" id="{A291DA4C-BBB7-E979-AB49-6C00171E31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6C46A-FF69-47E1-63DD-155351992582}"/>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1924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DC90-EA41-F939-CB7F-C90FB9359E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BBD97-DE69-55D4-036A-CB3D40C7BD47}"/>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4" name="Footer Placeholder 3">
            <a:extLst>
              <a:ext uri="{FF2B5EF4-FFF2-40B4-BE49-F238E27FC236}">
                <a16:creationId xmlns:a16="http://schemas.microsoft.com/office/drawing/2014/main" id="{676A2D1C-EE25-E4D6-E472-37106AC98B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FEB4C2-B042-AE79-4F2E-9E532B5C5DF0}"/>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94509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0EF40-63AC-99CC-A9DC-28E31EE3B12A}"/>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3" name="Footer Placeholder 2">
            <a:extLst>
              <a:ext uri="{FF2B5EF4-FFF2-40B4-BE49-F238E27FC236}">
                <a16:creationId xmlns:a16="http://schemas.microsoft.com/office/drawing/2014/main" id="{3EABF54A-D697-4C97-D9B8-22B06BF7A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657D-F2AA-3D1B-B85F-1FD6D06D875E}"/>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413283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E1A2-99F1-0115-16E7-03918C64E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ED0336-4835-7160-AD6B-C6C725C70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584B5-FFB8-86A8-F963-00BCB8009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CBAF5-ACE6-F1D2-5DE4-7F9BC0052EF5}"/>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6" name="Footer Placeholder 5">
            <a:extLst>
              <a:ext uri="{FF2B5EF4-FFF2-40B4-BE49-F238E27FC236}">
                <a16:creationId xmlns:a16="http://schemas.microsoft.com/office/drawing/2014/main" id="{8D34FB9C-4688-F53A-FF15-0E2732552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2CDB7-9B57-EB79-D704-0A820B42D311}"/>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5512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2225-929B-4FCA-EBB0-48E2CD690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E2330A-5677-59C5-8D6B-22967E037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F509DD-C815-0A89-D4A8-DB3E50E47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F4B2C-4FEF-B66F-FBD7-EDE5D6E64174}"/>
              </a:ext>
            </a:extLst>
          </p:cNvPr>
          <p:cNvSpPr>
            <a:spLocks noGrp="1"/>
          </p:cNvSpPr>
          <p:nvPr>
            <p:ph type="dt" sz="half" idx="10"/>
          </p:nvPr>
        </p:nvSpPr>
        <p:spPr/>
        <p:txBody>
          <a:bodyPr/>
          <a:lstStyle/>
          <a:p>
            <a:fld id="{2B1E4F4C-D95D-4128-84CE-12FBAE6DA337}" type="datetimeFigureOut">
              <a:rPr lang="en-US" smtClean="0"/>
              <a:t>5/5/2024</a:t>
            </a:fld>
            <a:endParaRPr lang="en-US"/>
          </a:p>
        </p:txBody>
      </p:sp>
      <p:sp>
        <p:nvSpPr>
          <p:cNvPr id="6" name="Footer Placeholder 5">
            <a:extLst>
              <a:ext uri="{FF2B5EF4-FFF2-40B4-BE49-F238E27FC236}">
                <a16:creationId xmlns:a16="http://schemas.microsoft.com/office/drawing/2014/main" id="{C5A71F9F-E18D-C5BE-9EFE-38A2A53C7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17A7-DF59-5127-1EFC-7FCB45160F9C}"/>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7428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C446F-ED9A-9133-2D96-18AE1EB20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E83DB0-80BC-ADBA-7C47-1E560FEB0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D3E15-D656-B7CC-8D98-7EDE6EF71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E4F4C-D95D-4128-84CE-12FBAE6DA337}" type="datetimeFigureOut">
              <a:rPr lang="en-US" smtClean="0"/>
              <a:t>5/5/2024</a:t>
            </a:fld>
            <a:endParaRPr lang="en-US"/>
          </a:p>
        </p:txBody>
      </p:sp>
      <p:sp>
        <p:nvSpPr>
          <p:cNvPr id="5" name="Footer Placeholder 4">
            <a:extLst>
              <a:ext uri="{FF2B5EF4-FFF2-40B4-BE49-F238E27FC236}">
                <a16:creationId xmlns:a16="http://schemas.microsoft.com/office/drawing/2014/main" id="{67FC8761-3B49-DC89-97B5-4F4E65103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7C1F9-9887-AC3E-520C-73EFEAAB8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A137F-A173-4906-9D84-67E1491A7944}" type="slidenum">
              <a:rPr lang="en-US" smtClean="0"/>
              <a:t>‹#›</a:t>
            </a:fld>
            <a:endParaRPr lang="en-US"/>
          </a:p>
        </p:txBody>
      </p:sp>
    </p:spTree>
    <p:extLst>
      <p:ext uri="{BB962C8B-B14F-4D97-AF65-F5344CB8AC3E}">
        <p14:creationId xmlns:p14="http://schemas.microsoft.com/office/powerpoint/2010/main" val="715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3.jpe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59026" y="2575854"/>
            <a:ext cx="11909287" cy="2109772"/>
          </a:xfrm>
          <a:prstGeom prst="rect">
            <a:avLst/>
          </a:prstGeom>
        </p:spPr>
        <p:txBody>
          <a:bodyPr spcFirstLastPara="1" vert="horz" wrap="square" lIns="121900" tIns="121900" rIns="121900" bIns="121900" rtlCol="0" anchor="b" anchorCtr="0">
            <a:noAutofit/>
          </a:bodyPr>
          <a:lstStyle/>
          <a:p>
            <a:pPr lvl="0"/>
            <a:r>
              <a:rPr lang="en-US" sz="3733" b="1">
                <a:solidFill>
                  <a:srgbClr val="000000"/>
                </a:solidFill>
                <a:latin typeface="Raleway" pitchFamily="2" charset="0"/>
              </a:rPr>
              <a:t>Using a Gaze Tracking System to Analyze Various</a:t>
            </a:r>
            <a:br>
              <a:rPr lang="en-US" sz="3733" b="1">
                <a:solidFill>
                  <a:srgbClr val="000000"/>
                </a:solidFill>
                <a:latin typeface="Raleway" pitchFamily="2" charset="0"/>
              </a:rPr>
            </a:br>
            <a:r>
              <a:rPr lang="en-US" sz="3733" b="1">
                <a:solidFill>
                  <a:srgbClr val="000000"/>
                </a:solidFill>
                <a:latin typeface="Raleway" pitchFamily="2" charset="0"/>
              </a:rPr>
              <a:t>Paces of Computer Games</a:t>
            </a:r>
            <a:r>
              <a:rPr lang="en-US" sz="3200" b="1">
                <a:latin typeface="Raleway" pitchFamily="2" charset="0"/>
              </a:rPr>
              <a:t> </a:t>
            </a:r>
            <a:br>
              <a:rPr lang="en-US" sz="3200" b="1">
                <a:latin typeface="Raleway" pitchFamily="2" charset="0"/>
              </a:rPr>
            </a:br>
            <a:endParaRPr lang="en-US" sz="8800" b="1" dirty="0">
              <a:latin typeface="Raleway" pitchFamily="2" charset="0"/>
              <a:ea typeface="Raleway"/>
              <a:cs typeface="Raleway"/>
              <a:sym typeface="Raleway"/>
            </a:endParaRPr>
          </a:p>
        </p:txBody>
      </p:sp>
      <p:sp>
        <p:nvSpPr>
          <p:cNvPr id="55" name="Shape 55"/>
          <p:cNvSpPr txBox="1">
            <a:spLocks noGrp="1"/>
          </p:cNvSpPr>
          <p:nvPr>
            <p:ph type="subTitle" idx="1"/>
          </p:nvPr>
        </p:nvSpPr>
        <p:spPr>
          <a:xfrm>
            <a:off x="415600" y="3778833"/>
            <a:ext cx="11360800" cy="2833777"/>
          </a:xfrm>
          <a:prstGeom prst="rect">
            <a:avLst/>
          </a:prstGeom>
        </p:spPr>
        <p:txBody>
          <a:bodyPr spcFirstLastPara="1" vert="horz" wrap="square" lIns="121900" tIns="121900" rIns="121900" bIns="121900" rtlCol="0" anchor="t" anchorCtr="0">
            <a:noAutofit/>
          </a:bodyPr>
          <a:lstStyle/>
          <a:p>
            <a:pPr>
              <a:spcBef>
                <a:spcPts val="0"/>
              </a:spcBef>
            </a:pPr>
            <a:r>
              <a:rPr lang="en-US" dirty="0">
                <a:latin typeface="Lato"/>
                <a:ea typeface="Lato"/>
                <a:cs typeface="Lato"/>
                <a:sym typeface="Lato"/>
              </a:rPr>
              <a:t>Author Mikael Zammit </a:t>
            </a:r>
            <a:r>
              <a:rPr lang="en" dirty="0">
                <a:latin typeface="Lato"/>
                <a:ea typeface="Lato"/>
                <a:cs typeface="Lato"/>
                <a:sym typeface="Lato"/>
              </a:rPr>
              <a:t>&amp; </a:t>
            </a:r>
            <a:r>
              <a:rPr lang="en-US" dirty="0">
                <a:latin typeface="Lato"/>
                <a:ea typeface="Lato"/>
                <a:cs typeface="Lato"/>
                <a:sym typeface="Lato"/>
              </a:rPr>
              <a:t>Mentor Dr Mario </a:t>
            </a:r>
            <a:r>
              <a:rPr lang="en-US" dirty="0" err="1">
                <a:latin typeface="Lato"/>
                <a:ea typeface="Lato"/>
                <a:cs typeface="Lato"/>
                <a:sym typeface="Lato"/>
              </a:rPr>
              <a:t>Mallia-Milanes</a:t>
            </a:r>
            <a:endParaRPr lang="en" dirty="0">
              <a:latin typeface="Lato"/>
              <a:ea typeface="Lato"/>
              <a:cs typeface="Lato"/>
              <a:sym typeface="Lato"/>
            </a:endParaRPr>
          </a:p>
          <a:p>
            <a:pPr>
              <a:spcBef>
                <a:spcPts val="0"/>
              </a:spcBef>
            </a:pPr>
            <a:r>
              <a:rPr lang="en" sz="3200" dirty="0">
                <a:latin typeface="Lato"/>
                <a:ea typeface="Lato"/>
                <a:cs typeface="Lato"/>
                <a:sym typeface="Lato"/>
              </a:rPr>
              <a:t>Institute of Information &amp; Communication Technology</a:t>
            </a:r>
          </a:p>
          <a:p>
            <a:pPr>
              <a:spcBef>
                <a:spcPts val="0"/>
              </a:spcBef>
            </a:pPr>
            <a:r>
              <a:rPr lang="en" sz="3200" dirty="0">
                <a:latin typeface="Lato"/>
                <a:ea typeface="Lato"/>
                <a:cs typeface="Lato"/>
                <a:sym typeface="Lato"/>
              </a:rPr>
              <a:t>MCAST, Paola, Malta</a:t>
            </a:r>
          </a:p>
          <a:p>
            <a:pPr>
              <a:spcBef>
                <a:spcPts val="0"/>
              </a:spcBef>
            </a:pPr>
            <a:endParaRPr lang="en" sz="32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59027" y="3725977"/>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8509842" y="5470499"/>
            <a:ext cx="3266559" cy="11421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9CEF99-39CF-406E-8FCF-5EEDCCA2A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8" name="Rectangle 27">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0F3EC41-E060-4D79-8F5B-1DD6A3A9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343C5720-FB02-CEAC-3658-A92A2125BF7B}"/>
              </a:ext>
            </a:extLst>
          </p:cNvPr>
          <p:cNvSpPr>
            <a:spLocks noGrp="1"/>
          </p:cNvSpPr>
          <p:nvPr>
            <p:ph type="title"/>
          </p:nvPr>
        </p:nvSpPr>
        <p:spPr>
          <a:xfrm>
            <a:off x="2191403" y="171467"/>
            <a:ext cx="7793832" cy="1114627"/>
          </a:xfrm>
        </p:spPr>
        <p:txBody>
          <a:bodyPr vert="horz" lIns="91440" tIns="45720" rIns="91440" bIns="45720" rtlCol="0" anchor="b">
            <a:normAutofit/>
          </a:bodyPr>
          <a:lstStyle/>
          <a:p>
            <a:pPr algn="ctr">
              <a:spcBef>
                <a:spcPct val="0"/>
              </a:spcBef>
            </a:pPr>
            <a:r>
              <a:rPr lang="en-US" sz="4800" b="1"/>
              <a:t>Results</a:t>
            </a:r>
          </a:p>
        </p:txBody>
      </p:sp>
      <p:sp>
        <p:nvSpPr>
          <p:cNvPr id="6" name="TextBox 5">
            <a:extLst>
              <a:ext uri="{FF2B5EF4-FFF2-40B4-BE49-F238E27FC236}">
                <a16:creationId xmlns:a16="http://schemas.microsoft.com/office/drawing/2014/main" id="{66AD0179-1BA3-2FCE-B0B1-39D58C5B01DB}"/>
              </a:ext>
            </a:extLst>
          </p:cNvPr>
          <p:cNvSpPr txBox="1"/>
          <p:nvPr/>
        </p:nvSpPr>
        <p:spPr>
          <a:xfrm>
            <a:off x="711200" y="1325279"/>
            <a:ext cx="10769600" cy="1671569"/>
          </a:xfrm>
          <a:prstGeom prst="rect">
            <a:avLst/>
          </a:prstGeom>
        </p:spPr>
        <p:txBody>
          <a:bodyPr vert="horz" lIns="91440" tIns="45720" rIns="91440" bIns="45720" rtlCol="0" anchor="t">
            <a:normAutofit/>
          </a:bodyPr>
          <a:lstStyle/>
          <a:p>
            <a:pPr algn="ctr">
              <a:lnSpc>
                <a:spcPct val="90000"/>
              </a:lnSpc>
              <a:spcAft>
                <a:spcPts val="600"/>
              </a:spcAft>
            </a:pPr>
            <a:r>
              <a:rPr lang="en-US" b="0" i="0" dirty="0">
                <a:effectLst/>
              </a:rPr>
              <a:t>The following are the Interview questions that this study would like to address to the participants:</a:t>
            </a:r>
          </a:p>
          <a:p>
            <a:pPr algn="ctr">
              <a:lnSpc>
                <a:spcPct val="90000"/>
              </a:lnSpc>
              <a:spcAft>
                <a:spcPts val="600"/>
              </a:spcAft>
            </a:pPr>
            <a:br>
              <a:rPr lang="en-US" dirty="0"/>
            </a:br>
            <a:r>
              <a:rPr lang="en-US" b="0" i="0" dirty="0">
                <a:effectLst/>
              </a:rPr>
              <a:t>1. Was the first game more hectic than the second game?</a:t>
            </a:r>
            <a:br>
              <a:rPr lang="en-US" dirty="0"/>
            </a:br>
            <a:r>
              <a:rPr lang="en-US" b="0" i="0" dirty="0">
                <a:effectLst/>
              </a:rPr>
              <a:t>2. Was the feeling of the second game relaxing?</a:t>
            </a:r>
            <a:br>
              <a:rPr lang="en-US" dirty="0"/>
            </a:br>
            <a:r>
              <a:rPr lang="en-US" b="0" i="0" dirty="0">
                <a:effectLst/>
              </a:rPr>
              <a:t>3. Was the first game tougher than the second game?</a:t>
            </a:r>
            <a:br>
              <a:rPr lang="en-US" dirty="0"/>
            </a:br>
            <a:r>
              <a:rPr lang="en-US" b="0" i="0" dirty="0">
                <a:effectLst/>
              </a:rPr>
              <a:t>4. Was the second game sufficiently explorative?</a:t>
            </a:r>
            <a:endParaRPr lang="en-US" dirty="0"/>
          </a:p>
        </p:txBody>
      </p:sp>
      <p:pic>
        <p:nvPicPr>
          <p:cNvPr id="5" name="Picture 4">
            <a:extLst>
              <a:ext uri="{FF2B5EF4-FFF2-40B4-BE49-F238E27FC236}">
                <a16:creationId xmlns:a16="http://schemas.microsoft.com/office/drawing/2014/main" id="{3A694C06-CA81-38E9-2A1A-4E23A369E810}"/>
              </a:ext>
            </a:extLst>
          </p:cNvPr>
          <p:cNvPicPr>
            <a:picLocks noChangeAspect="1"/>
          </p:cNvPicPr>
          <p:nvPr/>
        </p:nvPicPr>
        <p:blipFill rotWithShape="1">
          <a:blip r:embed="rId3"/>
          <a:srcRect t="2101" r="-2" b="-2"/>
          <a:stretch/>
        </p:blipFill>
        <p:spPr>
          <a:xfrm>
            <a:off x="2191403" y="2957664"/>
            <a:ext cx="7802976" cy="3724029"/>
          </a:xfrm>
          <a:prstGeom prst="rect">
            <a:avLst/>
          </a:prstGeom>
        </p:spPr>
      </p:pic>
    </p:spTree>
    <p:extLst>
      <p:ext uri="{BB962C8B-B14F-4D97-AF65-F5344CB8AC3E}">
        <p14:creationId xmlns:p14="http://schemas.microsoft.com/office/powerpoint/2010/main" val="183414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Results</a:t>
            </a:r>
            <a:endParaRPr sz="2667" b="1" dirty="0">
              <a:latin typeface="Raleway"/>
              <a:ea typeface="Raleway"/>
              <a:cs typeface="Raleway"/>
              <a:sym typeface="Raleway"/>
            </a:endParaRPr>
          </a:p>
        </p:txBody>
      </p:sp>
      <p:sp>
        <p:nvSpPr>
          <p:cNvPr id="5" name="Text Placeholder 1">
            <a:extLst>
              <a:ext uri="{FF2B5EF4-FFF2-40B4-BE49-F238E27FC236}">
                <a16:creationId xmlns:a16="http://schemas.microsoft.com/office/drawing/2014/main" id="{EBA58A37-772F-9500-23DD-BA3278FD6D39}"/>
              </a:ext>
            </a:extLst>
          </p:cNvPr>
          <p:cNvSpPr>
            <a:spLocks noGrp="1"/>
          </p:cNvSpPr>
          <p:nvPr>
            <p:ph type="body" idx="1"/>
          </p:nvPr>
        </p:nvSpPr>
        <p:spPr>
          <a:xfrm>
            <a:off x="415925" y="2016991"/>
            <a:ext cx="11360150" cy="4554538"/>
          </a:xfrm>
        </p:spPr>
        <p:txBody>
          <a:bodyPr>
            <a:normAutofit/>
          </a:bodyPr>
          <a:lstStyle/>
          <a:p>
            <a:r>
              <a:rPr lang="en-US" sz="1800" b="0" i="0" dirty="0">
                <a:solidFill>
                  <a:srgbClr val="000000"/>
                </a:solidFill>
                <a:effectLst/>
                <a:latin typeface="NimbusRomNo9L-Regu"/>
              </a:rPr>
              <a:t>During the interview, Participant One stated that the fast-paced game was hectic than the slow-paced game. This finding was supported by quantitative data from the eye gaze tracking system, which revealed more variations in eye gaze direction. </a:t>
            </a:r>
            <a:br>
              <a:rPr lang="en-US" sz="1200" dirty="0"/>
            </a:br>
            <a:endParaRPr lang="en-US" sz="1800" dirty="0"/>
          </a:p>
          <a:p>
            <a:r>
              <a:rPr lang="en-US" sz="1800" b="0" i="0" dirty="0">
                <a:solidFill>
                  <a:srgbClr val="000000"/>
                </a:solidFill>
                <a:effectLst/>
                <a:latin typeface="NimbusRomNo9L-Regu"/>
              </a:rPr>
              <a:t>Participant One also claimed that the slow-paced game was not relaxing since it was little unclear and the</a:t>
            </a:r>
            <a:br>
              <a:rPr lang="en-US" sz="1800" b="0" i="0" dirty="0">
                <a:solidFill>
                  <a:srgbClr val="000000"/>
                </a:solidFill>
                <a:effectLst/>
                <a:latin typeface="NimbusRomNo9L-Regu"/>
              </a:rPr>
            </a:br>
            <a:r>
              <a:rPr lang="en-US" sz="1800" b="0" i="0" dirty="0">
                <a:solidFill>
                  <a:srgbClr val="000000"/>
                </a:solidFill>
                <a:effectLst/>
                <a:latin typeface="NimbusRomNo9L-Regu"/>
              </a:rPr>
              <a:t>participant was also confused what to start with</a:t>
            </a:r>
            <a:r>
              <a:rPr lang="en-US" sz="1200" dirty="0"/>
              <a:t> </a:t>
            </a:r>
            <a:r>
              <a:rPr lang="en-US" sz="1800" b="0" i="0" dirty="0">
                <a:solidFill>
                  <a:srgbClr val="000000"/>
                </a:solidFill>
                <a:effectLst/>
                <a:latin typeface="NimbusRomNo9L-Regu"/>
              </a:rPr>
              <a:t>however participant one felt that the fast-paced game was definitely tougher to complete, and that the slow-paced game was explorative enough</a:t>
            </a:r>
            <a:r>
              <a:rPr lang="en-US" sz="1000" b="0" i="0" dirty="0">
                <a:solidFill>
                  <a:srgbClr val="000000"/>
                </a:solidFill>
                <a:effectLst/>
                <a:latin typeface="NimbusRomNo9L-Regu"/>
              </a:rPr>
              <a:t>.</a:t>
            </a:r>
            <a:br>
              <a:rPr lang="en-US" sz="1000" dirty="0"/>
            </a:br>
            <a:br>
              <a:rPr lang="en-US" sz="1200" dirty="0"/>
            </a:br>
            <a:endParaRPr lang="en-US" sz="1800" dirty="0"/>
          </a:p>
          <a:p>
            <a:r>
              <a:rPr lang="en-US" sz="1800" b="0" i="0" dirty="0">
                <a:solidFill>
                  <a:srgbClr val="000000"/>
                </a:solidFill>
                <a:effectLst/>
                <a:latin typeface="NimbusRomNo9L-Regu"/>
              </a:rPr>
              <a:t>One the other hand participant two during the interview felt comfortable playing the fast-paced game and did not find it hectic at all, he found the slow-paced game relaxing, but not explorative enough, although participant two did not find the fast-paced game hectic, still found it tougher to complete than the slow-paced game.</a:t>
            </a:r>
            <a:r>
              <a:rPr lang="en-US" sz="1200" dirty="0"/>
              <a:t> </a:t>
            </a:r>
            <a:br>
              <a:rPr lang="en-US" sz="1200" dirty="0"/>
            </a:br>
            <a:endParaRPr lang="en-US" sz="1800" dirty="0"/>
          </a:p>
          <a:p>
            <a:r>
              <a:rPr lang="en-US" sz="1800" b="0" i="0" dirty="0">
                <a:solidFill>
                  <a:srgbClr val="000000"/>
                </a:solidFill>
                <a:effectLst/>
                <a:latin typeface="NimbusRomNo9L-Regu"/>
              </a:rPr>
              <a:t>The participants that were chosen for an interview were of diverse types, some of the participants have different age gaps and also different experiences in playing computers games</a:t>
            </a:r>
            <a:r>
              <a:rPr lang="en-US" sz="1200" b="0" i="0" dirty="0">
                <a:solidFill>
                  <a:srgbClr val="000000"/>
                </a:solidFill>
                <a:effectLst/>
                <a:latin typeface="NimbusRomNo9L-Regu"/>
              </a:rPr>
              <a:t>.</a:t>
            </a:r>
            <a:br>
              <a:rPr lang="en-US" sz="1200" dirty="0"/>
            </a:br>
            <a:endParaRPr lang="en-US" sz="1800" dirty="0"/>
          </a:p>
        </p:txBody>
      </p:sp>
    </p:spTree>
    <p:extLst>
      <p:ext uri="{BB962C8B-B14F-4D97-AF65-F5344CB8AC3E}">
        <p14:creationId xmlns:p14="http://schemas.microsoft.com/office/powerpoint/2010/main" val="6554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Conclusions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421714" y="1568451"/>
            <a:ext cx="11240061" cy="4459215"/>
          </a:xfrm>
        </p:spPr>
        <p:txBody>
          <a:bodyPr/>
          <a:lstStyle/>
          <a:p>
            <a:endParaRPr lang="en-US" sz="1400" dirty="0"/>
          </a:p>
          <a:p>
            <a:pPr marL="152396" indent="0">
              <a:buNone/>
            </a:pPr>
            <a:endParaRPr lang="en-US" sz="1400" dirty="0"/>
          </a:p>
          <a:p>
            <a:pPr lvl="1">
              <a:spcBef>
                <a:spcPts val="0"/>
              </a:spcBef>
            </a:pPr>
            <a:endParaRPr lang="en-US" sz="1067" dirty="0"/>
          </a:p>
          <a:p>
            <a:pPr marL="795847" lvl="1" indent="0">
              <a:spcBef>
                <a:spcPts val="0"/>
              </a:spcBef>
              <a:buNone/>
            </a:pPr>
            <a:endParaRPr lang="en-US" sz="1067" dirty="0"/>
          </a:p>
          <a:p>
            <a:endParaRPr lang="en-US" sz="1067" dirty="0"/>
          </a:p>
        </p:txBody>
      </p:sp>
      <p:graphicFrame>
        <p:nvGraphicFramePr>
          <p:cNvPr id="62" name="TextBox 1">
            <a:extLst>
              <a:ext uri="{FF2B5EF4-FFF2-40B4-BE49-F238E27FC236}">
                <a16:creationId xmlns:a16="http://schemas.microsoft.com/office/drawing/2014/main" id="{F2D842D4-3295-9DB1-B088-DB3F94792D9D}"/>
              </a:ext>
            </a:extLst>
          </p:cNvPr>
          <p:cNvGraphicFramePr/>
          <p:nvPr>
            <p:extLst>
              <p:ext uri="{D42A27DB-BD31-4B8C-83A1-F6EECF244321}">
                <p14:modId xmlns:p14="http://schemas.microsoft.com/office/powerpoint/2010/main" val="665573600"/>
              </p:ext>
            </p:extLst>
          </p:nvPr>
        </p:nvGraphicFramePr>
        <p:xfrm>
          <a:off x="415600" y="1568451"/>
          <a:ext cx="11354686"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6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GB" b="1">
                <a:latin typeface="Raleway"/>
                <a:ea typeface="Raleway"/>
                <a:cs typeface="Raleway"/>
                <a:sym typeface="Raleway"/>
              </a:rPr>
              <a:t>Future Recommendations</a:t>
            </a:r>
            <a:endParaRPr lang="en-GB"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Text Placeholder 5">
            <a:extLst>
              <a:ext uri="{FF2B5EF4-FFF2-40B4-BE49-F238E27FC236}">
                <a16:creationId xmlns:a16="http://schemas.microsoft.com/office/drawing/2014/main" id="{7DDEB2A4-CE04-E9CF-730F-BB75EE8AF4E8}"/>
              </a:ext>
            </a:extLst>
          </p:cNvPr>
          <p:cNvGraphicFramePr/>
          <p:nvPr>
            <p:extLst>
              <p:ext uri="{D42A27DB-BD31-4B8C-83A1-F6EECF244321}">
                <p14:modId xmlns:p14="http://schemas.microsoft.com/office/powerpoint/2010/main" val="3804029261"/>
              </p:ext>
            </p:extLst>
          </p:nvPr>
        </p:nvGraphicFramePr>
        <p:xfrm>
          <a:off x="421714" y="1568451"/>
          <a:ext cx="11240061" cy="4459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87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GB" b="1">
                <a:latin typeface="Raleway"/>
                <a:ea typeface="Raleway"/>
                <a:cs typeface="Raleway"/>
                <a:sym typeface="Raleway"/>
              </a:rPr>
              <a:t>References</a:t>
            </a:r>
            <a:endParaRPr lang="en-GB"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A19EF57-7E97-E83D-8C57-BEDF4D34871B}"/>
              </a:ext>
            </a:extLst>
          </p:cNvPr>
          <p:cNvSpPr>
            <a:spLocks noGrp="1"/>
          </p:cNvSpPr>
          <p:nvPr>
            <p:ph type="body" idx="1"/>
          </p:nvPr>
        </p:nvSpPr>
        <p:spPr>
          <a:xfrm>
            <a:off x="6096000" y="1347649"/>
            <a:ext cx="6211824" cy="5274857"/>
          </a:xfrm>
        </p:spPr>
        <p:txBody>
          <a:bodyPr>
            <a:normAutofit fontScale="85000" lnSpcReduction="20000"/>
          </a:bodyPr>
          <a:lstStyle/>
          <a:p>
            <a:pPr marL="152396" indent="0">
              <a:buNone/>
            </a:pPr>
            <a:endParaRPr lang="en-US" sz="1500" dirty="0">
              <a:latin typeface="Arial" panose="020B0604020202020204" pitchFamily="34" charset="0"/>
              <a:cs typeface="Arial" panose="020B0604020202020204" pitchFamily="34" charset="0"/>
            </a:endParaRPr>
          </a:p>
          <a:p>
            <a:pPr marL="152396" indent="0">
              <a:lnSpc>
                <a:spcPct val="150000"/>
              </a:lnSpc>
              <a:buFont typeface="Arial" panose="020B0604020202020204" pitchFamily="34" charset="0"/>
              <a:buNone/>
            </a:pPr>
            <a:r>
              <a:rPr lang="en-US" sz="1500" b="0" i="0" dirty="0">
                <a:effectLst/>
                <a:highlight>
                  <a:srgbClr val="FFFFFF"/>
                </a:highlight>
                <a:latin typeface="Arial" panose="020B0604020202020204" pitchFamily="34" charset="0"/>
                <a:cs typeface="Arial" panose="020B0604020202020204" pitchFamily="34" charset="0"/>
              </a:rPr>
              <a:t>[5] S. Almeida, A. Veloso, L. Roque, and ́O. </a:t>
            </a:r>
            <a:r>
              <a:rPr lang="en-US" sz="1500" b="0" i="0" dirty="0" err="1">
                <a:effectLst/>
                <a:highlight>
                  <a:srgbClr val="FFFFFF"/>
                </a:highlight>
                <a:latin typeface="Arial" panose="020B0604020202020204" pitchFamily="34" charset="0"/>
                <a:cs typeface="Arial" panose="020B0604020202020204" pitchFamily="34" charset="0"/>
              </a:rPr>
              <a:t>Mealha</a:t>
            </a:r>
            <a:r>
              <a:rPr lang="en-US" sz="1500" b="0" i="0" dirty="0">
                <a:effectLst/>
                <a:highlight>
                  <a:srgbClr val="FFFFFF"/>
                </a:highlight>
                <a:latin typeface="Arial" panose="020B0604020202020204" pitchFamily="34" charset="0"/>
                <a:cs typeface="Arial" panose="020B0604020202020204" pitchFamily="34" charset="0"/>
              </a:rPr>
              <a:t>, “The eyes and games:</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A survey of visual attention and eye tracking input in video games,”</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Proceedings of </a:t>
            </a:r>
            <a:r>
              <a:rPr lang="en-US" sz="1500" b="0" i="0" dirty="0" err="1">
                <a:effectLst/>
                <a:highlight>
                  <a:srgbClr val="FFFFFF"/>
                </a:highlight>
                <a:latin typeface="Arial" panose="020B0604020202020204" pitchFamily="34" charset="0"/>
                <a:cs typeface="Arial" panose="020B0604020202020204" pitchFamily="34" charset="0"/>
              </a:rPr>
              <a:t>SBGames</a:t>
            </a:r>
            <a:r>
              <a:rPr lang="en-US" sz="1500" b="0" i="0" dirty="0">
                <a:effectLst/>
                <a:highlight>
                  <a:srgbClr val="FFFFFF"/>
                </a:highlight>
                <a:latin typeface="Arial" panose="020B0604020202020204" pitchFamily="34" charset="0"/>
                <a:cs typeface="Arial" panose="020B0604020202020204" pitchFamily="34" charset="0"/>
              </a:rPr>
              <a:t>, vol. 2011, pp. 1–10, 2011.</a:t>
            </a:r>
          </a:p>
          <a:p>
            <a:pPr marL="152396" indent="0">
              <a:lnSpc>
                <a:spcPct val="150000"/>
              </a:lnSpc>
              <a:buFont typeface="Arial" panose="020B0604020202020204" pitchFamily="34" charset="0"/>
              <a:buNone/>
            </a:pP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[6] Indeed, “Types of Research Methodologies,” https://au.indeed.com/</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career-advice/career-development/types-of-research-methods, [Accessed</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02-04-2024].</a:t>
            </a:r>
          </a:p>
          <a:p>
            <a:pPr marL="152396" indent="0">
              <a:lnSpc>
                <a:spcPct val="150000"/>
              </a:lnSpc>
              <a:buFont typeface="Arial" panose="020B0604020202020204" pitchFamily="34" charset="0"/>
              <a:buNone/>
            </a:pP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[7] M. Collage, “Academic vs Non-Academic Articles —</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midmich.edu,” https://www.midmich.edu/services/lls/library/articles/</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academic-vs-non-academic-articles, [Accessed 02-04-2024].</a:t>
            </a:r>
          </a:p>
          <a:p>
            <a:pPr marL="152396" indent="0">
              <a:lnSpc>
                <a:spcPct val="150000"/>
              </a:lnSpc>
              <a:buFont typeface="Arial" panose="020B0604020202020204" pitchFamily="34" charset="0"/>
              <a:buNone/>
            </a:pP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[8] K. K. Khatri, “Research paradigm: A philosophy of educational research,”</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International Journal of English Literature and Social Sciences, vol. 5,</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no. 5, pp. 1435–1440, 2020.</a:t>
            </a:r>
          </a:p>
          <a:p>
            <a:pPr marL="152396" indent="0">
              <a:lnSpc>
                <a:spcPct val="150000"/>
              </a:lnSpc>
              <a:buFont typeface="Arial" panose="020B0604020202020204" pitchFamily="34" charset="0"/>
              <a:buNone/>
            </a:pP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[9] “philarchive.org,” https://philarchive.org/archive/MGARPGv1#:∼:</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text=At%20the%20core%20of%20every,how%20it%20can%20be%</a:t>
            </a:r>
            <a:br>
              <a:rPr lang="en-US" sz="1500" dirty="0">
                <a:latin typeface="Arial" panose="020B0604020202020204" pitchFamily="34" charset="0"/>
                <a:cs typeface="Arial" panose="020B0604020202020204" pitchFamily="34" charset="0"/>
              </a:rPr>
            </a:br>
            <a:r>
              <a:rPr lang="en-US" sz="1500" b="0" i="0" dirty="0">
                <a:effectLst/>
                <a:highlight>
                  <a:srgbClr val="FFFFFF"/>
                </a:highlight>
                <a:latin typeface="Arial" panose="020B0604020202020204" pitchFamily="34" charset="0"/>
                <a:cs typeface="Arial" panose="020B0604020202020204" pitchFamily="34" charset="0"/>
              </a:rPr>
              <a:t>20obtained., [Accessed 28-03-2024].</a:t>
            </a:r>
            <a:endParaRPr lang="en-US" sz="1500" dirty="0">
              <a:latin typeface="Arial" panose="020B0604020202020204" pitchFamily="34" charset="0"/>
              <a:cs typeface="Arial" panose="020B0604020202020204" pitchFamily="34" charset="0"/>
            </a:endParaRPr>
          </a:p>
          <a:p>
            <a:pPr marL="152396" indent="0">
              <a:buNone/>
            </a:pPr>
            <a:endParaRPr lang="en-US" sz="1200" dirty="0"/>
          </a:p>
        </p:txBody>
      </p:sp>
      <p:sp>
        <p:nvSpPr>
          <p:cNvPr id="10" name="Text Placeholder 8">
            <a:extLst>
              <a:ext uri="{FF2B5EF4-FFF2-40B4-BE49-F238E27FC236}">
                <a16:creationId xmlns:a16="http://schemas.microsoft.com/office/drawing/2014/main" id="{C8A5E278-21D5-BC29-0700-738F42A9CDAA}"/>
              </a:ext>
            </a:extLst>
          </p:cNvPr>
          <p:cNvSpPr txBox="1">
            <a:spLocks/>
          </p:cNvSpPr>
          <p:nvPr/>
        </p:nvSpPr>
        <p:spPr>
          <a:xfrm>
            <a:off x="150523" y="1619102"/>
            <a:ext cx="5945477" cy="4645522"/>
          </a:xfrm>
          <a:prstGeom prst="rect">
            <a:avLst/>
          </a:prstGeom>
        </p:spPr>
        <p:txBody>
          <a:bodyPr spcFirstLastPara="1" vert="horz" wrap="square" lIns="91425" tIns="91425" rIns="91425" bIns="91425"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lnSpc>
                <a:spcPct val="150000"/>
              </a:lnSpc>
              <a:buFont typeface="Arial" panose="020B0604020202020204" pitchFamily="34" charset="0"/>
              <a:buNone/>
            </a:pPr>
            <a:r>
              <a:rPr lang="en-US" sz="1400" b="0" i="0" dirty="0">
                <a:effectLst/>
                <a:highlight>
                  <a:srgbClr val="FFFFFF"/>
                </a:highlight>
                <a:latin typeface="Arial" panose="020B0604020202020204" pitchFamily="34" charset="0"/>
              </a:rPr>
              <a:t>[1] NTU, “Computer games.”</a:t>
            </a:r>
          </a:p>
          <a:p>
            <a:pPr marL="152396" indent="0">
              <a:lnSpc>
                <a:spcPct val="150000"/>
              </a:lnSpc>
              <a:buFont typeface="Arial" panose="020B0604020202020204" pitchFamily="34" charset="0"/>
              <a:buNone/>
            </a:pPr>
            <a:br>
              <a:rPr lang="en-US" sz="1000" dirty="0"/>
            </a:br>
            <a:r>
              <a:rPr lang="en-US" sz="1400" b="0" i="0" dirty="0">
                <a:effectLst/>
                <a:highlight>
                  <a:srgbClr val="FFFFFF"/>
                </a:highlight>
                <a:latin typeface="Arial" panose="020B0604020202020204" pitchFamily="34" charset="0"/>
              </a:rPr>
              <a:t>[2] G. Living, “Benefits of video games for kids adults —</a:t>
            </a:r>
            <a:br>
              <a:rPr lang="en-US" sz="1400" dirty="0"/>
            </a:br>
            <a:r>
              <a:rPr lang="en-US" sz="1400" b="0" i="0" dirty="0">
                <a:effectLst/>
                <a:highlight>
                  <a:srgbClr val="FFFFFF"/>
                </a:highlight>
                <a:latin typeface="Arial" panose="020B0604020202020204" pitchFamily="34" charset="0"/>
              </a:rPr>
              <a:t>living.geico.com,” https://living.geico.com/home/technology/</a:t>
            </a:r>
            <a:br>
              <a:rPr lang="en-US" sz="1400" dirty="0"/>
            </a:br>
            <a:r>
              <a:rPr lang="en-US" sz="1400" b="0" i="0" dirty="0">
                <a:effectLst/>
                <a:highlight>
                  <a:srgbClr val="FFFFFF"/>
                </a:highlight>
                <a:latin typeface="Arial" panose="020B0604020202020204" pitchFamily="34" charset="0"/>
              </a:rPr>
              <a:t>9-reasons-to-give-video-games-a-try/, [Accessed 22-May-2023].</a:t>
            </a:r>
          </a:p>
          <a:p>
            <a:pPr marL="152396" indent="0">
              <a:lnSpc>
                <a:spcPct val="150000"/>
              </a:lnSpc>
              <a:buFont typeface="Arial" panose="020B0604020202020204" pitchFamily="34" charset="0"/>
              <a:buNone/>
            </a:pPr>
            <a:br>
              <a:rPr lang="en-US" sz="1400" dirty="0"/>
            </a:br>
            <a:r>
              <a:rPr lang="en-US" sz="1400" b="0" i="0" dirty="0">
                <a:effectLst/>
                <a:highlight>
                  <a:srgbClr val="FFFFFF"/>
                </a:highlight>
                <a:latin typeface="Arial" panose="020B0604020202020204" pitchFamily="34" charset="0"/>
              </a:rPr>
              <a:t>[3] A. Pilon, “21 relaxing games for relieving stress — small-</a:t>
            </a:r>
            <a:br>
              <a:rPr lang="en-US" sz="1400" dirty="0"/>
            </a:br>
            <a:r>
              <a:rPr lang="en-US" sz="1400" b="0" i="0" dirty="0">
                <a:effectLst/>
                <a:highlight>
                  <a:srgbClr val="FFFFFF"/>
                </a:highlight>
                <a:latin typeface="Arial" panose="020B0604020202020204" pitchFamily="34" charset="0"/>
              </a:rPr>
              <a:t>biztrends.com,” https://smallbiztrends.com/2022/04/relaxing-games.html?</a:t>
            </a:r>
            <a:br>
              <a:rPr lang="en-US" sz="1400" dirty="0"/>
            </a:br>
            <a:r>
              <a:rPr lang="en-US" sz="1400" b="0" i="0" dirty="0" err="1">
                <a:effectLst/>
                <a:highlight>
                  <a:srgbClr val="FFFFFF"/>
                </a:highlight>
                <a:latin typeface="Arial" panose="020B0604020202020204" pitchFamily="34" charset="0"/>
              </a:rPr>
              <a:t>utm</a:t>
            </a:r>
            <a:r>
              <a:rPr lang="en-US" sz="1400" b="0" i="0" dirty="0">
                <a:effectLst/>
                <a:highlight>
                  <a:srgbClr val="FFFFFF"/>
                </a:highlight>
                <a:latin typeface="Arial" panose="020B0604020202020204" pitchFamily="34" charset="0"/>
              </a:rPr>
              <a:t> content=</a:t>
            </a:r>
            <a:r>
              <a:rPr lang="en-US" sz="1400" b="0" i="0" dirty="0" err="1">
                <a:effectLst/>
                <a:highlight>
                  <a:srgbClr val="FFFFFF"/>
                </a:highlight>
                <a:latin typeface="Arial" panose="020B0604020202020204" pitchFamily="34" charset="0"/>
              </a:rPr>
              <a:t>cmp</a:t>
            </a:r>
            <a:r>
              <a:rPr lang="en-US" sz="1400" b="0" i="0" dirty="0">
                <a:effectLst/>
                <a:highlight>
                  <a:srgbClr val="FFFFFF"/>
                </a:highlight>
                <a:latin typeface="Arial" panose="020B0604020202020204" pitchFamily="34" charset="0"/>
              </a:rPr>
              <a:t>-true, 2022, [Accessed 22-May-2023].</a:t>
            </a:r>
          </a:p>
          <a:p>
            <a:pPr marL="152396" indent="0">
              <a:lnSpc>
                <a:spcPct val="150000"/>
              </a:lnSpc>
              <a:buFont typeface="Arial" panose="020B0604020202020204" pitchFamily="34" charset="0"/>
              <a:buNone/>
            </a:pPr>
            <a:br>
              <a:rPr lang="en-US" sz="1400" dirty="0"/>
            </a:br>
            <a:r>
              <a:rPr lang="en-US" sz="1400" b="0" i="0" dirty="0">
                <a:effectLst/>
                <a:highlight>
                  <a:srgbClr val="FFFFFF"/>
                </a:highlight>
                <a:latin typeface="Arial" panose="020B0604020202020204" pitchFamily="34" charset="0"/>
              </a:rPr>
              <a:t>[4] W. T. Freeman, D. B. Anderson, P. Beardsley, C. N. Dodge, M. </a:t>
            </a:r>
            <a:r>
              <a:rPr lang="en-US" sz="1400" b="0" i="0" dirty="0" err="1">
                <a:effectLst/>
                <a:highlight>
                  <a:srgbClr val="FFFFFF"/>
                </a:highlight>
                <a:latin typeface="Arial" panose="020B0604020202020204" pitchFamily="34" charset="0"/>
              </a:rPr>
              <a:t>Roth,C</a:t>
            </a:r>
            <a:r>
              <a:rPr lang="en-US" sz="1400" b="0" i="0" dirty="0">
                <a:effectLst/>
                <a:highlight>
                  <a:srgbClr val="FFFFFF"/>
                </a:highlight>
                <a:latin typeface="Arial" panose="020B0604020202020204" pitchFamily="34" charset="0"/>
              </a:rPr>
              <a:t>. D. Weissman, W. S. </a:t>
            </a:r>
            <a:r>
              <a:rPr lang="en-US" sz="1400" b="0" i="0" dirty="0" err="1">
                <a:effectLst/>
                <a:highlight>
                  <a:srgbClr val="FFFFFF"/>
                </a:highlight>
                <a:latin typeface="Arial" panose="020B0604020202020204" pitchFamily="34" charset="0"/>
              </a:rPr>
              <a:t>Yerazunis</a:t>
            </a:r>
            <a:r>
              <a:rPr lang="en-US" sz="1400" b="0" i="0" dirty="0">
                <a:effectLst/>
                <a:highlight>
                  <a:srgbClr val="FFFFFF"/>
                </a:highlight>
                <a:latin typeface="Arial" panose="020B0604020202020204" pitchFamily="34" charset="0"/>
              </a:rPr>
              <a:t>, H. Kage, I. </a:t>
            </a:r>
            <a:r>
              <a:rPr lang="en-US" sz="1400" b="0" i="0" dirty="0" err="1">
                <a:effectLst/>
                <a:highlight>
                  <a:srgbClr val="FFFFFF"/>
                </a:highlight>
                <a:latin typeface="Arial" panose="020B0604020202020204" pitchFamily="34" charset="0"/>
              </a:rPr>
              <a:t>Kyuma</a:t>
            </a:r>
            <a:r>
              <a:rPr lang="en-US" sz="1400" b="0" i="0" dirty="0">
                <a:effectLst/>
                <a:highlight>
                  <a:srgbClr val="FFFFFF"/>
                </a:highlight>
                <a:latin typeface="Arial" panose="020B0604020202020204" pitchFamily="34" charset="0"/>
              </a:rPr>
              <a:t>, Y. Miyake et </a:t>
            </a:r>
            <a:r>
              <a:rPr lang="en-US" sz="1400" b="0" i="0" dirty="0" err="1">
                <a:effectLst/>
                <a:highlight>
                  <a:srgbClr val="FFFFFF"/>
                </a:highlight>
                <a:latin typeface="Arial" panose="020B0604020202020204" pitchFamily="34" charset="0"/>
              </a:rPr>
              <a:t>al.,“Computer</a:t>
            </a:r>
            <a:r>
              <a:rPr lang="en-US" sz="1400" b="0" i="0" dirty="0">
                <a:effectLst/>
                <a:highlight>
                  <a:srgbClr val="FFFFFF"/>
                </a:highlight>
                <a:latin typeface="Arial" panose="020B0604020202020204" pitchFamily="34" charset="0"/>
              </a:rPr>
              <a:t> vision for interactive computer graphics,” IEEE </a:t>
            </a:r>
            <a:r>
              <a:rPr lang="en-US" sz="1400" b="0" i="0" dirty="0" err="1">
                <a:effectLst/>
                <a:highlight>
                  <a:srgbClr val="FFFFFF"/>
                </a:highlight>
                <a:latin typeface="Arial" panose="020B0604020202020204" pitchFamily="34" charset="0"/>
              </a:rPr>
              <a:t>ComputerGraphics</a:t>
            </a:r>
            <a:r>
              <a:rPr lang="en-US" sz="1400" b="0" i="0" dirty="0">
                <a:effectLst/>
                <a:highlight>
                  <a:srgbClr val="FFFFFF"/>
                </a:highlight>
                <a:latin typeface="Arial" panose="020B0604020202020204" pitchFamily="34" charset="0"/>
              </a:rPr>
              <a:t> and Applications, vol. 18, no. 3, pp. 42–53, 1998.</a:t>
            </a:r>
          </a:p>
          <a:p>
            <a:pPr marL="152396" indent="0">
              <a:buFont typeface="Arial" panose="020B0604020202020204" pitchFamily="34" charset="0"/>
              <a:buNone/>
            </a:pPr>
            <a:br>
              <a:rPr lang="en-US" sz="1400" dirty="0"/>
            </a:br>
            <a:endParaRPr lang="en-US" sz="1200" dirty="0"/>
          </a:p>
        </p:txBody>
      </p:sp>
    </p:spTree>
    <p:extLst>
      <p:ext uri="{BB962C8B-B14F-4D97-AF65-F5344CB8AC3E}">
        <p14:creationId xmlns:p14="http://schemas.microsoft.com/office/powerpoint/2010/main" val="179379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550864" y="365125"/>
            <a:ext cx="11090274" cy="1325563"/>
          </a:xfrm>
        </p:spPr>
        <p:txBody>
          <a:bodyPr vert="horz" lIns="91440" tIns="45720" rIns="91440" bIns="45720" rtlCol="0" anchor="ctr">
            <a:normAutofit/>
          </a:bodyPr>
          <a:lstStyle/>
          <a:p>
            <a:pPr algn="l">
              <a:spcBef>
                <a:spcPct val="0"/>
              </a:spcBef>
            </a:pPr>
            <a:r>
              <a:rPr lang="en-US" sz="2800" b="1" kern="1200">
                <a:solidFill>
                  <a:schemeClr val="tx1"/>
                </a:solidFill>
                <a:latin typeface="+mj-lt"/>
                <a:ea typeface="+mj-ea"/>
                <a:cs typeface="+mj-cs"/>
              </a:rPr>
              <a:t>Thank you</a:t>
            </a:r>
            <a:br>
              <a:rPr lang="en-US" sz="2800" kern="1200">
                <a:solidFill>
                  <a:schemeClr val="tx1"/>
                </a:solidFill>
                <a:latin typeface="+mj-lt"/>
                <a:ea typeface="+mj-ea"/>
                <a:cs typeface="+mj-cs"/>
              </a:rPr>
            </a:br>
            <a:br>
              <a:rPr lang="en-US" sz="2800" kern="1200">
                <a:solidFill>
                  <a:schemeClr val="tx1"/>
                </a:solidFill>
                <a:latin typeface="+mj-lt"/>
                <a:ea typeface="+mj-ea"/>
                <a:cs typeface="+mj-cs"/>
              </a:rPr>
            </a:br>
            <a:r>
              <a:rPr lang="en-US" sz="2800" kern="1200">
                <a:solidFill>
                  <a:schemeClr val="tx1"/>
                </a:solidFill>
                <a:latin typeface="+mj-lt"/>
                <a:ea typeface="+mj-ea"/>
                <a:cs typeface="+mj-cs"/>
              </a:rPr>
              <a:t>Mikael Zammit, Dr Mario Mallia-Milanes</a:t>
            </a:r>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547688" y="2976285"/>
            <a:ext cx="110934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3614294" y="3720048"/>
            <a:ext cx="4943777" cy="1728531"/>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Shape 60"/>
          <p:cNvSpPr txBox="1">
            <a:spLocks noGrp="1"/>
          </p:cNvSpPr>
          <p:nvPr>
            <p:ph type="title"/>
          </p:nvPr>
        </p:nvSpPr>
        <p:spPr>
          <a:xfrm>
            <a:off x="1115568" y="509521"/>
            <a:ext cx="10232136" cy="1014984"/>
          </a:xfrm>
          <a:prstGeom prst="rect">
            <a:avLst/>
          </a:prstGeom>
        </p:spPr>
        <p:txBody>
          <a:bodyPr spcFirstLastPara="1" vert="horz" lIns="91440" tIns="45720" rIns="91440" bIns="45720" rtlCol="0" anchor="ctr" anchorCtr="0">
            <a:normAutofit/>
          </a:bodyPr>
          <a:lstStyle/>
          <a:p>
            <a:pPr>
              <a:spcBef>
                <a:spcPct val="0"/>
              </a:spcBef>
            </a:pPr>
            <a:r>
              <a:rPr lang="en-US" sz="4000" b="1" kern="1200">
                <a:solidFill>
                  <a:schemeClr val="tx1"/>
                </a:solidFill>
                <a:latin typeface="+mj-lt"/>
                <a:ea typeface="+mj-ea"/>
                <a:cs typeface="+mj-cs"/>
                <a:sym typeface="Raleway"/>
              </a:rPr>
              <a:t>Problem Definition</a:t>
            </a:r>
          </a:p>
        </p:txBody>
      </p:sp>
      <p:sp>
        <p:nvSpPr>
          <p:cNvPr id="79" name="Rectangle 7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2" name="Text Placeholder 5">
            <a:extLst>
              <a:ext uri="{FF2B5EF4-FFF2-40B4-BE49-F238E27FC236}">
                <a16:creationId xmlns:a16="http://schemas.microsoft.com/office/drawing/2014/main" id="{704A4E14-7A73-C619-D5F3-1F8B4BDFCF84}"/>
              </a:ext>
            </a:extLst>
          </p:cNvPr>
          <p:cNvGraphicFramePr/>
          <p:nvPr>
            <p:extLst>
              <p:ext uri="{D42A27DB-BD31-4B8C-83A1-F6EECF244321}">
                <p14:modId xmlns:p14="http://schemas.microsoft.com/office/powerpoint/2010/main" val="2560410"/>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179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 b="1" dirty="0">
                <a:latin typeface="Raleway"/>
                <a:ea typeface="Raleway"/>
                <a:cs typeface="Raleway"/>
                <a:sym typeface="Raleway"/>
              </a:rPr>
              <a:t>Hypothesis &amp; Questions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141356" y="1508764"/>
            <a:ext cx="11909287" cy="5312662"/>
          </a:xfrm>
        </p:spPr>
        <p:txBody>
          <a:bodyPr>
            <a:normAutofit fontScale="85000" lnSpcReduction="20000"/>
          </a:bodyPr>
          <a:lstStyle/>
          <a:p>
            <a:pPr marL="152396" indent="0">
              <a:buNone/>
            </a:pPr>
            <a:endParaRPr lang="en-US" sz="2000" b="1" dirty="0"/>
          </a:p>
          <a:p>
            <a:pPr marL="152396" indent="0">
              <a:buNone/>
            </a:pPr>
            <a:r>
              <a:rPr lang="en-US" sz="2800" b="1" dirty="0"/>
              <a:t>Aim of Study:</a:t>
            </a:r>
          </a:p>
          <a:p>
            <a:pPr marL="152396" indent="0">
              <a:buNone/>
            </a:pPr>
            <a:endParaRPr lang="en-US" sz="2800" b="1" dirty="0"/>
          </a:p>
          <a:p>
            <a:pPr marL="152396" indent="0">
              <a:lnSpc>
                <a:spcPct val="120000"/>
              </a:lnSpc>
              <a:buNone/>
            </a:pPr>
            <a:r>
              <a:rPr lang="en-US" sz="2000" dirty="0"/>
              <a:t>The aim of this study is to gather information from the eye gaze tracking prototype, that its usage is to test on different types of players while playing different types of game paces, so that the data required is recorded and from the interview process with the players, the data gathered will be handed to the game developers to help improving games.</a:t>
            </a:r>
          </a:p>
          <a:p>
            <a:pPr marL="152396" indent="0">
              <a:buNone/>
            </a:pPr>
            <a:endParaRPr lang="en-US" sz="2000" b="1" dirty="0"/>
          </a:p>
          <a:p>
            <a:pPr marL="152396" indent="0">
              <a:buNone/>
            </a:pPr>
            <a:endParaRPr lang="en-US" sz="2000" b="1" dirty="0"/>
          </a:p>
          <a:p>
            <a:pPr marL="152396" indent="0">
              <a:buNone/>
            </a:pPr>
            <a:r>
              <a:rPr lang="en-US" b="1" dirty="0"/>
              <a:t>Hypothesis:</a:t>
            </a:r>
            <a:br>
              <a:rPr lang="en-US" b="1" dirty="0"/>
            </a:br>
            <a:endParaRPr lang="en-US" b="1" dirty="0"/>
          </a:p>
          <a:p>
            <a:pPr marL="152396" indent="0">
              <a:lnSpc>
                <a:spcPct val="120000"/>
              </a:lnSpc>
              <a:buNone/>
            </a:pPr>
            <a:r>
              <a:rPr lang="en-US" sz="2000" dirty="0"/>
              <a:t>The hypothesis of this study is that using eye gaze tracking as a computer vision technology, it is possible to accurately identify an eye gaze and be able to tracking the user looking direction, while playing two different paces of computer games.</a:t>
            </a:r>
          </a:p>
          <a:p>
            <a:pPr marL="152396" indent="0">
              <a:buNone/>
            </a:pPr>
            <a:endParaRPr lang="en-US" sz="1600" dirty="0"/>
          </a:p>
          <a:p>
            <a:pPr marL="152396" indent="0">
              <a:buNone/>
            </a:pPr>
            <a:endParaRPr lang="en-US" sz="1600" dirty="0"/>
          </a:p>
          <a:p>
            <a:pPr marL="152396" indent="0">
              <a:buNone/>
            </a:pPr>
            <a:r>
              <a:rPr lang="en-US" b="1" dirty="0"/>
              <a:t>Research Questions:</a:t>
            </a:r>
          </a:p>
          <a:p>
            <a:pPr marL="609596" indent="-457200">
              <a:lnSpc>
                <a:spcPct val="200000"/>
              </a:lnSpc>
              <a:buFont typeface="+mj-lt"/>
              <a:buAutoNum type="arabicPeriod"/>
            </a:pPr>
            <a:r>
              <a:rPr lang="en-US" sz="2100" dirty="0"/>
              <a:t>Did the data set work properly for gaze tracking? </a:t>
            </a:r>
          </a:p>
          <a:p>
            <a:pPr marL="609596" indent="-457200">
              <a:lnSpc>
                <a:spcPct val="200000"/>
              </a:lnSpc>
              <a:buFont typeface="+mj-lt"/>
              <a:buAutoNum type="arabicPeriod"/>
            </a:pPr>
            <a:r>
              <a:rPr lang="en-US" sz="2100" dirty="0"/>
              <a:t>Was the eye gaze tracker accurate while testing?</a:t>
            </a:r>
          </a:p>
          <a:p>
            <a:pPr marL="609596" indent="-457200">
              <a:lnSpc>
                <a:spcPct val="200000"/>
              </a:lnSpc>
              <a:buFont typeface="+mj-lt"/>
              <a:buAutoNum type="arabicPeriod"/>
            </a:pPr>
            <a:r>
              <a:rPr lang="en-US" sz="2100" dirty="0"/>
              <a:t>Was the intended result retrieved from the gaze tracking?</a:t>
            </a:r>
            <a:endParaRPr lang="en-GB" sz="2100" dirty="0"/>
          </a:p>
        </p:txBody>
      </p:sp>
    </p:spTree>
    <p:extLst>
      <p:ext uri="{BB962C8B-B14F-4D97-AF65-F5344CB8AC3E}">
        <p14:creationId xmlns:p14="http://schemas.microsoft.com/office/powerpoint/2010/main" val="1491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Literature – Computer Games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Shape 61">
            <a:extLst>
              <a:ext uri="{FF2B5EF4-FFF2-40B4-BE49-F238E27FC236}">
                <a16:creationId xmlns:a16="http://schemas.microsoft.com/office/drawing/2014/main" id="{6A4C76C9-F5BC-17F9-F6A1-1B92532DC860}"/>
              </a:ext>
            </a:extLst>
          </p:cNvPr>
          <p:cNvGraphicFramePr/>
          <p:nvPr>
            <p:extLst>
              <p:ext uri="{D42A27DB-BD31-4B8C-83A1-F6EECF244321}">
                <p14:modId xmlns:p14="http://schemas.microsoft.com/office/powerpoint/2010/main" val="2995233197"/>
              </p:ext>
            </p:extLst>
          </p:nvPr>
        </p:nvGraphicFramePr>
        <p:xfrm>
          <a:off x="415600" y="15366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24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Literature – Computer Vision</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Shape 61">
            <a:extLst>
              <a:ext uri="{FF2B5EF4-FFF2-40B4-BE49-F238E27FC236}">
                <a16:creationId xmlns:a16="http://schemas.microsoft.com/office/drawing/2014/main" id="{6A4C76C9-F5BC-17F9-F6A1-1B92532DC860}"/>
              </a:ext>
            </a:extLst>
          </p:cNvPr>
          <p:cNvGraphicFramePr/>
          <p:nvPr>
            <p:extLst>
              <p:ext uri="{D42A27DB-BD31-4B8C-83A1-F6EECF244321}">
                <p14:modId xmlns:p14="http://schemas.microsoft.com/office/powerpoint/2010/main" val="79259869"/>
              </p:ext>
            </p:extLst>
          </p:nvPr>
        </p:nvGraphicFramePr>
        <p:xfrm>
          <a:off x="415600" y="15366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58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630936" y="639520"/>
            <a:ext cx="4643028" cy="1719072"/>
          </a:xfrm>
          <a:prstGeom prst="rect">
            <a:avLst/>
          </a:prstGeom>
        </p:spPr>
        <p:txBody>
          <a:bodyPr spcFirstLastPara="1" vert="horz" lIns="91440" tIns="45720" rIns="91440" bIns="45720" rtlCol="0" anchor="b" anchorCtr="0">
            <a:normAutofit/>
          </a:bodyPr>
          <a:lstStyle/>
          <a:p>
            <a:pPr lvl="0">
              <a:spcBef>
                <a:spcPct val="0"/>
              </a:spcBef>
            </a:pPr>
            <a:r>
              <a:rPr lang="en-US" sz="3800" b="1" kern="1200" dirty="0">
                <a:solidFill>
                  <a:schemeClr val="tx1"/>
                </a:solidFill>
                <a:latin typeface="+mj-lt"/>
                <a:ea typeface="+mj-ea"/>
                <a:cs typeface="+mj-cs"/>
                <a:sym typeface="Raleway"/>
              </a:rPr>
              <a:t>Methodology  Research Pipeline</a:t>
            </a:r>
          </a:p>
        </p:txBody>
      </p:sp>
      <p:sp>
        <p:nvSpPr>
          <p:cNvPr id="6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diagram, plan, screenshot&#10;&#10;Description automatically generated">
            <a:extLst>
              <a:ext uri="{FF2B5EF4-FFF2-40B4-BE49-F238E27FC236}">
                <a16:creationId xmlns:a16="http://schemas.microsoft.com/office/drawing/2014/main" id="{2F9B7071-6A34-7840-A182-82EF41F34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070" y="640080"/>
            <a:ext cx="6249326" cy="5266358"/>
          </a:xfrm>
          <a:prstGeom prst="rect">
            <a:avLst/>
          </a:prstGeom>
        </p:spPr>
      </p:pic>
      <p:sp>
        <p:nvSpPr>
          <p:cNvPr id="6" name="TextBox 5">
            <a:extLst>
              <a:ext uri="{FF2B5EF4-FFF2-40B4-BE49-F238E27FC236}">
                <a16:creationId xmlns:a16="http://schemas.microsoft.com/office/drawing/2014/main" id="{31BABDA5-18D4-7164-C363-58DEE282BD22}"/>
              </a:ext>
            </a:extLst>
          </p:cNvPr>
          <p:cNvSpPr txBox="1"/>
          <p:nvPr/>
        </p:nvSpPr>
        <p:spPr>
          <a:xfrm>
            <a:off x="6770361" y="5802566"/>
            <a:ext cx="5577976" cy="415354"/>
          </a:xfrm>
          <a:prstGeom prst="rect">
            <a:avLst/>
          </a:prstGeom>
          <a:noFill/>
        </p:spPr>
        <p:txBody>
          <a:bodyPr wrap="square" rtlCol="0">
            <a:spAutoFit/>
          </a:bodyPr>
          <a:lstStyle/>
          <a:p>
            <a:pPr defTabSz="1024128">
              <a:spcAft>
                <a:spcPts val="600"/>
              </a:spcAft>
            </a:pPr>
            <a:r>
              <a:rPr lang="en-US" sz="2016" kern="1200">
                <a:solidFill>
                  <a:schemeClr val="tx1"/>
                </a:solidFill>
                <a:latin typeface="+mn-lt"/>
                <a:ea typeface="+mn-ea"/>
                <a:cs typeface="+mn-cs"/>
              </a:rPr>
              <a:t>Fig. 1. The prototype’s Research Pipeline</a:t>
            </a:r>
            <a:endParaRPr lang="en-US"/>
          </a:p>
        </p:txBody>
      </p:sp>
      <p:graphicFrame>
        <p:nvGraphicFramePr>
          <p:cNvPr id="69" name="TextBox 6">
            <a:extLst>
              <a:ext uri="{FF2B5EF4-FFF2-40B4-BE49-F238E27FC236}">
                <a16:creationId xmlns:a16="http://schemas.microsoft.com/office/drawing/2014/main" id="{4E1FAEC6-4391-1830-4DFA-581A469B5367}"/>
              </a:ext>
            </a:extLst>
          </p:cNvPr>
          <p:cNvGraphicFramePr/>
          <p:nvPr/>
        </p:nvGraphicFramePr>
        <p:xfrm>
          <a:off x="237744" y="2836488"/>
          <a:ext cx="5369722" cy="37856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249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81" name="Rectangle 8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12A75DB4-8988-39F3-E45D-17E46AB8D3E7}"/>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60" name="Shape 60"/>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lvl="0">
              <a:spcBef>
                <a:spcPct val="0"/>
              </a:spcBef>
            </a:pPr>
            <a:r>
              <a:rPr lang="en-US" b="1">
                <a:solidFill>
                  <a:srgbClr val="FFFFFF"/>
                </a:solidFill>
                <a:sym typeface="Raleway"/>
              </a:rPr>
              <a:t>Methodology  Research Pipeline</a:t>
            </a:r>
          </a:p>
        </p:txBody>
      </p:sp>
      <p:graphicFrame>
        <p:nvGraphicFramePr>
          <p:cNvPr id="69" name="TextBox 6">
            <a:extLst>
              <a:ext uri="{FF2B5EF4-FFF2-40B4-BE49-F238E27FC236}">
                <a16:creationId xmlns:a16="http://schemas.microsoft.com/office/drawing/2014/main" id="{5BF90B29-A5B0-42DD-6F6B-41DB91EDDAA5}"/>
              </a:ext>
            </a:extLst>
          </p:cNvPr>
          <p:cNvGraphicFramePr/>
          <p:nvPr>
            <p:extLst>
              <p:ext uri="{D42A27DB-BD31-4B8C-83A1-F6EECF244321}">
                <p14:modId xmlns:p14="http://schemas.microsoft.com/office/powerpoint/2010/main" val="2182846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02671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5" name="Rectangle 6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b="1" kern="1200">
                <a:solidFill>
                  <a:schemeClr val="bg1"/>
                </a:solidFill>
                <a:latin typeface="+mj-lt"/>
                <a:ea typeface="+mj-ea"/>
                <a:cs typeface="+mj-cs"/>
                <a:sym typeface="Raleway"/>
              </a:rPr>
              <a:t>Results</a:t>
            </a:r>
          </a:p>
        </p:txBody>
      </p:sp>
      <p:pic>
        <p:nvPicPr>
          <p:cNvPr id="7" name="Picture 6">
            <a:extLst>
              <a:ext uri="{FF2B5EF4-FFF2-40B4-BE49-F238E27FC236}">
                <a16:creationId xmlns:a16="http://schemas.microsoft.com/office/drawing/2014/main" id="{C56B7A60-09A2-095C-192F-16A7A9413601}"/>
              </a:ext>
            </a:extLst>
          </p:cNvPr>
          <p:cNvPicPr>
            <a:picLocks noChangeAspect="1"/>
          </p:cNvPicPr>
          <p:nvPr/>
        </p:nvPicPr>
        <p:blipFill>
          <a:blip r:embed="rId3"/>
          <a:stretch>
            <a:fillRect/>
          </a:stretch>
        </p:blipFill>
        <p:spPr>
          <a:xfrm>
            <a:off x="864809" y="1675227"/>
            <a:ext cx="10462381" cy="4394199"/>
          </a:xfrm>
          <a:prstGeom prst="rect">
            <a:avLst/>
          </a:prstGeom>
        </p:spPr>
      </p:pic>
    </p:spTree>
    <p:extLst>
      <p:ext uri="{BB962C8B-B14F-4D97-AF65-F5344CB8AC3E}">
        <p14:creationId xmlns:p14="http://schemas.microsoft.com/office/powerpoint/2010/main" val="414766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Results</a:t>
            </a:r>
            <a:endParaRPr sz="2667" b="1" dirty="0">
              <a:latin typeface="Raleway"/>
              <a:ea typeface="Raleway"/>
              <a:cs typeface="Raleway"/>
              <a:sym typeface="Raleway"/>
            </a:endParaRPr>
          </a:p>
        </p:txBody>
      </p:sp>
      <p:sp>
        <p:nvSpPr>
          <p:cNvPr id="5" name="Text Placeholder 1">
            <a:extLst>
              <a:ext uri="{FF2B5EF4-FFF2-40B4-BE49-F238E27FC236}">
                <a16:creationId xmlns:a16="http://schemas.microsoft.com/office/drawing/2014/main" id="{EBA58A37-772F-9500-23DD-BA3278FD6D39}"/>
              </a:ext>
            </a:extLst>
          </p:cNvPr>
          <p:cNvSpPr>
            <a:spLocks noGrp="1"/>
          </p:cNvSpPr>
          <p:nvPr>
            <p:ph type="body" idx="1"/>
          </p:nvPr>
        </p:nvSpPr>
        <p:spPr>
          <a:xfrm>
            <a:off x="415925" y="2016991"/>
            <a:ext cx="11360150" cy="4554538"/>
          </a:xfrm>
        </p:spPr>
        <p:txBody>
          <a:bodyPr>
            <a:normAutofit/>
          </a:bodyPr>
          <a:lstStyle/>
          <a:p>
            <a:r>
              <a:rPr lang="en-US" sz="1800" dirty="0"/>
              <a:t>Participant One's metrics show 114 gaze direction changes between the left and right sides of the screen; the participant completed the game in 4.28 minutes; in the slow-paced game, less changes were recorded because it is more of an exploration game; the game was completed in 4.47 minutes.</a:t>
            </a:r>
          </a:p>
          <a:p>
            <a:endParaRPr lang="en-US" sz="1800" dirty="0"/>
          </a:p>
          <a:p>
            <a:r>
              <a:rPr lang="en-US" sz="1800" dirty="0"/>
              <a:t>On the other hand, participant two's metrics show that in the fast-paced game, less changes in direction were recorded, and the game was completed quickly, indicating that a more professional and experienced player was playing the game.</a:t>
            </a:r>
          </a:p>
          <a:p>
            <a:endParaRPr lang="en-US" sz="1800" dirty="0"/>
          </a:p>
          <a:p>
            <a:r>
              <a:rPr lang="en-US" sz="1800" dirty="0"/>
              <a:t>In the slow-paced game, participant two used the same time frame as the fast-paced game, and less changes were recorded.</a:t>
            </a:r>
          </a:p>
          <a:p>
            <a:endParaRPr lang="en-US" sz="1800" dirty="0"/>
          </a:p>
          <a:p>
            <a:r>
              <a:rPr lang="en-US" sz="1800" dirty="0"/>
              <a:t>The same constant evaluation was performed for the remaining two participants, because the metrics propose that there were more changes in the fast-paced game than in the slow-paced game.</a:t>
            </a:r>
          </a:p>
        </p:txBody>
      </p:sp>
    </p:spTree>
    <p:extLst>
      <p:ext uri="{BB962C8B-B14F-4D97-AF65-F5344CB8AC3E}">
        <p14:creationId xmlns:p14="http://schemas.microsoft.com/office/powerpoint/2010/main" val="288783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1955</Words>
  <Application>Microsoft Office PowerPoint</Application>
  <PresentationFormat>Widescreen</PresentationFormat>
  <Paragraphs>94</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NimbusRomNo9L-Regu</vt:lpstr>
      <vt:lpstr>Raleway</vt:lpstr>
      <vt:lpstr>Office Theme</vt:lpstr>
      <vt:lpstr>Using a Gaze Tracking System to Analyze Various Paces of Computer Games  </vt:lpstr>
      <vt:lpstr>Problem Definition</vt:lpstr>
      <vt:lpstr>Hypothesis &amp; Questions</vt:lpstr>
      <vt:lpstr>Literature – Computer Games</vt:lpstr>
      <vt:lpstr>Literature – Computer Vision</vt:lpstr>
      <vt:lpstr>Methodology  Research Pipeline</vt:lpstr>
      <vt:lpstr>Methodology  Research Pipeline</vt:lpstr>
      <vt:lpstr>Results</vt:lpstr>
      <vt:lpstr>Results</vt:lpstr>
      <vt:lpstr>Results</vt:lpstr>
      <vt:lpstr>Results</vt:lpstr>
      <vt:lpstr>Conclusions</vt:lpstr>
      <vt:lpstr>Future Recommendations</vt:lpstr>
      <vt:lpstr>References</vt:lpstr>
      <vt:lpstr>Thank you  Mikael Zammit, Dr Mario Mallia-Milanes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Gaze Tracking System to Analyze Various Paces of Computer Games  </dc:title>
  <dc:creator>Mikael Zammit</dc:creator>
  <cp:lastModifiedBy>Mikael Zammit</cp:lastModifiedBy>
  <cp:revision>11</cp:revision>
  <dcterms:created xsi:type="dcterms:W3CDTF">2023-05-22T11:40:40Z</dcterms:created>
  <dcterms:modified xsi:type="dcterms:W3CDTF">2024-05-05T13:11:32Z</dcterms:modified>
</cp:coreProperties>
</file>