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59" r:id="rId5"/>
    <p:sldId id="262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A11BC-2613-40D7-0DE7-20FBD3BA9C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7E8EA-E15E-24EC-F732-833488CAD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E0376-37C0-FC75-E1AA-0024CC834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0B17-8FB1-4181-985D-4C0E1DE2C025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413C1-9DA9-050B-C67A-A996CBD22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FD159-1665-F648-BB74-163321F07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3C05F-56BD-4A71-A5E6-A09942FD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93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B1755-F486-449A-1D12-61810B8F2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977DF3-620F-5A41-1E0C-EAABA5CEB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CABB8-D337-F05F-BAAF-B1FBB61A1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0B17-8FB1-4181-985D-4C0E1DE2C025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4EB6E-EB79-A828-F910-C2C79512A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3882B-B192-E709-616B-CC9B1BF35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3C05F-56BD-4A71-A5E6-A09942FD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42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03CDAF-0178-F4ED-62C3-1C6FB7FC7E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FD9DD1-0D12-969F-128D-D7CD54B00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6449D-4599-37DE-255C-AFF343290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0B17-8FB1-4181-985D-4C0E1DE2C025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5F2C0-5012-1F59-14FF-42C0E97FA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719D3-CEEF-DA94-2A82-0F7D2825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3C05F-56BD-4A71-A5E6-A09942FD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98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D0770-9D39-3B84-A87F-0FEF138F9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B3748-5FB7-433E-5F54-F70944F79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DD3F0-5E2D-0DC3-16D2-5E71992BF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0B17-8FB1-4181-985D-4C0E1DE2C025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9CEE9-DA89-29E7-D2FA-A96C3FA40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5FAB8-0DAB-E776-08B5-7C168EC51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3C05F-56BD-4A71-A5E6-A09942FD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69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913F0-787A-BC7D-1B7F-2BE0B496D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19BBB-A07D-A333-2DD3-545A2D11F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456EC-E69F-8172-C408-537D344C9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0B17-8FB1-4181-985D-4C0E1DE2C025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6A08E-4AEE-6137-51E3-36167719F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84739-95CA-6C25-B32C-5BB6A7D64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3C05F-56BD-4A71-A5E6-A09942FD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25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00202-8D43-BC79-3572-FE742CC57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F5118-7E12-F23B-D9AB-818E79DB76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328585-80A6-8E84-FFD8-63EAA1E0D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759DA-FC50-5F49-0E53-5C66FEF0A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0B17-8FB1-4181-985D-4C0E1DE2C025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BCA4B-DCAB-7844-BB05-F372284DE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A09A5A-4959-1C73-DC94-7AB72F93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3C05F-56BD-4A71-A5E6-A09942FD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21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DA43D-C0F6-DA4E-9054-2AAFB65BB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8355F-584F-87EB-EE80-554948C3A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5FD372-EF10-CF3E-B0AA-E86CB2945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EAE1CB-6AAE-07F4-C900-9843AF5F6A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5240E0-FF90-5F09-0F03-761A2DAE62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94CFEC-9EF6-C6C8-3D9A-DE27BC8BC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0B17-8FB1-4181-985D-4C0E1DE2C025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EA2F9C-A464-2B62-0379-1636D4DE1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35E44D-FC8F-508F-9260-88DB38427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3C05F-56BD-4A71-A5E6-A09942FD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16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02E-F299-2786-83FF-0DDEC6D49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D3CC03-658B-CA15-81FE-A8A1A132E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0B17-8FB1-4181-985D-4C0E1DE2C025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05774C-4BF0-23FB-261E-086D5B7D3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194687-1FAC-C327-B300-9A36C0C5B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3C05F-56BD-4A71-A5E6-A09942FD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651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EEFE03-4CD5-D604-9DD2-D82B3BB67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0B17-8FB1-4181-985D-4C0E1DE2C025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A13DBF-A03A-67EB-32DB-4380DA9A6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8B827-E65F-62B3-FD3B-AF73CA223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3C05F-56BD-4A71-A5E6-A09942FD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21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74ED3-E70F-1582-241C-152B335BC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06DBE-452C-4EA8-F4AB-B4647E6F5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A8BE40-DF55-928C-5076-43BF527B0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8A098F-ACD3-DA98-CE80-B6E01D550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0B17-8FB1-4181-985D-4C0E1DE2C025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B12A8-3E7D-C389-475F-797D4F3C6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32B41-5A2C-714D-EEA8-47787786F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3C05F-56BD-4A71-A5E6-A09942FD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98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014F0-0F47-8F82-04EA-DD2475768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89188E-D29B-C36E-8931-30A74949D6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6396E-6D59-B4B1-9760-666478638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F336C-A711-3C56-C5BB-6B3B3038D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0B17-8FB1-4181-985D-4C0E1DE2C025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F72990-A580-0505-5F2D-B7BE23B7A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AD4B7-C0BE-3D94-BD12-95E83B39D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3C05F-56BD-4A71-A5E6-A09942FD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477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9AC219-96A3-0599-D88B-CA231342C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00760-617D-F33B-C7BB-5BE014ED8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80FEC-9114-D0E9-1ABE-7C03D9F07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10B17-8FB1-4181-985D-4C0E1DE2C025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0D62E-485C-AC2B-9819-2BC76A06F3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EBFBB-17DE-4CCC-15E0-F1B5F7D930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3C05F-56BD-4A71-A5E6-A09942FD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33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8CB0BF-20AD-CB6B-8E6E-734EF44CB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71" y="704504"/>
            <a:ext cx="10286857" cy="2957472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5CBA70-0D31-CC5B-05EF-C4C580E4DE47}"/>
              </a:ext>
            </a:extLst>
          </p:cNvPr>
          <p:cNvSpPr txBox="1"/>
          <p:nvPr/>
        </p:nvSpPr>
        <p:spPr>
          <a:xfrm>
            <a:off x="952571" y="3771900"/>
            <a:ext cx="49719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Overall </a:t>
            </a:r>
            <a:r>
              <a:rPr lang="en-US" dirty="0" err="1"/>
              <a:t>endgoal</a:t>
            </a:r>
            <a:r>
              <a:rPr lang="en-US" dirty="0"/>
              <a:t> Identification:</a:t>
            </a:r>
          </a:p>
          <a:p>
            <a:r>
              <a:rPr lang="en-US" dirty="0"/>
              <a:t>Predict water level at each point from 2020 – 2080.</a:t>
            </a:r>
          </a:p>
          <a:p>
            <a:endParaRPr lang="en-US" dirty="0"/>
          </a:p>
          <a:p>
            <a:r>
              <a:rPr lang="en-US" dirty="0"/>
              <a:t>Current Model:</a:t>
            </a:r>
          </a:p>
          <a:p>
            <a:pPr marL="285750" indent="-285750">
              <a:buFontTx/>
              <a:buChar char="-"/>
            </a:pPr>
            <a:r>
              <a:rPr lang="en-US" dirty="0"/>
              <a:t>Basic LSTM 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751DB0-2D42-8281-E048-7C28FB2E387E}"/>
              </a:ext>
            </a:extLst>
          </p:cNvPr>
          <p:cNvSpPr txBox="1"/>
          <p:nvPr/>
        </p:nvSpPr>
        <p:spPr>
          <a:xfrm>
            <a:off x="6550090" y="3797559"/>
            <a:ext cx="44507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Inputs: </a:t>
            </a:r>
          </a:p>
          <a:p>
            <a:r>
              <a:rPr lang="en-US" dirty="0"/>
              <a:t> - </a:t>
            </a:r>
            <a:r>
              <a:rPr lang="en-US" dirty="0" err="1"/>
              <a:t>XY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datetime</a:t>
            </a:r>
          </a:p>
          <a:p>
            <a:pPr marL="285750" indent="-285750">
              <a:buFontTx/>
              <a:buChar char="-"/>
            </a:pPr>
            <a:r>
              <a:rPr lang="en-US" dirty="0"/>
              <a:t>Bed Level</a:t>
            </a:r>
          </a:p>
          <a:p>
            <a:pPr marL="285750" indent="-285750">
              <a:buFontTx/>
              <a:buChar char="-"/>
            </a:pPr>
            <a:r>
              <a:rPr lang="en-US" dirty="0"/>
              <a:t>Water level at each boundary point</a:t>
            </a:r>
          </a:p>
          <a:p>
            <a:pPr marL="285750" indent="-285750">
              <a:buFontTx/>
              <a:buChar char="-"/>
            </a:pPr>
            <a:r>
              <a:rPr lang="en-US" dirty="0"/>
              <a:t>Distance from each boundary point</a:t>
            </a:r>
          </a:p>
          <a:p>
            <a:pPr marL="285750" indent="-285750">
              <a:buFontTx/>
              <a:buChar char="-"/>
            </a:pPr>
            <a:r>
              <a:rPr lang="en-US" dirty="0"/>
              <a:t>Discharge from various sources</a:t>
            </a:r>
          </a:p>
        </p:txBody>
      </p:sp>
    </p:spTree>
    <p:extLst>
      <p:ext uri="{BB962C8B-B14F-4D97-AF65-F5344CB8AC3E}">
        <p14:creationId xmlns:p14="http://schemas.microsoft.com/office/powerpoint/2010/main" val="1280661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8CB0BF-20AD-CB6B-8E6E-734EF44CB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71" y="704504"/>
            <a:ext cx="10286857" cy="2957472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5CBA70-0D31-CC5B-05EF-C4C580E4DE47}"/>
              </a:ext>
            </a:extLst>
          </p:cNvPr>
          <p:cNvSpPr txBox="1"/>
          <p:nvPr/>
        </p:nvSpPr>
        <p:spPr>
          <a:xfrm>
            <a:off x="952571" y="3771900"/>
            <a:ext cx="49719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Findings: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LSTMs require continuous datetimes.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Why?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When the data gets plugged into the LSTM, the LSTM uses the sequential nature as its frame of reference. It has no “real” understanding of time, just understands ordering.</a:t>
            </a:r>
          </a:p>
        </p:txBody>
      </p:sp>
    </p:spTree>
    <p:extLst>
      <p:ext uri="{BB962C8B-B14F-4D97-AF65-F5344CB8AC3E}">
        <p14:creationId xmlns:p14="http://schemas.microsoft.com/office/powerpoint/2010/main" val="2706713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BCA641-81CB-AA70-640B-4657F74B7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531" y="563367"/>
            <a:ext cx="6072738" cy="4342008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4BEB31-6057-43E9-B537-B7898E7675BC}"/>
              </a:ext>
            </a:extLst>
          </p:cNvPr>
          <p:cNvSpPr txBox="1"/>
          <p:nvPr/>
        </p:nvSpPr>
        <p:spPr>
          <a:xfrm>
            <a:off x="400050" y="461044"/>
            <a:ext cx="403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Future Predictions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CC08A9-5DB3-CC8B-626D-E360AA48844A}"/>
              </a:ext>
            </a:extLst>
          </p:cNvPr>
          <p:cNvSpPr txBox="1"/>
          <p:nvPr/>
        </p:nvSpPr>
        <p:spPr>
          <a:xfrm>
            <a:off x="400050" y="1287624"/>
            <a:ext cx="40380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Ahmed’s data, we have a framework for Emma’s 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the previous 7 timesteps (days), we can predict n numbers of days in the future.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predictions use the previous 7 timestamps– Predicted timestamps and seed timestamps.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086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0C95CB-CAA3-3D22-06EB-04F399F00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739" y="581525"/>
            <a:ext cx="5947712" cy="4208006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4D256B-D979-53D5-8B68-750459C0396D}"/>
              </a:ext>
            </a:extLst>
          </p:cNvPr>
          <p:cNvSpPr txBox="1"/>
          <p:nvPr/>
        </p:nvSpPr>
        <p:spPr>
          <a:xfrm>
            <a:off x="219075" y="457200"/>
            <a:ext cx="3838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Current State of the Model &amp;</a:t>
            </a:r>
          </a:p>
          <a:p>
            <a:r>
              <a:rPr lang="en-US" dirty="0">
                <a:latin typeface="+mj-lt"/>
              </a:rPr>
              <a:t>Next Steps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390D7E-3117-3D89-574A-1FB432C8BDB9}"/>
              </a:ext>
            </a:extLst>
          </p:cNvPr>
          <p:cNvSpPr txBox="1"/>
          <p:nvPr/>
        </p:nvSpPr>
        <p:spPr>
          <a:xfrm>
            <a:off x="295275" y="1209675"/>
            <a:ext cx="37623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Currently using a very barebones LSTM.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Looking to expand to a 2-layer LSTM or Bi-Directional LSTM.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Current </a:t>
            </a:r>
            <a:r>
              <a:rPr lang="en-US" dirty="0" err="1"/>
              <a:t>RMSE</a:t>
            </a:r>
            <a:r>
              <a:rPr lang="en-US" dirty="0"/>
              <a:t>:</a:t>
            </a:r>
          </a:p>
          <a:p>
            <a:r>
              <a:rPr lang="en-US" dirty="0"/>
              <a:t>0.0252 or 2.5% Error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83AD95-8230-9EEB-0BB9-7E26D4D044EB}"/>
              </a:ext>
            </a:extLst>
          </p:cNvPr>
          <p:cNvSpPr txBox="1"/>
          <p:nvPr/>
        </p:nvSpPr>
        <p:spPr>
          <a:xfrm>
            <a:off x="401216" y="3741576"/>
            <a:ext cx="33991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Things from 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Would like to train LSTM on full dataset. Ahmed generate a new dataset using different start parameters to test on.</a:t>
            </a:r>
          </a:p>
        </p:txBody>
      </p:sp>
    </p:spTree>
    <p:extLst>
      <p:ext uri="{BB962C8B-B14F-4D97-AF65-F5344CB8AC3E}">
        <p14:creationId xmlns:p14="http://schemas.microsoft.com/office/powerpoint/2010/main" val="2012642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24D256B-D979-53D5-8B68-750459C0396D}"/>
              </a:ext>
            </a:extLst>
          </p:cNvPr>
          <p:cNvSpPr txBox="1"/>
          <p:nvPr/>
        </p:nvSpPr>
        <p:spPr>
          <a:xfrm>
            <a:off x="219075" y="457200"/>
            <a:ext cx="383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Meeting with CS Professor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390D7E-3117-3D89-574A-1FB432C8BDB9}"/>
              </a:ext>
            </a:extLst>
          </p:cNvPr>
          <p:cNvSpPr txBox="1"/>
          <p:nvPr/>
        </p:nvSpPr>
        <p:spPr>
          <a:xfrm>
            <a:off x="295274" y="1209675"/>
            <a:ext cx="450999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Current </a:t>
            </a:r>
            <a:r>
              <a:rPr lang="en-US" altLang="en-US" dirty="0" err="1"/>
              <a:t>Datashape</a:t>
            </a:r>
            <a:r>
              <a:rPr lang="en-US" altLang="en-US" dirty="0"/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u="none" strike="noStrike" cap="none" normalizeH="0" baseline="0" dirty="0">
                <a:ln>
                  <a:noFill/>
                </a:ln>
                <a:effectLst/>
              </a:rPr>
              <a:t>(</a:t>
            </a:r>
            <a:r>
              <a:rPr kumimoji="0" lang="en-US" altLang="en-US" sz="1800" b="0" u="none" strike="noStrike" cap="none" normalizeH="0" baseline="0" dirty="0" err="1">
                <a:ln>
                  <a:noFill/>
                </a:ln>
                <a:effectLst/>
              </a:rPr>
              <a:t>n_samples</a:t>
            </a:r>
            <a:r>
              <a:rPr kumimoji="0" lang="en-US" altLang="en-US" sz="1800" b="0" u="none" strike="noStrike" cap="none" normalizeH="0" baseline="0" dirty="0">
                <a:ln>
                  <a:noFill/>
                </a:ln>
                <a:effectLst/>
              </a:rPr>
              <a:t> x timesteps x </a:t>
            </a:r>
            <a:r>
              <a:rPr kumimoji="0" lang="en-US" altLang="en-US" sz="1800" b="0" u="none" strike="noStrike" cap="none" normalizeH="0" baseline="0" dirty="0" err="1">
                <a:ln>
                  <a:noFill/>
                </a:ln>
                <a:effectLst/>
              </a:rPr>
              <a:t>n_features</a:t>
            </a:r>
            <a:r>
              <a:rPr kumimoji="0" lang="en-US" altLang="en-US" sz="1800" b="0" u="none" strike="noStrike" cap="none" normalizeH="0" baseline="0" dirty="0">
                <a:ln>
                  <a:noFill/>
                </a:ln>
                <a:effectLst/>
              </a:rPr>
              <a:t>)</a:t>
            </a:r>
            <a:br>
              <a:rPr kumimoji="0" lang="en-US" altLang="en-US" sz="1800" b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sz="1800" b="0" u="none" strike="noStrike" cap="none" normalizeH="0" baseline="0" dirty="0">
                <a:ln>
                  <a:noFill/>
                </a:ln>
                <a:effectLst/>
              </a:rPr>
              <a:t>Current data has a shape (10538, 7, 28)</a:t>
            </a:r>
            <a:br>
              <a:rPr kumimoji="0" lang="en-US" altLang="en-US" sz="1800" b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sz="1800" b="0" u="none" strike="noStrike" cap="none" normalizeH="0" baseline="0" dirty="0">
                <a:ln>
                  <a:noFill/>
                </a:ln>
                <a:effectLst/>
              </a:rPr>
              <a:t>10538 refers to the number of data points and 28 refers to the columns (multi-variables).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CBA1D4-E15D-FEDC-8555-B3C0B0F44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ube 2">
            <a:extLst>
              <a:ext uri="{FF2B5EF4-FFF2-40B4-BE49-F238E27FC236}">
                <a16:creationId xmlns:a16="http://schemas.microsoft.com/office/drawing/2014/main" id="{B6F09D20-6663-DCC1-8FA2-1DB91F1C2A7F}"/>
              </a:ext>
            </a:extLst>
          </p:cNvPr>
          <p:cNvSpPr/>
          <p:nvPr/>
        </p:nvSpPr>
        <p:spPr>
          <a:xfrm>
            <a:off x="793103" y="4376057"/>
            <a:ext cx="1847461" cy="1604865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2DE4D3-961E-905F-31A0-473923213FAE}"/>
              </a:ext>
            </a:extLst>
          </p:cNvPr>
          <p:cNvSpPr txBox="1"/>
          <p:nvPr/>
        </p:nvSpPr>
        <p:spPr>
          <a:xfrm rot="16200000">
            <a:off x="-163873" y="5060111"/>
            <a:ext cx="12876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Features:</a:t>
            </a:r>
          </a:p>
          <a:p>
            <a:r>
              <a:rPr lang="en-US" sz="1200" dirty="0"/>
              <a:t>(</a:t>
            </a:r>
            <a:r>
              <a:rPr lang="en-US" sz="1200" dirty="0" err="1"/>
              <a:t>WS,BL,etc</a:t>
            </a:r>
            <a:r>
              <a:rPr lang="en-US" sz="12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AD290A-6199-4592-540A-0895DA01426D}"/>
              </a:ext>
            </a:extLst>
          </p:cNvPr>
          <p:cNvSpPr txBox="1"/>
          <p:nvPr/>
        </p:nvSpPr>
        <p:spPr>
          <a:xfrm>
            <a:off x="793103" y="6158204"/>
            <a:ext cx="14555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Samples:</a:t>
            </a:r>
          </a:p>
          <a:p>
            <a:r>
              <a:rPr lang="en-US" sz="1200" dirty="0"/>
              <a:t>(each row)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AF427C-6419-48D6-36D3-76D7B5F44934}"/>
              </a:ext>
            </a:extLst>
          </p:cNvPr>
          <p:cNvSpPr txBox="1"/>
          <p:nvPr/>
        </p:nvSpPr>
        <p:spPr>
          <a:xfrm rot="18400358">
            <a:off x="2387571" y="5389622"/>
            <a:ext cx="13909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Timesteps:</a:t>
            </a:r>
          </a:p>
          <a:p>
            <a:r>
              <a:rPr lang="en-US" sz="1200" dirty="0"/>
              <a:t>(7 Days =&gt; </a:t>
            </a:r>
          </a:p>
          <a:p>
            <a:r>
              <a:rPr lang="en-US" sz="1200" dirty="0"/>
              <a:t>1 prediction)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F219D5-9C2A-E8CB-503A-D5B257C095DF}"/>
              </a:ext>
            </a:extLst>
          </p:cNvPr>
          <p:cNvSpPr txBox="1"/>
          <p:nvPr/>
        </p:nvSpPr>
        <p:spPr>
          <a:xfrm>
            <a:off x="6155906" y="457200"/>
            <a:ext cx="383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New </a:t>
            </a:r>
            <a:r>
              <a:rPr lang="en-US" dirty="0" err="1">
                <a:latin typeface="+mj-lt"/>
              </a:rPr>
              <a:t>Datashape</a:t>
            </a:r>
            <a:endParaRPr lang="en-US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5AED69-D862-C0A2-B519-18EE7780A69F}"/>
              </a:ext>
            </a:extLst>
          </p:cNvPr>
          <p:cNvSpPr txBox="1"/>
          <p:nvPr/>
        </p:nvSpPr>
        <p:spPr>
          <a:xfrm>
            <a:off x="6232105" y="1209675"/>
            <a:ext cx="511391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u="none" strike="noStrike" cap="none" normalizeH="0" baseline="0" dirty="0">
                <a:ln>
                  <a:noFill/>
                </a:ln>
                <a:effectLst/>
              </a:rPr>
              <a:t>(</a:t>
            </a:r>
            <a:r>
              <a:rPr kumimoji="0" lang="en-US" altLang="en-US" sz="1800" b="0" u="none" strike="noStrike" cap="none" normalizeH="0" baseline="0" dirty="0" err="1">
                <a:ln>
                  <a:noFill/>
                </a:ln>
                <a:effectLst/>
              </a:rPr>
              <a:t>n_samples</a:t>
            </a:r>
            <a:r>
              <a:rPr kumimoji="0" lang="en-US" altLang="en-US" sz="1800" b="0" u="none" strike="noStrike" cap="none" normalizeH="0" baseline="0" dirty="0">
                <a:ln>
                  <a:noFill/>
                </a:ln>
                <a:effectLst/>
              </a:rPr>
              <a:t> x </a:t>
            </a:r>
            <a:r>
              <a:rPr kumimoji="0" lang="en-US" altLang="en-US" sz="1800" b="0" u="sng" strike="noStrike" cap="none" normalizeH="0" baseline="0" dirty="0" err="1">
                <a:ln>
                  <a:noFill/>
                </a:ln>
                <a:effectLst/>
              </a:rPr>
              <a:t>POINT_ID</a:t>
            </a:r>
            <a:r>
              <a:rPr kumimoji="0" lang="en-US" altLang="en-US" sz="1800" b="0" u="sng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800" b="0" u="none" strike="noStrike" cap="none" normalizeH="0" baseline="0" dirty="0">
                <a:ln>
                  <a:noFill/>
                </a:ln>
                <a:effectLst/>
              </a:rPr>
              <a:t>x </a:t>
            </a:r>
            <a:r>
              <a:rPr kumimoji="0" lang="en-US" altLang="en-US" sz="1800" b="0" u="none" strike="noStrike" cap="none" normalizeH="0" baseline="0" dirty="0" err="1">
                <a:ln>
                  <a:noFill/>
                </a:ln>
                <a:effectLst/>
              </a:rPr>
              <a:t>n_features</a:t>
            </a:r>
            <a:r>
              <a:rPr kumimoji="0" lang="en-US" altLang="en-US" sz="1800" b="0" u="none" strike="noStrike" cap="none" normalizeH="0" baseline="0" dirty="0">
                <a:ln>
                  <a:noFill/>
                </a:ln>
                <a:effectLst/>
              </a:rPr>
              <a:t> x timesteps)</a:t>
            </a:r>
            <a:br>
              <a:rPr kumimoji="0" lang="en-US" altLang="en-US" sz="1800" b="0" u="none" strike="noStrike" cap="none" normalizeH="0" baseline="0" dirty="0">
                <a:ln>
                  <a:noFill/>
                </a:ln>
                <a:effectLst/>
              </a:rPr>
            </a:b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0381A8F9-5FB7-FCF0-3185-8CFA09C28A9C}"/>
              </a:ext>
            </a:extLst>
          </p:cNvPr>
          <p:cNvSpPr/>
          <p:nvPr/>
        </p:nvSpPr>
        <p:spPr>
          <a:xfrm>
            <a:off x="6729934" y="4376057"/>
            <a:ext cx="1847461" cy="1604865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F1055E-3647-215E-30C7-151E398428CD}"/>
              </a:ext>
            </a:extLst>
          </p:cNvPr>
          <p:cNvSpPr txBox="1"/>
          <p:nvPr/>
        </p:nvSpPr>
        <p:spPr>
          <a:xfrm rot="16200000">
            <a:off x="5772958" y="5060111"/>
            <a:ext cx="12876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Features:</a:t>
            </a:r>
          </a:p>
          <a:p>
            <a:r>
              <a:rPr lang="en-US" sz="1200" dirty="0"/>
              <a:t>(</a:t>
            </a:r>
            <a:r>
              <a:rPr lang="en-US" sz="1200" dirty="0" err="1"/>
              <a:t>WS,BL,etc</a:t>
            </a:r>
            <a:r>
              <a:rPr lang="en-US" sz="1200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C44FEF-09D1-08AE-CC1E-C3C462FAF211}"/>
              </a:ext>
            </a:extLst>
          </p:cNvPr>
          <p:cNvSpPr txBox="1"/>
          <p:nvPr/>
        </p:nvSpPr>
        <p:spPr>
          <a:xfrm rot="20857508">
            <a:off x="7701826" y="6065870"/>
            <a:ext cx="13909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Timesteps:</a:t>
            </a:r>
          </a:p>
          <a:p>
            <a:r>
              <a:rPr lang="en-US" sz="1200" dirty="0"/>
              <a:t>(7 Days =&gt; </a:t>
            </a:r>
          </a:p>
          <a:p>
            <a:r>
              <a:rPr lang="en-US" sz="1200" dirty="0"/>
              <a:t>1 prediction)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B146EE-3EE4-B3B1-C530-F056E9F4EA8E}"/>
              </a:ext>
            </a:extLst>
          </p:cNvPr>
          <p:cNvSpPr txBox="1"/>
          <p:nvPr/>
        </p:nvSpPr>
        <p:spPr>
          <a:xfrm>
            <a:off x="6446375" y="6123801"/>
            <a:ext cx="14555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Samples:</a:t>
            </a:r>
          </a:p>
          <a:p>
            <a:r>
              <a:rPr lang="en-US" sz="1200" dirty="0"/>
              <a:t>(each row)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FB40C2-9121-B593-5945-905CEAF97405}"/>
              </a:ext>
            </a:extLst>
          </p:cNvPr>
          <p:cNvSpPr/>
          <p:nvPr/>
        </p:nvSpPr>
        <p:spPr>
          <a:xfrm>
            <a:off x="7174162" y="3909527"/>
            <a:ext cx="1717911" cy="150222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4DDD1B-7B7E-650D-A151-382B4C2E73E4}"/>
              </a:ext>
            </a:extLst>
          </p:cNvPr>
          <p:cNvSpPr txBox="1"/>
          <p:nvPr/>
        </p:nvSpPr>
        <p:spPr>
          <a:xfrm>
            <a:off x="7237154" y="3059668"/>
            <a:ext cx="13909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PointID</a:t>
            </a:r>
            <a:endParaRPr lang="en-US" dirty="0"/>
          </a:p>
          <a:p>
            <a:r>
              <a:rPr lang="en-US" sz="1200" dirty="0"/>
              <a:t>(1-15) or</a:t>
            </a:r>
          </a:p>
          <a:p>
            <a:r>
              <a:rPr lang="en-US" sz="1200" dirty="0"/>
              <a:t>(1-300,000)</a:t>
            </a:r>
          </a:p>
        </p:txBody>
      </p:sp>
    </p:spTree>
    <p:extLst>
      <p:ext uri="{BB962C8B-B14F-4D97-AF65-F5344CB8AC3E}">
        <p14:creationId xmlns:p14="http://schemas.microsoft.com/office/powerpoint/2010/main" val="1351990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24D256B-D979-53D5-8B68-750459C0396D}"/>
              </a:ext>
            </a:extLst>
          </p:cNvPr>
          <p:cNvSpPr txBox="1"/>
          <p:nvPr/>
        </p:nvSpPr>
        <p:spPr>
          <a:xfrm>
            <a:off x="219075" y="457200"/>
            <a:ext cx="383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ConvLSTM</a:t>
            </a:r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390D7E-3117-3D89-574A-1FB432C8BDB9}"/>
              </a:ext>
            </a:extLst>
          </p:cNvPr>
          <p:cNvSpPr txBox="1"/>
          <p:nvPr/>
        </p:nvSpPr>
        <p:spPr>
          <a:xfrm>
            <a:off x="295274" y="1209675"/>
            <a:ext cx="450999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Current </a:t>
            </a:r>
            <a:r>
              <a:rPr lang="en-US" altLang="en-US" dirty="0" err="1"/>
              <a:t>Datashape</a:t>
            </a:r>
            <a:r>
              <a:rPr lang="en-US" altLang="en-US" dirty="0"/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u="none" strike="noStrike" cap="none" normalizeH="0" baseline="0" dirty="0">
                <a:ln>
                  <a:noFill/>
                </a:ln>
                <a:effectLst/>
              </a:rPr>
              <a:t>(</a:t>
            </a:r>
            <a:r>
              <a:rPr kumimoji="0" lang="en-US" altLang="en-US" sz="1800" b="0" u="none" strike="noStrike" cap="none" normalizeH="0" baseline="0" dirty="0" err="1">
                <a:ln>
                  <a:noFill/>
                </a:ln>
                <a:effectLst/>
              </a:rPr>
              <a:t>n_samples</a:t>
            </a:r>
            <a:r>
              <a:rPr kumimoji="0" lang="en-US" altLang="en-US" sz="1800" b="0" u="none" strike="noStrike" cap="none" normalizeH="0" baseline="0" dirty="0">
                <a:ln>
                  <a:noFill/>
                </a:ln>
                <a:effectLst/>
              </a:rPr>
              <a:t> x timesteps x </a:t>
            </a:r>
            <a:r>
              <a:rPr kumimoji="0" lang="en-US" altLang="en-US" sz="1800" b="0" u="none" strike="noStrike" cap="none" normalizeH="0" baseline="0" dirty="0" err="1">
                <a:ln>
                  <a:noFill/>
                </a:ln>
                <a:effectLst/>
              </a:rPr>
              <a:t>n_features</a:t>
            </a:r>
            <a:r>
              <a:rPr kumimoji="0" lang="en-US" altLang="en-US" sz="1800" b="0" u="none" strike="noStrike" cap="none" normalizeH="0" baseline="0" dirty="0">
                <a:ln>
                  <a:noFill/>
                </a:ln>
                <a:effectLst/>
              </a:rPr>
              <a:t>)</a:t>
            </a:r>
            <a:br>
              <a:rPr kumimoji="0" lang="en-US" altLang="en-US" sz="1800" b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sz="1800" b="0" u="none" strike="noStrike" cap="none" normalizeH="0" baseline="0" dirty="0">
                <a:ln>
                  <a:noFill/>
                </a:ln>
                <a:effectLst/>
              </a:rPr>
              <a:t>Current data has a shape (10538, 7, 28)</a:t>
            </a:r>
            <a:br>
              <a:rPr kumimoji="0" lang="en-US" altLang="en-US" sz="1800" b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sz="1800" b="0" u="none" strike="noStrike" cap="none" normalizeH="0" baseline="0" dirty="0">
                <a:ln>
                  <a:noFill/>
                </a:ln>
                <a:effectLst/>
              </a:rPr>
              <a:t>10538 refers to the number of data points and 28 refers to the columns (multi-variables).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CBA1D4-E15D-FEDC-8555-B3C0B0F44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ube 2">
            <a:extLst>
              <a:ext uri="{FF2B5EF4-FFF2-40B4-BE49-F238E27FC236}">
                <a16:creationId xmlns:a16="http://schemas.microsoft.com/office/drawing/2014/main" id="{B6F09D20-6663-DCC1-8FA2-1DB91F1C2A7F}"/>
              </a:ext>
            </a:extLst>
          </p:cNvPr>
          <p:cNvSpPr/>
          <p:nvPr/>
        </p:nvSpPr>
        <p:spPr>
          <a:xfrm>
            <a:off x="793103" y="4376057"/>
            <a:ext cx="1847461" cy="1604865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2DE4D3-961E-905F-31A0-473923213FAE}"/>
              </a:ext>
            </a:extLst>
          </p:cNvPr>
          <p:cNvSpPr txBox="1"/>
          <p:nvPr/>
        </p:nvSpPr>
        <p:spPr>
          <a:xfrm rot="16200000">
            <a:off x="-163873" y="5060111"/>
            <a:ext cx="12876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Features:</a:t>
            </a:r>
          </a:p>
          <a:p>
            <a:r>
              <a:rPr lang="en-US" sz="1200" dirty="0"/>
              <a:t>(</a:t>
            </a:r>
            <a:r>
              <a:rPr lang="en-US" sz="1200" dirty="0" err="1"/>
              <a:t>WS,BL,etc</a:t>
            </a:r>
            <a:r>
              <a:rPr lang="en-US" sz="12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AD290A-6199-4592-540A-0895DA01426D}"/>
              </a:ext>
            </a:extLst>
          </p:cNvPr>
          <p:cNvSpPr txBox="1"/>
          <p:nvPr/>
        </p:nvSpPr>
        <p:spPr>
          <a:xfrm>
            <a:off x="793103" y="6158204"/>
            <a:ext cx="14555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Samples:</a:t>
            </a:r>
          </a:p>
          <a:p>
            <a:r>
              <a:rPr lang="en-US" sz="1200" dirty="0"/>
              <a:t>(each row)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AF427C-6419-48D6-36D3-76D7B5F44934}"/>
              </a:ext>
            </a:extLst>
          </p:cNvPr>
          <p:cNvSpPr txBox="1"/>
          <p:nvPr/>
        </p:nvSpPr>
        <p:spPr>
          <a:xfrm rot="18400358">
            <a:off x="2387571" y="5389622"/>
            <a:ext cx="13909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Timesteps:</a:t>
            </a:r>
          </a:p>
          <a:p>
            <a:r>
              <a:rPr lang="en-US" sz="1200" dirty="0"/>
              <a:t>(7 Days =&gt; </a:t>
            </a:r>
          </a:p>
          <a:p>
            <a:r>
              <a:rPr lang="en-US" sz="1200" dirty="0"/>
              <a:t>1 prediction)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C753D4-C84B-3F80-6420-93AA62533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810" y="641866"/>
            <a:ext cx="3810330" cy="321591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AECB71-68BE-34C3-E018-AA728D530372}"/>
              </a:ext>
            </a:extLst>
          </p:cNvPr>
          <p:cNvCxnSpPr>
            <a:cxnSpLocks/>
          </p:cNvCxnSpPr>
          <p:nvPr/>
        </p:nvCxnSpPr>
        <p:spPr>
          <a:xfrm flipH="1">
            <a:off x="7346302" y="1940767"/>
            <a:ext cx="923730" cy="2743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010B081-A910-FD06-9879-F7A8C6F40D15}"/>
              </a:ext>
            </a:extLst>
          </p:cNvPr>
          <p:cNvCxnSpPr>
            <a:cxnSpLocks/>
          </p:cNvCxnSpPr>
          <p:nvPr/>
        </p:nvCxnSpPr>
        <p:spPr>
          <a:xfrm>
            <a:off x="8465975" y="1940767"/>
            <a:ext cx="901960" cy="2752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be 26">
            <a:extLst>
              <a:ext uri="{FF2B5EF4-FFF2-40B4-BE49-F238E27FC236}">
                <a16:creationId xmlns:a16="http://schemas.microsoft.com/office/drawing/2014/main" id="{FD405618-5912-1B18-2AF3-E9DAF8287C8E}"/>
              </a:ext>
            </a:extLst>
          </p:cNvPr>
          <p:cNvSpPr/>
          <p:nvPr/>
        </p:nvSpPr>
        <p:spPr>
          <a:xfrm>
            <a:off x="7346302" y="4683965"/>
            <a:ext cx="1847461" cy="1604865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0B57B2-D1AE-18E5-2E62-9B3FB0BCD939}"/>
              </a:ext>
            </a:extLst>
          </p:cNvPr>
          <p:cNvSpPr txBox="1"/>
          <p:nvPr/>
        </p:nvSpPr>
        <p:spPr>
          <a:xfrm rot="18616740">
            <a:off x="8828109" y="5764952"/>
            <a:ext cx="12876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Features:</a:t>
            </a:r>
          </a:p>
          <a:p>
            <a:r>
              <a:rPr lang="en-US" sz="1200" dirty="0"/>
              <a:t>(</a:t>
            </a:r>
            <a:r>
              <a:rPr lang="en-US" sz="1200" dirty="0" err="1"/>
              <a:t>WS,BL,etc</a:t>
            </a:r>
            <a:r>
              <a:rPr lang="en-U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22744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399</Words>
  <Application>Microsoft Office PowerPoint</Application>
  <PresentationFormat>Widescreen</PresentationFormat>
  <Paragraphs>69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JetBrains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m</dc:creator>
  <cp:lastModifiedBy>s m</cp:lastModifiedBy>
  <cp:revision>5</cp:revision>
  <dcterms:created xsi:type="dcterms:W3CDTF">2023-04-10T23:21:36Z</dcterms:created>
  <dcterms:modified xsi:type="dcterms:W3CDTF">2023-04-26T18:56:22Z</dcterms:modified>
</cp:coreProperties>
</file>