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6" r:id="rId7"/>
    <p:sldId id="261" r:id="rId8"/>
    <p:sldId id="263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02DC8-3631-44CA-A296-6272B56F2779}" v="118" dt="2023-09-02T18:45:26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, Michael" userId="e1e85a53-a0ae-4802-ae91-e5706764628c" providerId="ADAL" clId="{01C02DC8-3631-44CA-A296-6272B56F2779}"/>
    <pc:docChg chg="modSld">
      <pc:chgData name="Hu, Michael" userId="e1e85a53-a0ae-4802-ae91-e5706764628c" providerId="ADAL" clId="{01C02DC8-3631-44CA-A296-6272B56F2779}" dt="2023-09-02T18:45:26.028" v="117" actId="2711"/>
      <pc:docMkLst>
        <pc:docMk/>
      </pc:docMkLst>
      <pc:sldChg chg="modSp">
        <pc:chgData name="Hu, Michael" userId="e1e85a53-a0ae-4802-ae91-e5706764628c" providerId="ADAL" clId="{01C02DC8-3631-44CA-A296-6272B56F2779}" dt="2023-09-02T18:45:26.028" v="117" actId="2711"/>
        <pc:sldMkLst>
          <pc:docMk/>
          <pc:sldMk cId="2297009535" sldId="262"/>
        </pc:sldMkLst>
        <pc:graphicFrameChg chg="mod">
          <ac:chgData name="Hu, Michael" userId="e1e85a53-a0ae-4802-ae91-e5706764628c" providerId="ADAL" clId="{01C02DC8-3631-44CA-A296-6272B56F2779}" dt="2023-09-02T18:45:26.028" v="117" actId="2711"/>
          <ac:graphicFrameMkLst>
            <pc:docMk/>
            <pc:sldMk cId="2297009535" sldId="262"/>
            <ac:graphicFrameMk id="17" creationId="{52826472-00C3-FB05-82A2-A6D035859ADC}"/>
          </ac:graphicFrameMkLst>
        </pc:graphicFrameChg>
      </pc:sldChg>
    </pc:docChg>
  </pc:docChgLst>
  <pc:docChgLst>
    <pc:chgData name="Michael" userId="e1e85a53-a0ae-4802-ae91-e5706764628c" providerId="ADAL" clId="{FBB1EF54-D699-4614-BA9C-81800FEE2143}"/>
    <pc:docChg chg="custSel addSld delSld modSld sldOrd">
      <pc:chgData name="Michael" userId="e1e85a53-a0ae-4802-ae91-e5706764628c" providerId="ADAL" clId="{FBB1EF54-D699-4614-BA9C-81800FEE2143}" dt="2023-07-25T10:37:23.976" v="1531" actId="20577"/>
      <pc:docMkLst>
        <pc:docMk/>
      </pc:docMkLst>
      <pc:sldChg chg="addSp modSp mod">
        <pc:chgData name="Michael" userId="e1e85a53-a0ae-4802-ae91-e5706764628c" providerId="ADAL" clId="{FBB1EF54-D699-4614-BA9C-81800FEE2143}" dt="2023-07-25T10:28:12.907" v="605" actId="1076"/>
        <pc:sldMkLst>
          <pc:docMk/>
          <pc:sldMk cId="2875842876" sldId="261"/>
        </pc:sldMkLst>
        <pc:spChg chg="add mod">
          <ac:chgData name="Michael" userId="e1e85a53-a0ae-4802-ae91-e5706764628c" providerId="ADAL" clId="{FBB1EF54-D699-4614-BA9C-81800FEE2143}" dt="2023-07-25T10:28:12.907" v="605" actId="1076"/>
          <ac:spMkLst>
            <pc:docMk/>
            <pc:sldMk cId="2875842876" sldId="261"/>
            <ac:spMk id="3" creationId="{E1458453-5F91-778F-3BBA-ED1DB26232D9}"/>
          </ac:spMkLst>
        </pc:spChg>
      </pc:sldChg>
      <pc:sldChg chg="modSp mod">
        <pc:chgData name="Michael" userId="e1e85a53-a0ae-4802-ae91-e5706764628c" providerId="ADAL" clId="{FBB1EF54-D699-4614-BA9C-81800FEE2143}" dt="2023-07-25T10:37:23.976" v="1531" actId="20577"/>
        <pc:sldMkLst>
          <pc:docMk/>
          <pc:sldMk cId="1972750069" sldId="265"/>
        </pc:sldMkLst>
        <pc:spChg chg="mod">
          <ac:chgData name="Michael" userId="e1e85a53-a0ae-4802-ae91-e5706764628c" providerId="ADAL" clId="{FBB1EF54-D699-4614-BA9C-81800FEE2143}" dt="2023-07-25T10:37:23.976" v="1531" actId="20577"/>
          <ac:spMkLst>
            <pc:docMk/>
            <pc:sldMk cId="1972750069" sldId="265"/>
            <ac:spMk id="7" creationId="{BA6CBC29-AFC0-5FA9-9E58-EC75B2C953AF}"/>
          </ac:spMkLst>
        </pc:spChg>
      </pc:sldChg>
      <pc:sldChg chg="addSp delSp modSp mod">
        <pc:chgData name="Michael" userId="e1e85a53-a0ae-4802-ae91-e5706764628c" providerId="ADAL" clId="{FBB1EF54-D699-4614-BA9C-81800FEE2143}" dt="2023-07-25T10:22:27.037" v="316" actId="20577"/>
        <pc:sldMkLst>
          <pc:docMk/>
          <pc:sldMk cId="1117692657" sldId="268"/>
        </pc:sldMkLst>
        <pc:spChg chg="add mod">
          <ac:chgData name="Michael" userId="e1e85a53-a0ae-4802-ae91-e5706764628c" providerId="ADAL" clId="{FBB1EF54-D699-4614-BA9C-81800FEE2143}" dt="2023-07-25T10:20:48.550" v="92" actId="692"/>
          <ac:spMkLst>
            <pc:docMk/>
            <pc:sldMk cId="1117692657" sldId="268"/>
            <ac:spMk id="2" creationId="{61300A45-4BA6-5FB7-1943-3369CC9BFB05}"/>
          </ac:spMkLst>
        </pc:spChg>
        <pc:spChg chg="add del mod">
          <ac:chgData name="Michael" userId="e1e85a53-a0ae-4802-ae91-e5706764628c" providerId="ADAL" clId="{FBB1EF54-D699-4614-BA9C-81800FEE2143}" dt="2023-07-25T10:20:14.532" v="79" actId="478"/>
          <ac:spMkLst>
            <pc:docMk/>
            <pc:sldMk cId="1117692657" sldId="268"/>
            <ac:spMk id="5" creationId="{31BAA30F-9802-6241-CE56-4EBB00B74779}"/>
          </ac:spMkLst>
        </pc:spChg>
        <pc:spChg chg="mod">
          <ac:chgData name="Michael" userId="e1e85a53-a0ae-4802-ae91-e5706764628c" providerId="ADAL" clId="{FBB1EF54-D699-4614-BA9C-81800FEE2143}" dt="2023-07-25T10:22:27.037" v="316" actId="20577"/>
          <ac:spMkLst>
            <pc:docMk/>
            <pc:sldMk cId="1117692657" sldId="268"/>
            <ac:spMk id="7" creationId="{51C8CD30-791B-E9B6-93C7-5C31E9C13BE2}"/>
          </ac:spMkLst>
        </pc:spChg>
        <pc:picChg chg="mod modCrop">
          <ac:chgData name="Michael" userId="e1e85a53-a0ae-4802-ae91-e5706764628c" providerId="ADAL" clId="{FBB1EF54-D699-4614-BA9C-81800FEE2143}" dt="2023-07-25T10:17:55.010" v="4" actId="1076"/>
          <ac:picMkLst>
            <pc:docMk/>
            <pc:sldMk cId="1117692657" sldId="268"/>
            <ac:picMk id="17" creationId="{6168ED18-D8EA-F82C-85BE-98C01281643B}"/>
          </ac:picMkLst>
        </pc:picChg>
      </pc:sldChg>
      <pc:sldChg chg="addSp modSp add mod ord">
        <pc:chgData name="Michael" userId="e1e85a53-a0ae-4802-ae91-e5706764628c" providerId="ADAL" clId="{FBB1EF54-D699-4614-BA9C-81800FEE2143}" dt="2023-07-25T10:24:50.781" v="532" actId="20577"/>
        <pc:sldMkLst>
          <pc:docMk/>
          <pc:sldMk cId="1960964595" sldId="269"/>
        </pc:sldMkLst>
        <pc:spChg chg="mod">
          <ac:chgData name="Michael" userId="e1e85a53-a0ae-4802-ae91-e5706764628c" providerId="ADAL" clId="{FBB1EF54-D699-4614-BA9C-81800FEE2143}" dt="2023-07-25T10:23:02.114" v="350" actId="20577"/>
          <ac:spMkLst>
            <pc:docMk/>
            <pc:sldMk cId="1960964595" sldId="269"/>
            <ac:spMk id="2" creationId="{DCE4DF3E-9130-5E42-E8B5-0B5C0295B7C6}"/>
          </ac:spMkLst>
        </pc:spChg>
        <pc:spChg chg="add mod">
          <ac:chgData name="Michael" userId="e1e85a53-a0ae-4802-ae91-e5706764628c" providerId="ADAL" clId="{FBB1EF54-D699-4614-BA9C-81800FEE2143}" dt="2023-07-25T10:24:50.781" v="532" actId="20577"/>
          <ac:spMkLst>
            <pc:docMk/>
            <pc:sldMk cId="1960964595" sldId="269"/>
            <ac:spMk id="3" creationId="{743C582D-E78C-E132-F9C8-9B2B785A33CB}"/>
          </ac:spMkLst>
        </pc:spChg>
        <pc:picChg chg="mod">
          <ac:chgData name="Michael" userId="e1e85a53-a0ae-4802-ae91-e5706764628c" providerId="ADAL" clId="{FBB1EF54-D699-4614-BA9C-81800FEE2143}" dt="2023-07-25T10:24:09.310" v="482" actId="14826"/>
          <ac:picMkLst>
            <pc:docMk/>
            <pc:sldMk cId="1960964595" sldId="269"/>
            <ac:picMk id="4" creationId="{1877241B-569F-DE3D-302C-AB707AE75BB9}"/>
          </ac:picMkLst>
        </pc:picChg>
      </pc:sldChg>
      <pc:sldChg chg="delSp modSp add mod ord">
        <pc:chgData name="Michael" userId="e1e85a53-a0ae-4802-ae91-e5706764628c" providerId="ADAL" clId="{FBB1EF54-D699-4614-BA9C-81800FEE2143}" dt="2023-07-25T10:24:18.258" v="483" actId="14826"/>
        <pc:sldMkLst>
          <pc:docMk/>
          <pc:sldMk cId="985885376" sldId="270"/>
        </pc:sldMkLst>
        <pc:spChg chg="mod">
          <ac:chgData name="Michael" userId="e1e85a53-a0ae-4802-ae91-e5706764628c" providerId="ADAL" clId="{FBB1EF54-D699-4614-BA9C-81800FEE2143}" dt="2023-07-25T10:23:11.886" v="353" actId="20577"/>
          <ac:spMkLst>
            <pc:docMk/>
            <pc:sldMk cId="985885376" sldId="270"/>
            <ac:spMk id="2" creationId="{DCE4DF3E-9130-5E42-E8B5-0B5C0295B7C6}"/>
          </ac:spMkLst>
        </pc:spChg>
        <pc:spChg chg="del">
          <ac:chgData name="Michael" userId="e1e85a53-a0ae-4802-ae91-e5706764628c" providerId="ADAL" clId="{FBB1EF54-D699-4614-BA9C-81800FEE2143}" dt="2023-07-25T10:23:16.294" v="354" actId="21"/>
          <ac:spMkLst>
            <pc:docMk/>
            <pc:sldMk cId="985885376" sldId="270"/>
            <ac:spMk id="7" creationId="{BA6CBC29-AFC0-5FA9-9E58-EC75B2C953AF}"/>
          </ac:spMkLst>
        </pc:spChg>
        <pc:picChg chg="mod">
          <ac:chgData name="Michael" userId="e1e85a53-a0ae-4802-ae91-e5706764628c" providerId="ADAL" clId="{FBB1EF54-D699-4614-BA9C-81800FEE2143}" dt="2023-07-25T10:24:18.258" v="483" actId="14826"/>
          <ac:picMkLst>
            <pc:docMk/>
            <pc:sldMk cId="985885376" sldId="270"/>
            <ac:picMk id="6" creationId="{C7B59C9E-9B6A-2D5F-0F67-C61B18F49239}"/>
          </ac:picMkLst>
        </pc:picChg>
      </pc:sldChg>
      <pc:sldChg chg="delSp add del setBg delDesignElem">
        <pc:chgData name="Michael" userId="e1e85a53-a0ae-4802-ae91-e5706764628c" providerId="ADAL" clId="{FBB1EF54-D699-4614-BA9C-81800FEE2143}" dt="2023-07-25T10:25:41.524" v="535" actId="2696"/>
        <pc:sldMkLst>
          <pc:docMk/>
          <pc:sldMk cId="2744534801" sldId="271"/>
        </pc:sldMkLst>
        <pc:spChg chg="del">
          <ac:chgData name="Michael" userId="e1e85a53-a0ae-4802-ae91-e5706764628c" providerId="ADAL" clId="{FBB1EF54-D699-4614-BA9C-81800FEE2143}" dt="2023-07-25T10:25:37.627" v="534"/>
          <ac:spMkLst>
            <pc:docMk/>
            <pc:sldMk cId="2744534801" sldId="271"/>
            <ac:spMk id="11" creationId="{0B9EE3F3-89B7-43C3-8651-C4C96830993D}"/>
          </ac:spMkLst>
        </pc:spChg>
        <pc:spChg chg="del">
          <ac:chgData name="Michael" userId="e1e85a53-a0ae-4802-ae91-e5706764628c" providerId="ADAL" clId="{FBB1EF54-D699-4614-BA9C-81800FEE2143}" dt="2023-07-25T10:25:37.627" v="534"/>
          <ac:spMkLst>
            <pc:docMk/>
            <pc:sldMk cId="2744534801" sldId="271"/>
            <ac:spMk id="16" creationId="{33AE4636-AEEC-45D6-84D4-7AC2DA48ECF8}"/>
          </ac:spMkLst>
        </pc:spChg>
        <pc:spChg chg="del">
          <ac:chgData name="Michael" userId="e1e85a53-a0ae-4802-ae91-e5706764628c" providerId="ADAL" clId="{FBB1EF54-D699-4614-BA9C-81800FEE2143}" dt="2023-07-25T10:25:37.627" v="534"/>
          <ac:spMkLst>
            <pc:docMk/>
            <pc:sldMk cId="2744534801" sldId="271"/>
            <ac:spMk id="18" creationId="{8D9CE0F4-2EB2-4F1F-8AAC-DB3571D9FE10}"/>
          </ac:spMkLst>
        </pc:spChg>
      </pc:sldChg>
      <pc:sldChg chg="addSp delSp modSp add mod ord">
        <pc:chgData name="Michael" userId="e1e85a53-a0ae-4802-ae91-e5706764628c" providerId="ADAL" clId="{FBB1EF54-D699-4614-BA9C-81800FEE2143}" dt="2023-07-25T10:32:03.301" v="973" actId="20577"/>
        <pc:sldMkLst>
          <pc:docMk/>
          <pc:sldMk cId="3834156248" sldId="271"/>
        </pc:sldMkLst>
        <pc:spChg chg="mod ord">
          <ac:chgData name="Michael" userId="e1e85a53-a0ae-4802-ae91-e5706764628c" providerId="ADAL" clId="{FBB1EF54-D699-4614-BA9C-81800FEE2143}" dt="2023-07-25T10:27:21.435" v="600" actId="14100"/>
          <ac:spMkLst>
            <pc:docMk/>
            <pc:sldMk cId="3834156248" sldId="271"/>
            <ac:spMk id="2" creationId="{61300A45-4BA6-5FB7-1943-3369CC9BFB05}"/>
          </ac:spMkLst>
        </pc:spChg>
        <pc:spChg chg="mod">
          <ac:chgData name="Michael" userId="e1e85a53-a0ae-4802-ae91-e5706764628c" providerId="ADAL" clId="{FBB1EF54-D699-4614-BA9C-81800FEE2143}" dt="2023-07-25T10:25:48.611" v="547" actId="20577"/>
          <ac:spMkLst>
            <pc:docMk/>
            <pc:sldMk cId="3834156248" sldId="271"/>
            <ac:spMk id="4" creationId="{246CFB12-73AC-A150-8EE1-E585E6CF7FB2}"/>
          </ac:spMkLst>
        </pc:spChg>
        <pc:spChg chg="mod">
          <ac:chgData name="Michael" userId="e1e85a53-a0ae-4802-ae91-e5706764628c" providerId="ADAL" clId="{FBB1EF54-D699-4614-BA9C-81800FEE2143}" dt="2023-07-25T10:32:03.301" v="973" actId="20577"/>
          <ac:spMkLst>
            <pc:docMk/>
            <pc:sldMk cId="3834156248" sldId="271"/>
            <ac:spMk id="7" creationId="{51C8CD30-791B-E9B6-93C7-5C31E9C13BE2}"/>
          </ac:spMkLst>
        </pc:spChg>
        <pc:spChg chg="add mod">
          <ac:chgData name="Michael" userId="e1e85a53-a0ae-4802-ae91-e5706764628c" providerId="ADAL" clId="{FBB1EF54-D699-4614-BA9C-81800FEE2143}" dt="2023-07-25T10:28:32.771" v="639" actId="20577"/>
          <ac:spMkLst>
            <pc:docMk/>
            <pc:sldMk cId="3834156248" sldId="271"/>
            <ac:spMk id="8" creationId="{8720A5DC-B839-E8E3-E753-16A047B8BDAD}"/>
          </ac:spMkLst>
        </pc:spChg>
        <pc:picChg chg="add mod modCrop">
          <ac:chgData name="Michael" userId="e1e85a53-a0ae-4802-ae91-e5706764628c" providerId="ADAL" clId="{FBB1EF54-D699-4614-BA9C-81800FEE2143}" dt="2023-07-25T10:27:30.747" v="601" actId="732"/>
          <ac:picMkLst>
            <pc:docMk/>
            <pc:sldMk cId="3834156248" sldId="271"/>
            <ac:picMk id="6" creationId="{3C8ECC7F-EA5F-494A-C2CE-35A380C78D60}"/>
          </ac:picMkLst>
        </pc:picChg>
        <pc:picChg chg="del">
          <ac:chgData name="Michael" userId="e1e85a53-a0ae-4802-ae91-e5706764628c" providerId="ADAL" clId="{FBB1EF54-D699-4614-BA9C-81800FEE2143}" dt="2023-07-25T10:26:06.419" v="590" actId="478"/>
          <ac:picMkLst>
            <pc:docMk/>
            <pc:sldMk cId="3834156248" sldId="271"/>
            <ac:picMk id="17" creationId="{6168ED18-D8EA-F82C-85BE-98C01281643B}"/>
          </ac:picMkLst>
        </pc:picChg>
      </pc:sldChg>
      <pc:sldChg chg="delSp modSp add mod">
        <pc:chgData name="Michael" userId="e1e85a53-a0ae-4802-ae91-e5706764628c" providerId="ADAL" clId="{FBB1EF54-D699-4614-BA9C-81800FEE2143}" dt="2023-07-25T10:36:31.076" v="1530" actId="20577"/>
        <pc:sldMkLst>
          <pc:docMk/>
          <pc:sldMk cId="2319641805" sldId="272"/>
        </pc:sldMkLst>
        <pc:spChg chg="del">
          <ac:chgData name="Michael" userId="e1e85a53-a0ae-4802-ae91-e5706764628c" providerId="ADAL" clId="{FBB1EF54-D699-4614-BA9C-81800FEE2143}" dt="2023-07-25T10:32:57.876" v="991" actId="478"/>
          <ac:spMkLst>
            <pc:docMk/>
            <pc:sldMk cId="2319641805" sldId="272"/>
            <ac:spMk id="2" creationId="{61300A45-4BA6-5FB7-1943-3369CC9BFB05}"/>
          </ac:spMkLst>
        </pc:spChg>
        <pc:spChg chg="mod">
          <ac:chgData name="Michael" userId="e1e85a53-a0ae-4802-ae91-e5706764628c" providerId="ADAL" clId="{FBB1EF54-D699-4614-BA9C-81800FEE2143}" dt="2023-07-25T10:32:53.423" v="989" actId="5793"/>
          <ac:spMkLst>
            <pc:docMk/>
            <pc:sldMk cId="2319641805" sldId="272"/>
            <ac:spMk id="4" creationId="{246CFB12-73AC-A150-8EE1-E585E6CF7FB2}"/>
          </ac:spMkLst>
        </pc:spChg>
        <pc:spChg chg="mod">
          <ac:chgData name="Michael" userId="e1e85a53-a0ae-4802-ae91-e5706764628c" providerId="ADAL" clId="{FBB1EF54-D699-4614-BA9C-81800FEE2143}" dt="2023-07-25T10:36:31.076" v="1530" actId="20577"/>
          <ac:spMkLst>
            <pc:docMk/>
            <pc:sldMk cId="2319641805" sldId="272"/>
            <ac:spMk id="7" creationId="{51C8CD30-791B-E9B6-93C7-5C31E9C13BE2}"/>
          </ac:spMkLst>
        </pc:spChg>
        <pc:spChg chg="del">
          <ac:chgData name="Michael" userId="e1e85a53-a0ae-4802-ae91-e5706764628c" providerId="ADAL" clId="{FBB1EF54-D699-4614-BA9C-81800FEE2143}" dt="2023-07-25T10:32:59.156" v="992" actId="478"/>
          <ac:spMkLst>
            <pc:docMk/>
            <pc:sldMk cId="2319641805" sldId="272"/>
            <ac:spMk id="8" creationId="{8720A5DC-B839-E8E3-E753-16A047B8BDAD}"/>
          </ac:spMkLst>
        </pc:spChg>
        <pc:picChg chg="del">
          <ac:chgData name="Michael" userId="e1e85a53-a0ae-4802-ae91-e5706764628c" providerId="ADAL" clId="{FBB1EF54-D699-4614-BA9C-81800FEE2143}" dt="2023-07-25T10:32:57.347" v="990" actId="478"/>
          <ac:picMkLst>
            <pc:docMk/>
            <pc:sldMk cId="2319641805" sldId="272"/>
            <ac:picMk id="6" creationId="{3C8ECC7F-EA5F-494A-C2CE-35A380C78D6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B70A3-8E58-4FB1-B3DC-901741C1BC3D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3ABD37F-13A7-4CC1-8CEB-FE3D37FC17A6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Feature extraction</a:t>
          </a:r>
        </a:p>
      </dgm:t>
    </dgm:pt>
    <dgm:pt modelId="{303E34B7-29BF-4D11-A1CC-4013D809D436}" type="parTrans" cxnId="{A749E001-52DF-4FD3-B790-314BAD24509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849FF5-E69E-4475-AEAA-A1F7D832DD23}" type="sibTrans" cxnId="{A749E001-52DF-4FD3-B790-314BAD24509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08868B-959F-4508-A1D8-31C18991F59F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Fit melt curves to a gaussian</a:t>
          </a:r>
        </a:p>
      </dgm:t>
    </dgm:pt>
    <dgm:pt modelId="{30D84AAF-1C1C-4CEB-AB83-6F2E1C8EA8B7}" type="parTrans" cxnId="{CBECABF5-CCF2-4993-964F-B02FDFE9B54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F9042A-64ED-470B-97C2-5B264878764D}" type="sibTrans" cxnId="{CBECABF5-CCF2-4993-964F-B02FDFE9B54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6C7A26-3B4E-4426-A791-C07828F0353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gm:t>
    </dgm:pt>
    <dgm:pt modelId="{D43616F1-DA7C-4E9C-AD51-D0962837DAA3}" type="parTrans" cxnId="{777EC498-0026-4D0F-9BAA-8430437EFEA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2F8DEE-4D8E-4FA7-A30B-0767C37D7D3C}" type="sibTrans" cxnId="{777EC498-0026-4D0F-9BAA-8430437EFEA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B89C37-3318-493E-BE37-EFDE387EFEBB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Outlier removal Standardize and preprocess the data</a:t>
          </a:r>
        </a:p>
      </dgm:t>
    </dgm:pt>
    <dgm:pt modelId="{0F91F10A-EC5C-428D-83A8-393C9B4DC44C}" type="parTrans" cxnId="{A0679C55-AC20-4E1C-8F42-C015211054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EA5B48-00F2-4672-80C5-1CCD9E3381F9}" type="sibTrans" cxnId="{A0679C55-AC20-4E1C-8F42-C0152110545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2F8DB0-EAA4-41C5-A276-66968701FDC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Multilayer Perceptron</a:t>
          </a:r>
        </a:p>
      </dgm:t>
    </dgm:pt>
    <dgm:pt modelId="{03548715-D162-4D1C-ADEF-085290C26069}" type="parTrans" cxnId="{3CBB7765-AA1A-4B56-AAA4-8F846653E21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9A8C00-B4F1-47B0-A026-7BDECD03A44E}" type="sibTrans" cxnId="{3CBB7765-AA1A-4B56-AAA4-8F846653E21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087F54-87F3-4DF5-BF68-A3F4033E0D35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Hyperparameter estimation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gm:t>
    </dgm:pt>
    <dgm:pt modelId="{C4F96F3F-6F58-4B66-89B7-0228650321AD}" type="parTrans" cxnId="{081B6CF9-A48A-4A33-ACFD-E32276AED4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7FD902-0B82-4AEA-84B5-E84619053664}" type="sibTrans" cxnId="{081B6CF9-A48A-4A33-ACFD-E32276AED4D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339080-F5B9-4276-9E51-C462A97683FC}" type="pres">
      <dgm:prSet presAssocID="{388B70A3-8E58-4FB1-B3DC-901741C1BC3D}" presName="Name0" presStyleCnt="0">
        <dgm:presLayoutVars>
          <dgm:dir/>
          <dgm:animLvl val="lvl"/>
          <dgm:resizeHandles val="exact"/>
        </dgm:presLayoutVars>
      </dgm:prSet>
      <dgm:spPr/>
    </dgm:pt>
    <dgm:pt modelId="{1ADB0607-47DF-47F1-BD49-2A70CD038711}" type="pres">
      <dgm:prSet presAssocID="{E3ABD37F-13A7-4CC1-8CEB-FE3D37FC17A6}" presName="composite" presStyleCnt="0"/>
      <dgm:spPr/>
    </dgm:pt>
    <dgm:pt modelId="{B2F61745-A98F-4021-BD14-94A0C305D766}" type="pres">
      <dgm:prSet presAssocID="{E3ABD37F-13A7-4CC1-8CEB-FE3D37FC17A6}" presName="parTx" presStyleLbl="alignNode1" presStyleIdx="0" presStyleCnt="3">
        <dgm:presLayoutVars>
          <dgm:chMax val="0"/>
          <dgm:chPref val="0"/>
        </dgm:presLayoutVars>
      </dgm:prSet>
      <dgm:spPr/>
    </dgm:pt>
    <dgm:pt modelId="{B0601DE4-9234-4C55-B5E9-D040131A8DDE}" type="pres">
      <dgm:prSet presAssocID="{E3ABD37F-13A7-4CC1-8CEB-FE3D37FC17A6}" presName="desTx" presStyleLbl="alignAccFollowNode1" presStyleIdx="0" presStyleCnt="3">
        <dgm:presLayoutVars/>
      </dgm:prSet>
      <dgm:spPr/>
    </dgm:pt>
    <dgm:pt modelId="{1AB4755B-6468-4732-A1B1-0D17573CCAEB}" type="pres">
      <dgm:prSet presAssocID="{94849FF5-E69E-4475-AEAA-A1F7D832DD23}" presName="space" presStyleCnt="0"/>
      <dgm:spPr/>
    </dgm:pt>
    <dgm:pt modelId="{F39DD0E8-72F1-4E8C-8F57-644066CE7EED}" type="pres">
      <dgm:prSet presAssocID="{516C7A26-3B4E-4426-A791-C07828F0353A}" presName="composite" presStyleCnt="0"/>
      <dgm:spPr/>
    </dgm:pt>
    <dgm:pt modelId="{A07C5C63-3AB2-4CAA-B963-1DAF9B7B7097}" type="pres">
      <dgm:prSet presAssocID="{516C7A26-3B4E-4426-A791-C07828F0353A}" presName="parTx" presStyleLbl="alignNode1" presStyleIdx="1" presStyleCnt="3">
        <dgm:presLayoutVars>
          <dgm:chMax val="0"/>
          <dgm:chPref val="0"/>
        </dgm:presLayoutVars>
      </dgm:prSet>
      <dgm:spPr/>
    </dgm:pt>
    <dgm:pt modelId="{8DC260DD-0299-416C-A4BE-1337D8E0329E}" type="pres">
      <dgm:prSet presAssocID="{516C7A26-3B4E-4426-A791-C07828F0353A}" presName="desTx" presStyleLbl="alignAccFollowNode1" presStyleIdx="1" presStyleCnt="3">
        <dgm:presLayoutVars/>
      </dgm:prSet>
      <dgm:spPr/>
    </dgm:pt>
    <dgm:pt modelId="{FFBDC5B4-D75A-4310-BEB4-BBACC57D9C53}" type="pres">
      <dgm:prSet presAssocID="{DC2F8DEE-4D8E-4FA7-A30B-0767C37D7D3C}" presName="space" presStyleCnt="0"/>
      <dgm:spPr/>
    </dgm:pt>
    <dgm:pt modelId="{9B0743A3-1AF8-404F-A434-1FBF935B0181}" type="pres">
      <dgm:prSet presAssocID="{032F8DB0-EAA4-41C5-A276-66968701FDC2}" presName="composite" presStyleCnt="0"/>
      <dgm:spPr/>
    </dgm:pt>
    <dgm:pt modelId="{859FDE7F-98E2-431F-8CA5-D682D35E8AD3}" type="pres">
      <dgm:prSet presAssocID="{032F8DB0-EAA4-41C5-A276-66968701FDC2}" presName="parTx" presStyleLbl="alignNode1" presStyleIdx="2" presStyleCnt="3" custLinFactNeighborX="253" custLinFactNeighborY="1198">
        <dgm:presLayoutVars>
          <dgm:chMax val="0"/>
          <dgm:chPref val="0"/>
        </dgm:presLayoutVars>
      </dgm:prSet>
      <dgm:spPr/>
    </dgm:pt>
    <dgm:pt modelId="{F1188AC2-B4FE-48AC-9303-20E0BE0107BD}" type="pres">
      <dgm:prSet presAssocID="{032F8DB0-EAA4-41C5-A276-66968701FDC2}" presName="desTx" presStyleLbl="alignAccFollowNode1" presStyleIdx="2" presStyleCnt="3">
        <dgm:presLayoutVars/>
      </dgm:prSet>
      <dgm:spPr/>
    </dgm:pt>
  </dgm:ptLst>
  <dgm:cxnLst>
    <dgm:cxn modelId="{A749E001-52DF-4FD3-B790-314BAD245099}" srcId="{388B70A3-8E58-4FB1-B3DC-901741C1BC3D}" destId="{E3ABD37F-13A7-4CC1-8CEB-FE3D37FC17A6}" srcOrd="0" destOrd="0" parTransId="{303E34B7-29BF-4D11-A1CC-4013D809D436}" sibTransId="{94849FF5-E69E-4475-AEAA-A1F7D832DD23}"/>
    <dgm:cxn modelId="{A313530F-E460-485F-A05E-76731CCD0708}" type="presOf" srcId="{516C7A26-3B4E-4426-A791-C07828F0353A}" destId="{A07C5C63-3AB2-4CAA-B963-1DAF9B7B7097}" srcOrd="0" destOrd="0" presId="urn:microsoft.com/office/officeart/2016/7/layout/ChevronBlockProcess"/>
    <dgm:cxn modelId="{6BEE5710-6514-41FB-9A2F-BE2A83FD2710}" type="presOf" srcId="{388B70A3-8E58-4FB1-B3DC-901741C1BC3D}" destId="{39339080-F5B9-4276-9E51-C462A97683FC}" srcOrd="0" destOrd="0" presId="urn:microsoft.com/office/officeart/2016/7/layout/ChevronBlockProcess"/>
    <dgm:cxn modelId="{E0069A12-052E-4D93-8E5D-EB781A9FBD3E}" type="presOf" srcId="{E3ABD37F-13A7-4CC1-8CEB-FE3D37FC17A6}" destId="{B2F61745-A98F-4021-BD14-94A0C305D766}" srcOrd="0" destOrd="0" presId="urn:microsoft.com/office/officeart/2016/7/layout/ChevronBlockProcess"/>
    <dgm:cxn modelId="{0CE3841C-6D4E-4183-BA77-093EFDDAEE34}" type="presOf" srcId="{D3087F54-87F3-4DF5-BF68-A3F4033E0D35}" destId="{F1188AC2-B4FE-48AC-9303-20E0BE0107BD}" srcOrd="0" destOrd="0" presId="urn:microsoft.com/office/officeart/2016/7/layout/ChevronBlockProcess"/>
    <dgm:cxn modelId="{3CBB7765-AA1A-4B56-AAA4-8F846653E212}" srcId="{388B70A3-8E58-4FB1-B3DC-901741C1BC3D}" destId="{032F8DB0-EAA4-41C5-A276-66968701FDC2}" srcOrd="2" destOrd="0" parTransId="{03548715-D162-4D1C-ADEF-085290C26069}" sibTransId="{F19A8C00-B4F1-47B0-A026-7BDECD03A44E}"/>
    <dgm:cxn modelId="{A0679C55-AC20-4E1C-8F42-C01521105459}" srcId="{516C7A26-3B4E-4426-A791-C07828F0353A}" destId="{E1B89C37-3318-493E-BE37-EFDE387EFEBB}" srcOrd="0" destOrd="0" parTransId="{0F91F10A-EC5C-428D-83A8-393C9B4DC44C}" sibTransId="{ABEA5B48-00F2-4672-80C5-1CCD9E3381F9}"/>
    <dgm:cxn modelId="{777EC498-0026-4D0F-9BAA-8430437EFEAE}" srcId="{388B70A3-8E58-4FB1-B3DC-901741C1BC3D}" destId="{516C7A26-3B4E-4426-A791-C07828F0353A}" srcOrd="1" destOrd="0" parTransId="{D43616F1-DA7C-4E9C-AD51-D0962837DAA3}" sibTransId="{DC2F8DEE-4D8E-4FA7-A30B-0767C37D7D3C}"/>
    <dgm:cxn modelId="{364D64B3-52B1-458E-91D0-999EA8D92BD0}" type="presOf" srcId="{7708868B-959F-4508-A1D8-31C18991F59F}" destId="{B0601DE4-9234-4C55-B5E9-D040131A8DDE}" srcOrd="0" destOrd="0" presId="urn:microsoft.com/office/officeart/2016/7/layout/ChevronBlockProcess"/>
    <dgm:cxn modelId="{8DB801B5-D8F7-44D9-B41C-E8438281257F}" type="presOf" srcId="{E1B89C37-3318-493E-BE37-EFDE387EFEBB}" destId="{8DC260DD-0299-416C-A4BE-1337D8E0329E}" srcOrd="0" destOrd="0" presId="urn:microsoft.com/office/officeart/2016/7/layout/ChevronBlockProcess"/>
    <dgm:cxn modelId="{8F7CF3CB-C8BC-418A-B32C-B44DCBBA4A2A}" type="presOf" srcId="{032F8DB0-EAA4-41C5-A276-66968701FDC2}" destId="{859FDE7F-98E2-431F-8CA5-D682D35E8AD3}" srcOrd="0" destOrd="0" presId="urn:microsoft.com/office/officeart/2016/7/layout/ChevronBlockProcess"/>
    <dgm:cxn modelId="{CBECABF5-CCF2-4993-964F-B02FDFE9B548}" srcId="{E3ABD37F-13A7-4CC1-8CEB-FE3D37FC17A6}" destId="{7708868B-959F-4508-A1D8-31C18991F59F}" srcOrd="0" destOrd="0" parTransId="{30D84AAF-1C1C-4CEB-AB83-6F2E1C8EA8B7}" sibTransId="{21F9042A-64ED-470B-97C2-5B264878764D}"/>
    <dgm:cxn modelId="{081B6CF9-A48A-4A33-ACFD-E32276AED4D5}" srcId="{032F8DB0-EAA4-41C5-A276-66968701FDC2}" destId="{D3087F54-87F3-4DF5-BF68-A3F4033E0D35}" srcOrd="0" destOrd="0" parTransId="{C4F96F3F-6F58-4B66-89B7-0228650321AD}" sibTransId="{BB7FD902-0B82-4AEA-84B5-E84619053664}"/>
    <dgm:cxn modelId="{BA4EF99D-BA21-446C-A0EF-9972A0AD9167}" type="presParOf" srcId="{39339080-F5B9-4276-9E51-C462A97683FC}" destId="{1ADB0607-47DF-47F1-BD49-2A70CD038711}" srcOrd="0" destOrd="0" presId="urn:microsoft.com/office/officeart/2016/7/layout/ChevronBlockProcess"/>
    <dgm:cxn modelId="{7CDAF070-0EBD-426C-803C-7A27A1B15FDD}" type="presParOf" srcId="{1ADB0607-47DF-47F1-BD49-2A70CD038711}" destId="{B2F61745-A98F-4021-BD14-94A0C305D766}" srcOrd="0" destOrd="0" presId="urn:microsoft.com/office/officeart/2016/7/layout/ChevronBlockProcess"/>
    <dgm:cxn modelId="{204ED8F8-58B1-45FD-A62A-FA7D019D10EE}" type="presParOf" srcId="{1ADB0607-47DF-47F1-BD49-2A70CD038711}" destId="{B0601DE4-9234-4C55-B5E9-D040131A8DDE}" srcOrd="1" destOrd="0" presId="urn:microsoft.com/office/officeart/2016/7/layout/ChevronBlockProcess"/>
    <dgm:cxn modelId="{EF93C4A7-CF5B-48DD-B9D6-F4E87949ACB6}" type="presParOf" srcId="{39339080-F5B9-4276-9E51-C462A97683FC}" destId="{1AB4755B-6468-4732-A1B1-0D17573CCAEB}" srcOrd="1" destOrd="0" presId="urn:microsoft.com/office/officeart/2016/7/layout/ChevronBlockProcess"/>
    <dgm:cxn modelId="{64957EC3-B402-4C88-85DD-5754800FA48E}" type="presParOf" srcId="{39339080-F5B9-4276-9E51-C462A97683FC}" destId="{F39DD0E8-72F1-4E8C-8F57-644066CE7EED}" srcOrd="2" destOrd="0" presId="urn:microsoft.com/office/officeart/2016/7/layout/ChevronBlockProcess"/>
    <dgm:cxn modelId="{F755A104-DB03-49BC-B967-C96E5FD59162}" type="presParOf" srcId="{F39DD0E8-72F1-4E8C-8F57-644066CE7EED}" destId="{A07C5C63-3AB2-4CAA-B963-1DAF9B7B7097}" srcOrd="0" destOrd="0" presId="urn:microsoft.com/office/officeart/2016/7/layout/ChevronBlockProcess"/>
    <dgm:cxn modelId="{1C1075FA-A62B-4154-AF03-4F2CE869B35F}" type="presParOf" srcId="{F39DD0E8-72F1-4E8C-8F57-644066CE7EED}" destId="{8DC260DD-0299-416C-A4BE-1337D8E0329E}" srcOrd="1" destOrd="0" presId="urn:microsoft.com/office/officeart/2016/7/layout/ChevronBlockProcess"/>
    <dgm:cxn modelId="{0E4FDF21-4755-4A0B-BD65-147DEF7AC0EE}" type="presParOf" srcId="{39339080-F5B9-4276-9E51-C462A97683FC}" destId="{FFBDC5B4-D75A-4310-BEB4-BBACC57D9C53}" srcOrd="3" destOrd="0" presId="urn:microsoft.com/office/officeart/2016/7/layout/ChevronBlockProcess"/>
    <dgm:cxn modelId="{22469D9A-E855-4F1E-806E-E55A4139A7F0}" type="presParOf" srcId="{39339080-F5B9-4276-9E51-C462A97683FC}" destId="{9B0743A3-1AF8-404F-A434-1FBF935B0181}" srcOrd="4" destOrd="0" presId="urn:microsoft.com/office/officeart/2016/7/layout/ChevronBlockProcess"/>
    <dgm:cxn modelId="{C501CB49-C968-444C-A69D-45A2B8FCC4D3}" type="presParOf" srcId="{9B0743A3-1AF8-404F-A434-1FBF935B0181}" destId="{859FDE7F-98E2-431F-8CA5-D682D35E8AD3}" srcOrd="0" destOrd="0" presId="urn:microsoft.com/office/officeart/2016/7/layout/ChevronBlockProcess"/>
    <dgm:cxn modelId="{AEBE1403-5A35-45E2-A1ED-71A58CB4EF2D}" type="presParOf" srcId="{9B0743A3-1AF8-404F-A434-1FBF935B0181}" destId="{F1188AC2-B4FE-48AC-9303-20E0BE0107B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61745-A98F-4021-BD14-94A0C305D766}">
      <dsp:nvSpPr>
        <dsp:cNvPr id="0" name=""/>
        <dsp:cNvSpPr/>
      </dsp:nvSpPr>
      <dsp:spPr>
        <a:xfrm>
          <a:off x="8930" y="634530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Feature extraction</a:t>
          </a:r>
        </a:p>
      </dsp:txBody>
      <dsp:txXfrm>
        <a:off x="327014" y="634530"/>
        <a:ext cx="2898096" cy="1060279"/>
      </dsp:txXfrm>
    </dsp:sp>
    <dsp:sp modelId="{B0601DE4-9234-4C55-B5E9-D040131A8DDE}">
      <dsp:nvSpPr>
        <dsp:cNvPr id="0" name=""/>
        <dsp:cNvSpPr/>
      </dsp:nvSpPr>
      <dsp:spPr>
        <a:xfrm>
          <a:off x="8930" y="1694809"/>
          <a:ext cx="3216180" cy="202199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Fit melt curves to a gaussian</a:t>
          </a:r>
        </a:p>
      </dsp:txBody>
      <dsp:txXfrm>
        <a:off x="8930" y="1694809"/>
        <a:ext cx="3216180" cy="2021997"/>
      </dsp:txXfrm>
    </dsp:sp>
    <dsp:sp modelId="{A07C5C63-3AB2-4CAA-B963-1DAF9B7B7097}">
      <dsp:nvSpPr>
        <dsp:cNvPr id="0" name=""/>
        <dsp:cNvSpPr/>
      </dsp:nvSpPr>
      <dsp:spPr>
        <a:xfrm>
          <a:off x="3490667" y="634530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Data preprocessing</a:t>
          </a:r>
        </a:p>
      </dsp:txBody>
      <dsp:txXfrm>
        <a:off x="3808751" y="634530"/>
        <a:ext cx="2898096" cy="1060279"/>
      </dsp:txXfrm>
    </dsp:sp>
    <dsp:sp modelId="{8DC260DD-0299-416C-A4BE-1337D8E0329E}">
      <dsp:nvSpPr>
        <dsp:cNvPr id="0" name=""/>
        <dsp:cNvSpPr/>
      </dsp:nvSpPr>
      <dsp:spPr>
        <a:xfrm>
          <a:off x="3490667" y="1694809"/>
          <a:ext cx="3216180" cy="202199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Outlier removal Standardize and preprocess the data</a:t>
          </a:r>
        </a:p>
      </dsp:txBody>
      <dsp:txXfrm>
        <a:off x="3490667" y="1694809"/>
        <a:ext cx="3216180" cy="2021997"/>
      </dsp:txXfrm>
    </dsp:sp>
    <dsp:sp modelId="{859FDE7F-98E2-431F-8CA5-D682D35E8AD3}">
      <dsp:nvSpPr>
        <dsp:cNvPr id="0" name=""/>
        <dsp:cNvSpPr/>
      </dsp:nvSpPr>
      <dsp:spPr>
        <a:xfrm>
          <a:off x="6981335" y="647232"/>
          <a:ext cx="3534264" cy="1060279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915" tIns="130915" rIns="130915" bIns="13091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Multilayer Perceptron</a:t>
          </a:r>
        </a:p>
      </dsp:txBody>
      <dsp:txXfrm>
        <a:off x="7299419" y="647232"/>
        <a:ext cx="2898096" cy="1060279"/>
      </dsp:txXfrm>
    </dsp:sp>
    <dsp:sp modelId="{F1188AC2-B4FE-48AC-9303-20E0BE0107BD}">
      <dsp:nvSpPr>
        <dsp:cNvPr id="0" name=""/>
        <dsp:cNvSpPr/>
      </dsp:nvSpPr>
      <dsp:spPr>
        <a:xfrm>
          <a:off x="6972405" y="1694809"/>
          <a:ext cx="3216180" cy="202199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150" tIns="254150" rIns="254150" bIns="50829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Hyperparameter estimation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Training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sp:txBody>
      <dsp:txXfrm>
        <a:off x="6972405" y="1694809"/>
        <a:ext cx="3216180" cy="2021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E4265-AE1A-556B-D8EA-CE577B8D5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F55A2A-96E5-7DF6-1DE4-79272B15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9B1CEB-4CDC-7079-76AC-2C853731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42E27-04D0-CC41-2C1A-23FAF6C0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6ABC9-178A-BD42-CF92-5A912A0D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11EF1-A8FB-FD70-F337-335CB6D3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255232-4788-C8B3-C922-68E5C56B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F0C76-4C91-8B81-2ABA-E294E603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B91BA-2F24-4DF3-22FA-B9E3B1E1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1FC740-FD72-2D26-599A-7E853531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75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524127-D5CA-C69B-94FA-5E35362F3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853AA1-5C99-07ED-D3C3-9637FACDC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1B34F8-5F5C-F49D-B4CD-00DE6D50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FFDF7-D74B-6C6A-B434-188C675C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9D0DD-A41C-9CC4-83FA-6E535479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59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2FC87-4928-286C-6444-0066B592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999D0F-4704-4D65-5C4C-AB575713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CC5C5-EF2C-AA18-EE60-A4F9E56C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3C76A-F51A-40F4-938C-C966022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2ED7BE-032E-88D4-7049-B4B68AC9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54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7E6F1-A739-FF00-5437-5A6F0734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285A0C-EBCC-C44F-E75E-E34C1B144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69D23C-D616-9AA0-82EC-08733C7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1037-162B-AFE9-0067-3C3E0501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693946-D857-1BCD-DE91-6C5F275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0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D8C24-4E18-E0C8-0F60-7654154A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0BF060-141B-8859-39D7-006CAD42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9FD069-17C0-8FE0-25F0-921CB9230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EFDB2F-8D3A-CE51-CD11-46C53069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21F329-4711-BF9C-404A-D57372D1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3740DF-5F38-312E-163C-E5E01BBF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8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79C30-1A35-3882-AE05-A0C57795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849952-EC70-B6B4-6109-88999662D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BDA3C9-697A-40CD-A3EA-C0C4EC8E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36C0E-8E55-B80E-063D-B88100818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E95CA8-E82F-23BF-9353-2C27799C7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EABDA4-26A9-BA2E-434B-A6FDE106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61387A-ECB0-F174-1EA5-61CC6A37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B557B4-8039-F2A7-87D9-F9555747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88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5C05F7-608B-9B3B-ACC1-F2417D99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02DF67-1CD4-073E-6F90-43466419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269132-2571-BA66-60D3-3122CCCB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B0D24C-C557-21F3-49EC-8CF7D56F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EE04B6-20E1-BC60-B72D-D9079119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A4B11B-08C7-9009-AA6C-A25145A0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B8B433-A5B1-5F12-EDFF-BF2BE2E4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25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B7847-F2DD-3157-7DCB-44774E59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396A8-0D30-1315-E017-ACC032AD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4E2CAB-70F8-B538-9FB4-2C07DDE2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AE6AA2-146C-8AA1-2F34-13EC1987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11ABFC-8597-49FA-6961-1955327E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68F467-CE7E-4E3D-AF77-76B11C0A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18FDA-0C58-FA94-825A-13A7C333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B08FE5-0C77-1364-9FDD-A1C26F9EC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42A8A-2F28-D61B-98D0-8ED0643E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1D3C87-D1B5-550D-B1AA-1BE0D893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25D334-89AA-8277-1AA4-814DC83B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3AA63-F029-E258-F662-D158BA70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61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1CEB76-1337-9C0B-8015-9758DAD1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75F24-70C9-8D91-C4BF-C65CFCBE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79FD4-C7EF-4DEC-F31E-22421247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482A-8B4B-43DC-8A50-58F4F52451F8}" type="datetimeFigureOut">
              <a:rPr lang="fr-FR" smtClean="0"/>
              <a:t>02/09/2023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623DA-EB78-5FA6-4DAE-33E6E2E3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9D472-568B-356B-EA3B-5FF8852D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8C9EF-6679-4BB7-AABB-853E25B3EA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4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550F3-D83B-133C-7516-7E4F4385C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From simulated to experimental </a:t>
            </a:r>
            <a:r>
              <a:rPr lang="en-US" dirty="0"/>
              <a:t>: </a:t>
            </a:r>
            <a:br>
              <a:rPr lang="en-US" dirty="0"/>
            </a:br>
            <a:r>
              <a:rPr lang="en-US" sz="3200" dirty="0"/>
              <a:t>PCR Melt Curve Prediction with Random Forest Regressor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18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3699C-8385-1AED-3A5A-E3DB37C429B8}"/>
              </a:ext>
            </a:extLst>
          </p:cNvPr>
          <p:cNvSpPr/>
          <p:nvPr/>
        </p:nvSpPr>
        <p:spPr>
          <a:xfrm>
            <a:off x="11189354" y="5025913"/>
            <a:ext cx="214681" cy="208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6CFB12-73AC-A150-8EE1-E585E6CF7FB2}"/>
              </a:ext>
            </a:extLst>
          </p:cNvPr>
          <p:cNvSpPr txBox="1">
            <a:spLocks/>
          </p:cNvSpPr>
          <p:nvPr/>
        </p:nvSpPr>
        <p:spPr>
          <a:xfrm>
            <a:off x="762000" y="1138265"/>
            <a:ext cx="5791199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Identified issue</a:t>
            </a:r>
            <a:endParaRPr lang="fr-FR" sz="32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1C8CD30-791B-E9B6-93C7-5C31E9C13BE2}"/>
              </a:ext>
            </a:extLst>
          </p:cNvPr>
          <p:cNvSpPr txBox="1">
            <a:spLocks/>
          </p:cNvSpPr>
          <p:nvPr/>
        </p:nvSpPr>
        <p:spPr>
          <a:xfrm>
            <a:off x="762000" y="2551176"/>
            <a:ext cx="5791199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shown on the right: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Variability of sigma is too big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Remark: this is due to using the amplitude of the gaussians as feature arranging method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Try other feature arranging methods: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gaussian mean and gaussian variance</a:t>
            </a: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6168ED18-D8EA-F82C-85BE-98C01281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1" b="-349"/>
          <a:stretch/>
        </p:blipFill>
        <p:spPr>
          <a:xfrm>
            <a:off x="7153569" y="1176365"/>
            <a:ext cx="4438060" cy="52555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300A45-4BA6-5FB7-1943-3369CC9BFB05}"/>
              </a:ext>
            </a:extLst>
          </p:cNvPr>
          <p:cNvSpPr/>
          <p:nvPr/>
        </p:nvSpPr>
        <p:spPr>
          <a:xfrm>
            <a:off x="10287000" y="5778500"/>
            <a:ext cx="1304629" cy="3756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69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E4DF3E-9130-5E42-E8B5-0B5C0295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14965" cy="2896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Strategy 1 variance arranged features</a:t>
            </a:r>
            <a:br>
              <a:rPr lang="en-US" sz="1600" dirty="0"/>
            </a:br>
            <a:br>
              <a:rPr lang="en-US" sz="1600" dirty="0"/>
            </a:br>
            <a:r>
              <a:rPr lang="fr-FR" sz="1600" dirty="0"/>
              <a:t>The test data is comprised of one target, i.e no data leakage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7241B-569F-DE3D-302C-AB707AE7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4332" y="0"/>
            <a:ext cx="5520471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3C582D-E78C-E132-F9C8-9B2B785A33CB}"/>
              </a:ext>
            </a:extLst>
          </p:cNvPr>
          <p:cNvSpPr txBox="1"/>
          <p:nvPr/>
        </p:nvSpPr>
        <p:spPr>
          <a:xfrm>
            <a:off x="438912" y="4562856"/>
            <a:ext cx="2832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Remark : Variance arrangement gives the best result with data leakage (strategy 2)</a:t>
            </a:r>
          </a:p>
          <a:p>
            <a:r>
              <a:rPr lang="en-GB" sz="1600" dirty="0"/>
              <a:t>Result without data leakage still very lacking</a:t>
            </a:r>
          </a:p>
        </p:txBody>
      </p:sp>
    </p:spTree>
    <p:extLst>
      <p:ext uri="{BB962C8B-B14F-4D97-AF65-F5344CB8AC3E}">
        <p14:creationId xmlns:p14="http://schemas.microsoft.com/office/powerpoint/2010/main" val="196096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E4DF3E-9130-5E42-E8B5-0B5C0295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</a:t>
            </a:r>
            <a:r>
              <a:rPr lang="en-US" sz="4000" dirty="0"/>
              <a:t>2 variance arranged features</a:t>
            </a:r>
            <a:br>
              <a:rPr lang="en-US" sz="4000" dirty="0"/>
            </a:br>
            <a:r>
              <a:rPr lang="en-US" sz="1600" dirty="0"/>
              <a:t>The test data is taken randomly as 20% of the overall data (usually from all targets)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59C9E-9B6A-2D5F-0F67-C61B18F4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4332" y="0"/>
            <a:ext cx="5520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8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3699C-8385-1AED-3A5A-E3DB37C429B8}"/>
              </a:ext>
            </a:extLst>
          </p:cNvPr>
          <p:cNvSpPr/>
          <p:nvPr/>
        </p:nvSpPr>
        <p:spPr>
          <a:xfrm>
            <a:off x="11189354" y="5025913"/>
            <a:ext cx="214681" cy="208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6CFB12-73AC-A150-8EE1-E585E6CF7FB2}"/>
              </a:ext>
            </a:extLst>
          </p:cNvPr>
          <p:cNvSpPr txBox="1">
            <a:spLocks/>
          </p:cNvSpPr>
          <p:nvPr/>
        </p:nvSpPr>
        <p:spPr>
          <a:xfrm>
            <a:off x="762000" y="1138265"/>
            <a:ext cx="5791199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step</a:t>
            </a:r>
            <a:endParaRPr lang="fr-FR" sz="32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1C8CD30-791B-E9B6-93C7-5C31E9C13BE2}"/>
              </a:ext>
            </a:extLst>
          </p:cNvPr>
          <p:cNvSpPr txBox="1">
            <a:spLocks/>
          </p:cNvSpPr>
          <p:nvPr/>
        </p:nvSpPr>
        <p:spPr>
          <a:xfrm>
            <a:off x="762000" y="2551176"/>
            <a:ext cx="5791199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Introduce variability in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prediction 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Free [Mg+]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[Mono+]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DMSO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 the experimental data by unique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pannel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experiment id combination (exp setting id)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Reasoning: each different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pannel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experiment id combination refers to one specific experimental setting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Match the most similar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prediction with the group of exp setting id for training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3C8ECC7F-EA5F-494A-C2CE-35A380C78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/>
          <a:stretch/>
        </p:blipFill>
        <p:spPr>
          <a:xfrm>
            <a:off x="7315199" y="1498944"/>
            <a:ext cx="4802142" cy="40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300A45-4BA6-5FB7-1943-3369CC9BFB05}"/>
              </a:ext>
            </a:extLst>
          </p:cNvPr>
          <p:cNvSpPr/>
          <p:nvPr/>
        </p:nvSpPr>
        <p:spPr>
          <a:xfrm>
            <a:off x="9562533" y="2502495"/>
            <a:ext cx="2554807" cy="1401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0A5DC-B839-E8E3-E753-16A047B8BDAD}"/>
              </a:ext>
            </a:extLst>
          </p:cNvPr>
          <p:cNvSpPr txBox="1"/>
          <p:nvPr/>
        </p:nvSpPr>
        <p:spPr>
          <a:xfrm>
            <a:off x="8128000" y="5504934"/>
            <a:ext cx="379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uMelt</a:t>
            </a:r>
            <a:r>
              <a:rPr lang="en-GB" dirty="0"/>
              <a:t> user interface (cropped)</a:t>
            </a:r>
          </a:p>
        </p:txBody>
      </p:sp>
    </p:spTree>
    <p:extLst>
      <p:ext uri="{BB962C8B-B14F-4D97-AF65-F5344CB8AC3E}">
        <p14:creationId xmlns:p14="http://schemas.microsoft.com/office/powerpoint/2010/main" val="383415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3699C-8385-1AED-3A5A-E3DB37C429B8}"/>
              </a:ext>
            </a:extLst>
          </p:cNvPr>
          <p:cNvSpPr/>
          <p:nvPr/>
        </p:nvSpPr>
        <p:spPr>
          <a:xfrm>
            <a:off x="11189354" y="5025913"/>
            <a:ext cx="214681" cy="208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6CFB12-73AC-A150-8EE1-E585E6CF7FB2}"/>
              </a:ext>
            </a:extLst>
          </p:cNvPr>
          <p:cNvSpPr txBox="1">
            <a:spLocks/>
          </p:cNvSpPr>
          <p:nvPr/>
        </p:nvSpPr>
        <p:spPr>
          <a:xfrm>
            <a:off x="762000" y="1138265"/>
            <a:ext cx="5791199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Next step (in parallel)</a:t>
            </a:r>
            <a:endParaRPr lang="fr-FR" sz="32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1C8CD30-791B-E9B6-93C7-5C31E9C13BE2}"/>
              </a:ext>
            </a:extLst>
          </p:cNvPr>
          <p:cNvSpPr txBox="1">
            <a:spLocks/>
          </p:cNvSpPr>
          <p:nvPr/>
        </p:nvSpPr>
        <p:spPr>
          <a:xfrm>
            <a:off x="762000" y="2551176"/>
            <a:ext cx="10642035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Simplify the model: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one gaussian as fitting function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Fitting the original melt curve to a sigmoid then either use these features or derive them and use these</a:t>
            </a:r>
          </a:p>
          <a:p>
            <a:pPr lvl="1"/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Fix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resolution problem</a:t>
            </a:r>
          </a:p>
          <a:p>
            <a:pPr lvl="1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only provide low resolution curves for sequences above 500 bp, (1 point per degree), thus creating weird double peaks (mcr-1, mcr-6 and mcr-8)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sigmoid to fit the original MC curve</a:t>
            </a:r>
          </a:p>
        </p:txBody>
      </p:sp>
    </p:spTree>
    <p:extLst>
      <p:ext uri="{BB962C8B-B14F-4D97-AF65-F5344CB8AC3E}">
        <p14:creationId xmlns:p14="http://schemas.microsoft.com/office/powerpoint/2010/main" val="231964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2D8A4-9DD8-D319-D69B-79B65706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B63F46-1B48-E43A-1697-E49280956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Objective: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experimental</a:t>
            </a:r>
            <a:r>
              <a:rPr lang="fr-FR" dirty="0"/>
              <a:t> </a:t>
            </a:r>
            <a:r>
              <a:rPr lang="fr-FR" dirty="0" err="1"/>
              <a:t>melt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simulated</a:t>
            </a:r>
            <a:r>
              <a:rPr lang="fr-FR" dirty="0"/>
              <a:t> </a:t>
            </a:r>
            <a:r>
              <a:rPr lang="fr-FR" dirty="0" err="1"/>
              <a:t>melt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experimental</a:t>
            </a:r>
            <a:r>
              <a:rPr lang="fr-FR" dirty="0"/>
              <a:t> setting</a:t>
            </a:r>
          </a:p>
          <a:p>
            <a:endParaRPr lang="fr-FR" dirty="0"/>
          </a:p>
          <a:p>
            <a:r>
              <a:rPr lang="fr-FR" dirty="0" err="1"/>
              <a:t>Experimental</a:t>
            </a:r>
            <a:r>
              <a:rPr lang="fr-FR" dirty="0"/>
              <a:t> </a:t>
            </a:r>
            <a:r>
              <a:rPr lang="fr-FR" dirty="0" err="1"/>
              <a:t>melt</a:t>
            </a:r>
            <a:r>
              <a:rPr lang="fr-FR" dirty="0"/>
              <a:t> </a:t>
            </a:r>
            <a:r>
              <a:rPr lang="fr-FR" dirty="0" err="1"/>
              <a:t>curve</a:t>
            </a:r>
            <a:r>
              <a:rPr lang="fr-FR" dirty="0"/>
              <a:t> data </a:t>
            </a:r>
            <a:r>
              <a:rPr lang="fr-FR" dirty="0" err="1"/>
              <a:t>from</a:t>
            </a:r>
            <a:endParaRPr lang="fr-FR" dirty="0"/>
          </a:p>
          <a:p>
            <a:pPr marL="0" indent="0">
              <a:buNone/>
            </a:pP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Moniri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, Ahmad et al. “High-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Level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Multiplexing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in Digital PCR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with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Intercalating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Dyes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by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Coupling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Real-Time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Kinetics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and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Melting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Curve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fr-FR" sz="2000" b="0" i="0" dirty="0" err="1">
                <a:solidFill>
                  <a:srgbClr val="212121"/>
                </a:solidFill>
                <a:effectLst/>
                <a:latin typeface="BlinkMacSystemFont"/>
              </a:rPr>
              <a:t>Analysis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.” </a:t>
            </a:r>
            <a:r>
              <a:rPr lang="fr-FR" sz="2000" b="0" i="1" dirty="0" err="1">
                <a:solidFill>
                  <a:srgbClr val="212121"/>
                </a:solidFill>
                <a:effectLst/>
                <a:latin typeface="BlinkMacSystemFont"/>
              </a:rPr>
              <a:t>Analytical</a:t>
            </a:r>
            <a:r>
              <a:rPr lang="fr-FR" sz="2000" b="0" i="1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fr-FR" sz="2000" b="0" i="1" dirty="0" err="1">
                <a:solidFill>
                  <a:srgbClr val="212121"/>
                </a:solidFill>
                <a:effectLst/>
                <a:latin typeface="BlinkMacSystemFont"/>
              </a:rPr>
              <a:t>chemistry</a:t>
            </a:r>
            <a:r>
              <a:rPr lang="fr-FR" sz="2000" b="0" i="0" dirty="0">
                <a:solidFill>
                  <a:srgbClr val="212121"/>
                </a:solidFill>
                <a:effectLst/>
                <a:latin typeface="BlinkMacSystemFont"/>
              </a:rPr>
              <a:t> vol. 92,20 (2020): 14181-14188. doi:10.1021/acs.analchem.0c03298</a:t>
            </a:r>
          </a:p>
          <a:p>
            <a:r>
              <a:rPr lang="fr-FR" dirty="0" err="1">
                <a:solidFill>
                  <a:srgbClr val="212121"/>
                </a:solidFill>
                <a:latin typeface="BlinkMacSystemFont"/>
              </a:rPr>
              <a:t>Simulated</a:t>
            </a:r>
            <a:r>
              <a:rPr lang="fr-FR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fr-FR" dirty="0" err="1">
                <a:solidFill>
                  <a:srgbClr val="212121"/>
                </a:solidFill>
                <a:latin typeface="BlinkMacSystemFont"/>
              </a:rPr>
              <a:t>melt</a:t>
            </a:r>
            <a:r>
              <a:rPr lang="fr-FR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fr-FR" dirty="0" err="1">
                <a:solidFill>
                  <a:srgbClr val="212121"/>
                </a:solidFill>
                <a:latin typeface="BlinkMacSystemFont"/>
              </a:rPr>
              <a:t>curve</a:t>
            </a:r>
            <a:r>
              <a:rPr lang="fr-FR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fr-FR" dirty="0" err="1">
                <a:solidFill>
                  <a:srgbClr val="212121"/>
                </a:solidFill>
                <a:latin typeface="BlinkMacSystemFont"/>
              </a:rPr>
              <a:t>obtained</a:t>
            </a:r>
            <a:r>
              <a:rPr lang="fr-FR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fr-FR" dirty="0" err="1">
                <a:solidFill>
                  <a:srgbClr val="212121"/>
                </a:solidFill>
                <a:latin typeface="BlinkMacSystemFont"/>
              </a:rPr>
              <a:t>with</a:t>
            </a:r>
            <a:r>
              <a:rPr lang="fr-FR" dirty="0">
                <a:solidFill>
                  <a:srgbClr val="212121"/>
                </a:solidFill>
                <a:latin typeface="BlinkMacSystemFont"/>
              </a:rPr>
              <a:t> </a:t>
            </a:r>
            <a:r>
              <a:rPr lang="fr-FR" dirty="0" err="1">
                <a:solidFill>
                  <a:srgbClr val="212121"/>
                </a:solidFill>
                <a:latin typeface="BlinkMacSystemFont"/>
              </a:rPr>
              <a:t>uMelt</a:t>
            </a:r>
            <a:endParaRPr lang="fr-FR" dirty="0">
              <a:solidFill>
                <a:srgbClr val="212121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target</a:t>
            </a:r>
            <a:r>
              <a:rPr lang="fr-FR" sz="2000" dirty="0"/>
              <a:t> </a:t>
            </a:r>
            <a:r>
              <a:rPr lang="fr-FR" sz="2000" dirty="0" err="1"/>
              <a:t>sequences</a:t>
            </a:r>
            <a:r>
              <a:rPr lang="fr-FR" sz="2000" dirty="0"/>
              <a:t> and </a:t>
            </a:r>
            <a:r>
              <a:rPr lang="fr-FR" sz="2000" dirty="0" err="1"/>
              <a:t>primers</a:t>
            </a:r>
            <a:r>
              <a:rPr lang="fr-FR" sz="2000" dirty="0"/>
              <a:t> </a:t>
            </a:r>
            <a:r>
              <a:rPr lang="fr-FR" sz="2000" dirty="0" err="1"/>
              <a:t>provided</a:t>
            </a:r>
            <a:r>
              <a:rPr lang="fr-FR" sz="2000" dirty="0"/>
              <a:t> in the </a:t>
            </a:r>
            <a:r>
              <a:rPr lang="fr-FR" sz="2000" dirty="0" err="1"/>
              <a:t>aforementionned</a:t>
            </a:r>
            <a:r>
              <a:rPr lang="fr-FR" sz="2000" dirty="0"/>
              <a:t> </a:t>
            </a:r>
            <a:r>
              <a:rPr lang="fr-FR" sz="2000" dirty="0" err="1"/>
              <a:t>paper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408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C9AF1-69FB-D03F-ACFD-8F49D9D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Simulated Melt Curves vs Experimental Melt Curves</a:t>
            </a:r>
            <a:endParaRPr lang="fr-FR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BCF8F-40E0-165B-0141-7B3AA715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 lnSpcReduction="10000"/>
          </a:bodyPr>
          <a:lstStyle/>
          <a:p>
            <a:r>
              <a:rPr lang="fr-FR" sz="2000" dirty="0" err="1"/>
              <a:t>uMelt</a:t>
            </a:r>
            <a:r>
              <a:rPr lang="fr-FR" sz="2000" dirty="0"/>
              <a:t> </a:t>
            </a:r>
            <a:r>
              <a:rPr lang="fr-FR" sz="2000" dirty="0" err="1"/>
              <a:t>simulated</a:t>
            </a:r>
            <a:r>
              <a:rPr lang="fr-FR" sz="2000" dirty="0"/>
              <a:t> </a:t>
            </a:r>
            <a:r>
              <a:rPr lang="fr-FR" sz="2000" dirty="0" err="1"/>
              <a:t>curve</a:t>
            </a:r>
            <a:r>
              <a:rPr lang="fr-FR" sz="2000" dirty="0"/>
              <a:t> </a:t>
            </a:r>
            <a:r>
              <a:rPr lang="fr-FR" sz="2000" dirty="0" err="1"/>
              <a:t>peak</a:t>
            </a:r>
            <a:r>
              <a:rPr lang="fr-FR" sz="2000" dirty="0"/>
              <a:t> close to </a:t>
            </a:r>
            <a:r>
              <a:rPr lang="fr-FR" sz="2000" dirty="0" err="1"/>
              <a:t>experimental</a:t>
            </a:r>
            <a:r>
              <a:rPr lang="fr-FR" sz="2000" dirty="0"/>
              <a:t> </a:t>
            </a:r>
            <a:r>
              <a:rPr lang="fr-FR" sz="2000" dirty="0" err="1"/>
              <a:t>peak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Issue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scales</a:t>
            </a:r>
            <a:r>
              <a:rPr lang="fr-FR" sz="2000" dirty="0"/>
              <a:t> for data </a:t>
            </a:r>
            <a:r>
              <a:rPr lang="fr-FR" sz="2000" dirty="0" err="1"/>
              <a:t>standardization</a:t>
            </a:r>
            <a:endParaRPr lang="fr-FR" sz="2000" dirty="0"/>
          </a:p>
          <a:p>
            <a:pPr marL="457200" lvl="1" indent="0">
              <a:buNone/>
            </a:pPr>
            <a:r>
              <a:rPr lang="en-US" sz="1600" dirty="0" err="1"/>
              <a:t>uMelt</a:t>
            </a:r>
            <a:r>
              <a:rPr lang="en-US" sz="1600" dirty="0"/>
              <a:t> melt curve is given by the inverse derivative of helicity</a:t>
            </a:r>
          </a:p>
          <a:p>
            <a:pPr marL="457200" lvl="1" indent="0">
              <a:buNone/>
            </a:pPr>
            <a:r>
              <a:rPr lang="en-US" sz="1600" dirty="0"/>
              <a:t>Experimental melt curves have been scaled in an unknown way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The overall similarity between experimental and </a:t>
            </a:r>
            <a:r>
              <a:rPr lang="en-US" sz="2000" dirty="0" err="1"/>
              <a:t>uMelt</a:t>
            </a:r>
            <a:r>
              <a:rPr lang="en-US" sz="2000" dirty="0"/>
              <a:t> curves suggests that a simple regressor should be able to predict the experimental curves from the </a:t>
            </a:r>
            <a:r>
              <a:rPr lang="en-US" sz="2000" dirty="0" err="1"/>
              <a:t>uMelt</a:t>
            </a:r>
            <a:r>
              <a:rPr lang="en-US" sz="2000" dirty="0"/>
              <a:t> curve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diagramme, Plan, ligne&#10;&#10;Description générée automatiquement">
            <a:extLst>
              <a:ext uri="{FF2B5EF4-FFF2-40B4-BE49-F238E27FC236}">
                <a16:creationId xmlns:a16="http://schemas.microsoft.com/office/drawing/2014/main" id="{E4F09E67-4365-3734-A901-75FC01440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t="3231" r="812"/>
          <a:stretch/>
        </p:blipFill>
        <p:spPr>
          <a:xfrm>
            <a:off x="7388087" y="295441"/>
            <a:ext cx="4803913" cy="65625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690EA0F-BE30-810D-460C-6F609C012FC5}"/>
              </a:ext>
            </a:extLst>
          </p:cNvPr>
          <p:cNvSpPr txBox="1"/>
          <p:nvPr/>
        </p:nvSpPr>
        <p:spPr>
          <a:xfrm>
            <a:off x="6470071" y="0"/>
            <a:ext cx="579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Experimental</a:t>
            </a:r>
            <a:r>
              <a:rPr lang="fr-FR" dirty="0"/>
              <a:t> </a:t>
            </a:r>
            <a:r>
              <a:rPr lang="fr-FR" dirty="0" err="1"/>
              <a:t>curves</a:t>
            </a:r>
            <a:r>
              <a:rPr lang="fr-FR" dirty="0"/>
              <a:t> </a:t>
            </a:r>
            <a:r>
              <a:rPr lang="fr-FR" dirty="0" err="1"/>
              <a:t>compared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uMelt</a:t>
            </a:r>
            <a:r>
              <a:rPr lang="fr-FR" dirty="0"/>
              <a:t> </a:t>
            </a:r>
            <a:r>
              <a:rPr lang="fr-FR" dirty="0" err="1"/>
              <a:t>simulated</a:t>
            </a:r>
            <a:r>
              <a:rPr lang="fr-FR" dirty="0"/>
              <a:t> </a:t>
            </a:r>
            <a:r>
              <a:rPr lang="fr-FR" dirty="0" err="1"/>
              <a:t>curves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3699C-8385-1AED-3A5A-E3DB37C429B8}"/>
              </a:ext>
            </a:extLst>
          </p:cNvPr>
          <p:cNvSpPr/>
          <p:nvPr/>
        </p:nvSpPr>
        <p:spPr>
          <a:xfrm>
            <a:off x="11061700" y="6459927"/>
            <a:ext cx="381000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9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12BEE-2DE7-6EE0-80B0-F6FE33FD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steps</a:t>
            </a:r>
            <a:endParaRPr lang="fr-FR" dirty="0"/>
          </a:p>
        </p:txBody>
      </p:sp>
      <p:graphicFrame>
        <p:nvGraphicFramePr>
          <p:cNvPr id="17" name="Espace réservé du contenu 2">
            <a:extLst>
              <a:ext uri="{FF2B5EF4-FFF2-40B4-BE49-F238E27FC236}">
                <a16:creationId xmlns:a16="http://schemas.microsoft.com/office/drawing/2014/main" id="{52826472-00C3-FB05-82A2-A6D035859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4973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00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AC9AF1-69FB-D03F-ACFD-8F49D9D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527" y="304799"/>
            <a:ext cx="4267200" cy="135147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Fitting Experimental and Simulated Curves to Gaussian Functions</a:t>
            </a:r>
            <a:endParaRPr lang="fr-FR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BCF8F-40E0-165B-0141-7B3AA715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821" y="1961069"/>
            <a:ext cx="3810000" cy="477223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curves are fitted to the sum of 3 gaussians to reduce the number of features (40 to 160 depending on the resolution to 9)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features are ordered so that the first gaussian has the largest amplitude and the last one the smallest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fittings are very satisfactory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curves for targets mcr-1, mcr-6 and mcr-8 are limited to a lower resolution (1 point per degree) since the amplicons are longer than 500 bases.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Image 7" descr="Une image contenant diagramme, texte, ligne, Tracé&#10;&#10;Description générée automatiquement">
            <a:extLst>
              <a:ext uri="{FF2B5EF4-FFF2-40B4-BE49-F238E27FC236}">
                <a16:creationId xmlns:a16="http://schemas.microsoft.com/office/drawing/2014/main" id="{CA38FB29-FBBC-8CBC-F630-87E98F3640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2" t="-132" r="1" b="986"/>
          <a:stretch/>
        </p:blipFill>
        <p:spPr>
          <a:xfrm>
            <a:off x="8248073" y="0"/>
            <a:ext cx="3943927" cy="685800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pic>
        <p:nvPicPr>
          <p:cNvPr id="4" name="Image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B0FEB99D-9349-B2B6-4587-E3C52A67F4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" r="-19149"/>
          <a:stretch/>
        </p:blipFill>
        <p:spPr>
          <a:xfrm>
            <a:off x="-8" y="0"/>
            <a:ext cx="563418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247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3699C-8385-1AED-3A5A-E3DB37C429B8}"/>
              </a:ext>
            </a:extLst>
          </p:cNvPr>
          <p:cNvSpPr/>
          <p:nvPr/>
        </p:nvSpPr>
        <p:spPr>
          <a:xfrm>
            <a:off x="11189354" y="5025913"/>
            <a:ext cx="214681" cy="2081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46CFB12-73AC-A150-8EE1-E585E6CF7FB2}"/>
              </a:ext>
            </a:extLst>
          </p:cNvPr>
          <p:cNvSpPr txBox="1">
            <a:spLocks/>
          </p:cNvSpPr>
          <p:nvPr/>
        </p:nvSpPr>
        <p:spPr>
          <a:xfrm>
            <a:off x="762000" y="1138265"/>
            <a:ext cx="5791199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Preprocessing the data</a:t>
            </a:r>
            <a:endParaRPr lang="fr-FR" sz="32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51C8CD30-791B-E9B6-93C7-5C31E9C13BE2}"/>
              </a:ext>
            </a:extLst>
          </p:cNvPr>
          <p:cNvSpPr txBox="1">
            <a:spLocks/>
          </p:cNvSpPr>
          <p:nvPr/>
        </p:nvSpPr>
        <p:spPr>
          <a:xfrm>
            <a:off x="762000" y="2551176"/>
            <a:ext cx="5791199" cy="3602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max abs scaler is applied to all the previously extracted features (divide by maximum absolute value)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amplitudes (A1, A2, A3)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means (mu1, mu2, mu3)</a:t>
            </a:r>
          </a:p>
          <a:p>
            <a:pPr lvl="1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variances (sigma1, sigma2, sigma3)</a:t>
            </a:r>
          </a:p>
          <a:p>
            <a:pPr lvl="1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One scaler is used for input data, one for the output data.</a:t>
            </a:r>
          </a:p>
          <a:p>
            <a:pPr lvl="1"/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Amplicon length and GC content added to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features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11 features of the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uMelt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curves as Input and 9 features of the experimental curves as output of the MLP</a:t>
            </a:r>
          </a:p>
        </p:txBody>
      </p:sp>
      <p:pic>
        <p:nvPicPr>
          <p:cNvPr id="17" name="Espace réservé du contenu 4">
            <a:extLst>
              <a:ext uri="{FF2B5EF4-FFF2-40B4-BE49-F238E27FC236}">
                <a16:creationId xmlns:a16="http://schemas.microsoft.com/office/drawing/2014/main" id="{6168ED18-D8EA-F82C-85BE-98C012816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" t="-925" r="-19" b="135"/>
          <a:stretch/>
        </p:blipFill>
        <p:spPr>
          <a:xfrm>
            <a:off x="6400800" y="1352185"/>
            <a:ext cx="5791200" cy="41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C9AF1-69FB-D03F-ACFD-8F49D9D5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Tuning and training the MLP regressor</a:t>
            </a:r>
            <a:endParaRPr lang="fr-FR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9BCF8F-40E0-165B-0141-7B3AA715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 fontScale="92500" lnSpcReduction="10000"/>
          </a:bodyPr>
          <a:lstStyle/>
          <a:p>
            <a:r>
              <a:rPr lang="fr-FR" sz="1600" dirty="0" err="1"/>
              <a:t>Two</a:t>
            </a:r>
            <a:r>
              <a:rPr lang="fr-FR" sz="1600" dirty="0"/>
              <a:t> </a:t>
            </a:r>
            <a:r>
              <a:rPr lang="fr-FR" sz="1600" dirty="0" err="1"/>
              <a:t>strategies</a:t>
            </a:r>
            <a:r>
              <a:rPr lang="fr-FR" sz="1600" dirty="0"/>
              <a:t> </a:t>
            </a:r>
            <a:r>
              <a:rPr lang="fr-FR" sz="1600" dirty="0" err="1"/>
              <a:t>were</a:t>
            </a:r>
            <a:r>
              <a:rPr lang="fr-FR" sz="1600" dirty="0"/>
              <a:t> </a:t>
            </a:r>
            <a:r>
              <a:rPr lang="fr-FR" sz="1600" dirty="0" err="1"/>
              <a:t>tested</a:t>
            </a:r>
            <a:r>
              <a:rPr lang="en-US" sz="1200" dirty="0"/>
              <a:t>:</a:t>
            </a:r>
            <a:endParaRPr lang="fr-FR" sz="1600" dirty="0"/>
          </a:p>
          <a:p>
            <a:pPr marL="457200" lvl="1" indent="0">
              <a:buNone/>
            </a:pPr>
            <a:r>
              <a:rPr lang="fr-FR" sz="1400" dirty="0"/>
              <a:t>1. The test data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comprised</a:t>
            </a:r>
            <a:r>
              <a:rPr lang="fr-FR" sz="1400" dirty="0"/>
              <a:t> of one </a:t>
            </a:r>
            <a:r>
              <a:rPr lang="fr-FR" sz="1400" dirty="0" err="1"/>
              <a:t>target</a:t>
            </a:r>
            <a:r>
              <a:rPr lang="fr-FR" sz="1400" dirty="0"/>
              <a:t>.</a:t>
            </a:r>
          </a:p>
          <a:p>
            <a:pPr marL="457200" lvl="1" indent="0">
              <a:buNone/>
            </a:pPr>
            <a:r>
              <a:rPr lang="fr-FR" sz="1400" dirty="0"/>
              <a:t>The best </a:t>
            </a:r>
            <a:r>
              <a:rPr lang="fr-FR" sz="1400" dirty="0" err="1"/>
              <a:t>parameters</a:t>
            </a:r>
            <a:r>
              <a:rPr lang="fr-FR" sz="1400" dirty="0"/>
              <a:t> for the training data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estimated</a:t>
            </a:r>
            <a:r>
              <a:rPr lang="fr-FR" sz="1400" dirty="0"/>
              <a:t> and </a:t>
            </a:r>
            <a:r>
              <a:rPr lang="fr-FR" sz="1400" dirty="0" err="1"/>
              <a:t>then</a:t>
            </a:r>
            <a:r>
              <a:rPr lang="fr-FR" sz="1400" dirty="0"/>
              <a:t> </a:t>
            </a:r>
            <a:r>
              <a:rPr lang="fr-FR" sz="1400" dirty="0" err="1"/>
              <a:t>evaluated</a:t>
            </a:r>
            <a:r>
              <a:rPr lang="fr-FR" sz="1400" dirty="0"/>
              <a:t> on the data set </a:t>
            </a:r>
            <a:r>
              <a:rPr lang="fr-FR" sz="1400" dirty="0" err="1"/>
              <a:t>that</a:t>
            </a:r>
            <a:r>
              <a:rPr lang="fr-FR" sz="1400" dirty="0"/>
              <a:t> the </a:t>
            </a:r>
            <a:r>
              <a:rPr lang="fr-FR" sz="1400" dirty="0" err="1"/>
              <a:t>random</a:t>
            </a:r>
            <a:r>
              <a:rPr lang="fr-FR" sz="1400" dirty="0"/>
              <a:t> </a:t>
            </a:r>
            <a:r>
              <a:rPr lang="fr-FR" sz="1400" dirty="0" err="1"/>
              <a:t>forest</a:t>
            </a:r>
            <a:r>
              <a:rPr lang="fr-FR" sz="1400" dirty="0"/>
              <a:t> has </a:t>
            </a:r>
            <a:r>
              <a:rPr lang="fr-FR" sz="1400" dirty="0" err="1"/>
              <a:t>never</a:t>
            </a:r>
            <a:r>
              <a:rPr lang="fr-FR" sz="1400" dirty="0"/>
              <a:t> </a:t>
            </a:r>
            <a:r>
              <a:rPr lang="fr-FR" sz="1400" dirty="0" err="1"/>
              <a:t>seen</a:t>
            </a:r>
            <a:r>
              <a:rPr lang="fr-FR" sz="1400" dirty="0"/>
              <a:t>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2. The test data is taken randomly as 20% of the overall data (usually from all targets), used to check if MLP </a:t>
            </a:r>
            <a:r>
              <a:rPr lang="en-GB" sz="1400" dirty="0"/>
              <a:t>is learning correctly</a:t>
            </a:r>
            <a:endParaRPr lang="fr-FR" sz="1800" dirty="0"/>
          </a:p>
          <a:p>
            <a:pPr marL="457200" lvl="1" indent="0">
              <a:buNone/>
            </a:pPr>
            <a:r>
              <a:rPr lang="fr-FR" sz="1400" dirty="0"/>
              <a:t>The best </a:t>
            </a:r>
            <a:r>
              <a:rPr lang="fr-FR" sz="1400" dirty="0" err="1"/>
              <a:t>parameters</a:t>
            </a:r>
            <a:r>
              <a:rPr lang="fr-FR" sz="1400" dirty="0"/>
              <a:t> for the training data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estimated</a:t>
            </a:r>
            <a:r>
              <a:rPr lang="fr-FR" sz="1400" dirty="0"/>
              <a:t> and </a:t>
            </a:r>
            <a:r>
              <a:rPr lang="fr-FR" sz="1400" dirty="0" err="1"/>
              <a:t>then</a:t>
            </a:r>
            <a:r>
              <a:rPr lang="fr-FR" sz="1400" dirty="0"/>
              <a:t> </a:t>
            </a:r>
            <a:r>
              <a:rPr lang="fr-FR" sz="1400" dirty="0" err="1"/>
              <a:t>evaluated</a:t>
            </a:r>
            <a:r>
              <a:rPr lang="fr-FR" sz="1400" dirty="0"/>
              <a:t> on the </a:t>
            </a:r>
            <a:r>
              <a:rPr lang="fr-FR" sz="1400" dirty="0" err="1"/>
              <a:t>testing</a:t>
            </a:r>
            <a:r>
              <a:rPr lang="fr-FR" sz="1400" dirty="0"/>
              <a:t> data set.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600" dirty="0"/>
              <a:t>Parameters tuned:</a:t>
            </a:r>
          </a:p>
          <a:p>
            <a:pPr lvl="1"/>
            <a:r>
              <a:rPr lang="en-US" sz="1400" dirty="0"/>
              <a:t>Number of estimators: number of trees</a:t>
            </a:r>
          </a:p>
          <a:p>
            <a:pPr lvl="1"/>
            <a:r>
              <a:rPr lang="en-US" sz="1400" dirty="0"/>
              <a:t>Max depth: maximum depth of the tree</a:t>
            </a:r>
          </a:p>
          <a:p>
            <a:pPr lvl="1"/>
            <a:r>
              <a:rPr lang="en-US" sz="1400" dirty="0"/>
              <a:t>Max features: The number of features to consider when looking for the best split</a:t>
            </a:r>
            <a:endParaRPr lang="fr-FR" sz="1400" dirty="0"/>
          </a:p>
        </p:txBody>
      </p:sp>
      <p:pic>
        <p:nvPicPr>
          <p:cNvPr id="4" name="Image 3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1C156B07-E7CF-4B63-C79D-022A33C7E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"/>
          <a:stretch/>
        </p:blipFill>
        <p:spPr>
          <a:xfrm>
            <a:off x="6619292" y="1760771"/>
            <a:ext cx="4815177" cy="33364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4B428EF-184E-8268-CEF5-E581B32D12F7}"/>
              </a:ext>
            </a:extLst>
          </p:cNvPr>
          <p:cNvSpPr txBox="1"/>
          <p:nvPr/>
        </p:nvSpPr>
        <p:spPr>
          <a:xfrm>
            <a:off x="7222837" y="5301673"/>
            <a:ext cx="437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Visualization</a:t>
            </a:r>
            <a:r>
              <a:rPr lang="fr-FR" dirty="0"/>
              <a:t> of the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</a:t>
            </a:r>
            <a:r>
              <a:rPr lang="fr-FR" dirty="0"/>
              <a:t>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58453-5F91-778F-3BBA-ED1DB26232D9}"/>
              </a:ext>
            </a:extLst>
          </p:cNvPr>
          <p:cNvSpPr txBox="1"/>
          <p:nvPr/>
        </p:nvSpPr>
        <p:spPr>
          <a:xfrm>
            <a:off x="7222836" y="5736950"/>
            <a:ext cx="420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https://scikit-learn.org/stable/modules/cross_validation.html</a:t>
            </a:r>
          </a:p>
        </p:txBody>
      </p:sp>
    </p:spTree>
    <p:extLst>
      <p:ext uri="{BB962C8B-B14F-4D97-AF65-F5344CB8AC3E}">
        <p14:creationId xmlns:p14="http://schemas.microsoft.com/office/powerpoint/2010/main" val="28758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E4DF3E-9130-5E42-E8B5-0B5C0295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14965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Strategy 1</a:t>
            </a:r>
            <a:br>
              <a:rPr lang="en-US" sz="1600" dirty="0"/>
            </a:br>
            <a:br>
              <a:rPr lang="en-US" sz="1600" dirty="0"/>
            </a:br>
            <a:r>
              <a:rPr lang="fr-FR" sz="1600" dirty="0"/>
              <a:t>The test data is comprised of one target, i.e no data leakage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7241B-569F-DE3D-302C-AB707AE7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4332" y="0"/>
            <a:ext cx="5520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50F262-343C-4101-AB3C-9DA1072F7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0924B3-0260-445E-AFD7-9533C0D1B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97136" cy="6858000"/>
          </a:xfrm>
          <a:custGeom>
            <a:avLst/>
            <a:gdLst>
              <a:gd name="connsiteX0" fmla="*/ 0 w 4397136"/>
              <a:gd name="connsiteY0" fmla="*/ 0 h 6858000"/>
              <a:gd name="connsiteX1" fmla="*/ 3599069 w 4397136"/>
              <a:gd name="connsiteY1" fmla="*/ 0 h 6858000"/>
              <a:gd name="connsiteX2" fmla="*/ 3634072 w 4397136"/>
              <a:gd name="connsiteY2" fmla="*/ 58977 h 6858000"/>
              <a:gd name="connsiteX3" fmla="*/ 4397136 w 4397136"/>
              <a:gd name="connsiteY3" fmla="*/ 3474189 h 6858000"/>
              <a:gd name="connsiteX4" fmla="*/ 3802221 w 4397136"/>
              <a:gd name="connsiteY4" fmla="*/ 6546415 h 6858000"/>
              <a:gd name="connsiteX5" fmla="*/ 3649466 w 4397136"/>
              <a:gd name="connsiteY5" fmla="*/ 6858000 h 6858000"/>
              <a:gd name="connsiteX6" fmla="*/ 0 w 439713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7136" h="6858000">
                <a:moveTo>
                  <a:pt x="0" y="0"/>
                </a:moveTo>
                <a:lnTo>
                  <a:pt x="3599069" y="0"/>
                </a:lnTo>
                <a:lnTo>
                  <a:pt x="3634072" y="58977"/>
                </a:lnTo>
                <a:cubicBezTo>
                  <a:pt x="4105532" y="933006"/>
                  <a:pt x="4397136" y="2140466"/>
                  <a:pt x="4397136" y="3474189"/>
                </a:cubicBezTo>
                <a:cubicBezTo>
                  <a:pt x="4397136" y="4641197"/>
                  <a:pt x="4173877" y="5711534"/>
                  <a:pt x="3802221" y="6546415"/>
                </a:cubicBezTo>
                <a:lnTo>
                  <a:pt x="3649466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C34E8CB-B972-4A94-8469-315C10C2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86504" cy="6858000"/>
          </a:xfrm>
          <a:custGeom>
            <a:avLst/>
            <a:gdLst>
              <a:gd name="connsiteX0" fmla="*/ 0 w 4386504"/>
              <a:gd name="connsiteY0" fmla="*/ 0 h 6858000"/>
              <a:gd name="connsiteX1" fmla="*/ 3588437 w 4386504"/>
              <a:gd name="connsiteY1" fmla="*/ 0 h 6858000"/>
              <a:gd name="connsiteX2" fmla="*/ 3623440 w 4386504"/>
              <a:gd name="connsiteY2" fmla="*/ 58977 h 6858000"/>
              <a:gd name="connsiteX3" fmla="*/ 4386504 w 4386504"/>
              <a:gd name="connsiteY3" fmla="*/ 3474189 h 6858000"/>
              <a:gd name="connsiteX4" fmla="*/ 3791589 w 4386504"/>
              <a:gd name="connsiteY4" fmla="*/ 6546415 h 6858000"/>
              <a:gd name="connsiteX5" fmla="*/ 3638834 w 4386504"/>
              <a:gd name="connsiteY5" fmla="*/ 6858000 h 6858000"/>
              <a:gd name="connsiteX6" fmla="*/ 0 w 438650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6504" h="6858000">
                <a:moveTo>
                  <a:pt x="0" y="0"/>
                </a:moveTo>
                <a:lnTo>
                  <a:pt x="3588437" y="0"/>
                </a:lnTo>
                <a:lnTo>
                  <a:pt x="3623440" y="58977"/>
                </a:lnTo>
                <a:cubicBezTo>
                  <a:pt x="4094900" y="933006"/>
                  <a:pt x="4386504" y="2140466"/>
                  <a:pt x="4386504" y="3474189"/>
                </a:cubicBezTo>
                <a:cubicBezTo>
                  <a:pt x="4386504" y="4641197"/>
                  <a:pt x="4163245" y="5711534"/>
                  <a:pt x="3791589" y="6546415"/>
                </a:cubicBezTo>
                <a:lnTo>
                  <a:pt x="363883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E4DF3E-9130-5E42-E8B5-0B5C0295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1511589"/>
            <a:ext cx="3430958" cy="2896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</a:t>
            </a:r>
            <a:r>
              <a:rPr lang="en-US" sz="4000" dirty="0"/>
              <a:t>2</a:t>
            </a:r>
            <a:b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000" dirty="0"/>
            </a:br>
            <a:r>
              <a:rPr lang="en-US" sz="1600" dirty="0"/>
              <a:t>The test data is taken randomly as 20% of the overall data (usually from all targets)</a:t>
            </a:r>
            <a:endParaRPr lang="en-US" sz="1600" kern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4544568"/>
            <a:ext cx="341496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B59C9E-9B6A-2D5F-0F67-C61B18F4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50" y="0"/>
            <a:ext cx="61328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CBC29-AFC0-5FA9-9E58-EC75B2C953AF}"/>
              </a:ext>
            </a:extLst>
          </p:cNvPr>
          <p:cNvSpPr txBox="1"/>
          <p:nvPr/>
        </p:nvSpPr>
        <p:spPr>
          <a:xfrm>
            <a:off x="438912" y="4562856"/>
            <a:ext cx="283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Remark: mcr-5 and mcr-7 shows a problem with the </a:t>
            </a:r>
            <a:r>
              <a:rPr lang="en-GB" sz="1600"/>
              <a:t>MLP’s learning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72750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833</Words>
  <Application>Microsoft Office PowerPoint</Application>
  <PresentationFormat>Grand écran</PresentationFormat>
  <Paragraphs>94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BlinkMacSystemFont</vt:lpstr>
      <vt:lpstr>Arial</vt:lpstr>
      <vt:lpstr>Avenir Next LT Pro</vt:lpstr>
      <vt:lpstr>Calibri</vt:lpstr>
      <vt:lpstr>Calibri Light</vt:lpstr>
      <vt:lpstr>Thème Office</vt:lpstr>
      <vt:lpstr>From simulated to experimental :  PCR Melt Curve Prediction with Random Forest Regressor</vt:lpstr>
      <vt:lpstr>Introduction</vt:lpstr>
      <vt:lpstr>Simulated Melt Curves vs Experimental Melt Curves</vt:lpstr>
      <vt:lpstr>The three steps</vt:lpstr>
      <vt:lpstr>Fitting Experimental and Simulated Curves to Gaussian Functions</vt:lpstr>
      <vt:lpstr>Présentation PowerPoint</vt:lpstr>
      <vt:lpstr>Tuning and training the MLP regressor</vt:lpstr>
      <vt:lpstr>Strategy 1  The test data is comprised of one target, i.e no data leakage</vt:lpstr>
      <vt:lpstr>Strategy 2  The test data is taken randomly as 20% of the overall data (usually from all targets)</vt:lpstr>
      <vt:lpstr>Présentation PowerPoint</vt:lpstr>
      <vt:lpstr>Strategy 1 variance arranged features  The test data is comprised of one target, i.e no data leakage</vt:lpstr>
      <vt:lpstr>Strategy 2 variance arranged features The test data is taken randomly as 20% of the overall data (usually from all targets)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simulated to experimental :  PCR Melt Curve Prediction with Random Forest Regressor</dc:title>
  <dc:creator>Hu, Michael</dc:creator>
  <cp:lastModifiedBy>Hu, Michael</cp:lastModifiedBy>
  <cp:revision>2</cp:revision>
  <dcterms:created xsi:type="dcterms:W3CDTF">2023-06-28T10:05:28Z</dcterms:created>
  <dcterms:modified xsi:type="dcterms:W3CDTF">2023-09-02T18:45:35Z</dcterms:modified>
</cp:coreProperties>
</file>