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Fjalla One"/>
      <p:regular r:id="rId28"/>
    </p:embeddedFont>
    <p:embeddedFont>
      <p:font typeface="Barlow Semi Condensed Medium"/>
      <p:regular r:id="rId29"/>
      <p:bold r:id="rId30"/>
      <p:italic r:id="rId31"/>
      <p:boldItalic r:id="rId32"/>
    </p:embeddedFont>
    <p:embeddedFont>
      <p:font typeface="Barlow Semi Condense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FjallaOn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Medium-italic.fntdata"/><Relationship Id="rId30" Type="http://schemas.openxmlformats.org/officeDocument/2006/relationships/font" Target="fonts/BarlowSemiCondensedMedium-bold.fntdata"/><Relationship Id="rId11" Type="http://schemas.openxmlformats.org/officeDocument/2006/relationships/slide" Target="slides/slide6.xml"/><Relationship Id="rId33" Type="http://schemas.openxmlformats.org/officeDocument/2006/relationships/font" Target="fonts/BarlowSemiCondensed-regular.fntdata"/><Relationship Id="rId10" Type="http://schemas.openxmlformats.org/officeDocument/2006/relationships/slide" Target="slides/slide5.xml"/><Relationship Id="rId32" Type="http://schemas.openxmlformats.org/officeDocument/2006/relationships/font" Target="fonts/BarlowSemiCondensedMedium-boldItalic.fntdata"/><Relationship Id="rId13" Type="http://schemas.openxmlformats.org/officeDocument/2006/relationships/slide" Target="slides/slide8.xml"/><Relationship Id="rId35" Type="http://schemas.openxmlformats.org/officeDocument/2006/relationships/font" Target="fonts/BarlowSemiCondensed-italic.fntdata"/><Relationship Id="rId12" Type="http://schemas.openxmlformats.org/officeDocument/2006/relationships/slide" Target="slides/slide7.xml"/><Relationship Id="rId34" Type="http://schemas.openxmlformats.org/officeDocument/2006/relationships/font" Target="fonts/BarlowSemiCondense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BarlowSemiCondense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Htoo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30506f5c7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30506f5c7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Zhasmin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Unsure how much should we be spending time here. Probably will figure that out on scripting.</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30506f5c7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30506f5c7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 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Mention websites and tutorials (considering most of our work was found off libraries and etc). Additionally b/c listing all of them would take up a LOT of space. All resources used will be listed in documentation.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30506f5c7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30506f5c7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Zhasmin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 constraints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35758cb77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35758cb77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Zhasmin</a:t>
            </a:r>
            <a:endParaRPr/>
          </a:p>
          <a:p>
            <a:pPr indent="0" lvl="0" marL="0" rtl="0" algn="l">
              <a:spcBef>
                <a:spcPts val="0"/>
              </a:spcBef>
              <a:spcAft>
                <a:spcPts val="0"/>
              </a:spcAft>
              <a:buNone/>
            </a:pPr>
            <a:r>
              <a:rPr lang="en"/>
              <a:t>I lost 4 </a:t>
            </a:r>
            <a:r>
              <a:rPr lang="en"/>
              <a:t>pounds</a:t>
            </a:r>
            <a:r>
              <a:rPr lang="en"/>
              <a:t> moment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30506f5c73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30506f5c73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Zhasmin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Create a “MVP” (as Aron mentioned), setting expectations early and what should be prioritized.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30506f5c73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30506f5c73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Rita Chen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Refined this towards miscommunication.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 the resources and etc to do what we need to do for the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30506f5c7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30506f5c7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Rita Chen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30506f5c7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30506f5c7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 Lin</a:t>
            </a:r>
            <a:br>
              <a:rPr lang="en"/>
            </a:br>
            <a:endParaRPr/>
          </a:p>
          <a:p>
            <a:pPr indent="0" lvl="0" marL="0" rtl="0" algn="l">
              <a:spcBef>
                <a:spcPts val="0"/>
              </a:spcBef>
              <a:spcAft>
                <a:spcPts val="0"/>
              </a:spcAft>
              <a:buNone/>
            </a:pPr>
            <a:r>
              <a:rPr lang="en"/>
              <a:t>Our work primarily used Github to allow us to collaborate seamlessly. Initially, I thought there weren’t gonna be major issues regarding the repository use. However, throughout development, the group faced multiple merge conflicts (Primarily due to members using multiple branches and initiating pull request) and stalls in development where some members cannot work on their tasks until the other members have completed their tasks.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30506f5c7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30506f5c7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Aron Lin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the best solution the group comes up with to solve the merge conflicts is to have a middle man (Me :D) that will handle the merge conflicts and pull requests. I would help members pull and commit their changes into the main branch so that they don’t have to worry about the repository side of things. As for the stalls in development, we have members initiate temporary variables or methods until the other members have completed their work. Once that was done, the group member can easily complete their work with minimal effort (Assuming everything goes well)</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30506f5c73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30506f5c73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30506f5c7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30506f5c7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Htoo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30506f5c73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30506f5c73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30506f5c73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30506f5c7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30506f5c73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30506f5c73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30506f5c73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30506f5c7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..gonna add visuals later. Just having text on the screen is absolutely not good for a presentation lolol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30506f5c7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30506f5c7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Htoo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30506f5c7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30506f5c7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Htoo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30506f5c7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30506f5c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Introducing the group members and showing general </a:t>
            </a:r>
            <a:r>
              <a:rPr lang="en"/>
              <a:t>responsibility </a:t>
            </a:r>
            <a:endParaRPr/>
          </a:p>
          <a:p>
            <a:pPr indent="0" lvl="0" marL="0" rtl="0" algn="l">
              <a:spcBef>
                <a:spcPts val="0"/>
              </a:spcBef>
              <a:spcAft>
                <a:spcPts val="0"/>
              </a:spcAft>
              <a:buNone/>
            </a:pPr>
            <a:r>
              <a:rPr lang="en"/>
              <a:t>Should elaborate within presentation that more specific contributions are present within documentation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30506f5c73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30506f5c73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30506f5c7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30506f5c7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 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start on how our application </a:t>
            </a:r>
            <a:r>
              <a:rPr lang="en"/>
              <a:t>primarily</a:t>
            </a:r>
            <a:r>
              <a:rPr lang="en"/>
              <a:t> functions. I’m not gonna bore you with the details so I’ll get to the most interesting part, the Main Page! So our main page as you saw has the student form but there are certain actions depending on what button you press. During development, we were only able to get 2 buttons which were the reset and the create button. The delete button acts the same as the reset button with the exception that the reset button clears the users data and returns the user to the start page. If you press the create button however…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3051b4035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3051b4035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 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will create a pin of you on the map based on the location of the university and it will save into a file full of other students to load the scenario. </a:t>
            </a:r>
            <a:r>
              <a:rPr lang="en"/>
              <a:t>Initially</a:t>
            </a:r>
            <a:r>
              <a:rPr lang="en"/>
              <a:t>, the group wanted to scan other students that were on file and create lines that determine how well connected the students are. Unfortunately we didn’t have enough time to create them so we sticked to the basics and started simple for now.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0" name="Google Shape;1260;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682" name="Shape 1682"/>
        <p:cNvGrpSpPr/>
        <p:nvPr/>
      </p:nvGrpSpPr>
      <p:grpSpPr>
        <a:xfrm>
          <a:off x="0" y="0"/>
          <a:ext cx="0" cy="0"/>
          <a:chOff x="0" y="0"/>
          <a:chExt cx="0" cy="0"/>
        </a:xfrm>
      </p:grpSpPr>
      <p:sp>
        <p:nvSpPr>
          <p:cNvPr id="1683" name="Google Shape;168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84" name="Google Shape;1684;p3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85" name="Google Shape;168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48096" y="338325"/>
            <a:ext cx="54480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3.png"/><Relationship Id="rId5" Type="http://schemas.openxmlformats.org/officeDocument/2006/relationships/image" Target="../media/image12.png"/><Relationship Id="rId6"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31.jpg"/><Relationship Id="rId4" Type="http://schemas.openxmlformats.org/officeDocument/2006/relationships/image" Target="../media/image3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19.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25.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18.jpg"/><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3.jpg"/><Relationship Id="rId4" Type="http://schemas.openxmlformats.org/officeDocument/2006/relationships/image" Target="../media/image2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6.jpg"/><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www.youtube.com/watch?v=oZV9fMl1vl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34"/>
          <p:cNvSpPr txBox="1"/>
          <p:nvPr>
            <p:ph type="ctrTitle"/>
          </p:nvPr>
        </p:nvSpPr>
        <p:spPr>
          <a:xfrm>
            <a:off x="1165726" y="2002525"/>
            <a:ext cx="7347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4000"/>
              <a:t>Global Student Network Generator</a:t>
            </a:r>
            <a:endParaRPr b="1" sz="4000"/>
          </a:p>
        </p:txBody>
      </p:sp>
      <p:sp>
        <p:nvSpPr>
          <p:cNvPr id="1691" name="Google Shape;1691;p34"/>
          <p:cNvSpPr txBox="1"/>
          <p:nvPr>
            <p:ph idx="1" type="subTitle"/>
          </p:nvPr>
        </p:nvSpPr>
        <p:spPr>
          <a:xfrm>
            <a:off x="621991" y="3721600"/>
            <a:ext cx="78909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500"/>
              <a:t>By Aron Lin, Rita Chen, Htoo Naing, Zhasmin Tuiachieva</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43"/>
          <p:cNvSpPr/>
          <p:nvPr/>
        </p:nvSpPr>
        <p:spPr>
          <a:xfrm>
            <a:off x="2916900" y="214025"/>
            <a:ext cx="3310200" cy="9294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3"/>
          <p:cNvSpPr txBox="1"/>
          <p:nvPr>
            <p:ph idx="4294967295" type="title"/>
          </p:nvPr>
        </p:nvSpPr>
        <p:spPr>
          <a:xfrm>
            <a:off x="2098500" y="283276"/>
            <a:ext cx="49470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UML Diagram</a:t>
            </a:r>
            <a:endParaRPr sz="4000" u="sng"/>
          </a:p>
        </p:txBody>
      </p:sp>
      <p:pic>
        <p:nvPicPr>
          <p:cNvPr id="1769" name="Google Shape;1769;p43"/>
          <p:cNvPicPr preferRelativeResize="0"/>
          <p:nvPr/>
        </p:nvPicPr>
        <p:blipFill>
          <a:blip r:embed="rId3">
            <a:alphaModFix/>
          </a:blip>
          <a:stretch>
            <a:fillRect/>
          </a:stretch>
        </p:blipFill>
        <p:spPr>
          <a:xfrm>
            <a:off x="2098499" y="1221484"/>
            <a:ext cx="4946999" cy="37128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44"/>
          <p:cNvSpPr/>
          <p:nvPr/>
        </p:nvSpPr>
        <p:spPr>
          <a:xfrm>
            <a:off x="1077150" y="1285750"/>
            <a:ext cx="6989700" cy="28227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a:off x="2721600" y="214025"/>
            <a:ext cx="3700800" cy="9294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txBox="1"/>
          <p:nvPr>
            <p:ph idx="4294967295" type="title"/>
          </p:nvPr>
        </p:nvSpPr>
        <p:spPr>
          <a:xfrm>
            <a:off x="2916900" y="308675"/>
            <a:ext cx="3310200" cy="7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Resources Used</a:t>
            </a:r>
            <a:endParaRPr sz="4000" u="sng"/>
          </a:p>
        </p:txBody>
      </p:sp>
      <p:sp>
        <p:nvSpPr>
          <p:cNvPr id="1777" name="Google Shape;1777;p44"/>
          <p:cNvSpPr txBox="1"/>
          <p:nvPr>
            <p:ph idx="1" type="body"/>
          </p:nvPr>
        </p:nvSpPr>
        <p:spPr>
          <a:xfrm>
            <a:off x="1505250" y="1595775"/>
            <a:ext cx="6133500" cy="2439000"/>
          </a:xfrm>
          <a:prstGeom prst="rect">
            <a:avLst/>
          </a:prstGeom>
          <a:noFill/>
          <a:ln>
            <a:noFill/>
          </a:ln>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lang="en" sz="1900"/>
              <a:t>Stack Overflow</a:t>
            </a:r>
            <a:endParaRPr sz="1900"/>
          </a:p>
          <a:p>
            <a:pPr indent="-349250" lvl="0" marL="457200" rtl="0" algn="l">
              <a:lnSpc>
                <a:spcPct val="200000"/>
              </a:lnSpc>
              <a:spcBef>
                <a:spcPts val="0"/>
              </a:spcBef>
              <a:spcAft>
                <a:spcPts val="0"/>
              </a:spcAft>
              <a:buSzPts val="1900"/>
              <a:buChar char="●"/>
            </a:pPr>
            <a:r>
              <a:rPr lang="en" sz="1900"/>
              <a:t>Oracle</a:t>
            </a:r>
            <a:endParaRPr sz="1900"/>
          </a:p>
          <a:p>
            <a:pPr indent="-349250" lvl="0" marL="457200" rtl="0" algn="l">
              <a:lnSpc>
                <a:spcPct val="200000"/>
              </a:lnSpc>
              <a:spcBef>
                <a:spcPts val="0"/>
              </a:spcBef>
              <a:spcAft>
                <a:spcPts val="0"/>
              </a:spcAft>
              <a:buSzPts val="1900"/>
              <a:buChar char="●"/>
            </a:pPr>
            <a:r>
              <a:rPr lang="en" sz="1900"/>
              <a:t>Youtube Tutorials</a:t>
            </a:r>
            <a:endParaRPr sz="1900"/>
          </a:p>
          <a:p>
            <a:pPr indent="-349250" lvl="0" marL="457200" rtl="0" algn="l">
              <a:lnSpc>
                <a:spcPct val="200000"/>
              </a:lnSpc>
              <a:spcBef>
                <a:spcPts val="0"/>
              </a:spcBef>
              <a:spcAft>
                <a:spcPts val="0"/>
              </a:spcAft>
              <a:buSzPts val="1900"/>
              <a:buChar char="●"/>
            </a:pPr>
            <a:r>
              <a:rPr lang="en" sz="1900"/>
              <a:t>AI (GPT &amp; Gemini)</a:t>
            </a:r>
            <a:endParaRPr sz="1900"/>
          </a:p>
        </p:txBody>
      </p:sp>
      <p:pic>
        <p:nvPicPr>
          <p:cNvPr id="1778" name="Google Shape;1778;p44"/>
          <p:cNvPicPr preferRelativeResize="0"/>
          <p:nvPr/>
        </p:nvPicPr>
        <p:blipFill>
          <a:blip r:embed="rId3">
            <a:alphaModFix/>
          </a:blip>
          <a:stretch>
            <a:fillRect/>
          </a:stretch>
        </p:blipFill>
        <p:spPr>
          <a:xfrm rot="596183">
            <a:off x="5966050" y="1695602"/>
            <a:ext cx="1844199" cy="934849"/>
          </a:xfrm>
          <a:prstGeom prst="rect">
            <a:avLst/>
          </a:prstGeom>
          <a:noFill/>
          <a:ln>
            <a:noFill/>
          </a:ln>
        </p:spPr>
      </p:pic>
      <p:pic>
        <p:nvPicPr>
          <p:cNvPr descr="File:Stack Overflow icon.svg - Wikimedia Commons" id="1779" name="Google Shape;1779;p44"/>
          <p:cNvPicPr preferRelativeResize="0"/>
          <p:nvPr/>
        </p:nvPicPr>
        <p:blipFill>
          <a:blip r:embed="rId4">
            <a:alphaModFix/>
          </a:blip>
          <a:stretch>
            <a:fillRect/>
          </a:stretch>
        </p:blipFill>
        <p:spPr>
          <a:xfrm rot="-585498">
            <a:off x="4456900" y="1396525"/>
            <a:ext cx="1429050" cy="1429050"/>
          </a:xfrm>
          <a:prstGeom prst="rect">
            <a:avLst/>
          </a:prstGeom>
          <a:noFill/>
          <a:ln>
            <a:noFill/>
          </a:ln>
        </p:spPr>
      </p:pic>
      <p:pic>
        <p:nvPicPr>
          <p:cNvPr descr="Youtube, logo icon - Free download on Iconfinder" id="1780" name="Google Shape;1780;p44"/>
          <p:cNvPicPr preferRelativeResize="0"/>
          <p:nvPr/>
        </p:nvPicPr>
        <p:blipFill>
          <a:blip r:embed="rId5">
            <a:alphaModFix/>
          </a:blip>
          <a:stretch>
            <a:fillRect/>
          </a:stretch>
        </p:blipFill>
        <p:spPr>
          <a:xfrm rot="289544">
            <a:off x="4769411" y="2656312"/>
            <a:ext cx="1224549" cy="1224549"/>
          </a:xfrm>
          <a:prstGeom prst="rect">
            <a:avLst/>
          </a:prstGeom>
          <a:noFill/>
          <a:ln>
            <a:noFill/>
          </a:ln>
        </p:spPr>
      </p:pic>
      <p:pic>
        <p:nvPicPr>
          <p:cNvPr descr="File:ChatGPT logo.svg - Wikimedia Commons" id="1781" name="Google Shape;1781;p44"/>
          <p:cNvPicPr preferRelativeResize="0"/>
          <p:nvPr/>
        </p:nvPicPr>
        <p:blipFill>
          <a:blip r:embed="rId6">
            <a:alphaModFix/>
          </a:blip>
          <a:stretch>
            <a:fillRect/>
          </a:stretch>
        </p:blipFill>
        <p:spPr>
          <a:xfrm rot="-691490">
            <a:off x="6391020" y="2733630"/>
            <a:ext cx="1069911" cy="10699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45"/>
          <p:cNvSpPr txBox="1"/>
          <p:nvPr>
            <p:ph idx="4294967295" type="title"/>
          </p:nvPr>
        </p:nvSpPr>
        <p:spPr>
          <a:xfrm>
            <a:off x="1459550" y="283275"/>
            <a:ext cx="62250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Issue </a:t>
            </a:r>
            <a:r>
              <a:rPr lang="en" sz="4000" u="sng"/>
              <a:t>#1: Time Constraints</a:t>
            </a:r>
            <a:endParaRPr sz="4000" u="sng"/>
          </a:p>
        </p:txBody>
      </p:sp>
      <p:sp>
        <p:nvSpPr>
          <p:cNvPr id="1787" name="Google Shape;1787;p45"/>
          <p:cNvSpPr txBox="1"/>
          <p:nvPr>
            <p:ph idx="1" type="body"/>
          </p:nvPr>
        </p:nvSpPr>
        <p:spPr>
          <a:xfrm>
            <a:off x="1509050" y="1162675"/>
            <a:ext cx="6126000" cy="37566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Caused by an abrupt second midterm along with the two-week notice for the final</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Forced the scrapping of certain ideas within the original design of the project (random student events, node connectors)</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Limited the type of project that we could make within the timeframe</a:t>
            </a:r>
            <a:endParaRPr sz="1900">
              <a:latin typeface="Barlow Semi Condensed"/>
              <a:ea typeface="Barlow Semi Condensed"/>
              <a:cs typeface="Barlow Semi Condensed"/>
              <a:sym typeface="Barlow Semi Condensed"/>
            </a:endParaRPr>
          </a:p>
        </p:txBody>
      </p:sp>
      <p:pic>
        <p:nvPicPr>
          <p:cNvPr descr="Clock, watch, deadline, time management gray icon (Provided by Getty Images)" id="1788" name="Google Shape;1788;p45"/>
          <p:cNvPicPr preferRelativeResize="0"/>
          <p:nvPr/>
        </p:nvPicPr>
        <p:blipFill>
          <a:blip r:embed="rId3">
            <a:alphaModFix/>
          </a:blip>
          <a:stretch>
            <a:fillRect/>
          </a:stretch>
        </p:blipFill>
        <p:spPr>
          <a:xfrm rot="-673960">
            <a:off x="7231432" y="254927"/>
            <a:ext cx="916688" cy="916675"/>
          </a:xfrm>
          <a:prstGeom prst="rect">
            <a:avLst/>
          </a:prstGeom>
          <a:noFill/>
          <a:ln>
            <a:noFill/>
          </a:ln>
        </p:spPr>
      </p:pic>
      <p:pic>
        <p:nvPicPr>
          <p:cNvPr descr="Appointment, calendar, event, schedule icon / gray color (Provided by Getty Images)" id="1789" name="Google Shape;1789;p45"/>
          <p:cNvPicPr preferRelativeResize="0"/>
          <p:nvPr/>
        </p:nvPicPr>
        <p:blipFill>
          <a:blip r:embed="rId4">
            <a:alphaModFix/>
          </a:blip>
          <a:stretch>
            <a:fillRect/>
          </a:stretch>
        </p:blipFill>
        <p:spPr>
          <a:xfrm>
            <a:off x="1047150" y="242236"/>
            <a:ext cx="942075" cy="942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46"/>
          <p:cNvSpPr txBox="1"/>
          <p:nvPr/>
        </p:nvSpPr>
        <p:spPr>
          <a:xfrm>
            <a:off x="1073250" y="70625"/>
            <a:ext cx="7233600" cy="11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dk2"/>
                </a:solidFill>
                <a:latin typeface="Fjalla One"/>
                <a:ea typeface="Fjalla One"/>
                <a:cs typeface="Fjalla One"/>
                <a:sym typeface="Fjalla One"/>
              </a:rPr>
              <a:t>Project </a:t>
            </a:r>
            <a:r>
              <a:rPr lang="en" sz="3400">
                <a:solidFill>
                  <a:schemeClr val="dk2"/>
                </a:solidFill>
                <a:latin typeface="Fjalla One"/>
                <a:ea typeface="Fjalla One"/>
                <a:cs typeface="Fjalla One"/>
                <a:sym typeface="Fjalla One"/>
              </a:rPr>
              <a:t>doubled</a:t>
            </a:r>
            <a:r>
              <a:rPr lang="en" sz="3400">
                <a:solidFill>
                  <a:schemeClr val="dk2"/>
                </a:solidFill>
                <a:latin typeface="Fjalla One"/>
                <a:ea typeface="Fjalla One"/>
                <a:cs typeface="Fjalla One"/>
                <a:sym typeface="Fjalla One"/>
              </a:rPr>
              <a:t> as my my weight loss program</a:t>
            </a:r>
            <a:endParaRPr sz="800"/>
          </a:p>
        </p:txBody>
      </p:sp>
      <p:sp>
        <p:nvSpPr>
          <p:cNvPr id="1795" name="Google Shape;1795;p46"/>
          <p:cNvSpPr txBox="1"/>
          <p:nvPr/>
        </p:nvSpPr>
        <p:spPr>
          <a:xfrm>
            <a:off x="7093125" y="992625"/>
            <a:ext cx="20691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p>
        </p:txBody>
      </p:sp>
      <p:pic>
        <p:nvPicPr>
          <p:cNvPr id="1796" name="Google Shape;1796;p46" title="photo_2025-05-11_18-31-53.jpg"/>
          <p:cNvPicPr preferRelativeResize="0"/>
          <p:nvPr/>
        </p:nvPicPr>
        <p:blipFill>
          <a:blip r:embed="rId3">
            <a:alphaModFix/>
          </a:blip>
          <a:stretch>
            <a:fillRect/>
          </a:stretch>
        </p:blipFill>
        <p:spPr>
          <a:xfrm>
            <a:off x="1073250" y="1258025"/>
            <a:ext cx="2986875" cy="3105800"/>
          </a:xfrm>
          <a:prstGeom prst="rect">
            <a:avLst/>
          </a:prstGeom>
          <a:noFill/>
          <a:ln>
            <a:noFill/>
          </a:ln>
        </p:spPr>
      </p:pic>
      <p:pic>
        <p:nvPicPr>
          <p:cNvPr id="1797" name="Google Shape;1797;p46" title="photo_2025-05-11_18-31-54.jpg"/>
          <p:cNvPicPr preferRelativeResize="0"/>
          <p:nvPr/>
        </p:nvPicPr>
        <p:blipFill>
          <a:blip r:embed="rId4">
            <a:alphaModFix/>
          </a:blip>
          <a:stretch>
            <a:fillRect/>
          </a:stretch>
        </p:blipFill>
        <p:spPr>
          <a:xfrm>
            <a:off x="4680125" y="1258025"/>
            <a:ext cx="2724816" cy="3105801"/>
          </a:xfrm>
          <a:prstGeom prst="rect">
            <a:avLst/>
          </a:prstGeom>
          <a:noFill/>
          <a:ln>
            <a:noFill/>
          </a:ln>
        </p:spPr>
      </p:pic>
      <p:sp>
        <p:nvSpPr>
          <p:cNvPr id="1798" name="Google Shape;1798;p46"/>
          <p:cNvSpPr txBox="1"/>
          <p:nvPr/>
        </p:nvSpPr>
        <p:spPr>
          <a:xfrm>
            <a:off x="812250" y="4379500"/>
            <a:ext cx="7064400" cy="64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Fjalla One"/>
                <a:ea typeface="Fjalla One"/>
                <a:cs typeface="Fjalla One"/>
                <a:sym typeface="Fjalla One"/>
              </a:rPr>
              <a:t>Thank you, project! I’m ready for summer!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47"/>
          <p:cNvSpPr txBox="1"/>
          <p:nvPr>
            <p:ph idx="4294967295" type="title"/>
          </p:nvPr>
        </p:nvSpPr>
        <p:spPr>
          <a:xfrm>
            <a:off x="2098500" y="283276"/>
            <a:ext cx="49470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Solution</a:t>
            </a:r>
            <a:endParaRPr sz="4000" u="sng"/>
          </a:p>
        </p:txBody>
      </p:sp>
      <p:sp>
        <p:nvSpPr>
          <p:cNvPr id="1804" name="Google Shape;1804;p47"/>
          <p:cNvSpPr txBox="1"/>
          <p:nvPr>
            <p:ph idx="1" type="body"/>
          </p:nvPr>
        </p:nvSpPr>
        <p:spPr>
          <a:xfrm>
            <a:off x="1509000" y="1093375"/>
            <a:ext cx="6126000" cy="36489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Declared a “MVP” (Minimum Viable Product) as </a:t>
            </a:r>
            <a:r>
              <a:rPr lang="en" sz="1900">
                <a:latin typeface="Barlow Semi Condensed"/>
                <a:ea typeface="Barlow Semi Condensed"/>
                <a:cs typeface="Barlow Semi Condensed"/>
                <a:sym typeface="Barlow Semi Condensed"/>
              </a:rPr>
              <a:t>our set goal</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We set our expectations early and what we should prioritize first for the project</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Decided upon a partly complex, but simple project that we could set up within a two week deadline</a:t>
            </a:r>
            <a:endParaRPr sz="1900">
              <a:latin typeface="Barlow Semi Condensed"/>
              <a:ea typeface="Barlow Semi Condensed"/>
              <a:cs typeface="Barlow Semi Condensed"/>
              <a:sym typeface="Barlow Semi Condensed"/>
            </a:endParaRPr>
          </a:p>
        </p:txBody>
      </p:sp>
      <p:pic>
        <p:nvPicPr>
          <p:cNvPr descr="Product box and map pin thin line icon, Shipping delivery symbol, Package tracking vector sign on white background, cardboard box with location transportation destination icon outline. Vector. (Provided by Getty Images)" id="1805" name="Google Shape;1805;p47"/>
          <p:cNvPicPr preferRelativeResize="0"/>
          <p:nvPr/>
        </p:nvPicPr>
        <p:blipFill>
          <a:blip r:embed="rId3">
            <a:alphaModFix/>
          </a:blip>
          <a:stretch>
            <a:fillRect/>
          </a:stretch>
        </p:blipFill>
        <p:spPr>
          <a:xfrm>
            <a:off x="1185775" y="84700"/>
            <a:ext cx="1293573" cy="1293573"/>
          </a:xfrm>
          <a:prstGeom prst="rect">
            <a:avLst/>
          </a:prstGeom>
          <a:noFill/>
          <a:ln>
            <a:noFill/>
          </a:ln>
        </p:spPr>
      </p:pic>
      <p:pic>
        <p:nvPicPr>
          <p:cNvPr descr="Notebook with pencil solid icon. Notepad with drawn project vector illustration isolated on white. Sketchbook with gear glyph style design, designed for web and app. Eps 10. (Provided by Getty Images)" id="1806" name="Google Shape;1806;p47"/>
          <p:cNvPicPr preferRelativeResize="0"/>
          <p:nvPr/>
        </p:nvPicPr>
        <p:blipFill>
          <a:blip r:embed="rId4">
            <a:alphaModFix/>
          </a:blip>
          <a:stretch>
            <a:fillRect/>
          </a:stretch>
        </p:blipFill>
        <p:spPr>
          <a:xfrm>
            <a:off x="6752775" y="84703"/>
            <a:ext cx="1293573" cy="12935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sp>
        <p:nvSpPr>
          <p:cNvPr id="1811" name="Google Shape;1811;p48"/>
          <p:cNvSpPr txBox="1"/>
          <p:nvPr>
            <p:ph idx="4294967295" type="title"/>
          </p:nvPr>
        </p:nvSpPr>
        <p:spPr>
          <a:xfrm>
            <a:off x="1236250" y="283275"/>
            <a:ext cx="66714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Issue #2: Resources</a:t>
            </a:r>
            <a:endParaRPr sz="4000" u="sng"/>
          </a:p>
        </p:txBody>
      </p:sp>
      <p:sp>
        <p:nvSpPr>
          <p:cNvPr id="1812" name="Google Shape;1812;p48"/>
          <p:cNvSpPr txBox="1"/>
          <p:nvPr>
            <p:ph idx="1" type="body"/>
          </p:nvPr>
        </p:nvSpPr>
        <p:spPr>
          <a:xfrm>
            <a:off x="1509000" y="1077975"/>
            <a:ext cx="6126000" cy="36798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Many components within the project had concepts or functions not taught in class</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Produced some additional constraints on time as members needed some time to figure out what they needed for their specific portion</a:t>
            </a:r>
            <a:endParaRPr sz="1900">
              <a:latin typeface="Barlow Semi Condensed"/>
              <a:ea typeface="Barlow Semi Condensed"/>
              <a:cs typeface="Barlow Semi Condensed"/>
              <a:sym typeface="Barlow Semi Condensed"/>
            </a:endParaRPr>
          </a:p>
        </p:txBody>
      </p:sp>
      <p:pic>
        <p:nvPicPr>
          <p:cNvPr descr="Garden seedlings grows in a ground solid icon, nature concept, Plant sprouts sign on white background, Young growth with leaves icon in glyph style for mobile, web design. Vector graphics. (Provided by Getty Images)" id="1813" name="Google Shape;1813;p48"/>
          <p:cNvPicPr preferRelativeResize="0"/>
          <p:nvPr/>
        </p:nvPicPr>
        <p:blipFill>
          <a:blip r:embed="rId3">
            <a:alphaModFix/>
          </a:blip>
          <a:stretch>
            <a:fillRect/>
          </a:stretch>
        </p:blipFill>
        <p:spPr>
          <a:xfrm>
            <a:off x="1105550" y="49046"/>
            <a:ext cx="1481600" cy="1481600"/>
          </a:xfrm>
          <a:prstGeom prst="rect">
            <a:avLst/>
          </a:prstGeom>
          <a:noFill/>
          <a:ln>
            <a:noFill/>
          </a:ln>
        </p:spPr>
      </p:pic>
      <p:pic>
        <p:nvPicPr>
          <p:cNvPr descr="Document with folder thin line icon. Papers in folder vector illustration isolated on white. Lists outline style design, designed for web and app. Eps 10. (Provided by Getty Images)" id="1814" name="Google Shape;1814;p48"/>
          <p:cNvPicPr preferRelativeResize="0"/>
          <p:nvPr/>
        </p:nvPicPr>
        <p:blipFill>
          <a:blip r:embed="rId4">
            <a:alphaModFix/>
          </a:blip>
          <a:stretch>
            <a:fillRect/>
          </a:stretch>
        </p:blipFill>
        <p:spPr>
          <a:xfrm>
            <a:off x="6660275" y="283263"/>
            <a:ext cx="1247375" cy="124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49"/>
          <p:cNvSpPr txBox="1"/>
          <p:nvPr>
            <p:ph idx="4294967295" type="title"/>
          </p:nvPr>
        </p:nvSpPr>
        <p:spPr>
          <a:xfrm>
            <a:off x="2098500" y="283276"/>
            <a:ext cx="49470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Solution</a:t>
            </a:r>
            <a:endParaRPr sz="4000" u="sng"/>
          </a:p>
        </p:txBody>
      </p:sp>
      <p:sp>
        <p:nvSpPr>
          <p:cNvPr id="1820" name="Google Shape;1820;p49"/>
          <p:cNvSpPr txBox="1"/>
          <p:nvPr>
            <p:ph idx="1" type="body"/>
          </p:nvPr>
        </p:nvSpPr>
        <p:spPr>
          <a:xfrm>
            <a:off x="1509000" y="1241429"/>
            <a:ext cx="6126000" cy="33528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Online resources relating to coding forums were utilized heavily</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Group members found and actively utilized documentation as they went about their group work, eliminating </a:t>
            </a:r>
            <a:r>
              <a:rPr lang="en" sz="1900">
                <a:latin typeface="Barlow Semi Condensed"/>
                <a:ea typeface="Barlow Semi Condensed"/>
                <a:cs typeface="Barlow Semi Condensed"/>
                <a:sym typeface="Barlow Semi Condensed"/>
              </a:rPr>
              <a:t>some </a:t>
            </a:r>
            <a:r>
              <a:rPr lang="en" sz="1900">
                <a:latin typeface="Barlow Semi Condensed"/>
                <a:ea typeface="Barlow Semi Condensed"/>
                <a:cs typeface="Barlow Semi Condensed"/>
                <a:sym typeface="Barlow Semi Condensed"/>
              </a:rPr>
              <a:t>prep time constraints</a:t>
            </a:r>
            <a:endParaRPr sz="1900">
              <a:latin typeface="Barlow Semi Condensed"/>
              <a:ea typeface="Barlow Semi Condensed"/>
              <a:cs typeface="Barlow Semi Condensed"/>
              <a:sym typeface="Barlow Semi Condensed"/>
            </a:endParaRPr>
          </a:p>
        </p:txBody>
      </p:sp>
      <p:pic>
        <p:nvPicPr>
          <p:cNvPr descr="Speech bubbles thin line icon. Communication and chat message popup symbol, outline style pictogram on white background. Business talk sign for mobile concept and web design. Vector graphics. (Provided by Getty Images)" id="1821" name="Google Shape;1821;p49"/>
          <p:cNvPicPr preferRelativeResize="0"/>
          <p:nvPr/>
        </p:nvPicPr>
        <p:blipFill>
          <a:blip r:embed="rId3">
            <a:alphaModFix/>
          </a:blip>
          <a:stretch>
            <a:fillRect/>
          </a:stretch>
        </p:blipFill>
        <p:spPr>
          <a:xfrm>
            <a:off x="1154975" y="130901"/>
            <a:ext cx="1301274" cy="1301274"/>
          </a:xfrm>
          <a:prstGeom prst="rect">
            <a:avLst/>
          </a:prstGeom>
          <a:noFill/>
          <a:ln>
            <a:noFill/>
          </a:ln>
        </p:spPr>
      </p:pic>
      <p:pic>
        <p:nvPicPr>
          <p:cNvPr descr="Note and pencil thin line icon. Pencil and document vector illustration isolated on white. List outline style design, designed for web and app. Eps 10. (Provided by Getty Images)" id="1822" name="Google Shape;1822;p49"/>
          <p:cNvPicPr preferRelativeResize="0"/>
          <p:nvPr/>
        </p:nvPicPr>
        <p:blipFill>
          <a:blip r:embed="rId4">
            <a:alphaModFix/>
          </a:blip>
          <a:stretch>
            <a:fillRect/>
          </a:stretch>
        </p:blipFill>
        <p:spPr>
          <a:xfrm>
            <a:off x="6706575" y="184800"/>
            <a:ext cx="1301274" cy="1301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50"/>
          <p:cNvSpPr txBox="1"/>
          <p:nvPr>
            <p:ph idx="4294967295" type="title"/>
          </p:nvPr>
        </p:nvSpPr>
        <p:spPr>
          <a:xfrm>
            <a:off x="2098500" y="283276"/>
            <a:ext cx="49470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Issue #3: Integration</a:t>
            </a:r>
            <a:endParaRPr sz="4000" u="sng"/>
          </a:p>
        </p:txBody>
      </p:sp>
      <p:sp>
        <p:nvSpPr>
          <p:cNvPr id="1828" name="Google Shape;1828;p50"/>
          <p:cNvSpPr txBox="1"/>
          <p:nvPr>
            <p:ph idx="1" type="body"/>
          </p:nvPr>
        </p:nvSpPr>
        <p:spPr>
          <a:xfrm>
            <a:off x="1509000" y="1241429"/>
            <a:ext cx="6126000" cy="33528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Merging each member’s group work to the GitHub required additional work</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Group members usually required classes or specific portions of another member’s work in order to complete their part</a:t>
            </a:r>
            <a:endParaRPr sz="1900">
              <a:latin typeface="Barlow Semi Condensed"/>
              <a:ea typeface="Barlow Semi Condensed"/>
              <a:cs typeface="Barlow Semi Condensed"/>
              <a:sym typeface="Barlow Semi Condensed"/>
            </a:endParaRPr>
          </a:p>
        </p:txBody>
      </p:sp>
      <p:pic>
        <p:nvPicPr>
          <p:cNvPr descr="Gear connection line icon. Gear with chip circuit, hardware or software symbol, outline style pictogram on white background. Technology sign for mobile concept, web design. Vector graphics. (Provided by Getty Images)" id="1829" name="Google Shape;1829;p50"/>
          <p:cNvPicPr preferRelativeResize="0"/>
          <p:nvPr/>
        </p:nvPicPr>
        <p:blipFill>
          <a:blip r:embed="rId3">
            <a:alphaModFix/>
          </a:blip>
          <a:stretch>
            <a:fillRect/>
          </a:stretch>
        </p:blipFill>
        <p:spPr>
          <a:xfrm>
            <a:off x="1101100" y="154000"/>
            <a:ext cx="1301248" cy="1301248"/>
          </a:xfrm>
          <a:prstGeom prst="rect">
            <a:avLst/>
          </a:prstGeom>
          <a:noFill/>
          <a:ln>
            <a:noFill/>
          </a:ln>
        </p:spPr>
      </p:pic>
      <p:pic>
        <p:nvPicPr>
          <p:cNvPr descr="Network line icon. Internet connection vector illustration isolated on white. Network concept outline style design, designed for web and app. Eps 10. (Provided by Getty Images)" id="1830" name="Google Shape;1830;p50"/>
          <p:cNvPicPr preferRelativeResize="0"/>
          <p:nvPr/>
        </p:nvPicPr>
        <p:blipFill>
          <a:blip r:embed="rId4">
            <a:alphaModFix/>
          </a:blip>
          <a:stretch>
            <a:fillRect/>
          </a:stretch>
        </p:blipFill>
        <p:spPr>
          <a:xfrm>
            <a:off x="6675900" y="88613"/>
            <a:ext cx="1509023" cy="15090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51"/>
          <p:cNvSpPr txBox="1"/>
          <p:nvPr>
            <p:ph idx="4294967295" type="title"/>
          </p:nvPr>
        </p:nvSpPr>
        <p:spPr>
          <a:xfrm>
            <a:off x="2098500" y="283276"/>
            <a:ext cx="49470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Solution</a:t>
            </a:r>
            <a:endParaRPr sz="4000" u="sng"/>
          </a:p>
        </p:txBody>
      </p:sp>
      <p:sp>
        <p:nvSpPr>
          <p:cNvPr id="1836" name="Google Shape;1836;p51"/>
          <p:cNvSpPr txBox="1"/>
          <p:nvPr>
            <p:ph idx="1" type="body"/>
          </p:nvPr>
        </p:nvSpPr>
        <p:spPr>
          <a:xfrm>
            <a:off x="1509000" y="1241429"/>
            <a:ext cx="6126000" cy="33528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A member was appointed to handle merging conflicts within the main branch, allowing for seamless integration</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Team members often utilized stand-in variables and produced flexible classes that could be modified easily</a:t>
            </a:r>
            <a:endParaRPr sz="1900">
              <a:latin typeface="Barlow Semi Condensed"/>
              <a:ea typeface="Barlow Semi Condensed"/>
              <a:cs typeface="Barlow Semi Condensed"/>
              <a:sym typeface="Barlow Semi Condensed"/>
            </a:endParaRPr>
          </a:p>
        </p:txBody>
      </p:sp>
      <p:pic>
        <p:nvPicPr>
          <p:cNvPr descr="Crossed hammer and wrench line icon. Repair tools and worker equipment symbol, outline style pictogram on white background. Construction sign for mobile concept, web design. Vector graphics. (Provided by Getty Images)" id="1837" name="Google Shape;1837;p51"/>
          <p:cNvPicPr preferRelativeResize="0"/>
          <p:nvPr/>
        </p:nvPicPr>
        <p:blipFill>
          <a:blip r:embed="rId3">
            <a:alphaModFix/>
          </a:blip>
          <a:stretch>
            <a:fillRect/>
          </a:stretch>
        </p:blipFill>
        <p:spPr>
          <a:xfrm>
            <a:off x="1093375" y="231000"/>
            <a:ext cx="1370573" cy="1370573"/>
          </a:xfrm>
          <a:prstGeom prst="rect">
            <a:avLst/>
          </a:prstGeom>
          <a:noFill/>
          <a:ln>
            <a:noFill/>
          </a:ln>
        </p:spPr>
      </p:pic>
      <p:pic>
        <p:nvPicPr>
          <p:cNvPr descr="Refrigerator and stove with hood line icon, interior design concept, kitchen furniture sign on white background, fridge and oven with hood icon in outline style. Vector graphics. (Provided by Getty Images)" id="1838" name="Google Shape;1838;p51"/>
          <p:cNvPicPr preferRelativeResize="0"/>
          <p:nvPr/>
        </p:nvPicPr>
        <p:blipFill>
          <a:blip r:embed="rId4">
            <a:alphaModFix/>
          </a:blip>
          <a:stretch>
            <a:fillRect/>
          </a:stretch>
        </p:blipFill>
        <p:spPr>
          <a:xfrm>
            <a:off x="6729675" y="165550"/>
            <a:ext cx="1501476" cy="1501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52"/>
          <p:cNvSpPr txBox="1"/>
          <p:nvPr>
            <p:ph type="title"/>
          </p:nvPr>
        </p:nvSpPr>
        <p:spPr>
          <a:xfrm>
            <a:off x="1413900" y="1852650"/>
            <a:ext cx="6316200" cy="143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Closing Thoughts</a:t>
            </a:r>
            <a:endParaRPr sz="6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35"/>
          <p:cNvSpPr txBox="1"/>
          <p:nvPr>
            <p:ph type="title"/>
          </p:nvPr>
        </p:nvSpPr>
        <p:spPr>
          <a:xfrm>
            <a:off x="1413900" y="1852650"/>
            <a:ext cx="6316200" cy="143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Introduction</a:t>
            </a:r>
            <a:endParaRPr sz="6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53"/>
          <p:cNvSpPr txBox="1"/>
          <p:nvPr>
            <p:ph idx="4294967295" type="title"/>
          </p:nvPr>
        </p:nvSpPr>
        <p:spPr>
          <a:xfrm>
            <a:off x="2100600" y="347472"/>
            <a:ext cx="4947000" cy="58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Achievements</a:t>
            </a:r>
            <a:endParaRPr sz="4000" u="sng"/>
          </a:p>
        </p:txBody>
      </p:sp>
      <p:sp>
        <p:nvSpPr>
          <p:cNvPr id="1849" name="Google Shape;1849;p53"/>
          <p:cNvSpPr txBox="1"/>
          <p:nvPr>
            <p:ph idx="1" type="body"/>
          </p:nvPr>
        </p:nvSpPr>
        <p:spPr>
          <a:xfrm>
            <a:off x="1509000" y="1241429"/>
            <a:ext cx="6126000" cy="33528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Most of our project’s original design had been completed (network simulation, student connections, etc.)</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We were able to navigate through and resolve most of the issues that appeared throughout the project</a:t>
            </a:r>
            <a:endParaRPr sz="1900">
              <a:latin typeface="Barlow Semi Condensed"/>
              <a:ea typeface="Barlow Semi Condensed"/>
              <a:cs typeface="Barlow Semi Condensed"/>
              <a:sym typeface="Barlow Semi Condensed"/>
            </a:endParaRPr>
          </a:p>
        </p:txBody>
      </p:sp>
      <p:pic>
        <p:nvPicPr>
          <p:cNvPr descr="Medal line icon. Army reward, soldier star of honor symbol, outline style pictogram on white background. Military sign for mobile concept and web design. Vector graphics. (Provided by Getty Images)" id="1850" name="Google Shape;1850;p53"/>
          <p:cNvPicPr preferRelativeResize="0"/>
          <p:nvPr/>
        </p:nvPicPr>
        <p:blipFill>
          <a:blip r:embed="rId3">
            <a:alphaModFix/>
          </a:blip>
          <a:stretch>
            <a:fillRect/>
          </a:stretch>
        </p:blipFill>
        <p:spPr>
          <a:xfrm>
            <a:off x="201000" y="1963950"/>
            <a:ext cx="1215601" cy="1215601"/>
          </a:xfrm>
          <a:prstGeom prst="rect">
            <a:avLst/>
          </a:prstGeom>
          <a:noFill/>
          <a:ln>
            <a:noFill/>
          </a:ln>
        </p:spPr>
      </p:pic>
      <p:pic>
        <p:nvPicPr>
          <p:cNvPr descr="Winner cup line icon, sports and competition concept, Trophy sign on white background, Champion cup icon in outline style for mobile concept and web design. Vector graphics. (Provided by Getty Images)" id="1851" name="Google Shape;1851;p53"/>
          <p:cNvPicPr preferRelativeResize="0"/>
          <p:nvPr/>
        </p:nvPicPr>
        <p:blipFill>
          <a:blip r:embed="rId4">
            <a:alphaModFix/>
          </a:blip>
          <a:stretch>
            <a:fillRect/>
          </a:stretch>
        </p:blipFill>
        <p:spPr>
          <a:xfrm>
            <a:off x="7552100" y="1841969"/>
            <a:ext cx="1459548" cy="14595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54"/>
          <p:cNvSpPr txBox="1"/>
          <p:nvPr>
            <p:ph idx="4294967295" type="title"/>
          </p:nvPr>
        </p:nvSpPr>
        <p:spPr>
          <a:xfrm>
            <a:off x="2100600" y="347472"/>
            <a:ext cx="4947000" cy="58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Shortcomings</a:t>
            </a:r>
            <a:endParaRPr sz="4000" u="sng"/>
          </a:p>
        </p:txBody>
      </p:sp>
      <p:sp>
        <p:nvSpPr>
          <p:cNvPr id="1857" name="Google Shape;1857;p54"/>
          <p:cNvSpPr txBox="1"/>
          <p:nvPr>
            <p:ph idx="1" type="body"/>
          </p:nvPr>
        </p:nvSpPr>
        <p:spPr>
          <a:xfrm>
            <a:off x="1509000" y="1101075"/>
            <a:ext cx="6126000" cy="34572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Certain functions from the original design had to be scrapped (random events, multiple student node comparisons, etc.)</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Our original vision for the project was not fully realized due to time constraints</a:t>
            </a:r>
            <a:endParaRPr sz="19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900">
              <a:latin typeface="Barlow Semi Condensed"/>
              <a:ea typeface="Barlow Semi Condensed"/>
              <a:cs typeface="Barlow Semi Condensed"/>
              <a:sym typeface="Barlow Semi Condensed"/>
            </a:endParaRPr>
          </a:p>
          <a:p>
            <a:pPr indent="-349250" lvl="0" marL="457200" rtl="0" algn="l">
              <a:lnSpc>
                <a:spcPct val="150000"/>
              </a:lnSpc>
              <a:spcBef>
                <a:spcPts val="0"/>
              </a:spcBef>
              <a:spcAft>
                <a:spcPts val="0"/>
              </a:spcAft>
              <a:buSzPts val="1900"/>
              <a:buFont typeface="Barlow Semi Condensed"/>
              <a:buChar char="●"/>
            </a:pPr>
            <a:r>
              <a:rPr lang="en" sz="1900">
                <a:latin typeface="Barlow Semi Condensed"/>
                <a:ea typeface="Barlow Semi Condensed"/>
                <a:cs typeface="Barlow Semi Condensed"/>
                <a:sym typeface="Barlow Semi Condensed"/>
              </a:rPr>
              <a:t>Group coordination was scrambled throughout the project</a:t>
            </a:r>
            <a:endParaRPr sz="1900">
              <a:latin typeface="Barlow Semi Condensed"/>
              <a:ea typeface="Barlow Semi Condensed"/>
              <a:cs typeface="Barlow Semi Condensed"/>
              <a:sym typeface="Barlow Semi Condensed"/>
            </a:endParaRPr>
          </a:p>
        </p:txBody>
      </p:sp>
      <p:pic>
        <p:nvPicPr>
          <p:cNvPr descr="Headstone line icon, Halloween concept, Grave stone sign on white background, Gravestone with RIP text icon in outline style for mobile concept and web design. Vector graphics. (Provided by Getty Images)" id="1858" name="Google Shape;1858;p54"/>
          <p:cNvPicPr preferRelativeResize="0"/>
          <p:nvPr/>
        </p:nvPicPr>
        <p:blipFill>
          <a:blip r:embed="rId3">
            <a:alphaModFix/>
          </a:blip>
          <a:stretch>
            <a:fillRect/>
          </a:stretch>
        </p:blipFill>
        <p:spPr>
          <a:xfrm>
            <a:off x="238525" y="2229087"/>
            <a:ext cx="1201172" cy="1201172"/>
          </a:xfrm>
          <a:prstGeom prst="rect">
            <a:avLst/>
          </a:prstGeom>
          <a:noFill/>
          <a:ln>
            <a:noFill/>
          </a:ln>
        </p:spPr>
      </p:pic>
      <p:pic>
        <p:nvPicPr>
          <p:cNvPr descr="Solution, game, puzzle, strategy line icon (Provided by Getty Images)" id="1859" name="Google Shape;1859;p54"/>
          <p:cNvPicPr preferRelativeResize="0"/>
          <p:nvPr/>
        </p:nvPicPr>
        <p:blipFill>
          <a:blip r:embed="rId4">
            <a:alphaModFix/>
          </a:blip>
          <a:stretch>
            <a:fillRect/>
          </a:stretch>
        </p:blipFill>
        <p:spPr>
          <a:xfrm>
            <a:off x="7673325" y="2173551"/>
            <a:ext cx="1312225" cy="1312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5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Thank you!</a:t>
            </a:r>
            <a:endParaRPr sz="5200"/>
          </a:p>
        </p:txBody>
      </p:sp>
      <p:sp>
        <p:nvSpPr>
          <p:cNvPr id="1865" name="Google Shape;1865;p55"/>
          <p:cNvSpPr txBox="1"/>
          <p:nvPr>
            <p:ph idx="4294967295" type="subTitle"/>
          </p:nvPr>
        </p:nvSpPr>
        <p:spPr>
          <a:xfrm>
            <a:off x="896091" y="3108100"/>
            <a:ext cx="7890900" cy="8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1"/>
                </a:solidFill>
              </a:rPr>
              <a:t>Have a good summer break!</a:t>
            </a:r>
            <a:endParaRPr sz="28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pic>
        <p:nvPicPr>
          <p:cNvPr descr="Child Thinking PNGs for Free Download" id="1701" name="Google Shape;1701;p36"/>
          <p:cNvPicPr preferRelativeResize="0"/>
          <p:nvPr/>
        </p:nvPicPr>
        <p:blipFill>
          <a:blip r:embed="rId3">
            <a:alphaModFix/>
          </a:blip>
          <a:stretch>
            <a:fillRect/>
          </a:stretch>
        </p:blipFill>
        <p:spPr>
          <a:xfrm>
            <a:off x="6055075" y="392275"/>
            <a:ext cx="1497475" cy="1497475"/>
          </a:xfrm>
          <a:prstGeom prst="rect">
            <a:avLst/>
          </a:prstGeom>
          <a:noFill/>
          <a:ln>
            <a:noFill/>
          </a:ln>
        </p:spPr>
      </p:pic>
      <p:pic>
        <p:nvPicPr>
          <p:cNvPr descr="Girl Thinking PNGs for Free Download" id="1702" name="Google Shape;1702;p36"/>
          <p:cNvPicPr preferRelativeResize="0"/>
          <p:nvPr/>
        </p:nvPicPr>
        <p:blipFill>
          <a:blip r:embed="rId4">
            <a:alphaModFix/>
          </a:blip>
          <a:stretch>
            <a:fillRect/>
          </a:stretch>
        </p:blipFill>
        <p:spPr>
          <a:xfrm>
            <a:off x="1327700" y="-51150"/>
            <a:ext cx="1761225" cy="1761225"/>
          </a:xfrm>
          <a:prstGeom prst="rect">
            <a:avLst/>
          </a:prstGeom>
          <a:noFill/>
          <a:ln>
            <a:noFill/>
          </a:ln>
        </p:spPr>
      </p:pic>
      <p:sp>
        <p:nvSpPr>
          <p:cNvPr id="1703" name="Google Shape;1703;p36"/>
          <p:cNvSpPr/>
          <p:nvPr/>
        </p:nvSpPr>
        <p:spPr>
          <a:xfrm>
            <a:off x="1079250" y="1307077"/>
            <a:ext cx="6989700" cy="37509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3230400" y="123369"/>
            <a:ext cx="2683200" cy="1033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txBox="1"/>
          <p:nvPr>
            <p:ph idx="1" type="body"/>
          </p:nvPr>
        </p:nvSpPr>
        <p:spPr>
          <a:xfrm>
            <a:off x="1158000" y="1523225"/>
            <a:ext cx="6832200" cy="3318600"/>
          </a:xfrm>
          <a:prstGeom prst="rect">
            <a:avLst/>
          </a:prstGeom>
        </p:spPr>
        <p:txBody>
          <a:bodyPr anchorCtr="0" anchor="ctr"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International students can feel uncomfortable and alienated when they arrive on campus for the first time.</a:t>
            </a:r>
            <a:endParaRPr sz="2200"/>
          </a:p>
          <a:p>
            <a:pPr indent="0" lvl="0" marL="0" rtl="0" algn="l">
              <a:lnSpc>
                <a:spcPct val="150000"/>
              </a:lnSpc>
              <a:spcBef>
                <a:spcPts val="0"/>
              </a:spcBef>
              <a:spcAft>
                <a:spcPts val="0"/>
              </a:spcAft>
              <a:buNone/>
            </a:pPr>
            <a:r>
              <a:t/>
            </a:r>
            <a:endParaRPr sz="2200"/>
          </a:p>
          <a:p>
            <a:pPr indent="-368300" lvl="0" marL="457200" rtl="0" algn="l">
              <a:lnSpc>
                <a:spcPct val="150000"/>
              </a:lnSpc>
              <a:spcBef>
                <a:spcPts val="0"/>
              </a:spcBef>
              <a:spcAft>
                <a:spcPts val="0"/>
              </a:spcAft>
              <a:buSzPts val="2200"/>
              <a:buChar char="●"/>
            </a:pPr>
            <a:r>
              <a:rPr lang="en" sz="2200"/>
              <a:t>This prevents them from building valuable social relationships and circles during college</a:t>
            </a:r>
            <a:endParaRPr sz="2200"/>
          </a:p>
        </p:txBody>
      </p:sp>
      <p:sp>
        <p:nvSpPr>
          <p:cNvPr id="1706" name="Google Shape;1706;p36"/>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t>Problem</a:t>
            </a:r>
            <a:endParaRPr sz="4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37"/>
          <p:cNvSpPr txBox="1"/>
          <p:nvPr>
            <p:ph type="title"/>
          </p:nvPr>
        </p:nvSpPr>
        <p:spPr>
          <a:xfrm>
            <a:off x="2100600" y="347476"/>
            <a:ext cx="49470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Product</a:t>
            </a:r>
            <a:endParaRPr sz="4000" u="sng"/>
          </a:p>
        </p:txBody>
      </p:sp>
      <p:pic>
        <p:nvPicPr>
          <p:cNvPr id="1712" name="Google Shape;1712;p37" title="[NYIT] CSCI185 Global Student Network Simulator">
            <a:hlinkClick r:id="rId3"/>
          </p:cNvPr>
          <p:cNvPicPr preferRelativeResize="0"/>
          <p:nvPr/>
        </p:nvPicPr>
        <p:blipFill>
          <a:blip r:embed="rId4">
            <a:alphaModFix/>
          </a:blip>
          <a:stretch>
            <a:fillRect/>
          </a:stretch>
        </p:blipFill>
        <p:spPr>
          <a:xfrm>
            <a:off x="1384013" y="1422175"/>
            <a:ext cx="6375975" cy="358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2"/>
                                        </p:tgtEl>
                                        <p:attrNameLst>
                                          <p:attrName>style.visibility</p:attrName>
                                        </p:attrNameLst>
                                      </p:cBhvr>
                                      <p:to>
                                        <p:strVal val="visible"/>
                                      </p:to>
                                    </p:set>
                                    <p:animEffect filter="fade" transition="in">
                                      <p:cBhvr>
                                        <p:cTn dur="1000"/>
                                        <p:tgtEl>
                                          <p:spTgt spid="1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pic>
        <p:nvPicPr>
          <p:cNvPr descr="Idea PNG Transparent Images" id="1717" name="Google Shape;1717;p38"/>
          <p:cNvPicPr preferRelativeResize="0"/>
          <p:nvPr/>
        </p:nvPicPr>
        <p:blipFill>
          <a:blip r:embed="rId3">
            <a:alphaModFix/>
          </a:blip>
          <a:stretch>
            <a:fillRect/>
          </a:stretch>
        </p:blipFill>
        <p:spPr>
          <a:xfrm>
            <a:off x="6089225" y="-11125"/>
            <a:ext cx="1536950" cy="1536950"/>
          </a:xfrm>
          <a:prstGeom prst="rect">
            <a:avLst/>
          </a:prstGeom>
          <a:noFill/>
          <a:ln>
            <a:noFill/>
          </a:ln>
        </p:spPr>
      </p:pic>
      <p:sp>
        <p:nvSpPr>
          <p:cNvPr id="1718" name="Google Shape;1718;p38"/>
          <p:cNvSpPr/>
          <p:nvPr/>
        </p:nvSpPr>
        <p:spPr>
          <a:xfrm>
            <a:off x="3230400" y="123369"/>
            <a:ext cx="2683200" cy="1033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t>Solution</a:t>
            </a:r>
            <a:endParaRPr sz="4000" u="sng"/>
          </a:p>
        </p:txBody>
      </p:sp>
      <p:sp>
        <p:nvSpPr>
          <p:cNvPr id="1720" name="Google Shape;1720;p38"/>
          <p:cNvSpPr/>
          <p:nvPr/>
        </p:nvSpPr>
        <p:spPr>
          <a:xfrm>
            <a:off x="1079250" y="1307075"/>
            <a:ext cx="6989700" cy="3094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8"/>
          <p:cNvSpPr txBox="1"/>
          <p:nvPr>
            <p:ph idx="1" type="body"/>
          </p:nvPr>
        </p:nvSpPr>
        <p:spPr>
          <a:xfrm>
            <a:off x="1235125" y="1538800"/>
            <a:ext cx="6533700" cy="2613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Create a user friendly </a:t>
            </a:r>
            <a:r>
              <a:rPr lang="en" sz="2200"/>
              <a:t>interface </a:t>
            </a:r>
            <a:r>
              <a:rPr lang="en" sz="2200"/>
              <a:t>for students to connect with fellow peers. </a:t>
            </a:r>
            <a:endParaRPr sz="2200"/>
          </a:p>
          <a:p>
            <a:pPr indent="0" lvl="0" marL="0" rtl="0" algn="l">
              <a:lnSpc>
                <a:spcPct val="150000"/>
              </a:lnSpc>
              <a:spcBef>
                <a:spcPts val="0"/>
              </a:spcBef>
              <a:spcAft>
                <a:spcPts val="0"/>
              </a:spcAft>
              <a:buNone/>
            </a:pPr>
            <a:r>
              <a:t/>
            </a:r>
            <a:endParaRPr sz="2200"/>
          </a:p>
          <a:p>
            <a:pPr indent="-368300" lvl="0" marL="457200" rtl="0" algn="l">
              <a:lnSpc>
                <a:spcPct val="150000"/>
              </a:lnSpc>
              <a:spcBef>
                <a:spcPts val="0"/>
              </a:spcBef>
              <a:spcAft>
                <a:spcPts val="0"/>
              </a:spcAft>
              <a:buSzPts val="2200"/>
              <a:buChar char="●"/>
            </a:pPr>
            <a:r>
              <a:rPr lang="en" sz="2200"/>
              <a:t>Allows students to connect with peers with similar attributes (ex. Nationality, Major, Class, etc)</a:t>
            </a:r>
            <a:r>
              <a:rPr lang="en" sz="2200"/>
              <a:t>.</a:t>
            </a:r>
            <a:endParaRPr sz="2200"/>
          </a:p>
          <a:p>
            <a:pPr indent="0" lvl="0" marL="0" rtl="0" algn="l">
              <a:lnSpc>
                <a:spcPct val="150000"/>
              </a:lnSpc>
              <a:spcBef>
                <a:spcPts val="0"/>
              </a:spcBef>
              <a:spcAft>
                <a:spcPts val="0"/>
              </a:spcAft>
              <a:buNone/>
            </a:pPr>
            <a:r>
              <a:t/>
            </a:r>
            <a:endParaRPr sz="2200"/>
          </a:p>
        </p:txBody>
      </p:sp>
      <p:pic>
        <p:nvPicPr>
          <p:cNvPr descr="Idea PNG Designs for T Shirt &amp; Merch" id="1722" name="Google Shape;1722;p38"/>
          <p:cNvPicPr preferRelativeResize="0"/>
          <p:nvPr/>
        </p:nvPicPr>
        <p:blipFill>
          <a:blip r:embed="rId4">
            <a:alphaModFix/>
          </a:blip>
          <a:stretch>
            <a:fillRect/>
          </a:stretch>
        </p:blipFill>
        <p:spPr>
          <a:xfrm rot="-860832">
            <a:off x="1818335" y="104816"/>
            <a:ext cx="1070635" cy="10706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39"/>
          <p:cNvSpPr/>
          <p:nvPr/>
        </p:nvSpPr>
        <p:spPr>
          <a:xfrm>
            <a:off x="1040750" y="279188"/>
            <a:ext cx="3348300" cy="21267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t> </a:t>
            </a:r>
            <a:endParaRPr/>
          </a:p>
        </p:txBody>
      </p:sp>
      <p:sp>
        <p:nvSpPr>
          <p:cNvPr id="1728" name="Google Shape;1728;p39"/>
          <p:cNvSpPr/>
          <p:nvPr/>
        </p:nvSpPr>
        <p:spPr>
          <a:xfrm>
            <a:off x="4754946" y="279188"/>
            <a:ext cx="3348300" cy="21267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1729" name="Google Shape;1729;p39"/>
          <p:cNvSpPr/>
          <p:nvPr/>
        </p:nvSpPr>
        <p:spPr>
          <a:xfrm>
            <a:off x="4754946" y="2737623"/>
            <a:ext cx="3348300" cy="21267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1730" name="Google Shape;1730;p39"/>
          <p:cNvSpPr/>
          <p:nvPr/>
        </p:nvSpPr>
        <p:spPr>
          <a:xfrm>
            <a:off x="1231100" y="399450"/>
            <a:ext cx="2967600" cy="485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jalla One"/>
                <a:ea typeface="Fjalla One"/>
                <a:cs typeface="Fjalla One"/>
                <a:sym typeface="Fjalla One"/>
              </a:rPr>
              <a:t>Aron Lin</a:t>
            </a:r>
            <a:endParaRPr sz="2200">
              <a:solidFill>
                <a:schemeClr val="lt1"/>
              </a:solidFill>
              <a:latin typeface="Fjalla One"/>
              <a:ea typeface="Fjalla One"/>
              <a:cs typeface="Fjalla One"/>
              <a:sym typeface="Fjalla One"/>
            </a:endParaRPr>
          </a:p>
        </p:txBody>
      </p:sp>
      <p:sp>
        <p:nvSpPr>
          <p:cNvPr id="1731" name="Google Shape;1731;p39"/>
          <p:cNvSpPr/>
          <p:nvPr/>
        </p:nvSpPr>
        <p:spPr>
          <a:xfrm>
            <a:off x="4945300" y="399450"/>
            <a:ext cx="2967600" cy="485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jalla One"/>
                <a:ea typeface="Fjalla One"/>
                <a:cs typeface="Fjalla One"/>
                <a:sym typeface="Fjalla One"/>
              </a:rPr>
              <a:t>Rita Chen</a:t>
            </a:r>
            <a:endParaRPr sz="2200">
              <a:solidFill>
                <a:schemeClr val="lt1"/>
              </a:solidFill>
              <a:latin typeface="Fjalla One"/>
              <a:ea typeface="Fjalla One"/>
              <a:cs typeface="Fjalla One"/>
              <a:sym typeface="Fjalla One"/>
            </a:endParaRPr>
          </a:p>
        </p:txBody>
      </p:sp>
      <p:sp>
        <p:nvSpPr>
          <p:cNvPr id="1732" name="Google Shape;1732;p39"/>
          <p:cNvSpPr/>
          <p:nvPr/>
        </p:nvSpPr>
        <p:spPr>
          <a:xfrm>
            <a:off x="1128950" y="2737613"/>
            <a:ext cx="3348300" cy="21267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1733" name="Google Shape;1733;p39"/>
          <p:cNvSpPr/>
          <p:nvPr/>
        </p:nvSpPr>
        <p:spPr>
          <a:xfrm>
            <a:off x="1319300" y="2857875"/>
            <a:ext cx="2967600" cy="485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jalla One"/>
                <a:ea typeface="Fjalla One"/>
                <a:cs typeface="Fjalla One"/>
                <a:sym typeface="Fjalla One"/>
              </a:rPr>
              <a:t>Htoo Naing</a:t>
            </a:r>
            <a:endParaRPr sz="2200">
              <a:solidFill>
                <a:schemeClr val="lt1"/>
              </a:solidFill>
              <a:latin typeface="Fjalla One"/>
              <a:ea typeface="Fjalla One"/>
              <a:cs typeface="Fjalla One"/>
              <a:sym typeface="Fjalla One"/>
            </a:endParaRPr>
          </a:p>
        </p:txBody>
      </p:sp>
      <p:sp>
        <p:nvSpPr>
          <p:cNvPr id="1734" name="Google Shape;1734;p39"/>
          <p:cNvSpPr/>
          <p:nvPr/>
        </p:nvSpPr>
        <p:spPr>
          <a:xfrm>
            <a:off x="4945300" y="2857875"/>
            <a:ext cx="2967600" cy="4851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Fjalla One"/>
                <a:ea typeface="Fjalla One"/>
                <a:cs typeface="Fjalla One"/>
                <a:sym typeface="Fjalla One"/>
              </a:rPr>
              <a:t>Zhasmin Tuiachieva</a:t>
            </a:r>
            <a:endParaRPr sz="2200">
              <a:solidFill>
                <a:schemeClr val="lt1"/>
              </a:solidFill>
              <a:latin typeface="Fjalla One"/>
              <a:ea typeface="Fjalla One"/>
              <a:cs typeface="Fjalla One"/>
              <a:sym typeface="Fjalla One"/>
            </a:endParaRPr>
          </a:p>
        </p:txBody>
      </p:sp>
      <p:pic>
        <p:nvPicPr>
          <p:cNvPr descr="Microsoft Word 2013 Logo PNG Transparent &amp; SVG Vector - Freebie Supply" id="1735" name="Google Shape;1735;p39"/>
          <p:cNvPicPr preferRelativeResize="0"/>
          <p:nvPr/>
        </p:nvPicPr>
        <p:blipFill>
          <a:blip r:embed="rId3">
            <a:alphaModFix/>
          </a:blip>
          <a:stretch>
            <a:fillRect/>
          </a:stretch>
        </p:blipFill>
        <p:spPr>
          <a:xfrm rot="-1362239">
            <a:off x="172218" y="2982595"/>
            <a:ext cx="803889" cy="785133"/>
          </a:xfrm>
          <a:prstGeom prst="rect">
            <a:avLst/>
          </a:prstGeom>
          <a:noFill/>
          <a:ln>
            <a:noFill/>
          </a:ln>
        </p:spPr>
      </p:pic>
      <p:pic>
        <p:nvPicPr>
          <p:cNvPr descr="Planner - Free edit tools icons" id="1736" name="Google Shape;1736;p39"/>
          <p:cNvPicPr preferRelativeResize="0"/>
          <p:nvPr/>
        </p:nvPicPr>
        <p:blipFill>
          <a:blip r:embed="rId4">
            <a:alphaModFix/>
          </a:blip>
          <a:stretch>
            <a:fillRect/>
          </a:stretch>
        </p:blipFill>
        <p:spPr>
          <a:xfrm rot="597768">
            <a:off x="8197731" y="2869772"/>
            <a:ext cx="794314" cy="794332"/>
          </a:xfrm>
          <a:prstGeom prst="rect">
            <a:avLst/>
          </a:prstGeom>
          <a:noFill/>
          <a:ln>
            <a:noFill/>
          </a:ln>
        </p:spPr>
      </p:pic>
      <p:pic>
        <p:nvPicPr>
          <p:cNvPr descr="Github White icon SVG Vector &amp; PNG Free Download | UXWing" id="1737" name="Google Shape;1737;p39"/>
          <p:cNvPicPr preferRelativeResize="0"/>
          <p:nvPr/>
        </p:nvPicPr>
        <p:blipFill>
          <a:blip r:embed="rId5">
            <a:alphaModFix/>
          </a:blip>
          <a:stretch>
            <a:fillRect/>
          </a:stretch>
        </p:blipFill>
        <p:spPr>
          <a:xfrm rot="-532664">
            <a:off x="167538" y="1000125"/>
            <a:ext cx="684850" cy="684850"/>
          </a:xfrm>
          <a:prstGeom prst="rect">
            <a:avLst/>
          </a:prstGeom>
          <a:noFill/>
          <a:ln>
            <a:noFill/>
          </a:ln>
        </p:spPr>
      </p:pic>
      <p:pic>
        <p:nvPicPr>
          <p:cNvPr descr="Free Java Logo Icon - Free Download Logos Logo Icons | IconScout" id="1738" name="Google Shape;1738;p39"/>
          <p:cNvPicPr preferRelativeResize="0"/>
          <p:nvPr/>
        </p:nvPicPr>
        <p:blipFill>
          <a:blip r:embed="rId6">
            <a:alphaModFix/>
          </a:blip>
          <a:stretch>
            <a:fillRect/>
          </a:stretch>
        </p:blipFill>
        <p:spPr>
          <a:xfrm rot="755508">
            <a:off x="8224508" y="772960"/>
            <a:ext cx="740759" cy="740777"/>
          </a:xfrm>
          <a:prstGeom prst="rect">
            <a:avLst/>
          </a:prstGeom>
          <a:noFill/>
          <a:ln>
            <a:noFill/>
          </a:ln>
        </p:spPr>
      </p:pic>
      <p:pic>
        <p:nvPicPr>
          <p:cNvPr id="1739" name="Google Shape;1739;p39" title="679be955be7c49243c9c57c32fb582d4.png"/>
          <p:cNvPicPr preferRelativeResize="0"/>
          <p:nvPr/>
        </p:nvPicPr>
        <p:blipFill rotWithShape="1">
          <a:blip r:embed="rId7">
            <a:alphaModFix/>
          </a:blip>
          <a:srcRect b="52867" l="33359" r="0" t="0"/>
          <a:stretch/>
        </p:blipFill>
        <p:spPr>
          <a:xfrm>
            <a:off x="7147450" y="376024"/>
            <a:ext cx="592974" cy="508524"/>
          </a:xfrm>
          <a:prstGeom prst="rect">
            <a:avLst/>
          </a:prstGeom>
          <a:noFill/>
          <a:ln>
            <a:noFill/>
          </a:ln>
        </p:spPr>
      </p:pic>
      <p:sp>
        <p:nvSpPr>
          <p:cNvPr id="1740" name="Google Shape;1740;p39"/>
          <p:cNvSpPr txBox="1"/>
          <p:nvPr/>
        </p:nvSpPr>
        <p:spPr>
          <a:xfrm>
            <a:off x="1231075" y="993175"/>
            <a:ext cx="2967600" cy="1224300"/>
          </a:xfrm>
          <a:prstGeom prst="rect">
            <a:avLst/>
          </a:prstGeom>
          <a:noFill/>
          <a:ln>
            <a:noFill/>
          </a:ln>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Maintained and organized the GitHub repository</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Produced both Flow and UML Diagrams</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Handled error debugging during testing</a:t>
            </a:r>
            <a:endParaRPr sz="1200">
              <a:latin typeface="Barlow Semi Condensed"/>
              <a:ea typeface="Barlow Semi Condensed"/>
              <a:cs typeface="Barlow Semi Condensed"/>
              <a:sym typeface="Barlow Semi Condensed"/>
            </a:endParaRPr>
          </a:p>
        </p:txBody>
      </p:sp>
      <p:sp>
        <p:nvSpPr>
          <p:cNvPr id="1741" name="Google Shape;1741;p39"/>
          <p:cNvSpPr txBox="1"/>
          <p:nvPr/>
        </p:nvSpPr>
        <p:spPr>
          <a:xfrm>
            <a:off x="4945300" y="951375"/>
            <a:ext cx="2967600" cy="1273800"/>
          </a:xfrm>
          <a:prstGeom prst="rect">
            <a:avLst/>
          </a:prstGeom>
          <a:noFill/>
          <a:ln>
            <a:noFill/>
          </a:ln>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Implemented multiple integral functions relating to the map window</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Catalogued countries with numerous sample universities</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Simulated user profile locations</a:t>
            </a:r>
            <a:endParaRPr sz="1200">
              <a:latin typeface="Barlow Semi Condensed"/>
              <a:ea typeface="Barlow Semi Condensed"/>
              <a:cs typeface="Barlow Semi Condensed"/>
              <a:sym typeface="Barlow Semi Condensed"/>
            </a:endParaRPr>
          </a:p>
        </p:txBody>
      </p:sp>
      <p:sp>
        <p:nvSpPr>
          <p:cNvPr id="1742" name="Google Shape;1742;p39"/>
          <p:cNvSpPr txBox="1"/>
          <p:nvPr/>
        </p:nvSpPr>
        <p:spPr>
          <a:xfrm>
            <a:off x="1319175" y="3488025"/>
            <a:ext cx="2967600" cy="1178100"/>
          </a:xfrm>
          <a:prstGeom prst="rect">
            <a:avLst/>
          </a:prstGeom>
          <a:noFill/>
          <a:ln>
            <a:noFill/>
          </a:ln>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Authored the documentation in full</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Designed and refined presentation slides</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Provided graphical visualization of integers</a:t>
            </a:r>
            <a:endParaRPr sz="1200">
              <a:latin typeface="Barlow Semi Condensed"/>
              <a:ea typeface="Barlow Semi Condensed"/>
              <a:cs typeface="Barlow Semi Condensed"/>
              <a:sym typeface="Barlow Semi Condensed"/>
            </a:endParaRPr>
          </a:p>
        </p:txBody>
      </p:sp>
      <p:sp>
        <p:nvSpPr>
          <p:cNvPr id="1743" name="Google Shape;1743;p39"/>
          <p:cNvSpPr txBox="1"/>
          <p:nvPr/>
        </p:nvSpPr>
        <p:spPr>
          <a:xfrm>
            <a:off x="4945300" y="3488025"/>
            <a:ext cx="2967600" cy="11781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Organized project design</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Implemented data handling through File I/O</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Created fundamental classes and more</a:t>
            </a:r>
            <a:endParaRPr sz="1200">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40"/>
          <p:cNvSpPr txBox="1"/>
          <p:nvPr>
            <p:ph type="title"/>
          </p:nvPr>
        </p:nvSpPr>
        <p:spPr>
          <a:xfrm>
            <a:off x="1413900" y="1852650"/>
            <a:ext cx="6316200" cy="143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Process</a:t>
            </a:r>
            <a:endParaRPr sz="6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41"/>
          <p:cNvSpPr/>
          <p:nvPr/>
        </p:nvSpPr>
        <p:spPr>
          <a:xfrm>
            <a:off x="2916900" y="214025"/>
            <a:ext cx="3310200" cy="9294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1"/>
          <p:cNvSpPr txBox="1"/>
          <p:nvPr>
            <p:ph idx="4294967295" type="title"/>
          </p:nvPr>
        </p:nvSpPr>
        <p:spPr>
          <a:xfrm>
            <a:off x="2916900" y="299550"/>
            <a:ext cx="33102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Flow </a:t>
            </a:r>
            <a:r>
              <a:rPr lang="en" sz="4000" u="sng"/>
              <a:t>Diagram</a:t>
            </a:r>
            <a:endParaRPr sz="4000" u="sng"/>
          </a:p>
        </p:txBody>
      </p:sp>
      <p:pic>
        <p:nvPicPr>
          <p:cNvPr id="1755" name="Google Shape;1755;p41"/>
          <p:cNvPicPr preferRelativeResize="0"/>
          <p:nvPr/>
        </p:nvPicPr>
        <p:blipFill>
          <a:blip r:embed="rId3">
            <a:alphaModFix/>
          </a:blip>
          <a:stretch>
            <a:fillRect/>
          </a:stretch>
        </p:blipFill>
        <p:spPr>
          <a:xfrm>
            <a:off x="260888" y="1204275"/>
            <a:ext cx="8622223" cy="3629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42"/>
          <p:cNvSpPr/>
          <p:nvPr/>
        </p:nvSpPr>
        <p:spPr>
          <a:xfrm>
            <a:off x="2916900" y="214025"/>
            <a:ext cx="3310200" cy="9294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1" name="Google Shape;1761;p42"/>
          <p:cNvPicPr preferRelativeResize="0"/>
          <p:nvPr/>
        </p:nvPicPr>
        <p:blipFill>
          <a:blip r:embed="rId3">
            <a:alphaModFix/>
          </a:blip>
          <a:stretch>
            <a:fillRect/>
          </a:stretch>
        </p:blipFill>
        <p:spPr>
          <a:xfrm>
            <a:off x="397150" y="1277400"/>
            <a:ext cx="8349699" cy="3727926"/>
          </a:xfrm>
          <a:prstGeom prst="rect">
            <a:avLst/>
          </a:prstGeom>
          <a:noFill/>
          <a:ln>
            <a:noFill/>
          </a:ln>
        </p:spPr>
      </p:pic>
      <p:sp>
        <p:nvSpPr>
          <p:cNvPr id="1762" name="Google Shape;1762;p42"/>
          <p:cNvSpPr txBox="1"/>
          <p:nvPr>
            <p:ph idx="4294967295" type="title"/>
          </p:nvPr>
        </p:nvSpPr>
        <p:spPr>
          <a:xfrm>
            <a:off x="2916900" y="299550"/>
            <a:ext cx="33102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u="sng"/>
              <a:t>Flow Diagram</a:t>
            </a:r>
            <a:endParaRPr sz="4000" u="sng"/>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