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06" r:id="rId4"/>
    <p:sldId id="308" r:id="rId5"/>
    <p:sldId id="305" r:id="rId6"/>
    <p:sldId id="307" r:id="rId7"/>
    <p:sldId id="304" r:id="rId8"/>
    <p:sldId id="260" r:id="rId9"/>
    <p:sldId id="274" r:id="rId10"/>
    <p:sldId id="259" r:id="rId11"/>
    <p:sldId id="261" r:id="rId12"/>
    <p:sldId id="294" r:id="rId13"/>
    <p:sldId id="326" r:id="rId14"/>
    <p:sldId id="273" r:id="rId15"/>
    <p:sldId id="296" r:id="rId16"/>
    <p:sldId id="277" r:id="rId17"/>
    <p:sldId id="279" r:id="rId18"/>
    <p:sldId id="284" r:id="rId19"/>
    <p:sldId id="285" r:id="rId20"/>
    <p:sldId id="282" r:id="rId21"/>
    <p:sldId id="283" r:id="rId22"/>
    <p:sldId id="269" r:id="rId23"/>
    <p:sldId id="270" r:id="rId24"/>
    <p:sldId id="297" r:id="rId25"/>
    <p:sldId id="312" r:id="rId26"/>
    <p:sldId id="327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2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C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1" autoAdjust="0"/>
    <p:restoredTop sz="94612" autoAdjust="0"/>
  </p:normalViewPr>
  <p:slideViewPr>
    <p:cSldViewPr snapToGrid="0">
      <p:cViewPr varScale="1">
        <p:scale>
          <a:sx n="78" d="100"/>
          <a:sy n="78" d="100"/>
        </p:scale>
        <p:origin x="67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A5E95-DE38-4B9A-BBDA-B3480C04AC6F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786CF-E6A5-4D4E-A86D-5FDCAD681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78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044B6-9407-4A13-8A4C-30FC4F3CD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8000" dirty="0" err="1"/>
              <a:t>academy</a:t>
            </a:r>
            <a:r>
              <a:rPr lang="fr-FR" sz="8000" dirty="0"/>
              <a:t> </a:t>
            </a:r>
            <a:br>
              <a:rPr lang="fr-FR" sz="6000" dirty="0"/>
            </a:br>
            <a:r>
              <a:rPr lang="fr-FR" sz="4800" dirty="0"/>
              <a:t>expansion à l’international</a:t>
            </a:r>
            <a:endParaRPr lang="fr-FR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80E4-5219-496A-BD5B-4D04CB45E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cap="none" dirty="0"/>
              <a:t>Analyse exploratoire des données éducation de la banque mondiale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E5E4CB-4F10-43B7-88BF-966B5381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8351" cy="13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7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ED793-7B73-4274-9B0F-31ABCD92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277" cy="895315"/>
          </a:xfrm>
        </p:spPr>
        <p:txBody>
          <a:bodyPr/>
          <a:lstStyle/>
          <a:p>
            <a:r>
              <a:rPr lang="fr-FR" altLang="fr-FR" sz="3600" dirty="0"/>
              <a:t>Données principales de EdStatsData.csv</a:t>
            </a:r>
            <a:br>
              <a:rPr lang="fr-FR" altLang="fr-FR" sz="3600" dirty="0"/>
            </a:br>
            <a:endParaRPr lang="fr-FR" sz="36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9055D63-4A64-4969-AA4A-9C91BE3D8FA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-3061" r="3061"/>
          <a:stretch/>
        </p:blipFill>
        <p:spPr>
          <a:xfrm>
            <a:off x="3529931" y="1994096"/>
            <a:ext cx="8438523" cy="3539929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4CE0ED-9A39-4298-83F8-D641DB2C00E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99621" y="1994096"/>
            <a:ext cx="3253230" cy="325746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25 zones </a:t>
            </a:r>
          </a:p>
          <a:p>
            <a:pPr marL="0" indent="0">
              <a:buNone/>
            </a:pPr>
            <a:r>
              <a:rPr lang="fr-FR" dirty="0"/>
              <a:t>	géographiques                  	économiques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217 pays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3665 Indicateurs pour chaque</a:t>
            </a:r>
          </a:p>
          <a:p>
            <a:endParaRPr lang="fr-FR" dirty="0"/>
          </a:p>
          <a:p>
            <a:r>
              <a:rPr lang="fr-FR" dirty="0"/>
              <a:t>Taux de remplissage de 14%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365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951BD-C1FE-4C93-B201-DBC81F99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Remplissage des données réduites aux indicateurs sélectionnés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96CDD8-4F31-45B1-BBC3-A6E84CBC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462" y="1853248"/>
            <a:ext cx="3878263" cy="576262"/>
          </a:xfrm>
        </p:spPr>
        <p:txBody>
          <a:bodyPr/>
          <a:lstStyle/>
          <a:p>
            <a:r>
              <a:rPr lang="fr-FR" sz="2000" dirty="0"/>
              <a:t>Données</a:t>
            </a:r>
            <a:r>
              <a:rPr lang="fr-FR" dirty="0"/>
              <a:t> de 1970 à 2016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98CD74-6A61-4DF9-9FC5-F3B643F70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4713" y="1943999"/>
            <a:ext cx="3573462" cy="3532876"/>
          </a:xfrm>
        </p:spPr>
        <p:txBody>
          <a:bodyPr/>
          <a:lstStyle/>
          <a:p>
            <a:r>
              <a:rPr lang="fr-FR" sz="2000" dirty="0"/>
              <a:t>Plus de données après 2016</a:t>
            </a:r>
          </a:p>
          <a:p>
            <a:r>
              <a:rPr lang="fr-FR" sz="2000" dirty="0"/>
              <a:t>Données obsolètes avant 2000</a:t>
            </a:r>
          </a:p>
          <a:p>
            <a:endParaRPr lang="fr-FR" sz="2000" dirty="0"/>
          </a:p>
          <a:p>
            <a:r>
              <a:rPr lang="fr-FR" sz="2000" dirty="0"/>
              <a:t>Etude de la plage 2000-20016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D4E10541-ECB4-4250-AE11-4378720123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23" t="1224" r="4054" b="455"/>
          <a:stretch/>
        </p:blipFill>
        <p:spPr>
          <a:xfrm>
            <a:off x="4920857" y="1943999"/>
            <a:ext cx="7168362" cy="3464709"/>
          </a:xfrm>
        </p:spPr>
      </p:pic>
    </p:spTree>
    <p:extLst>
      <p:ext uri="{BB962C8B-B14F-4D97-AF65-F5344CB8AC3E}">
        <p14:creationId xmlns:p14="http://schemas.microsoft.com/office/powerpoint/2010/main" val="3088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951BD-C1FE-4C93-B201-DBC81F99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Données plus récentes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9E8BB9E4-0034-43A7-BDDB-FC8097272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272" y="1806954"/>
            <a:ext cx="2320416" cy="3307306"/>
          </a:xfrm>
        </p:spPr>
        <p:txBody>
          <a:bodyPr/>
          <a:lstStyle/>
          <a:p>
            <a:r>
              <a:rPr lang="fr-FR" sz="2000" dirty="0"/>
              <a:t>A l’aide du </a:t>
            </a:r>
            <a:r>
              <a:rPr lang="fr-FR" sz="2000" dirty="0" err="1"/>
              <a:t>dashboard</a:t>
            </a:r>
            <a:r>
              <a:rPr lang="fr-FR" sz="2000" dirty="0"/>
              <a:t> proposé par Data Bank, extraction des indicateurs sélectionnés de 2000 à 2020  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82D179F0-8095-48A2-93F1-4959AC9FD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5" name="Espace réservé du contenu 24">
            <a:extLst>
              <a:ext uri="{FF2B5EF4-FFF2-40B4-BE49-F238E27FC236}">
                <a16:creationId xmlns:a16="http://schemas.microsoft.com/office/drawing/2014/main" id="{8DCF92DC-CA0F-4E65-ADE6-C751CC4431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" r="5254"/>
          <a:stretch/>
        </p:blipFill>
        <p:spPr>
          <a:xfrm>
            <a:off x="4277201" y="1730699"/>
            <a:ext cx="7647981" cy="3849969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B46A797-6208-469C-B4DB-9039122EB342}"/>
              </a:ext>
            </a:extLst>
          </p:cNvPr>
          <p:cNvSpPr txBox="1"/>
          <p:nvPr/>
        </p:nvSpPr>
        <p:spPr>
          <a:xfrm>
            <a:off x="582272" y="6220616"/>
            <a:ext cx="11342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Je choisis donc de continuer l’étude avec les données les plus récentes</a:t>
            </a:r>
          </a:p>
        </p:txBody>
      </p:sp>
    </p:spTree>
    <p:extLst>
      <p:ext uri="{BB962C8B-B14F-4D97-AF65-F5344CB8AC3E}">
        <p14:creationId xmlns:p14="http://schemas.microsoft.com/office/powerpoint/2010/main" val="142873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7B562E9-C79F-4002-AC06-622F7081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16" y="723900"/>
            <a:ext cx="8450866" cy="643082"/>
          </a:xfrm>
        </p:spPr>
        <p:txBody>
          <a:bodyPr/>
          <a:lstStyle/>
          <a:p>
            <a:r>
              <a:rPr lang="fr-FR" dirty="0"/>
              <a:t>Années de renseignement des indices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B5EC8B80-76D3-4B30-A768-5CD48E90A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8402" y="1484181"/>
            <a:ext cx="5999005" cy="4920671"/>
          </a:xfrm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1E20FDE-A01B-43B1-B60B-66BDE929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229" y="1674167"/>
            <a:ext cx="3401063" cy="45406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000" dirty="0"/>
              <a:t>Données sur les étudiants renseignées en 2010 pour tous les pays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000" dirty="0"/>
              <a:t>Données démographiques et économiques de 2011 à 2019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000" dirty="0"/>
              <a:t>Données sur l’usage d’internet de 2000 à 2018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000" dirty="0"/>
              <a:t>Données relatives à l’équipement informatique 2000 à 2009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1275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087C130E-442D-4BA4-9FDA-D612A222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indicateur sur population étudiante 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30DE53E-2970-4D2D-B4A4-2A0422ED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i="0" dirty="0">
                <a:solidFill>
                  <a:srgbClr val="FFFFFF"/>
                </a:solidFill>
                <a:effectLst/>
                <a:latin typeface="-apple-system"/>
              </a:rPr>
              <a:t>Indice agrégeant le nombre total d’étudiants, dans la tranche d’âge 15-29 ans par pays</a:t>
            </a:r>
            <a:endParaRPr lang="fr-FR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fr-FR" b="0" i="0" dirty="0">
                <a:solidFill>
                  <a:srgbClr val="FFFFFF"/>
                </a:solidFill>
                <a:effectLst/>
                <a:latin typeface="-apple-system"/>
              </a:rPr>
              <a:t>Cet indicateur, que je choisis de nommer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-apple-system"/>
              </a:rPr>
              <a:t>Student</a:t>
            </a:r>
            <a:r>
              <a:rPr lang="fr-FR" b="0" i="0" dirty="0">
                <a:solidFill>
                  <a:srgbClr val="FFFFFF"/>
                </a:solidFill>
                <a:effectLst/>
                <a:latin typeface="-apple-system"/>
              </a:rPr>
              <a:t> 1529, me renseigne sur le nombre total de personnes représentant le cœur de cible de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-apple-system"/>
              </a:rPr>
              <a:t>academy</a:t>
            </a:r>
            <a:endParaRPr lang="fr-FR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88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087C130E-442D-4BA4-9FDA-D612A222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indicateur composite 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30DE53E-2970-4D2D-B4A4-2A0422ED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>
            <a:normAutofit/>
          </a:bodyPr>
          <a:lstStyle/>
          <a:p>
            <a:pPr algn="l"/>
            <a:r>
              <a:rPr lang="fr-FR" b="1" i="0" dirty="0">
                <a:solidFill>
                  <a:srgbClr val="FFFFFF"/>
                </a:solidFill>
                <a:effectLst/>
                <a:latin typeface="-apple-system"/>
              </a:rPr>
              <a:t>Indice composite d'indication de la richesse potentielle des étudiants</a:t>
            </a:r>
          </a:p>
          <a:p>
            <a:pPr algn="l"/>
            <a:r>
              <a:rPr lang="fr-FR" b="0" i="0" dirty="0">
                <a:solidFill>
                  <a:srgbClr val="FFFFFF"/>
                </a:solidFill>
                <a:effectLst/>
                <a:latin typeface="-apple-system"/>
              </a:rPr>
              <a:t>Nombre d'étudiants entre 15et 29 ans x PIB/habitant x taux d’utilisateurs d’internet           					= Richesse potentielle des étudiants utilisant internet</a:t>
            </a:r>
          </a:p>
          <a:p>
            <a:pPr algn="l"/>
            <a:r>
              <a:rPr lang="fr-FR" b="0" i="0" dirty="0">
                <a:solidFill>
                  <a:srgbClr val="FFFFFF"/>
                </a:solidFill>
                <a:effectLst/>
                <a:latin typeface="-apple-system"/>
              </a:rPr>
              <a:t>Cet indicateur, que je choisis de nommer CAP va me permettre de comparer les pays sur un critère monétaire unifié (us$ courant) de la richesse potentielle des étudiants ayant accès à internet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93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ED0D3-5FE8-4EEC-BB00-1A4FAB0B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Corrélations entre les indicateurs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35DF536-7CD7-43EB-BDFC-28AE95ECA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Indicateurs retenus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991BA62-F460-4E3A-8018-0A6C5221A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CC96B9B7-4BF2-45DF-80C8-E4084132CE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7531" t="17294" r="-190" b="44"/>
          <a:stretch/>
        </p:blipFill>
        <p:spPr>
          <a:xfrm>
            <a:off x="5654495" y="1681449"/>
            <a:ext cx="4490624" cy="4490624"/>
          </a:xfrm>
        </p:spPr>
      </p:pic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87D3D984-4447-49C6-BFA5-9A2CC9C195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b="1" dirty="0"/>
              <a:t>CAP :</a:t>
            </a:r>
            <a:r>
              <a:rPr lang="fr-FR" dirty="0"/>
              <a:t> par construction il est corrélé  à la population ciblée, au niveau de ressources financières et au taux d’utilisation  d’internet.</a:t>
            </a:r>
            <a:endParaRPr lang="fr-FR" b="1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fr-FR" b="1" i="0" dirty="0">
                <a:solidFill>
                  <a:srgbClr val="FFFFFF"/>
                </a:solidFill>
                <a:effectLst/>
                <a:latin typeface="+mn-lt"/>
              </a:rPr>
              <a:t> IT.NET.USER :</a:t>
            </a:r>
            <a:r>
              <a:rPr lang="fr-FR" i="0" dirty="0">
                <a:solidFill>
                  <a:srgbClr val="FFFFFF"/>
                </a:solidFill>
                <a:effectLst/>
                <a:latin typeface="+mn-lt"/>
              </a:rPr>
              <a:t> nécessaire à l’évaluation des habitudes et possibilités de consommer du contenu en ligne.</a:t>
            </a:r>
            <a:endParaRPr lang="fr-FR" b="1" i="0" dirty="0">
              <a:solidFill>
                <a:srgbClr val="FFFFFF"/>
              </a:solidFill>
              <a:effectLst/>
              <a:latin typeface="+mn-lt"/>
            </a:endParaRPr>
          </a:p>
          <a:p>
            <a:r>
              <a:rPr lang="fr-FR" b="1" i="0" dirty="0">
                <a:solidFill>
                  <a:srgbClr val="FFFFFF"/>
                </a:solidFill>
                <a:effectLst/>
                <a:latin typeface="+mn-lt"/>
              </a:rPr>
              <a:t>SP.POP.GROW :</a:t>
            </a:r>
            <a:r>
              <a:rPr lang="fr-FR" i="0" dirty="0">
                <a:solidFill>
                  <a:srgbClr val="FFFFFF"/>
                </a:solidFill>
                <a:effectLst/>
                <a:latin typeface="+mn-lt"/>
              </a:rPr>
              <a:t> pouvoir extrapoler l’évolution du nombre de clients potentiels.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97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8FF1C-13D3-40D7-B935-0CE7EE64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47" y="2604791"/>
            <a:ext cx="9892580" cy="1400530"/>
          </a:xfrm>
        </p:spPr>
        <p:txBody>
          <a:bodyPr/>
          <a:lstStyle/>
          <a:p>
            <a:r>
              <a:rPr lang="fr-FR" dirty="0"/>
              <a:t>Etude détaillée des indicateurs      CAP, IT.NET.USER et SP.POP.GROW</a:t>
            </a:r>
          </a:p>
        </p:txBody>
      </p:sp>
    </p:spTree>
    <p:extLst>
      <p:ext uri="{BB962C8B-B14F-4D97-AF65-F5344CB8AC3E}">
        <p14:creationId xmlns:p14="http://schemas.microsoft.com/office/powerpoint/2010/main" val="24001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83777-6243-4E0D-8F47-448BF3EFFEC0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Dispersions des indicateurs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C380F370-6A81-4AAB-B886-527EC03DFE25}"/>
              </a:ext>
            </a:extLst>
          </p:cNvPr>
          <p:cNvSpPr txBox="1">
            <a:spLocks/>
          </p:cNvSpPr>
          <p:nvPr/>
        </p:nvSpPr>
        <p:spPr>
          <a:xfrm>
            <a:off x="8894645" y="3575631"/>
            <a:ext cx="2940050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fr-FR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2E0758ED-2384-4798-979B-60061BC89C2D}"/>
              </a:ext>
            </a:extLst>
          </p:cNvPr>
          <p:cNvSpPr txBox="1">
            <a:spLocks/>
          </p:cNvSpPr>
          <p:nvPr/>
        </p:nvSpPr>
        <p:spPr>
          <a:xfrm>
            <a:off x="877750" y="3651047"/>
            <a:ext cx="2940050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fr-FR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59C9564-BC81-4E33-8C20-DED453EF7FDA}"/>
              </a:ext>
            </a:extLst>
          </p:cNvPr>
          <p:cNvSpPr txBox="1">
            <a:spLocks/>
          </p:cNvSpPr>
          <p:nvPr/>
        </p:nvSpPr>
        <p:spPr>
          <a:xfrm>
            <a:off x="877750" y="5161660"/>
            <a:ext cx="2940050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fr-FR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C9D9055-6765-4143-A544-16A7BF83321A}"/>
              </a:ext>
            </a:extLst>
          </p:cNvPr>
          <p:cNvSpPr txBox="1">
            <a:spLocks/>
          </p:cNvSpPr>
          <p:nvPr/>
        </p:nvSpPr>
        <p:spPr>
          <a:xfrm>
            <a:off x="8848933" y="2570374"/>
            <a:ext cx="2940050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fr-FR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A646600E-6AEA-4A18-9A53-6130EA82B31D}"/>
              </a:ext>
            </a:extLst>
          </p:cNvPr>
          <p:cNvSpPr txBox="1">
            <a:spLocks/>
          </p:cNvSpPr>
          <p:nvPr/>
        </p:nvSpPr>
        <p:spPr>
          <a:xfrm>
            <a:off x="1030150" y="2554811"/>
            <a:ext cx="2940050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a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2354BBD3-CF1A-4EEE-B4F7-03B05ECC1738}"/>
              </a:ext>
            </a:extLst>
          </p:cNvPr>
          <p:cNvSpPr txBox="1">
            <a:spLocks/>
          </p:cNvSpPr>
          <p:nvPr/>
        </p:nvSpPr>
        <p:spPr>
          <a:xfrm>
            <a:off x="8894645" y="4925981"/>
            <a:ext cx="2940050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C910E1-8AB2-4354-8C38-6D6D4D60F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72" y="1638348"/>
            <a:ext cx="11073015" cy="40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5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83777-6243-4E0D-8F47-448BF3EFFEC0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Etude des </a:t>
            </a:r>
            <a:r>
              <a:rPr lang="fr-FR" dirty="0" err="1"/>
              <a:t>outliers</a:t>
            </a:r>
            <a:r>
              <a:rPr lang="fr-FR" dirty="0"/>
              <a:t> de CAP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316AC25F-3379-4BAE-BA07-19D813C3A4DE}"/>
              </a:ext>
            </a:extLst>
          </p:cNvPr>
          <p:cNvSpPr txBox="1">
            <a:spLocks/>
          </p:cNvSpPr>
          <p:nvPr/>
        </p:nvSpPr>
        <p:spPr>
          <a:xfrm>
            <a:off x="646111" y="2283016"/>
            <a:ext cx="2376489" cy="37786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Les </a:t>
            </a:r>
            <a:r>
              <a:rPr lang="fr-FR" dirty="0" err="1"/>
              <a:t>outliers</a:t>
            </a:r>
            <a:r>
              <a:rPr lang="fr-FR" dirty="0"/>
              <a:t> correspondent à des valeurs élevés mais non aberrantes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E88FD107-350B-49C0-882B-6B26B659F543}"/>
              </a:ext>
            </a:extLst>
          </p:cNvPr>
          <p:cNvSpPr txBox="1">
            <a:spLocks/>
          </p:cNvSpPr>
          <p:nvPr/>
        </p:nvSpPr>
        <p:spPr>
          <a:xfrm>
            <a:off x="722311" y="4528128"/>
            <a:ext cx="2940050" cy="6591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fr-FR" dirty="0"/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328A7226-EFF8-4ADA-A2C5-374D56F80678}"/>
              </a:ext>
            </a:extLst>
          </p:cNvPr>
          <p:cNvSpPr txBox="1">
            <a:spLocks/>
          </p:cNvSpPr>
          <p:nvPr/>
        </p:nvSpPr>
        <p:spPr>
          <a:xfrm>
            <a:off x="877750" y="5737922"/>
            <a:ext cx="2940050" cy="6591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C35C32-FB1A-4724-8F22-A37C2365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61" y="1853248"/>
            <a:ext cx="7631361" cy="450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BB7177-2B87-4441-894C-A7B6A434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BAD5A-FB92-4878-A00E-29139BC9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195481"/>
          </a:xfrm>
        </p:spPr>
        <p:txBody>
          <a:bodyPr/>
          <a:lstStyle/>
          <a:p>
            <a:r>
              <a:rPr lang="fr-FR" dirty="0"/>
              <a:t>Déterminer si les données relatives à l’éducation fournies par la banque mondiale permettent de de décider la stratégie à déployer pour une expansion à l’international d’</a:t>
            </a:r>
            <a:r>
              <a:rPr lang="fr-FR" dirty="0" err="1"/>
              <a:t>academy</a:t>
            </a:r>
            <a:endParaRPr lang="fr-FR" dirty="0"/>
          </a:p>
          <a:p>
            <a:endParaRPr lang="fr-F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E94D0B-5CAE-4894-B2E4-86FA229F9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974" y="3429000"/>
            <a:ext cx="9767714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cs typeface="Arial" panose="020B0604020202020204" pitchFamily="34" charset="0"/>
              </a:rPr>
              <a:t> Accès internet et qualité du réseau afin de pouvoir diffuser du contenu en ligne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cs typeface="Arial" panose="020B0604020202020204" pitchFamily="34" charset="0"/>
              </a:rPr>
              <a:t> Population lycéen et étudiants importante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cs typeface="Arial" panose="020B0604020202020204" pitchFamily="34" charset="0"/>
              </a:rPr>
              <a:t> Pouvoir d'achat élevé des cibles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dirty="0">
                <a:solidFill>
                  <a:srgbClr val="FFFFFF"/>
                </a:solidFill>
                <a:cs typeface="Arial" panose="020B0604020202020204" pitchFamily="34" charset="0"/>
              </a:rPr>
              <a:t> Finalité des cours en ligne: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</a:t>
            </a:r>
            <a:r>
              <a:rPr lang="fr-FR" dirty="0">
                <a:cs typeface="Arial" panose="020B0604020202020204" pitchFamily="34" charset="0"/>
              </a:rPr>
              <a:t>outien à ceux qui sont déjà en formation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dirty="0">
                <a:cs typeface="Arial" panose="020B0604020202020204" pitchFamily="34" charset="0"/>
              </a:rPr>
              <a:t>Formation complémentaire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9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C0E8E-6469-42E2-950E-9BEAEE05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713594"/>
            <a:ext cx="8825657" cy="5667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627A9E-0098-4468-AFDA-4848949B0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4413504"/>
            <a:ext cx="9293738" cy="1875784"/>
          </a:xfrm>
        </p:spPr>
        <p:txBody>
          <a:bodyPr>
            <a:normAutofit lnSpcReduction="10000"/>
          </a:bodyPr>
          <a:lstStyle/>
          <a:p>
            <a:r>
              <a:rPr lang="fr-FR" sz="2000" b="0" i="0" dirty="0">
                <a:solidFill>
                  <a:srgbClr val="FFFFFF"/>
                </a:solidFill>
                <a:effectLst/>
                <a:latin typeface="-apple-system"/>
              </a:rPr>
              <a:t>Pour de nombreux de pays, la valeur de CAP est faible.</a:t>
            </a:r>
          </a:p>
          <a:p>
            <a:r>
              <a:rPr lang="fr-FR" sz="2000" b="0" i="0" dirty="0">
                <a:solidFill>
                  <a:srgbClr val="FFFFFF"/>
                </a:solidFill>
                <a:effectLst/>
                <a:latin typeface="-apple-system"/>
              </a:rPr>
              <a:t>Plus le PIB est petit et sa population étudiantes réduite, plus cet indicateur est faible. </a:t>
            </a:r>
          </a:p>
          <a:p>
            <a:r>
              <a:rPr lang="fr-FR" sz="2000" dirty="0">
                <a:solidFill>
                  <a:srgbClr val="FFFFFF"/>
                </a:solidFill>
                <a:latin typeface="-apple-system"/>
              </a:rPr>
              <a:t>À </a:t>
            </a:r>
            <a:r>
              <a:rPr lang="fr-FR" sz="2000" b="0" i="0" dirty="0">
                <a:solidFill>
                  <a:srgbClr val="FFFFFF"/>
                </a:solidFill>
                <a:effectLst/>
                <a:latin typeface="-apple-system"/>
              </a:rPr>
              <a:t>contrario, un pays avec un PIB élevé et une population étudiante nombreuse fera partie des pays pour lesquels cet indicateur est fort.</a:t>
            </a:r>
          </a:p>
          <a:p>
            <a:r>
              <a:rPr lang="fr-FR" sz="2000" b="0" i="0" dirty="0">
                <a:solidFill>
                  <a:srgbClr val="FFFFFF"/>
                </a:solidFill>
                <a:effectLst/>
                <a:latin typeface="-apple-system"/>
              </a:rPr>
              <a:t>Ces pays présenteront un potentiel de développement pour </a:t>
            </a:r>
            <a:r>
              <a:rPr lang="fr-FR" sz="2000" b="0" i="0" dirty="0" err="1">
                <a:solidFill>
                  <a:srgbClr val="FFFFFF"/>
                </a:solidFill>
                <a:effectLst/>
                <a:latin typeface="-apple-system"/>
              </a:rPr>
              <a:t>academy</a:t>
            </a:r>
            <a:r>
              <a:rPr lang="fr-FR" sz="2000" b="0" i="0" dirty="0">
                <a:solidFill>
                  <a:srgbClr val="FFFFFF"/>
                </a:solidFill>
                <a:effectLst/>
                <a:latin typeface="-apple-system"/>
              </a:rPr>
              <a:t>.</a:t>
            </a:r>
            <a:endParaRPr lang="fr-FR" sz="2000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BDCB99AE-AD56-44F5-AEED-0AA7C567CC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153455" y="2057400"/>
            <a:ext cx="9295238" cy="2095238"/>
          </a:xfrm>
        </p:spPr>
      </p:pic>
    </p:spTree>
    <p:extLst>
      <p:ext uri="{BB962C8B-B14F-4D97-AF65-F5344CB8AC3E}">
        <p14:creationId xmlns:p14="http://schemas.microsoft.com/office/powerpoint/2010/main" val="1019961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C0E8E-6469-42E2-950E-9BEAEE05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713594"/>
            <a:ext cx="8825657" cy="5667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627A9E-0098-4468-AFDA-4848949B0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6" y="4547616"/>
            <a:ext cx="8825656" cy="1313421"/>
          </a:xfrm>
        </p:spPr>
        <p:txBody>
          <a:bodyPr>
            <a:normAutofit/>
          </a:bodyPr>
          <a:lstStyle/>
          <a:p>
            <a:r>
              <a:rPr lang="fr-FR" sz="2000" b="0" i="0" dirty="0">
                <a:solidFill>
                  <a:srgbClr val="FFFFFF"/>
                </a:solidFill>
                <a:effectLst/>
                <a:latin typeface="-apple-system"/>
              </a:rPr>
              <a:t>Plus de 50% des pays ont un taux d'utilisation d'internet supérieur à 60%.</a:t>
            </a:r>
          </a:p>
          <a:p>
            <a:r>
              <a:rPr lang="fr-FR" sz="2000" b="0" i="0" dirty="0">
                <a:solidFill>
                  <a:srgbClr val="FFFFFF"/>
                </a:solidFill>
                <a:effectLst/>
                <a:latin typeface="-apple-system"/>
              </a:rPr>
              <a:t>Ils ont donc des infrastructures réseau suffisamment développées pour envisager une implémentation d'</a:t>
            </a:r>
            <a:r>
              <a:rPr lang="fr-FR" sz="2000" b="0" i="0" dirty="0" err="1">
                <a:solidFill>
                  <a:srgbClr val="FFFFFF"/>
                </a:solidFill>
                <a:effectLst/>
                <a:latin typeface="-apple-system"/>
              </a:rPr>
              <a:t>academy</a:t>
            </a:r>
            <a:r>
              <a:rPr lang="fr-FR" sz="2000" b="0" i="0" dirty="0">
                <a:solidFill>
                  <a:srgbClr val="FFFFFF"/>
                </a:solidFill>
                <a:effectLst/>
                <a:latin typeface="-apple-system"/>
              </a:rPr>
              <a:t>.</a:t>
            </a:r>
            <a:endParaRPr lang="fr-FR" sz="2000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5B88B75A-8BBB-4C0B-A5D1-A79B2F4483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154955" y="1926000"/>
            <a:ext cx="10107936" cy="2095238"/>
          </a:xfrm>
        </p:spPr>
      </p:pic>
    </p:spTree>
    <p:extLst>
      <p:ext uri="{BB962C8B-B14F-4D97-AF65-F5344CB8AC3E}">
        <p14:creationId xmlns:p14="http://schemas.microsoft.com/office/powerpoint/2010/main" val="1369910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C0E8E-6469-42E2-950E-9BEAEE05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713594"/>
            <a:ext cx="8825657" cy="5667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627A9E-0098-4468-AFDA-4848949B0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6" y="4779264"/>
            <a:ext cx="8825656" cy="1081773"/>
          </a:xfrm>
        </p:spPr>
        <p:txBody>
          <a:bodyPr>
            <a:normAutofit/>
          </a:bodyPr>
          <a:lstStyle/>
          <a:p>
            <a:r>
              <a:rPr lang="fr-FR" sz="2000" b="0" i="0" dirty="0">
                <a:solidFill>
                  <a:srgbClr val="FFFFFF"/>
                </a:solidFill>
                <a:effectLst/>
                <a:latin typeface="-apple-system"/>
              </a:rPr>
              <a:t>Un quart des pays ont une croissance démographique supérieure à 2% par an.</a:t>
            </a:r>
          </a:p>
          <a:p>
            <a:r>
              <a:rPr lang="fr-FR" sz="2000" b="0" i="0" dirty="0">
                <a:solidFill>
                  <a:srgbClr val="FFFFFF"/>
                </a:solidFill>
                <a:effectLst/>
                <a:latin typeface="-apple-system"/>
              </a:rPr>
              <a:t>Ces pays présentent un intérêt à long terme pour </a:t>
            </a:r>
            <a:r>
              <a:rPr lang="fr-FR" sz="2000" b="0" i="0" dirty="0" err="1">
                <a:solidFill>
                  <a:srgbClr val="FFFFFF"/>
                </a:solidFill>
                <a:effectLst/>
                <a:latin typeface="-apple-system"/>
              </a:rPr>
              <a:t>academy</a:t>
            </a:r>
            <a:r>
              <a:rPr lang="fr-FR" sz="2000" b="0" i="0" dirty="0">
                <a:solidFill>
                  <a:srgbClr val="FFFFFF"/>
                </a:solidFill>
                <a:effectLst/>
                <a:latin typeface="-apple-system"/>
              </a:rPr>
              <a:t>.</a:t>
            </a:r>
            <a:endParaRPr lang="fr-FR" sz="2000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DD2ABD15-FDDC-4F20-BF42-591DC72B1E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155600" y="1926000"/>
            <a:ext cx="10082539" cy="2095238"/>
          </a:xfrm>
        </p:spPr>
      </p:pic>
    </p:spTree>
    <p:extLst>
      <p:ext uri="{BB962C8B-B14F-4D97-AF65-F5344CB8AC3E}">
        <p14:creationId xmlns:p14="http://schemas.microsoft.com/office/powerpoint/2010/main" val="220113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C0E8E-6469-42E2-950E-9BEAEE05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862262"/>
            <a:ext cx="8825657" cy="566738"/>
          </a:xfrm>
        </p:spPr>
        <p:txBody>
          <a:bodyPr>
            <a:noAutofit/>
          </a:bodyPr>
          <a:lstStyle/>
          <a:p>
            <a:r>
              <a:rPr lang="fr-FR" sz="4400" dirty="0"/>
              <a:t>Recherche des cibles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627A9E-0098-4468-AFDA-4848949B0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202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47C7-6930-44C2-AB11-4B4AF419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666750"/>
            <a:ext cx="8436723" cy="685800"/>
          </a:xfrm>
        </p:spPr>
        <p:txBody>
          <a:bodyPr/>
          <a:lstStyle/>
          <a:p>
            <a:r>
              <a:rPr lang="fr-FR" dirty="0"/>
              <a:t>Cibles par zones géographiques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FABAF-5A94-484D-8EDA-61DA34B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838326"/>
            <a:ext cx="3401063" cy="418655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Amérique du Nord,                    Asie de l’Est &amp; Pacifique,                 Europe et Asie Centrale détachent largement.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Amérique Latine et </a:t>
            </a:r>
            <a:r>
              <a:rPr lang="fr-FR" dirty="0" err="1"/>
              <a:t>Caraibes</a:t>
            </a:r>
            <a:r>
              <a:rPr lang="fr-FR" dirty="0"/>
              <a:t>,  Afrique du Nord et Moyen Orient forment un ensemble assez proche.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 Asie du Sud et Afrique Sub-Saharienne ne semblent pas représenter des zones où s’implanter.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E94F75B9-4A3C-4D37-803C-07F073AF5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539" y="1693015"/>
            <a:ext cx="6252322" cy="4331864"/>
          </a:xfrm>
        </p:spPr>
      </p:pic>
    </p:spTree>
    <p:extLst>
      <p:ext uri="{BB962C8B-B14F-4D97-AF65-F5344CB8AC3E}">
        <p14:creationId xmlns:p14="http://schemas.microsoft.com/office/powerpoint/2010/main" val="250761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47C7-6930-44C2-AB11-4B4AF419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54154"/>
            <a:ext cx="8436723" cy="685800"/>
          </a:xfrm>
        </p:spPr>
        <p:txBody>
          <a:bodyPr/>
          <a:lstStyle/>
          <a:p>
            <a:r>
              <a:rPr lang="fr-FR" dirty="0"/>
              <a:t>Amérique du Nord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FABAF-5A94-484D-8EDA-61DA34B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4661210"/>
            <a:ext cx="4862001" cy="154322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Deux pays prometteurs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EC3AB634-E404-4AFD-9B87-20B0B8F9E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599" y="1677849"/>
            <a:ext cx="4959355" cy="2395948"/>
          </a:xfr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8D62679-F07B-40A1-97A2-6F2FDED72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765" y="1677849"/>
            <a:ext cx="4959355" cy="449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09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47C7-6930-44C2-AB11-4B4AF419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54154"/>
            <a:ext cx="8436723" cy="685800"/>
          </a:xfrm>
        </p:spPr>
        <p:txBody>
          <a:bodyPr/>
          <a:lstStyle/>
          <a:p>
            <a:r>
              <a:rPr lang="fr-FR" dirty="0"/>
              <a:t>Amérique du Nord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FABAF-5A94-484D-8EDA-61DA34B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4661210"/>
            <a:ext cx="4862001" cy="1543227"/>
          </a:xfrm>
        </p:spPr>
        <p:txBody>
          <a:bodyPr/>
          <a:lstStyle/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8716047-8B37-44F7-8A81-553BE720A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58" y="971895"/>
            <a:ext cx="5195888" cy="1886178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8635A46-12AB-4DC3-825D-84E477B2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09" y="2880527"/>
            <a:ext cx="5447619" cy="18412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731670E-9960-42EC-B10D-40BA7A30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314" y="4721797"/>
            <a:ext cx="5371428" cy="184127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4A6680E-7AB4-43AC-BBA7-3AD01C180810}"/>
              </a:ext>
            </a:extLst>
          </p:cNvPr>
          <p:cNvSpPr txBox="1"/>
          <p:nvPr/>
        </p:nvSpPr>
        <p:spPr>
          <a:xfrm>
            <a:off x="293417" y="4826675"/>
            <a:ext cx="5881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dirty="0">
                <a:solidFill>
                  <a:srgbClr val="FFFFFF"/>
                </a:solidFill>
                <a:effectLst/>
                <a:latin typeface="-apple-system"/>
              </a:rPr>
              <a:t>L'indicateur CAP des USA est 10 fois plus élevé que celui du Canada. Cependant, le taux de croissance démographique des USA est 3 fois moindre que celui du Canada. Par ailleurs, USA et le Canada sont à égalité sur le taux d'utilisation d'internet qui est proche de 90%. Ces deux pays ont donc un potentiel intéressant pour des raisons distinctes.</a:t>
            </a:r>
            <a:endParaRPr lang="fr-FR" sz="1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700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47C7-6930-44C2-AB11-4B4AF419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54154"/>
            <a:ext cx="8436723" cy="685800"/>
          </a:xfrm>
        </p:spPr>
        <p:txBody>
          <a:bodyPr/>
          <a:lstStyle/>
          <a:p>
            <a:r>
              <a:rPr lang="fr-FR" sz="4000" dirty="0"/>
              <a:t>Asie de l’Est et Pacifique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FABAF-5A94-484D-8EDA-61DA34B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880" y="3512635"/>
            <a:ext cx="4273401" cy="1543227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err="1"/>
              <a:t>Outlier</a:t>
            </a:r>
            <a:r>
              <a:rPr lang="fr-FR" sz="1800" dirty="0"/>
              <a:t> : Chine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Grande disparité de répartition des richesses,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Difficulté d’accès à son marché intérieur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Je choisis de l’exclure </a:t>
            </a:r>
          </a:p>
          <a:p>
            <a:r>
              <a:rPr lang="fr-F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20504BD-10F2-45CE-B4A6-0B8DEB377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47880" y="1237003"/>
            <a:ext cx="4273401" cy="2108362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A1812DE-2240-4870-96B3-50F5E8A6D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93" y="2302334"/>
            <a:ext cx="6666666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7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47C7-6930-44C2-AB11-4B4AF419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Asie de l’Est et Pacifique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FABAF-5A94-484D-8EDA-61DA34B6B1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81200"/>
            <a:ext cx="2946400" cy="576263"/>
          </a:xfrm>
        </p:spPr>
        <p:txBody>
          <a:bodyPr/>
          <a:lstStyle/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BFCA7CB0-DA6A-422D-8B5E-D8A3E5B9D3E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67559" y="1345512"/>
            <a:ext cx="3815799" cy="2955026"/>
          </a:xfrm>
        </p:spPr>
      </p:pic>
      <p:pic>
        <p:nvPicPr>
          <p:cNvPr id="20" name="Espace réservé pour une image  19">
            <a:extLst>
              <a:ext uri="{FF2B5EF4-FFF2-40B4-BE49-F238E27FC236}">
                <a16:creationId xmlns:a16="http://schemas.microsoft.com/office/drawing/2014/main" id="{CEAC46DB-214C-448D-9F62-6E6D9AC3DD6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3950918" y="1345512"/>
            <a:ext cx="3899894" cy="2955026"/>
          </a:xfrm>
        </p:spPr>
      </p:pic>
      <p:pic>
        <p:nvPicPr>
          <p:cNvPr id="22" name="Espace réservé pour une image  21">
            <a:extLst>
              <a:ext uri="{FF2B5EF4-FFF2-40B4-BE49-F238E27FC236}">
                <a16:creationId xmlns:a16="http://schemas.microsoft.com/office/drawing/2014/main" id="{89C1D5E4-C6F1-42AE-9041-55476A30AB8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tretch>
            <a:fillRect/>
          </a:stretch>
        </p:blipFill>
        <p:spPr>
          <a:xfrm>
            <a:off x="7918372" y="1345512"/>
            <a:ext cx="3853576" cy="2955026"/>
          </a:xfr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96C6AE3-4840-42F0-9A30-3DFFD08CA18C}"/>
              </a:ext>
            </a:extLst>
          </p:cNvPr>
          <p:cNvSpPr txBox="1"/>
          <p:nvPr/>
        </p:nvSpPr>
        <p:spPr>
          <a:xfrm>
            <a:off x="512436" y="4661439"/>
            <a:ext cx="1125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Zone à opérer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446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47C7-6930-44C2-AB11-4B4AF419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54154"/>
            <a:ext cx="8436723" cy="685800"/>
          </a:xfrm>
        </p:spPr>
        <p:txBody>
          <a:bodyPr/>
          <a:lstStyle/>
          <a:p>
            <a:r>
              <a:rPr lang="fr-FR" sz="4000" dirty="0"/>
              <a:t>Europe et Asie Centrale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FABAF-5A94-484D-8EDA-61DA34B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880" y="4293615"/>
            <a:ext cx="4273401" cy="154322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err="1"/>
              <a:t>Outlier</a:t>
            </a:r>
            <a:r>
              <a:rPr lang="fr-FR" sz="1800" dirty="0"/>
              <a:t> : Russie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FFFFFF"/>
                </a:solidFill>
                <a:latin typeface="-apple-system"/>
              </a:rPr>
              <a:t>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-apple-system"/>
              </a:rPr>
              <a:t>xclue en raison des risques de rencontrer des obstacles pour des raisons politiques.</a:t>
            </a:r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A1812DE-2240-4870-96B3-50F5E8A6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93993" y="2310213"/>
            <a:ext cx="6666666" cy="4136622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87B5EBD-2591-43F7-A88E-A559D1941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880" y="1250153"/>
            <a:ext cx="4480676" cy="2616453"/>
          </a:xfrm>
        </p:spPr>
      </p:pic>
    </p:spTree>
    <p:extLst>
      <p:ext uri="{BB962C8B-B14F-4D97-AF65-F5344CB8AC3E}">
        <p14:creationId xmlns:p14="http://schemas.microsoft.com/office/powerpoint/2010/main" val="216395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657BA37-31FA-4746-8FBE-6B93496D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466" y="2491574"/>
            <a:ext cx="3542857" cy="140952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F4A2EF2-FDD5-4278-977E-A18541BC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mises à disposition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29826A-8BC1-471D-9801-7DC46BF34E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2491574"/>
            <a:ext cx="4173954" cy="302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EdStatsCountry.csv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50D717-BFD8-4EBB-A4EC-AD3061ED1FDE}"/>
              </a:ext>
            </a:extLst>
          </p:cNvPr>
          <p:cNvSpPr txBox="1"/>
          <p:nvPr/>
        </p:nvSpPr>
        <p:spPr>
          <a:xfrm>
            <a:off x="7172466" y="4063658"/>
            <a:ext cx="3737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Données géographiques et macro-économiques</a:t>
            </a:r>
          </a:p>
        </p:txBody>
      </p:sp>
    </p:spTree>
    <p:extLst>
      <p:ext uri="{BB962C8B-B14F-4D97-AF65-F5344CB8AC3E}">
        <p14:creationId xmlns:p14="http://schemas.microsoft.com/office/powerpoint/2010/main" val="3371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47C7-6930-44C2-AB11-4B4AF419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Europe et Asie Centrale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FABAF-5A94-484D-8EDA-61DA34B6B1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81200"/>
            <a:ext cx="2946400" cy="576263"/>
          </a:xfrm>
        </p:spPr>
        <p:txBody>
          <a:bodyPr/>
          <a:lstStyle/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BFCA7CB0-DA6A-422D-8B5E-D8A3E5B9D3E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/>
        </p:blipFill>
        <p:spPr>
          <a:xfrm>
            <a:off x="67559" y="1404877"/>
            <a:ext cx="3815799" cy="2836296"/>
          </a:xfrm>
        </p:spPr>
      </p:pic>
      <p:pic>
        <p:nvPicPr>
          <p:cNvPr id="20" name="Espace réservé pour une image  19">
            <a:extLst>
              <a:ext uri="{FF2B5EF4-FFF2-40B4-BE49-F238E27FC236}">
                <a16:creationId xmlns:a16="http://schemas.microsoft.com/office/drawing/2014/main" id="{CEAC46DB-214C-448D-9F62-6E6D9AC3DD6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/>
          <a:stretch/>
        </p:blipFill>
        <p:spPr>
          <a:xfrm>
            <a:off x="3950918" y="1409314"/>
            <a:ext cx="3899894" cy="2827422"/>
          </a:xfrm>
        </p:spPr>
      </p:pic>
      <p:pic>
        <p:nvPicPr>
          <p:cNvPr id="22" name="Espace réservé pour une image  21">
            <a:extLst>
              <a:ext uri="{FF2B5EF4-FFF2-40B4-BE49-F238E27FC236}">
                <a16:creationId xmlns:a16="http://schemas.microsoft.com/office/drawing/2014/main" id="{89C1D5E4-C6F1-42AE-9041-55476A30AB8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/>
          <a:stretch/>
        </p:blipFill>
        <p:spPr>
          <a:xfrm>
            <a:off x="7918372" y="1410047"/>
            <a:ext cx="3853576" cy="2825955"/>
          </a:xfr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96C6AE3-4840-42F0-9A30-3DFFD08CA18C}"/>
              </a:ext>
            </a:extLst>
          </p:cNvPr>
          <p:cNvSpPr txBox="1"/>
          <p:nvPr/>
        </p:nvSpPr>
        <p:spPr>
          <a:xfrm>
            <a:off x="512436" y="4661439"/>
            <a:ext cx="112595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0" i="0" dirty="0">
                <a:solidFill>
                  <a:srgbClr val="FFFFFF"/>
                </a:solidFill>
                <a:effectLst/>
                <a:latin typeface="-apple-system"/>
              </a:rPr>
              <a:t>Zone riche avec de bonnes infrastructures réseau en croissance démographique globalement positive.</a:t>
            </a:r>
            <a:endParaRPr lang="fr-FR" sz="1800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418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47C7-6930-44C2-AB11-4B4AF419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54154"/>
            <a:ext cx="8436723" cy="685800"/>
          </a:xfrm>
        </p:spPr>
        <p:txBody>
          <a:bodyPr/>
          <a:lstStyle/>
          <a:p>
            <a:r>
              <a:rPr lang="fr-FR" sz="4000" dirty="0"/>
              <a:t>Amérique Latine &amp; Caraïbes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FABAF-5A94-484D-8EDA-61DA34B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880" y="4293615"/>
            <a:ext cx="4273401" cy="154322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A1812DE-2240-4870-96B3-50F5E8A6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93993" y="2409677"/>
            <a:ext cx="6666666" cy="3937693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87B5EBD-2591-43F7-A88E-A559D1941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47880" y="1254576"/>
            <a:ext cx="4480676" cy="2607606"/>
          </a:xfrm>
        </p:spPr>
      </p:pic>
    </p:spTree>
    <p:extLst>
      <p:ext uri="{BB962C8B-B14F-4D97-AF65-F5344CB8AC3E}">
        <p14:creationId xmlns:p14="http://schemas.microsoft.com/office/powerpoint/2010/main" val="2817673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47C7-6930-44C2-AB11-4B4AF419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Amérique Latine &amp; Caraïbes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FABAF-5A94-484D-8EDA-61DA34B6B1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81200"/>
            <a:ext cx="2946400" cy="576263"/>
          </a:xfrm>
        </p:spPr>
        <p:txBody>
          <a:bodyPr/>
          <a:lstStyle/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BFCA7CB0-DA6A-422D-8B5E-D8A3E5B9D3E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/>
        </p:blipFill>
        <p:spPr>
          <a:xfrm>
            <a:off x="67559" y="1625743"/>
            <a:ext cx="3815799" cy="2394564"/>
          </a:xfrm>
        </p:spPr>
      </p:pic>
      <p:pic>
        <p:nvPicPr>
          <p:cNvPr id="20" name="Espace réservé pour une image  19">
            <a:extLst>
              <a:ext uri="{FF2B5EF4-FFF2-40B4-BE49-F238E27FC236}">
                <a16:creationId xmlns:a16="http://schemas.microsoft.com/office/drawing/2014/main" id="{CEAC46DB-214C-448D-9F62-6E6D9AC3DD6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/>
          <a:stretch/>
        </p:blipFill>
        <p:spPr>
          <a:xfrm>
            <a:off x="3950918" y="1636882"/>
            <a:ext cx="3899894" cy="2372285"/>
          </a:xfrm>
        </p:spPr>
      </p:pic>
      <p:pic>
        <p:nvPicPr>
          <p:cNvPr id="22" name="Espace réservé pour une image  21">
            <a:extLst>
              <a:ext uri="{FF2B5EF4-FFF2-40B4-BE49-F238E27FC236}">
                <a16:creationId xmlns:a16="http://schemas.microsoft.com/office/drawing/2014/main" id="{89C1D5E4-C6F1-42AE-9041-55476A30AB8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/>
          <a:stretch/>
        </p:blipFill>
        <p:spPr>
          <a:xfrm>
            <a:off x="7918372" y="1637309"/>
            <a:ext cx="3853576" cy="2371431"/>
          </a:xfr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96C6AE3-4840-42F0-9A30-3DFFD08CA18C}"/>
              </a:ext>
            </a:extLst>
          </p:cNvPr>
          <p:cNvSpPr txBox="1"/>
          <p:nvPr/>
        </p:nvSpPr>
        <p:spPr>
          <a:xfrm>
            <a:off x="512436" y="4661439"/>
            <a:ext cx="112595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0" i="0" dirty="0">
                <a:solidFill>
                  <a:srgbClr val="FFFFFF"/>
                </a:solidFill>
                <a:effectLst/>
                <a:latin typeface="-apple-system"/>
              </a:rPr>
              <a:t>Zone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-apple-system"/>
              </a:rPr>
              <a:t>interessante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-apple-system"/>
              </a:rPr>
              <a:t> avec </a:t>
            </a:r>
            <a:r>
              <a:rPr lang="fr-FR" sz="1600" dirty="0">
                <a:solidFill>
                  <a:srgbClr val="FFFFFF"/>
                </a:solidFill>
                <a:latin typeface="-apple-system"/>
              </a:rPr>
              <a:t>de bonnes infrastructures réseau.</a:t>
            </a:r>
          </a:p>
          <a:p>
            <a:pPr algn="l"/>
            <a:r>
              <a:rPr lang="fr-FR" sz="1600" b="0" i="0" dirty="0">
                <a:solidFill>
                  <a:srgbClr val="FFFFFF"/>
                </a:solidFill>
                <a:effectLst/>
                <a:latin typeface="-apple-system"/>
              </a:rPr>
              <a:t>Le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-apple-system"/>
              </a:rPr>
              <a:t>Vénézuela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-apple-system"/>
              </a:rPr>
              <a:t> est en retrait des autres pays pour la croissance démographique.</a:t>
            </a:r>
            <a:endParaRPr lang="fr-FR" sz="1800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294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47C7-6930-44C2-AB11-4B4AF419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54154"/>
            <a:ext cx="8436723" cy="685800"/>
          </a:xfrm>
        </p:spPr>
        <p:txBody>
          <a:bodyPr/>
          <a:lstStyle/>
          <a:p>
            <a:r>
              <a:rPr lang="fr-FR" sz="4000" dirty="0"/>
              <a:t>Afrique du Nord &amp; Moyen Orient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FABAF-5A94-484D-8EDA-61DA34B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880" y="4293615"/>
            <a:ext cx="4273401" cy="154322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A1812DE-2240-4870-96B3-50F5E8A6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63978" y="2409677"/>
            <a:ext cx="6526695" cy="3937693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87B5EBD-2591-43F7-A88E-A559D1941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47880" y="1368374"/>
            <a:ext cx="4480676" cy="2380010"/>
          </a:xfrm>
        </p:spPr>
      </p:pic>
    </p:spTree>
    <p:extLst>
      <p:ext uri="{BB962C8B-B14F-4D97-AF65-F5344CB8AC3E}">
        <p14:creationId xmlns:p14="http://schemas.microsoft.com/office/powerpoint/2010/main" val="761105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47C7-6930-44C2-AB11-4B4AF419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Afrique du Nord &amp; Moyen Orient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FABAF-5A94-484D-8EDA-61DA34B6B1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81200"/>
            <a:ext cx="2946400" cy="576263"/>
          </a:xfrm>
        </p:spPr>
        <p:txBody>
          <a:bodyPr/>
          <a:lstStyle/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BFCA7CB0-DA6A-422D-8B5E-D8A3E5B9D3E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/>
        </p:blipFill>
        <p:spPr>
          <a:xfrm>
            <a:off x="67559" y="1699304"/>
            <a:ext cx="3815799" cy="2247441"/>
          </a:xfrm>
        </p:spPr>
      </p:pic>
      <p:pic>
        <p:nvPicPr>
          <p:cNvPr id="20" name="Espace réservé pour une image  19">
            <a:extLst>
              <a:ext uri="{FF2B5EF4-FFF2-40B4-BE49-F238E27FC236}">
                <a16:creationId xmlns:a16="http://schemas.microsoft.com/office/drawing/2014/main" id="{CEAC46DB-214C-448D-9F62-6E6D9AC3DD6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/>
          <a:stretch/>
        </p:blipFill>
        <p:spPr>
          <a:xfrm>
            <a:off x="3950918" y="1711176"/>
            <a:ext cx="3899894" cy="2223697"/>
          </a:xfrm>
        </p:spPr>
      </p:pic>
      <p:pic>
        <p:nvPicPr>
          <p:cNvPr id="22" name="Espace réservé pour une image  21">
            <a:extLst>
              <a:ext uri="{FF2B5EF4-FFF2-40B4-BE49-F238E27FC236}">
                <a16:creationId xmlns:a16="http://schemas.microsoft.com/office/drawing/2014/main" id="{89C1D5E4-C6F1-42AE-9041-55476A30AB8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/>
          <a:stretch/>
        </p:blipFill>
        <p:spPr>
          <a:xfrm>
            <a:off x="7918372" y="1712387"/>
            <a:ext cx="3853576" cy="2221275"/>
          </a:xfr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96C6AE3-4840-42F0-9A30-3DFFD08CA18C}"/>
              </a:ext>
            </a:extLst>
          </p:cNvPr>
          <p:cNvSpPr txBox="1"/>
          <p:nvPr/>
        </p:nvSpPr>
        <p:spPr>
          <a:xfrm>
            <a:off x="512436" y="4661439"/>
            <a:ext cx="1125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Zone en forte croissance démographique qui pourrait être intéressante à long terme, même si les pays les plus peuplés sont ceux qui ont les moins bon réseaux.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608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47C7-6930-44C2-AB11-4B4AF419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54154"/>
            <a:ext cx="8436723" cy="685800"/>
          </a:xfrm>
        </p:spPr>
        <p:txBody>
          <a:bodyPr/>
          <a:lstStyle/>
          <a:p>
            <a:r>
              <a:rPr lang="fr-FR" sz="4000" dirty="0"/>
              <a:t>Asie du Sud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FABAF-5A94-484D-8EDA-61DA34B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880" y="4293615"/>
            <a:ext cx="4273401" cy="154322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A1812DE-2240-4870-96B3-50F5E8A6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86752" y="2409677"/>
            <a:ext cx="6081146" cy="3937693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87B5EBD-2591-43F7-A88E-A559D1941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43421" y="1368374"/>
            <a:ext cx="4089594" cy="2380010"/>
          </a:xfrm>
        </p:spPr>
      </p:pic>
    </p:spTree>
    <p:extLst>
      <p:ext uri="{BB962C8B-B14F-4D97-AF65-F5344CB8AC3E}">
        <p14:creationId xmlns:p14="http://schemas.microsoft.com/office/powerpoint/2010/main" val="2134053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47C7-6930-44C2-AB11-4B4AF419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Asie du Sud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FABAF-5A94-484D-8EDA-61DA34B6B1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81200"/>
            <a:ext cx="2946400" cy="576263"/>
          </a:xfrm>
        </p:spPr>
        <p:txBody>
          <a:bodyPr/>
          <a:lstStyle/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BFCA7CB0-DA6A-422D-8B5E-D8A3E5B9D3E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/>
        </p:blipFill>
        <p:spPr>
          <a:xfrm>
            <a:off x="237330" y="1699304"/>
            <a:ext cx="3476257" cy="2247441"/>
          </a:xfrm>
        </p:spPr>
      </p:pic>
      <p:pic>
        <p:nvPicPr>
          <p:cNvPr id="20" name="Espace réservé pour une image  19">
            <a:extLst>
              <a:ext uri="{FF2B5EF4-FFF2-40B4-BE49-F238E27FC236}">
                <a16:creationId xmlns:a16="http://schemas.microsoft.com/office/drawing/2014/main" id="{CEAC46DB-214C-448D-9F62-6E6D9AC3DD6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/>
          <a:stretch/>
        </p:blipFill>
        <p:spPr>
          <a:xfrm>
            <a:off x="4123592" y="1711176"/>
            <a:ext cx="3554545" cy="2223697"/>
          </a:xfrm>
        </p:spPr>
      </p:pic>
      <p:pic>
        <p:nvPicPr>
          <p:cNvPr id="22" name="Espace réservé pour une image  21">
            <a:extLst>
              <a:ext uri="{FF2B5EF4-FFF2-40B4-BE49-F238E27FC236}">
                <a16:creationId xmlns:a16="http://schemas.microsoft.com/office/drawing/2014/main" id="{89C1D5E4-C6F1-42AE-9041-55476A30AB8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/>
          <a:stretch/>
        </p:blipFill>
        <p:spPr>
          <a:xfrm>
            <a:off x="8095065" y="1712387"/>
            <a:ext cx="3500190" cy="2221275"/>
          </a:xfr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96C6AE3-4840-42F0-9A30-3DFFD08CA18C}"/>
              </a:ext>
            </a:extLst>
          </p:cNvPr>
          <p:cNvSpPr txBox="1"/>
          <p:nvPr/>
        </p:nvSpPr>
        <p:spPr>
          <a:xfrm>
            <a:off x="512436" y="4661439"/>
            <a:ext cx="1125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0" i="0" dirty="0">
                <a:solidFill>
                  <a:srgbClr val="FFFFFF"/>
                </a:solidFill>
                <a:effectLst/>
                <a:latin typeface="-apple-system"/>
              </a:rPr>
              <a:t>Zone dont les infrastructures réseau ne semblent pas être assez développées pour envisager une implantation.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955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47C7-6930-44C2-AB11-4B4AF419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54154"/>
            <a:ext cx="8436723" cy="685800"/>
          </a:xfrm>
        </p:spPr>
        <p:txBody>
          <a:bodyPr/>
          <a:lstStyle/>
          <a:p>
            <a:r>
              <a:rPr lang="fr-FR" sz="4000" dirty="0"/>
              <a:t>Classement mondial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FABAF-5A94-484D-8EDA-61DA34B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880" y="4293615"/>
            <a:ext cx="4273401" cy="154322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4F01D80-912E-439D-8584-5AC4068EF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6686" y="997393"/>
            <a:ext cx="6100355" cy="5606454"/>
          </a:xfrm>
        </p:spPr>
      </p:pic>
    </p:spTree>
    <p:extLst>
      <p:ext uri="{BB962C8B-B14F-4D97-AF65-F5344CB8AC3E}">
        <p14:creationId xmlns:p14="http://schemas.microsoft.com/office/powerpoint/2010/main" val="1131687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47C7-6930-44C2-AB11-4B4AF419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Classement mondial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FABAF-5A94-484D-8EDA-61DA34B6B1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81200"/>
            <a:ext cx="2946400" cy="576263"/>
          </a:xfrm>
        </p:spPr>
        <p:txBody>
          <a:bodyPr/>
          <a:lstStyle/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BFCA7CB0-DA6A-422D-8B5E-D8A3E5B9D3E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/>
        </p:blipFill>
        <p:spPr>
          <a:xfrm>
            <a:off x="97403" y="1723625"/>
            <a:ext cx="3855439" cy="3279242"/>
          </a:xfrm>
        </p:spPr>
      </p:pic>
      <p:pic>
        <p:nvPicPr>
          <p:cNvPr id="20" name="Espace réservé pour une image  19">
            <a:extLst>
              <a:ext uri="{FF2B5EF4-FFF2-40B4-BE49-F238E27FC236}">
                <a16:creationId xmlns:a16="http://schemas.microsoft.com/office/drawing/2014/main" id="{CEAC46DB-214C-448D-9F62-6E6D9AC3DD6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/>
          <a:stretch/>
        </p:blipFill>
        <p:spPr>
          <a:xfrm>
            <a:off x="4138797" y="1699304"/>
            <a:ext cx="3899152" cy="3260951"/>
          </a:xfrm>
        </p:spPr>
      </p:pic>
      <p:pic>
        <p:nvPicPr>
          <p:cNvPr id="22" name="Espace réservé pour une image  21">
            <a:extLst>
              <a:ext uri="{FF2B5EF4-FFF2-40B4-BE49-F238E27FC236}">
                <a16:creationId xmlns:a16="http://schemas.microsoft.com/office/drawing/2014/main" id="{89C1D5E4-C6F1-42AE-9041-55476A30AB8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/>
          <a:stretch/>
        </p:blipFill>
        <p:spPr>
          <a:xfrm>
            <a:off x="8239158" y="1699303"/>
            <a:ext cx="3855439" cy="3260951"/>
          </a:xfr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96C6AE3-4840-42F0-9A30-3DFFD08CA18C}"/>
              </a:ext>
            </a:extLst>
          </p:cNvPr>
          <p:cNvSpPr txBox="1"/>
          <p:nvPr/>
        </p:nvSpPr>
        <p:spPr>
          <a:xfrm>
            <a:off x="512436" y="4661439"/>
            <a:ext cx="1125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8986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B5F692F-CBD2-4643-94BC-1C294C5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832"/>
          </a:xfrm>
        </p:spPr>
        <p:txBody>
          <a:bodyPr/>
          <a:lstStyle/>
          <a:p>
            <a:r>
              <a:rPr lang="fr-FR" sz="2800" dirty="0"/>
              <a:t>Conclusions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1086F1-31F2-4E99-8BAE-D29AFE289E45}"/>
              </a:ext>
            </a:extLst>
          </p:cNvPr>
          <p:cNvSpPr txBox="1"/>
          <p:nvPr/>
        </p:nvSpPr>
        <p:spPr>
          <a:xfrm>
            <a:off x="1000125" y="1514475"/>
            <a:ext cx="9305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Pas de réel indicateur sur l'état des infrastructures réseau des pays, grosse différence entre juste avoir accès à du contenu et réseau stable avec bande passante suffisante                                                                                                                            -&gt; sur Data Bank utiliser d'autres études en complément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Il y a un problème de données non homogènes sur leur dates d'obtention          -&gt; obtenir les indices directement auprès des organismes qui les compilent.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Faire une étude plus approfondie des inégalités de richesses par pays pour mieux voir la part de PIB allouée aux 15 29 ans scolarisés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Mon indicateur composite est impacté par la pyramide des âges, à PIB par habitant égaux il sera plus faible dans une population vieille, mais les + 29 ans auront plus de moyens de financer les études de leurs descendants. </a:t>
            </a:r>
          </a:p>
        </p:txBody>
      </p:sp>
    </p:spTree>
    <p:extLst>
      <p:ext uri="{BB962C8B-B14F-4D97-AF65-F5344CB8AC3E}">
        <p14:creationId xmlns:p14="http://schemas.microsoft.com/office/powerpoint/2010/main" val="320523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D2D8945-6100-4084-BCCA-1AEC20C70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466" y="2491574"/>
            <a:ext cx="3390476" cy="140952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F4A2EF2-FDD5-4278-977E-A18541BC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mises à disposition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29826A-8BC1-471D-9801-7DC46BF34E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2493948"/>
            <a:ext cx="5566963" cy="339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EdStatsCountry-Series.csv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36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50D717-BFD8-4EBB-A4EC-AD3061ED1FDE}"/>
              </a:ext>
            </a:extLst>
          </p:cNvPr>
          <p:cNvSpPr txBox="1"/>
          <p:nvPr/>
        </p:nvSpPr>
        <p:spPr>
          <a:xfrm>
            <a:off x="7172466" y="4063658"/>
            <a:ext cx="425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Renseignements sur la source et la composition des indices</a:t>
            </a:r>
          </a:p>
        </p:txBody>
      </p:sp>
    </p:spTree>
    <p:extLst>
      <p:ext uri="{BB962C8B-B14F-4D97-AF65-F5344CB8AC3E}">
        <p14:creationId xmlns:p14="http://schemas.microsoft.com/office/powerpoint/2010/main" val="394876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B76F3B1-8D87-444B-8024-FDA2FB29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466" y="2491574"/>
            <a:ext cx="3682540" cy="140952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F4A2EF2-FDD5-4278-977E-A18541BC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mises à disposition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29826A-8BC1-471D-9801-7DC46BF34E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2491574"/>
            <a:ext cx="3925937" cy="352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EdStatsSeries.csv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3600" dirty="0">
              <a:latin typeface="var(--jp-code-font-family)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3600" dirty="0">
              <a:latin typeface="var(--jp-code-font-family)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3600" dirty="0">
              <a:latin typeface="var(--jp-code-font-family)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3600" dirty="0">
              <a:latin typeface="var(--jp-code-font-family)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50D717-BFD8-4EBB-A4EC-AD3061ED1FDE}"/>
              </a:ext>
            </a:extLst>
          </p:cNvPr>
          <p:cNvSpPr txBox="1"/>
          <p:nvPr/>
        </p:nvSpPr>
        <p:spPr>
          <a:xfrm>
            <a:off x="7172466" y="4063658"/>
            <a:ext cx="425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Description détaillée de chaque indicateur</a:t>
            </a:r>
          </a:p>
        </p:txBody>
      </p:sp>
    </p:spTree>
    <p:extLst>
      <p:ext uri="{BB962C8B-B14F-4D97-AF65-F5344CB8AC3E}">
        <p14:creationId xmlns:p14="http://schemas.microsoft.com/office/powerpoint/2010/main" val="97796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657BA37-31FA-4746-8FBE-6B93496D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466" y="2491574"/>
            <a:ext cx="3542857" cy="140952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F4A2EF2-FDD5-4278-977E-A18541BC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mises à disposition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29826A-8BC1-471D-9801-7DC46BF34E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2491574"/>
            <a:ext cx="4475767" cy="302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EdStatsFootNote.csv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50D717-BFD8-4EBB-A4EC-AD3061ED1FDE}"/>
              </a:ext>
            </a:extLst>
          </p:cNvPr>
          <p:cNvSpPr txBox="1"/>
          <p:nvPr/>
        </p:nvSpPr>
        <p:spPr>
          <a:xfrm>
            <a:off x="7172466" y="4063658"/>
            <a:ext cx="425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Date de renseignement et source de chaque indicateur par pays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C53095-575F-4622-A15F-4B094B8D7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783" y="2491574"/>
            <a:ext cx="3822222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8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657BA37-31FA-4746-8FBE-6B93496D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466" y="2491574"/>
            <a:ext cx="3542857" cy="140952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F4A2EF2-FDD5-4278-977E-A18541BC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mises à disposition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29826A-8BC1-471D-9801-7DC46BF34E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2491574"/>
            <a:ext cx="3579368" cy="352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3600" dirty="0">
                <a:latin typeface="var(--jp-code-font-family)"/>
              </a:rPr>
              <a:t>EdStatsData.csv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3600" dirty="0">
              <a:latin typeface="var(--jp-code-font-family)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3600" dirty="0">
              <a:latin typeface="var(--jp-code-font-family)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3600" dirty="0">
              <a:latin typeface="var(--jp-code-font-family)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36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50D717-BFD8-4EBB-A4EC-AD3061ED1FDE}"/>
              </a:ext>
            </a:extLst>
          </p:cNvPr>
          <p:cNvSpPr txBox="1"/>
          <p:nvPr/>
        </p:nvSpPr>
        <p:spPr>
          <a:xfrm>
            <a:off x="7172466" y="4063658"/>
            <a:ext cx="425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Regroupe toutes les données éducatives disponibles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C97373-3D18-4268-87C7-F532EADA1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466" y="2491574"/>
            <a:ext cx="3961905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3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F05C0-6C8A-410B-9F24-1859A8B5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Indicateurs sélectionnés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CC24B5-CDE1-4692-B0B1-01652A15F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Utilisateurs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703A17-7E22-48E7-A3E6-DD3141C18B7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fr-FR" dirty="0"/>
              <a:t>Séries BAR,POP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Population par tranches d’âge</a:t>
            </a:r>
          </a:p>
          <a:p>
            <a:r>
              <a:rPr lang="fr-FR" dirty="0"/>
              <a:t>Série BAR,ICMP: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Pourcentage d’élèves scolarisés par tranche d’âge</a:t>
            </a:r>
          </a:p>
          <a:p>
            <a:r>
              <a:rPr lang="fr-FR" dirty="0"/>
              <a:t>Série SP.POP.TOTL: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Population totale</a:t>
            </a:r>
          </a:p>
          <a:p>
            <a:r>
              <a:rPr lang="fr-FR" dirty="0"/>
              <a:t>Série SP.POP.GROW: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Taux de croissance de la population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AB40AC-3815-466B-85DA-485F62C59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Support en ligne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1F7B229-2B43-488F-A185-581C44F238C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fr-FR" dirty="0"/>
              <a:t>Série IT.NET.USER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Pourcentage de personnes ayant utilisé internet dans les 3 mois précédents</a:t>
            </a:r>
          </a:p>
          <a:p>
            <a:endParaRPr lang="fr-FR" dirty="0"/>
          </a:p>
          <a:p>
            <a:r>
              <a:rPr lang="fr-FR" dirty="0"/>
              <a:t>Série IT.CMP.PCMP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Pourcentage d’équipement informatiques destinés à un utilisateur unique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A0D0DC7-AB94-4F59-B4F6-51A5C4ECCA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Pouvoir d’achat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0D48369-4404-4539-A8FA-A9BA6603F61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fr-FR" dirty="0"/>
              <a:t>Série NY.GDP.MKTP.PP.CD: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P.I.B.</a:t>
            </a:r>
          </a:p>
          <a:p>
            <a:r>
              <a:rPr lang="fr-FR" dirty="0"/>
              <a:t>Série NY.GDP.PCAP.PP.CD: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P.I.B. par habitant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32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23A13-B8A9-45D3-B8F6-36EEAEB6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099" y="2420064"/>
            <a:ext cx="9404723" cy="1400530"/>
          </a:xfrm>
        </p:spPr>
        <p:txBody>
          <a:bodyPr/>
          <a:lstStyle/>
          <a:p>
            <a:r>
              <a:rPr lang="fr-FR" sz="4800" dirty="0"/>
              <a:t>Analyse exploratoire</a:t>
            </a:r>
          </a:p>
        </p:txBody>
      </p:sp>
    </p:spTree>
    <p:extLst>
      <p:ext uri="{BB962C8B-B14F-4D97-AF65-F5344CB8AC3E}">
        <p14:creationId xmlns:p14="http://schemas.microsoft.com/office/powerpoint/2010/main" val="2328695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2922</TotalTime>
  <Words>1170</Words>
  <Application>Microsoft Office PowerPoint</Application>
  <PresentationFormat>Grand écran</PresentationFormat>
  <Paragraphs>163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7" baseType="lpstr">
      <vt:lpstr>-apple-system</vt:lpstr>
      <vt:lpstr>Arial</vt:lpstr>
      <vt:lpstr>Calibri</vt:lpstr>
      <vt:lpstr>Century Gothic</vt:lpstr>
      <vt:lpstr>var(--jp-code-font-family)</vt:lpstr>
      <vt:lpstr>Wingdings</vt:lpstr>
      <vt:lpstr>Wingdings 3</vt:lpstr>
      <vt:lpstr>Ion</vt:lpstr>
      <vt:lpstr>academy  expansion à l’international</vt:lpstr>
      <vt:lpstr>Objectif</vt:lpstr>
      <vt:lpstr>Données mises à disposition</vt:lpstr>
      <vt:lpstr>Données mises à disposition</vt:lpstr>
      <vt:lpstr>Données mises à disposition</vt:lpstr>
      <vt:lpstr>Données mises à disposition</vt:lpstr>
      <vt:lpstr>Données mises à disposition</vt:lpstr>
      <vt:lpstr>Indicateurs sélectionnés</vt:lpstr>
      <vt:lpstr>Analyse exploratoire</vt:lpstr>
      <vt:lpstr>Données principales de EdStatsData.csv </vt:lpstr>
      <vt:lpstr>Remplissage des données réduites aux indicateurs sélectionnés</vt:lpstr>
      <vt:lpstr>Données plus récentes</vt:lpstr>
      <vt:lpstr>Années de renseignement des indices</vt:lpstr>
      <vt:lpstr>Création d’un indicateur sur population étudiante </vt:lpstr>
      <vt:lpstr>Création d’un indicateur composite </vt:lpstr>
      <vt:lpstr>Corrélations entre les indicateurs</vt:lpstr>
      <vt:lpstr>Etude détaillée des indicateurs      CAP, IT.NET.USER et SP.POP.GROW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Recherche des cibles</vt:lpstr>
      <vt:lpstr>Cibles par zones géographiques</vt:lpstr>
      <vt:lpstr>Amérique du Nord</vt:lpstr>
      <vt:lpstr>Amérique du Nord</vt:lpstr>
      <vt:lpstr>Asie de l’Est et Pacifique</vt:lpstr>
      <vt:lpstr>Asie de l’Est et Pacifique</vt:lpstr>
      <vt:lpstr>Europe et Asie Centrale</vt:lpstr>
      <vt:lpstr>Europe et Asie Centrale</vt:lpstr>
      <vt:lpstr>Amérique Latine &amp; Caraïbes</vt:lpstr>
      <vt:lpstr>Amérique Latine &amp; Caraïbes</vt:lpstr>
      <vt:lpstr>Afrique du Nord &amp; Moyen Orient</vt:lpstr>
      <vt:lpstr>Afrique du Nord &amp; Moyen Orient</vt:lpstr>
      <vt:lpstr>Asie du Sud</vt:lpstr>
      <vt:lpstr>Asie du Sud</vt:lpstr>
      <vt:lpstr>Classement mondial</vt:lpstr>
      <vt:lpstr>Classement mondial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 expansion à l’international</dc:title>
  <dc:creator>demo</dc:creator>
  <cp:lastModifiedBy>demo</cp:lastModifiedBy>
  <cp:revision>101</cp:revision>
  <dcterms:created xsi:type="dcterms:W3CDTF">2021-01-06T14:40:03Z</dcterms:created>
  <dcterms:modified xsi:type="dcterms:W3CDTF">2021-01-22T18:29:01Z</dcterms:modified>
</cp:coreProperties>
</file>