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93" r:id="rId4"/>
    <p:sldId id="294" r:id="rId5"/>
    <p:sldId id="258" r:id="rId6"/>
    <p:sldId id="282" r:id="rId7"/>
    <p:sldId id="281" r:id="rId8"/>
    <p:sldId id="266" r:id="rId9"/>
    <p:sldId id="259" r:id="rId10"/>
    <p:sldId id="300" r:id="rId11"/>
    <p:sldId id="283" r:id="rId12"/>
    <p:sldId id="295" r:id="rId13"/>
    <p:sldId id="288" r:id="rId14"/>
    <p:sldId id="296" r:id="rId15"/>
    <p:sldId id="299" r:id="rId16"/>
    <p:sldId id="298" r:id="rId17"/>
    <p:sldId id="297" r:id="rId18"/>
    <p:sldId id="285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419B5723-4997-4C2A-8EAD-2E48274CB86F}">
          <p14:sldIdLst>
            <p14:sldId id="256"/>
          </p14:sldIdLst>
        </p14:section>
        <p14:section name="EDA" id="{D0BA45D4-BD9D-4D73-A984-D435E3075E52}">
          <p14:sldIdLst>
            <p14:sldId id="257"/>
            <p14:sldId id="293"/>
            <p14:sldId id="294"/>
          </p14:sldIdLst>
        </p14:section>
        <p14:section name="FE" id="{4AEFD2DF-7A0B-4993-86EC-1FFCAFED9384}">
          <p14:sldIdLst>
            <p14:sldId id="258"/>
            <p14:sldId id="282"/>
            <p14:sldId id="281"/>
            <p14:sldId id="266"/>
            <p14:sldId id="259"/>
            <p14:sldId id="300"/>
          </p14:sldIdLst>
        </p14:section>
        <p14:section name="Sans ENERGYSTARscore" id="{6453626B-F092-44DD-8A3E-A9DCD6A53995}">
          <p14:sldIdLst>
            <p14:sldId id="283"/>
          </p14:sldIdLst>
        </p14:section>
        <p14:section name="Avec ENERGYSTARscore" id="{633BF883-3BF7-47CF-8EA4-BCFE85206E8F}">
          <p14:sldIdLst>
            <p14:sldId id="295"/>
          </p14:sldIdLst>
        </p14:section>
        <p14:section name="Etude de RandomForestRegressor" id="{DCD4EB00-81EF-44F0-8DE3-020B4E2F2E7F}">
          <p14:sldIdLst>
            <p14:sldId id="288"/>
            <p14:sldId id="296"/>
            <p14:sldId id="299"/>
            <p14:sldId id="298"/>
            <p14:sldId id="297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4" autoAdjust="0"/>
    <p:restoredTop sz="88946" autoAdjust="0"/>
  </p:normalViewPr>
  <p:slideViewPr>
    <p:cSldViewPr snapToGrid="0">
      <p:cViewPr varScale="1">
        <p:scale>
          <a:sx n="74" d="100"/>
          <a:sy n="74" d="100"/>
        </p:scale>
        <p:origin x="533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43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D4F8D-2477-4931-A302-2D6516611811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D9302-036C-4283-960F-3369D2F49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846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/>
              <a:t>Dans le cadre du pilotage du projet de la ville de SEATTLE </a:t>
            </a:r>
          </a:p>
          <a:p>
            <a:r>
              <a:rPr lang="fr-FR" sz="2000" dirty="0"/>
              <a:t>	être une ville neutre en émission de carbone en 2050</a:t>
            </a:r>
          </a:p>
          <a:p>
            <a:endParaRPr lang="fr-FR" sz="2000" dirty="0"/>
          </a:p>
          <a:p>
            <a:r>
              <a:rPr lang="fr-FR" sz="2000" dirty="0" err="1"/>
              <a:t>PoC</a:t>
            </a:r>
            <a:r>
              <a:rPr lang="fr-FR" sz="2000" dirty="0"/>
              <a:t> d’un modèles de prédiction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sz="2000" dirty="0"/>
              <a:t>des consommations énergétiques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sz="2000" dirty="0"/>
              <a:t>émissions de gaz à effet de serre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FR" sz="2000" dirty="0"/>
              <a:t>sur des bâtiments dont on ne connait que les caractéristiques fournies par le permis d’exploitation commercial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D9302-036C-4283-960F-3369D2F49B5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950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ce faire on dispose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dirty="0"/>
              <a:t>De relevés détaillés établis en 2015 et 2016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fr-FR" dirty="0"/>
              <a:t>Les données du permis d’exploitation commerciale</a:t>
            </a:r>
          </a:p>
          <a:p>
            <a:pPr marL="1543050" lvl="3" indent="-171450">
              <a:buFont typeface="Wingdings" panose="05000000000000000000" pitchFamily="2" charset="2"/>
              <a:buChar char="Ø"/>
            </a:pPr>
            <a:r>
              <a:rPr lang="fr-FR" dirty="0"/>
              <a:t>Nom usuel de la propriété</a:t>
            </a:r>
          </a:p>
          <a:p>
            <a:pPr marL="1543050" lvl="3" indent="-171450">
              <a:buFont typeface="Wingdings" panose="05000000000000000000" pitchFamily="2" charset="2"/>
              <a:buChar char="Ø"/>
            </a:pPr>
            <a:r>
              <a:rPr lang="fr-FR" dirty="0"/>
              <a:t>Type de bâtiment</a:t>
            </a:r>
          </a:p>
          <a:p>
            <a:pPr marL="1543050" lvl="3" indent="-171450">
              <a:buFont typeface="Wingdings" panose="05000000000000000000" pitchFamily="2" charset="2"/>
              <a:buChar char="Ø"/>
            </a:pPr>
            <a:r>
              <a:rPr lang="fr-FR" dirty="0"/>
              <a:t>Surfaces </a:t>
            </a:r>
          </a:p>
          <a:p>
            <a:pPr marL="2000250" lvl="4" indent="-171450">
              <a:buFont typeface="Wingdings" panose="05000000000000000000" pitchFamily="2" charset="2"/>
              <a:buChar char="Ø"/>
            </a:pPr>
            <a:r>
              <a:rPr lang="fr-FR" dirty="0"/>
              <a:t>Terrain</a:t>
            </a:r>
          </a:p>
          <a:p>
            <a:pPr marL="2000250" lvl="4" indent="-171450">
              <a:buFont typeface="Wingdings" panose="05000000000000000000" pitchFamily="2" charset="2"/>
              <a:buChar char="Ø"/>
            </a:pPr>
            <a:r>
              <a:rPr lang="fr-FR" dirty="0"/>
              <a:t>Bâtiments</a:t>
            </a:r>
          </a:p>
          <a:p>
            <a:pPr marL="2000250" lvl="4" indent="-171450">
              <a:buFont typeface="Wingdings" panose="05000000000000000000" pitchFamily="2" charset="2"/>
              <a:buChar char="Ø"/>
            </a:pPr>
            <a:r>
              <a:rPr lang="fr-FR" dirty="0"/>
              <a:t>Parkings</a:t>
            </a:r>
          </a:p>
          <a:p>
            <a:pPr marL="2000250" lvl="4" indent="-171450">
              <a:buFont typeface="Wingdings" panose="05000000000000000000" pitchFamily="2" charset="2"/>
              <a:buChar char="Ø"/>
            </a:pPr>
            <a:r>
              <a:rPr lang="fr-FR" dirty="0"/>
              <a:t>Nombre d’étages</a:t>
            </a:r>
          </a:p>
          <a:p>
            <a:pPr marL="1543050" lvl="3" indent="-171450">
              <a:buFont typeface="Wingdings" panose="05000000000000000000" pitchFamily="2" charset="2"/>
              <a:buChar char="Ø"/>
            </a:pPr>
            <a:r>
              <a:rPr lang="fr-FR" dirty="0"/>
              <a:t>Activités</a:t>
            </a:r>
          </a:p>
          <a:p>
            <a:pPr marL="2000250" lvl="4" indent="-171450">
              <a:buFont typeface="Wingdings" panose="05000000000000000000" pitchFamily="2" charset="2"/>
              <a:buChar char="Ø"/>
            </a:pPr>
            <a:r>
              <a:rPr lang="fr-FR" dirty="0"/>
              <a:t>Liste de toutes</a:t>
            </a:r>
          </a:p>
          <a:p>
            <a:pPr marL="2457450" lvl="5" indent="-171450">
              <a:buFont typeface="Wingdings" panose="05000000000000000000" pitchFamily="2" charset="2"/>
              <a:buChar char="Ø"/>
            </a:pPr>
            <a:r>
              <a:rPr lang="fr-FR" dirty="0"/>
              <a:t>Caractéristiques détaillées des 3 principales</a:t>
            </a:r>
          </a:p>
          <a:p>
            <a:pPr marL="2000250" lvl="4" indent="-171450">
              <a:buFont typeface="Wingdings" panose="05000000000000000000" pitchFamily="2" charset="2"/>
              <a:buChar char="Ø"/>
            </a:pPr>
            <a:endParaRPr lang="fr-FR" dirty="0"/>
          </a:p>
          <a:p>
            <a:pPr marL="1543050" lvl="3" indent="-171450">
              <a:buFont typeface="Wingdings" panose="05000000000000000000" pitchFamily="2" charset="2"/>
              <a:buChar char="Ø"/>
            </a:pPr>
            <a:r>
              <a:rPr lang="fr-FR" dirty="0"/>
              <a:t>Localisation</a:t>
            </a:r>
          </a:p>
          <a:p>
            <a:pPr marL="2000250" lvl="4" indent="-171450">
              <a:buFont typeface="Wingdings" panose="05000000000000000000" pitchFamily="2" charset="2"/>
              <a:buChar char="Ø"/>
            </a:pPr>
            <a:r>
              <a:rPr lang="fr-FR" dirty="0"/>
              <a:t>Précise : coordonnées GPS</a:t>
            </a:r>
          </a:p>
          <a:p>
            <a:pPr marL="2000250" lvl="4" indent="-171450">
              <a:buFont typeface="Wingdings" panose="05000000000000000000" pitchFamily="2" charset="2"/>
              <a:buChar char="Ø"/>
            </a:pPr>
            <a:r>
              <a:rPr lang="fr-FR" dirty="0"/>
              <a:t>Administratives : adresse, quartier, zones de police,  zones pompiers ,,,</a:t>
            </a:r>
          </a:p>
          <a:p>
            <a:pPr marL="1543050" lvl="3" indent="-171450">
              <a:buFont typeface="Wingdings" panose="05000000000000000000" pitchFamily="2" charset="2"/>
              <a:buChar char="Ø"/>
            </a:pPr>
            <a:r>
              <a:rPr lang="fr-FR" dirty="0"/>
              <a:t>Date des derniers travaux</a:t>
            </a:r>
          </a:p>
          <a:p>
            <a:pPr marL="2000250" lvl="4" indent="-171450">
              <a:buFont typeface="Wingdings" panose="05000000000000000000" pitchFamily="2" charset="2"/>
              <a:buChar char="Ø"/>
            </a:pPr>
            <a:r>
              <a:rPr lang="fr-FR" dirty="0"/>
              <a:t>Achèvement</a:t>
            </a:r>
          </a:p>
          <a:p>
            <a:pPr marL="2000250" lvl="4" indent="-171450">
              <a:buFont typeface="Wingdings" panose="05000000000000000000" pitchFamily="2" charset="2"/>
              <a:buChar char="Ø"/>
            </a:pPr>
            <a:r>
              <a:rPr lang="fr-FR" dirty="0"/>
              <a:t>Rénovation</a:t>
            </a:r>
          </a:p>
          <a:p>
            <a:pPr marL="1543050" lvl="3" indent="-171450">
              <a:buFont typeface="Wingdings" panose="05000000000000000000" pitchFamily="2" charset="2"/>
              <a:buChar char="Ø"/>
            </a:pPr>
            <a:endParaRPr lang="fr-FR" dirty="0"/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fr-FR" dirty="0"/>
              <a:t>Relevés relatifs aux consommations énergétiques</a:t>
            </a:r>
          </a:p>
          <a:p>
            <a:pPr marL="1543050" lvl="3" indent="-171450">
              <a:buFont typeface="Wingdings" panose="05000000000000000000" pitchFamily="2" charset="2"/>
              <a:buChar char="Ø"/>
            </a:pPr>
            <a:r>
              <a:rPr lang="fr-FR" dirty="0"/>
              <a:t>Types énergies avec leur conso annuelle</a:t>
            </a:r>
          </a:p>
          <a:p>
            <a:pPr marL="2000250" lvl="4" indent="-171450">
              <a:buFont typeface="Wingdings" panose="05000000000000000000" pitchFamily="2" charset="2"/>
              <a:buChar char="Ø"/>
            </a:pPr>
            <a:r>
              <a:rPr lang="fr-FR" dirty="0"/>
              <a:t>Propres à la ville de Seattle et son climat</a:t>
            </a:r>
          </a:p>
          <a:p>
            <a:pPr marL="2000250" lvl="4" indent="-171450">
              <a:buFont typeface="Wingdings" panose="05000000000000000000" pitchFamily="2" charset="2"/>
              <a:buChar char="Ø"/>
            </a:pPr>
            <a:r>
              <a:rPr lang="fr-FR" dirty="0"/>
              <a:t>Normalisées en fonction de la météo (  comparaison à l’</a:t>
            </a:r>
            <a:r>
              <a:rPr lang="fr-FR" dirty="0" err="1"/>
              <a:t>echelle</a:t>
            </a:r>
            <a:r>
              <a:rPr lang="fr-FR" dirty="0"/>
              <a:t> du pays en tenant compte des différence de climat)</a:t>
            </a:r>
          </a:p>
          <a:p>
            <a:pPr marL="1543050" lvl="3" indent="-171450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D9302-036C-4283-960F-3369D2F49B5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78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distributions des deux valeurs à prédire présentent un fort </a:t>
            </a:r>
            <a:r>
              <a:rPr lang="fr-FR" dirty="0" err="1"/>
              <a:t>skewness</a:t>
            </a:r>
            <a:r>
              <a:rPr lang="fr-FR" dirty="0"/>
              <a:t> positif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dirty="0"/>
              <a:t>Afin de permettre une modélisation pertinente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fr-FR" dirty="0"/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fr-FR" dirty="0"/>
              <a:t>On leur applique une transformation logarithmique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endParaRPr lang="fr-FR" dirty="0"/>
          </a:p>
          <a:p>
            <a:pPr marL="1543050" lvl="3" indent="-171450">
              <a:buFont typeface="Wingdings" panose="05000000000000000000" pitchFamily="2" charset="2"/>
              <a:buChar char="Ø"/>
            </a:pPr>
            <a:r>
              <a:rPr lang="fr-FR" dirty="0"/>
              <a:t>Permet de se rapprocher d’une distribution suivant la loi normale</a:t>
            </a:r>
          </a:p>
          <a:p>
            <a:pPr marL="1543050" lvl="3" indent="-171450">
              <a:buFont typeface="Wingdings" panose="05000000000000000000" pitchFamily="2" charset="2"/>
              <a:buChar char="Ø"/>
            </a:pPr>
            <a:endParaRPr lang="fr-FR" dirty="0"/>
          </a:p>
          <a:p>
            <a:pPr marL="1543050" lvl="3" indent="-171450">
              <a:buFont typeface="Wingdings" panose="05000000000000000000" pitchFamily="2" charset="2"/>
              <a:buChar char="Ø"/>
            </a:pPr>
            <a:endParaRPr lang="fr-FR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dirty="0"/>
              <a:t>Le désavantage de cette transformation est que l’on perd les unités d’origine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fr-FR" dirty="0"/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fr-FR" dirty="0"/>
              <a:t>Il faudra opérer la </a:t>
            </a:r>
            <a:r>
              <a:rPr lang="fr-FR" dirty="0" err="1"/>
              <a:t>tranformation</a:t>
            </a:r>
            <a:r>
              <a:rPr lang="fr-FR" dirty="0"/>
              <a:t> réciproque pour pouvoir exploiter les résultats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endParaRPr lang="fr-FR" dirty="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fr-FR" dirty="0"/>
              <a:t>Cette opération sera réalisée tout au long du processus de modélisation pour chaque variables quand cela s’avère nécessaire au vu de la distrib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D9302-036C-4283-960F-3369D2F49B5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394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Ici des exemples sur des variables de surfaces déclarées dans le permis d’exploitation commerciale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D9302-036C-4283-960F-3369D2F49B5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130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Afin de pouvoir estimer la pertinence et la précision des différentes modélisation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dirty="0"/>
              <a:t>Il faut pouvoir entrainer et optimiser les algorithmes sur un échantillon de données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fr-FR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dirty="0"/>
              <a:t>Valider la justesse des prédictions sur des données nouvelles pour le modèle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fr-FR" dirty="0"/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fr-FR" dirty="0"/>
              <a:t>On procède donc à un  découpage  du jeu de données  comme étape préliminaire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endParaRPr lang="fr-FR" dirty="0"/>
          </a:p>
          <a:p>
            <a:pPr marL="1085850" lvl="2" indent="-171450">
              <a:buFont typeface="Wingdings" panose="05000000000000000000" pitchFamily="2" charset="2"/>
              <a:buChar char="Ø"/>
            </a:pPr>
            <a:endParaRPr lang="fr-FR" dirty="0"/>
          </a:p>
          <a:p>
            <a:pPr marL="1085850" lvl="2" indent="-171450">
              <a:buFont typeface="Wingdings" panose="05000000000000000000" pitchFamily="2" charset="2"/>
              <a:buChar char="Ø"/>
            </a:pPr>
            <a:endParaRPr lang="fr-FR" dirty="0"/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fr-FR" dirty="0"/>
              <a:t>Ici une contrainte supplémentaire nous a été explicitement demandée:</a:t>
            </a:r>
          </a:p>
          <a:p>
            <a:pPr marL="1543050" lvl="3" indent="-171450">
              <a:buFont typeface="Wingdings" panose="05000000000000000000" pitchFamily="2" charset="2"/>
              <a:buChar char="Ø"/>
            </a:pPr>
            <a:r>
              <a:rPr lang="fr-FR" dirty="0"/>
              <a:t>Estimer la pertinence de </a:t>
            </a:r>
            <a:r>
              <a:rPr lang="fr-FR" dirty="0" err="1"/>
              <a:t>ENERGYSTARscore</a:t>
            </a:r>
            <a:endParaRPr lang="fr-FR" dirty="0"/>
          </a:p>
          <a:p>
            <a:pPr marL="2000250" lvl="4" indent="-171450">
              <a:buFont typeface="Wingdings" panose="05000000000000000000" pitchFamily="2" charset="2"/>
              <a:buChar char="Ø"/>
            </a:pPr>
            <a:r>
              <a:rPr lang="fr-FR" dirty="0"/>
              <a:t>Elle fait partie des relevés minutieux que l’on souhaiterait s’épargner</a:t>
            </a:r>
          </a:p>
          <a:p>
            <a:pPr marL="2000250" lvl="4" indent="-171450">
              <a:buFont typeface="Wingdings" panose="05000000000000000000" pitchFamily="2" charset="2"/>
              <a:buChar char="Ø"/>
            </a:pPr>
            <a:r>
              <a:rPr lang="fr-FR" dirty="0"/>
              <a:t>Elle restreint fortement les données disponibles du fait du faible nombre de bâtiments dont le score est établi </a:t>
            </a:r>
          </a:p>
          <a:p>
            <a:pPr marL="2000250" lvl="4" indent="-171450">
              <a:buFont typeface="Wingdings" panose="05000000000000000000" pitchFamily="2" charset="2"/>
              <a:buChar char="Ø"/>
            </a:pPr>
            <a:endParaRPr lang="fr-FR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dirty="0"/>
              <a:t>Afin de simuler une situation </a:t>
            </a:r>
            <a:r>
              <a:rPr lang="fr-FR" dirty="0" err="1"/>
              <a:t>réélle</a:t>
            </a:r>
            <a:r>
              <a:rPr lang="fr-FR" dirty="0"/>
              <a:t> de prédiction les mises à l'échelle des données sont calculées sur le jeu d’entrainement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fr-FR" dirty="0"/>
              <a:t>Appliquées sur le jeu de validation</a:t>
            </a:r>
          </a:p>
          <a:p>
            <a:pPr marL="1828800" lvl="4" indent="0">
              <a:buFont typeface="Wingdings" panose="05000000000000000000" pitchFamily="2" charset="2"/>
              <a:buNone/>
            </a:pPr>
            <a:endParaRPr lang="fr-FR" dirty="0"/>
          </a:p>
          <a:p>
            <a:pPr marL="1828800" lvl="4" indent="0">
              <a:buFont typeface="Wingdings" panose="05000000000000000000" pitchFamily="2" charset="2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D9302-036C-4283-960F-3369D2F49B5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885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ce stade toutes les informations nécessaires à une étude de modélisation sont réunies</a:t>
            </a:r>
          </a:p>
          <a:p>
            <a:endParaRPr lang="fr-FR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dirty="0"/>
              <a:t>Il reste à éliminer certaines variables 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fr-FR" dirty="0"/>
              <a:t>Celles qui se révèlent non pertinentes pour prédire les variations des consommations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fr-FR" dirty="0"/>
              <a:t>Celles qui ont le même comportement vis-à-vis de la valeur à prédire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endParaRPr lang="fr-FR" dirty="0"/>
          </a:p>
          <a:p>
            <a:pPr marL="1085850" lvl="2" indent="-171450">
              <a:buFont typeface="Wingdings" panose="05000000000000000000" pitchFamily="2" charset="2"/>
              <a:buChar char="Ø"/>
            </a:pPr>
            <a:endParaRPr lang="fr-FR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dirty="0"/>
              <a:t>Après cette sélection manuelle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fr-FR" dirty="0"/>
              <a:t>Il reste 174 variables  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D9302-036C-4283-960F-3369D2F49B5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838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importance:</a:t>
            </a:r>
          </a:p>
          <a:p>
            <a:r>
              <a:rPr lang="fr-FR" dirty="0"/>
              <a:t>	C’est la notion d’importance  accordé par le modèle à une variable</a:t>
            </a:r>
          </a:p>
          <a:p>
            <a:endParaRPr lang="fr-FR" dirty="0"/>
          </a:p>
          <a:p>
            <a:r>
              <a:rPr lang="fr-FR" dirty="0"/>
              <a:t>Permutation importance:</a:t>
            </a:r>
          </a:p>
          <a:p>
            <a:r>
              <a:rPr lang="fr-FR" dirty="0"/>
              <a:t>	on mélange toutes les valeurs d’une variable, afin qu’elle n’apporte plus d’informations au modèle</a:t>
            </a:r>
          </a:p>
          <a:p>
            <a:pPr marL="1543050" lvl="3" indent="-171450">
              <a:buFont typeface="Wingdings" panose="05000000000000000000" pitchFamily="2" charset="2"/>
              <a:buChar char="Ø"/>
            </a:pPr>
            <a:r>
              <a:rPr lang="fr-FR" dirty="0"/>
              <a:t>On observe comment les scores évoluent</a:t>
            </a:r>
          </a:p>
          <a:p>
            <a:pPr marL="1543050" lvl="3" indent="-171450">
              <a:buFont typeface="Wingdings" panose="05000000000000000000" pitchFamily="2" charset="2"/>
              <a:buChar char="Ø"/>
            </a:pPr>
            <a:r>
              <a:rPr lang="fr-FR" dirty="0"/>
              <a:t>Avantage on utilise un modèle déjà entrainé, ce qui permet de réduire le temps machine</a:t>
            </a:r>
          </a:p>
          <a:p>
            <a:pPr marL="1543050" lvl="3" indent="-171450">
              <a:buFont typeface="Wingdings" panose="05000000000000000000" pitchFamily="2" charset="2"/>
              <a:buChar char="Ø"/>
            </a:pPr>
            <a:endParaRPr lang="fr-FR" dirty="0"/>
          </a:p>
          <a:p>
            <a:pPr marL="1543050" lvl="3" indent="-171450">
              <a:buFont typeface="Wingdings" panose="05000000000000000000" pitchFamily="2" charset="2"/>
              <a:buChar char="Ø"/>
            </a:pPr>
            <a:endParaRPr lang="fr-FR" dirty="0"/>
          </a:p>
          <a:p>
            <a:r>
              <a:rPr lang="fr-FR" dirty="0"/>
              <a:t>	C’est l’importance réelle de la variable vis-à-vis des autres variables</a:t>
            </a:r>
          </a:p>
          <a:p>
            <a:r>
              <a:rPr lang="fr-FR" dirty="0"/>
              <a:t>		permet de comprendre sur quoi se base le modèle pour ces prédictions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D9302-036C-4283-960F-3369D2F49B5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54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9D2FE1-9B2B-4454-90D6-04E9B37A51C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Consommation</a:t>
            </a:r>
            <a:br>
              <a:rPr lang="fr-FR" dirty="0"/>
            </a:br>
            <a:r>
              <a:rPr lang="fr-FR" dirty="0"/>
              <a:t>et</a:t>
            </a:r>
            <a:br>
              <a:rPr lang="fr-FR" dirty="0"/>
            </a:br>
            <a:r>
              <a:rPr lang="fr-FR" dirty="0" err="1"/>
              <a:t>Emmissions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E5F31C-54D4-4975-AF16-16770482340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err="1"/>
              <a:t>Batiments</a:t>
            </a:r>
            <a:r>
              <a:rPr lang="fr-FR" dirty="0"/>
              <a:t> ville de Seattle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11816F-9078-4395-AB20-732D0813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DEFD-8BDF-43DD-A64E-C28AFC1F7E42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1E428F-FD67-402E-874C-5CC6E51D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162E2C5-A868-4437-8EA0-7A3035B82E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6" y="130917"/>
            <a:ext cx="3223539" cy="103641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5ED47B-D6B2-47C0-8A64-BD00CFDE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18A7-3D2F-4CA6-B474-CB931E671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98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0F2881-FFA5-4BA4-85D2-2E8AE8D0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CBB2A6-31E2-4EAA-8426-12F2A4380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1DEFBB-3814-4B5D-9C71-0E07783A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DEFD-8BDF-43DD-A64E-C28AFC1F7E42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E2460C-EAAD-4DFC-A873-779003E8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532FEA-DAA0-464F-82DD-DB3B4559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18A7-3D2F-4CA6-B474-CB931E671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03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29FCB68-A7C5-41F4-9EC2-54BF7C112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C05E28-03B3-49C1-80E5-1EED3E7C4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A9E954-D976-4A3E-9A5F-E47E4BF8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DEFD-8BDF-43DD-A64E-C28AFC1F7E42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072DD5-F9D6-4771-8E0F-B1A11E49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1FB779-0ED0-4C94-8B8E-1D9EC66C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18A7-3D2F-4CA6-B474-CB931E671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71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8D9AE-0B13-45BB-A4E7-3F36A9049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A16FEF-95B2-4D94-9967-3D2F3E5AD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DAE079-C1EB-46D4-AA69-2A808291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DEFD-8BDF-43DD-A64E-C28AFC1F7E42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209BDD-06CD-4ED4-A7DA-B89F5393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8AC360-4BE3-458A-8FCB-2C4B4622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18A7-3D2F-4CA6-B474-CB931E671E73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2052124-E4C7-4656-B63B-59A3995AD2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94" y="94548"/>
            <a:ext cx="1211685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7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D618E-5B9F-4B44-8998-FADA78CCE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B3EB33-9942-41DC-90C8-5DEFA25D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55B595-1718-43B9-B824-DDECA917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DEFD-8BDF-43DD-A64E-C28AFC1F7E42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CF2D3C-2D07-4067-9E04-01AF2FAA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10DE2E-D170-4553-8AE9-18739F0F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18A7-3D2F-4CA6-B474-CB931E671E73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15E6E71-8399-4574-91DC-D8E36E1E35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1685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9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11C410-AB27-4D89-B8B5-76D0106D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3ECE54-49A6-4DD8-8200-70F529D8C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F2C3AA-B51C-4A37-B4D3-8E3FB5106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CE9A34-83E1-4DF0-982D-B7A2B0DF3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DEFD-8BDF-43DD-A64E-C28AFC1F7E42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5A62AD-278B-4CCD-9054-539A9920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0D414E-44F6-49F4-B2AB-69A57E61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18A7-3D2F-4CA6-B474-CB931E671E73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4163AF0-CA82-4390-8EB4-9EC0B98D3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1685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6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8D2083-125E-4144-96E8-3F560351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1D6176-12F7-4B12-B7EA-9EAE0F273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0DF5A4-39DD-4AF1-98C6-86BE95C54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282402A-B854-4597-ADBE-17F43A2AA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10A3D95-94D7-4A62-A9D9-00D22B694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18E7656-5CEA-4532-B236-C301D520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DEFD-8BDF-43DD-A64E-C28AFC1F7E42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BB45EAA-48DB-4C14-B3A0-C708FFFD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857E327-2870-4246-9401-1D69EC41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18A7-3D2F-4CA6-B474-CB931E671E73}" type="slidenum">
              <a:rPr lang="fr-FR" smtClean="0"/>
              <a:t>‹N°›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1D3DC05-2021-4D64-BDB2-39BF59E791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3266"/>
            <a:ext cx="1211685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3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59C702-904B-4E0F-8917-A2BF356DC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F043F7-29A2-4224-9E7C-F8D076A0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DEFD-8BDF-43DD-A64E-C28AFC1F7E42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CE8B33-AC59-4E2C-88FF-CE8062CE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DD43C5-8DAE-40B5-B758-9DB8EEBD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18A7-3D2F-4CA6-B474-CB931E671E73}" type="slidenum">
              <a:rPr lang="fr-FR" smtClean="0"/>
              <a:t>‹N°›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7F06C6-022A-4901-B227-6C2755ED5A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94" y="94548"/>
            <a:ext cx="1211685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2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24028E8-5BB2-45E3-A52D-3CE4DA37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DEFD-8BDF-43DD-A64E-C28AFC1F7E42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EAAD62A-DDC1-48C4-8359-A8154E5F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482E44-436B-4764-BB80-66D227AE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18A7-3D2F-4CA6-B474-CB931E671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69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E41B97-293A-4735-8EAB-9B95D3CF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BC8B5D-E36C-4AE9-8AE2-75BB42BE4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DEEA6C-7439-4F70-82C5-73820272C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115732-2CE7-4487-AD2C-D0526B23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DEFD-8BDF-43DD-A64E-C28AFC1F7E42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309651-801E-450E-8332-FD4099BCB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94EB65-4578-407A-AA24-066E5DC6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18A7-3D2F-4CA6-B474-CB931E671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84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EDF5C-851E-465F-82FC-422435B19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B699238-11F8-4DD1-827D-23730A214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2E0F24-42B6-4831-9735-D327EF3D9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DD3710-EA59-4793-9B23-BA1C29C8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DEFD-8BDF-43DD-A64E-C28AFC1F7E42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DD615E-E3E1-4A6C-A10F-6FE8D23E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68849D-C051-4FB8-AF32-ACA0C355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18A7-3D2F-4CA6-B474-CB931E671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27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74562C7-0666-4B08-918E-F1B148FE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ED5B3F-E8C1-46FF-BF0F-3D371827F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5C51B8-C8C5-4C5B-BFF7-39C4FB16A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FDEFD-8BDF-43DD-A64E-C28AFC1F7E42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873C93-ABBB-405E-A976-BF0B959A1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18B89F-B93D-4194-A242-7FA081AE5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518A7-3D2F-4CA6-B474-CB931E671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38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1E145-23B9-4D36-8E48-C07029AFB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10542494" cy="4511956"/>
          </a:xfrm>
        </p:spPr>
        <p:txBody>
          <a:bodyPr anchor="ctr">
            <a:normAutofit/>
          </a:bodyPr>
          <a:lstStyle/>
          <a:p>
            <a:r>
              <a:rPr lang="fr-FR" dirty="0"/>
              <a:t>Consommation Energétique</a:t>
            </a:r>
            <a:br>
              <a:rPr lang="fr-FR" dirty="0"/>
            </a:br>
            <a:r>
              <a:rPr lang="fr-FR" dirty="0"/>
              <a:t>et</a:t>
            </a:r>
            <a:br>
              <a:rPr lang="fr-FR" dirty="0"/>
            </a:br>
            <a:r>
              <a:rPr lang="fr-FR" dirty="0"/>
              <a:t>Émission de Gaz à Effet de Serre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58D8D1-564C-4D89-BD0A-3C0B4F181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35638"/>
            <a:ext cx="9144000" cy="463455"/>
          </a:xfrm>
        </p:spPr>
        <p:txBody>
          <a:bodyPr/>
          <a:lstStyle/>
          <a:p>
            <a:r>
              <a:rPr lang="fr-FR" dirty="0"/>
              <a:t>Ville de Seattle</a:t>
            </a:r>
          </a:p>
        </p:txBody>
      </p:sp>
    </p:spTree>
    <p:extLst>
      <p:ext uri="{BB962C8B-B14F-4D97-AF65-F5344CB8AC3E}">
        <p14:creationId xmlns:p14="http://schemas.microsoft.com/office/powerpoint/2010/main" val="2332384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19548-9244-462C-91D7-1E3DB435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090" y="365125"/>
            <a:ext cx="9490710" cy="1325563"/>
          </a:xfrm>
        </p:spPr>
        <p:txBody>
          <a:bodyPr/>
          <a:lstStyle/>
          <a:p>
            <a:r>
              <a:rPr lang="fr-FR" dirty="0"/>
              <a:t>Résultats des modèles de base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38AF4B-7F39-4740-B764-8CDD9017523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71450" y="1573790"/>
            <a:ext cx="5157788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200" dirty="0"/>
              <a:t>Sans </a:t>
            </a:r>
            <a:r>
              <a:rPr lang="fr-FR" sz="3200" dirty="0" err="1"/>
              <a:t>ENERGYSTARScore</a:t>
            </a:r>
            <a:endParaRPr lang="fr-FR" sz="3200" dirty="0"/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ADC14864-8041-419C-A8C9-BA72DED5B03F}"/>
              </a:ext>
            </a:extLst>
          </p:cNvPr>
          <p:cNvSpPr txBox="1">
            <a:spLocks/>
          </p:cNvSpPr>
          <p:nvPr/>
        </p:nvSpPr>
        <p:spPr>
          <a:xfrm>
            <a:off x="6362700" y="1573790"/>
            <a:ext cx="5157788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/>
              <a:t>Avec </a:t>
            </a:r>
            <a:r>
              <a:rPr lang="fr-FR" sz="3200" dirty="0" err="1"/>
              <a:t>ENERGYSTARScore</a:t>
            </a:r>
            <a:endParaRPr lang="fr-FR" sz="1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2E66EF-7067-4E89-B3AA-27D46AE30034}"/>
              </a:ext>
            </a:extLst>
          </p:cNvPr>
          <p:cNvSpPr txBox="1"/>
          <p:nvPr/>
        </p:nvSpPr>
        <p:spPr>
          <a:xfrm>
            <a:off x="5222472" y="2192842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err="1"/>
              <a:t>SiteEnergyUse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EDFEE7E-F022-414D-A134-1E69853DBC17}"/>
              </a:ext>
            </a:extLst>
          </p:cNvPr>
          <p:cNvSpPr txBox="1"/>
          <p:nvPr/>
        </p:nvSpPr>
        <p:spPr>
          <a:xfrm>
            <a:off x="5222472" y="4488080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err="1"/>
              <a:t>TotalGHGEmissions</a:t>
            </a:r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BC4876F-9559-412E-AF09-62BB860AC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6327"/>
            <a:ext cx="5963031" cy="115500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44FCD97-5489-4167-9703-891B7296D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75644"/>
            <a:ext cx="5936171" cy="114604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A77652B-1CF8-4FBC-91C0-53CDC3650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084597"/>
            <a:ext cx="5927217" cy="1128141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09D805A-E840-4DD6-8059-897121CCD9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793734"/>
            <a:ext cx="5909310" cy="111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81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9882C-E41F-4869-B4F4-4B5FD1A09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266425" cy="878529"/>
          </a:xfrm>
        </p:spPr>
        <p:txBody>
          <a:bodyPr>
            <a:normAutofit fontScale="90000"/>
          </a:bodyPr>
          <a:lstStyle/>
          <a:p>
            <a:pPr algn="r"/>
            <a:r>
              <a:rPr lang="fr-FR" sz="4400" dirty="0"/>
              <a:t>Modélisatio</a:t>
            </a:r>
            <a:r>
              <a:rPr lang="fr-FR" dirty="0"/>
              <a:t>n</a:t>
            </a:r>
            <a:r>
              <a:rPr lang="fr-FR" sz="4400" dirty="0"/>
              <a:t> sans </a:t>
            </a:r>
            <a:r>
              <a:rPr lang="fr-FR" sz="4400" dirty="0" err="1"/>
              <a:t>ENERGYSTARScore</a:t>
            </a:r>
            <a:br>
              <a:rPr lang="fr-FR" sz="4400" dirty="0"/>
            </a:br>
            <a:r>
              <a:rPr lang="fr-FR" sz="2400" dirty="0" err="1"/>
              <a:t>SiteEnergyUse</a:t>
            </a:r>
            <a:r>
              <a:rPr lang="fr-FR" sz="2400" dirty="0"/>
              <a:t>                                                    </a:t>
            </a:r>
            <a:r>
              <a:rPr lang="fr-FR" sz="2400" dirty="0" err="1"/>
              <a:t>TotalGHGEmissions</a:t>
            </a:r>
            <a:r>
              <a:rPr lang="fr-FR" sz="2400" dirty="0"/>
              <a:t> 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18BB22-9585-42DF-B551-EBFDA0E62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569" y="1670860"/>
            <a:ext cx="5468586" cy="4352921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2AC42388-72D3-4388-9970-D41AAA41F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TotalGHGEmissions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99B7C87-82B6-4075-9236-30374BCC8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TotalGHGEmissions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EF0F69C-63E5-4B00-9CC6-3573CABF1A3E}"/>
              </a:ext>
            </a:extLst>
          </p:cNvPr>
          <p:cNvSpPr txBox="1"/>
          <p:nvPr/>
        </p:nvSpPr>
        <p:spPr>
          <a:xfrm>
            <a:off x="959055" y="4352133"/>
            <a:ext cx="104261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fr-F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Pour prévoir les consommations d'énergie, le modèle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Helvetica Neue"/>
              </a:rPr>
              <a:t>LassoCV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 donne les meilleurs résultats tant sur la précision des prédictions que sur l'erreur quadratique.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Pour prévoir les </a:t>
            </a:r>
            <a:r>
              <a:rPr lang="fr-FR" dirty="0" err="1">
                <a:solidFill>
                  <a:srgbClr val="000000"/>
                </a:solidFill>
                <a:latin typeface="Helvetica Neue"/>
              </a:rPr>
              <a:t>ém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Helvetica Neue"/>
              </a:rPr>
              <a:t>misions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 de gaz à effet de serre,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Helvetica Neue"/>
              </a:rPr>
              <a:t>GradientBoostingRegressor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 donne les meilleures estimations</a:t>
            </a:r>
          </a:p>
          <a:p>
            <a:br>
              <a:rPr lang="fr-FR" dirty="0"/>
            </a:br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La différence de scores entre ces deux modèles étant minime, je préconise l'utilisation de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Helvetica Neue"/>
              </a:rPr>
              <a:t>GradientBoostingRegressor</a:t>
            </a: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064A2668-B286-4A4A-A682-5FB1F5367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8535" y="1824041"/>
            <a:ext cx="5367898" cy="2290759"/>
          </a:xfr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7C46143-85BD-4E9C-A0FF-F9B350153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129" y="1919243"/>
            <a:ext cx="5151158" cy="224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17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9882C-E41F-4869-B4F4-4B5FD1A09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266425" cy="878529"/>
          </a:xfrm>
        </p:spPr>
        <p:txBody>
          <a:bodyPr>
            <a:normAutofit fontScale="90000"/>
          </a:bodyPr>
          <a:lstStyle/>
          <a:p>
            <a:pPr algn="r"/>
            <a:r>
              <a:rPr lang="fr-FR" sz="4400" dirty="0"/>
              <a:t>Modélisatio</a:t>
            </a:r>
            <a:r>
              <a:rPr lang="fr-FR" dirty="0"/>
              <a:t>n</a:t>
            </a:r>
            <a:r>
              <a:rPr lang="fr-FR" sz="4400" dirty="0"/>
              <a:t> avec </a:t>
            </a:r>
            <a:r>
              <a:rPr lang="fr-FR" sz="4400" dirty="0" err="1"/>
              <a:t>ENERGYSTARScore</a:t>
            </a:r>
            <a:br>
              <a:rPr lang="fr-FR" sz="4400" dirty="0"/>
            </a:br>
            <a:r>
              <a:rPr lang="fr-FR" sz="2400" dirty="0" err="1"/>
              <a:t>SiteEnergyUse</a:t>
            </a:r>
            <a:r>
              <a:rPr lang="fr-FR" sz="2400" dirty="0"/>
              <a:t>                                                    </a:t>
            </a:r>
            <a:r>
              <a:rPr lang="fr-FR" sz="2400" dirty="0" err="1"/>
              <a:t>TotalGHGEmissions</a:t>
            </a:r>
            <a:r>
              <a:rPr lang="fr-FR" sz="2400" dirty="0"/>
              <a:t> 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18BB22-9585-42DF-B551-EBFDA0E62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348" y="1824042"/>
            <a:ext cx="5468586" cy="4352921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2AC42388-72D3-4388-9970-D41AAA41F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TotalGHGEmissions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99B7C87-82B6-4075-9236-30374BCC8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TotalGHGEmissions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EF0F69C-63E5-4B00-9CC6-3573CABF1A3E}"/>
              </a:ext>
            </a:extLst>
          </p:cNvPr>
          <p:cNvSpPr txBox="1"/>
          <p:nvPr/>
        </p:nvSpPr>
        <p:spPr>
          <a:xfrm>
            <a:off x="758338" y="4371715"/>
            <a:ext cx="10426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Pour prévoir les consommations d'énergie et les </a:t>
            </a:r>
            <a:r>
              <a:rPr lang="fr-FR" dirty="0" err="1"/>
              <a:t>emmisions</a:t>
            </a:r>
            <a:r>
              <a:rPr lang="fr-FR" dirty="0"/>
              <a:t> de gaz à effet de serre, </a:t>
            </a:r>
            <a:r>
              <a:rPr lang="fr-FR" dirty="0" err="1"/>
              <a:t>GradientBoosting</a:t>
            </a:r>
            <a:r>
              <a:rPr lang="fr-FR" dirty="0"/>
              <a:t> donne les meilleures estimations 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20374F3-30A9-45B7-BBB7-AF8A5BFC3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8338" y="1764379"/>
            <a:ext cx="5020414" cy="2342860"/>
          </a:xfr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8046BA4-58E4-493E-B281-01FB525E9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144" y="1875683"/>
            <a:ext cx="5139341" cy="223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73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9882C-E41F-4869-B4F4-4B5FD1A0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3600" dirty="0" err="1"/>
              <a:t>GradientBoostingRegressor</a:t>
            </a:r>
            <a:r>
              <a:rPr lang="fr-FR" sz="3600" dirty="0"/>
              <a:t> :</a:t>
            </a:r>
            <a:r>
              <a:rPr lang="fr-FR" sz="4400" dirty="0"/>
              <a:t> </a:t>
            </a:r>
            <a:r>
              <a:rPr lang="fr-FR" sz="3600" dirty="0" err="1"/>
              <a:t>SiteEnergyUse</a:t>
            </a:r>
            <a:r>
              <a:rPr lang="fr-FR" sz="3600" dirty="0"/>
              <a:t> </a:t>
            </a:r>
            <a:br>
              <a:rPr lang="fr-FR" sz="3600" dirty="0"/>
            </a:br>
            <a:r>
              <a:rPr lang="fr-FR" sz="3600" dirty="0"/>
              <a:t>                                                         sans </a:t>
            </a:r>
            <a:r>
              <a:rPr lang="fr-FR" sz="3600" dirty="0" err="1"/>
              <a:t>ENERGYSTARScore</a:t>
            </a:r>
            <a:br>
              <a:rPr lang="fr-FR" sz="4400" dirty="0"/>
            </a:br>
            <a:endParaRPr lang="fr-FR" dirty="0"/>
          </a:p>
        </p:txBody>
      </p:sp>
      <p:pic>
        <p:nvPicPr>
          <p:cNvPr id="22" name="Espace réservé du contenu 21">
            <a:extLst>
              <a:ext uri="{FF2B5EF4-FFF2-40B4-BE49-F238E27FC236}">
                <a16:creationId xmlns:a16="http://schemas.microsoft.com/office/drawing/2014/main" id="{2BEE5F13-79A5-48E6-BE6A-D6F5F0A07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427" y="1181749"/>
            <a:ext cx="6402421" cy="2440609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478F785-EC9B-4239-A616-1A779A811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86" y="3769416"/>
            <a:ext cx="5248275" cy="25622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9E610DB-D20D-4B85-88CD-B01F8A969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699" y="3606800"/>
            <a:ext cx="4286250" cy="28860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067EF0D-8FDA-42B6-AAD8-B38DBCA6B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7924" y="1649578"/>
            <a:ext cx="46672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42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9882C-E41F-4869-B4F4-4B5FD1A0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3600" dirty="0" err="1"/>
              <a:t>GradientBoostingRegressor</a:t>
            </a:r>
            <a:r>
              <a:rPr lang="fr-FR" sz="3600" dirty="0"/>
              <a:t>: </a:t>
            </a:r>
            <a:r>
              <a:rPr lang="fr-FR" sz="3600" dirty="0" err="1"/>
              <a:t>SiteEnergyUse</a:t>
            </a:r>
            <a:r>
              <a:rPr lang="fr-FR" sz="3600" dirty="0"/>
              <a:t> </a:t>
            </a:r>
            <a:br>
              <a:rPr lang="fr-FR" sz="3600" dirty="0"/>
            </a:br>
            <a:r>
              <a:rPr lang="fr-FR" sz="3600" dirty="0"/>
              <a:t>                                   avec </a:t>
            </a:r>
            <a:r>
              <a:rPr lang="fr-FR" sz="3600" dirty="0" err="1"/>
              <a:t>ENERGYSTARScore</a:t>
            </a:r>
            <a:br>
              <a:rPr lang="fr-FR" sz="4400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73AB4F-DD00-43CE-A81B-4028EE5D5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247" y="1188306"/>
            <a:ext cx="6759436" cy="2550071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73F759F-0E1E-4B9E-A35D-157D36090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79999" y="1646058"/>
            <a:ext cx="4629150" cy="1504950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28A15C3-F786-417F-84B1-7461599A4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47385"/>
            <a:ext cx="5276850" cy="25527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374296A-FE3C-4E4C-8798-F7746CFAC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5261" y="3706993"/>
            <a:ext cx="42386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74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9882C-E41F-4869-B4F4-4B5FD1A0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3600" dirty="0" err="1"/>
              <a:t>GradientBoostingRegressor</a:t>
            </a:r>
            <a:r>
              <a:rPr lang="fr-FR" sz="3600" dirty="0"/>
              <a:t>: </a:t>
            </a:r>
            <a:r>
              <a:rPr lang="fr-FR" sz="3600" dirty="0" err="1"/>
              <a:t>TotalGHGEmissions</a:t>
            </a:r>
            <a:r>
              <a:rPr lang="fr-FR" sz="3600" dirty="0"/>
              <a:t> </a:t>
            </a:r>
            <a:br>
              <a:rPr lang="fr-FR" sz="3600" dirty="0"/>
            </a:br>
            <a:r>
              <a:rPr lang="fr-FR" sz="3600" dirty="0"/>
              <a:t>                                   sans </a:t>
            </a:r>
            <a:r>
              <a:rPr lang="fr-FR" sz="3600" dirty="0" err="1"/>
              <a:t>ENERGYSTARScore</a:t>
            </a:r>
            <a:br>
              <a:rPr lang="fr-FR" sz="4400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73AB4F-DD00-43CE-A81B-4028EE5D5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180" y="1188306"/>
            <a:ext cx="6689570" cy="2550071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7EE5D9-B0AA-44B9-A8BC-3D4D4FE4A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3439381-C15E-4371-9AB4-5915488B7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948" y="1674632"/>
            <a:ext cx="4667250" cy="14763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3CF8A51-A271-45D7-A756-D09C1CDDC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61537"/>
            <a:ext cx="5286375" cy="25908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1BA796B-0EE0-434A-B743-74C0416BC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0328" y="3937253"/>
            <a:ext cx="3903472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93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9882C-E41F-4869-B4F4-4B5FD1A0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3600" dirty="0" err="1"/>
              <a:t>GradientBoostingRegressor</a:t>
            </a:r>
            <a:r>
              <a:rPr lang="fr-FR" sz="3600" dirty="0"/>
              <a:t> :</a:t>
            </a:r>
            <a:r>
              <a:rPr lang="fr-FR" sz="4400" dirty="0"/>
              <a:t> </a:t>
            </a:r>
            <a:r>
              <a:rPr lang="fr-FR" sz="3600" dirty="0" err="1"/>
              <a:t>TotalGHGEmissions</a:t>
            </a:r>
            <a:br>
              <a:rPr lang="fr-FR" sz="3600" dirty="0"/>
            </a:br>
            <a:r>
              <a:rPr lang="fr-FR" sz="3600" dirty="0"/>
              <a:t>                                                         avec </a:t>
            </a:r>
            <a:r>
              <a:rPr lang="fr-FR" sz="3600" dirty="0" err="1"/>
              <a:t>ENERGYSTARScore</a:t>
            </a:r>
            <a:br>
              <a:rPr lang="fr-FR" sz="4400" dirty="0"/>
            </a:br>
            <a:endParaRPr lang="fr-FR" dirty="0"/>
          </a:p>
        </p:txBody>
      </p:sp>
      <p:pic>
        <p:nvPicPr>
          <p:cNvPr id="22" name="Espace réservé du contenu 21">
            <a:extLst>
              <a:ext uri="{FF2B5EF4-FFF2-40B4-BE49-F238E27FC236}">
                <a16:creationId xmlns:a16="http://schemas.microsoft.com/office/drawing/2014/main" id="{2BEE5F13-79A5-48E6-BE6A-D6F5F0A07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427" y="1181749"/>
            <a:ext cx="6402420" cy="2440609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B8DA2FA-BDFF-4AF3-A3AD-805BCE3C4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373" y="1668628"/>
            <a:ext cx="4648200" cy="14668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3B0EAED-04D5-404D-BB5B-C06866936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83012"/>
            <a:ext cx="5267325" cy="25336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2D70C7F-A20A-47CC-A3D5-C3E527F56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2496" y="3654425"/>
            <a:ext cx="42672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30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9882C-E41F-4869-B4F4-4B5FD1A0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dirty="0"/>
              <a:t>Conclusion</a:t>
            </a:r>
            <a:br>
              <a:rPr lang="fr-FR" sz="4400" dirty="0"/>
            </a:br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3D5EE32-B2A8-4E71-BCB1-7F3F5260B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1600" dirty="0"/>
              <a:t>Cette étude montre que la ville de Seattle  pourrait se passer des relevés physiques des émissions de ses bâtiments au profit de l’utilisation d’un modèle prédictif.</a:t>
            </a:r>
          </a:p>
          <a:p>
            <a:r>
              <a:rPr lang="fr-FR" sz="1600" dirty="0" err="1"/>
              <a:t>GradientBoostingRegressor</a:t>
            </a:r>
            <a:r>
              <a:rPr lang="fr-FR" sz="1600" dirty="0"/>
              <a:t>, au vu des résultats de cette expérimentation, est le plus à même de prédire les émissions avec une erreur acceptable.</a:t>
            </a:r>
          </a:p>
          <a:p>
            <a:r>
              <a:rPr lang="fr-FR" sz="1600" dirty="0"/>
              <a:t>Pour ce qui est de l'utilisation de la variable </a:t>
            </a:r>
            <a:r>
              <a:rPr lang="fr-FR" sz="1600" dirty="0" err="1"/>
              <a:t>ENERGYSTARscore</a:t>
            </a:r>
            <a:r>
              <a:rPr lang="fr-FR" sz="1600" dirty="0"/>
              <a:t>:</a:t>
            </a:r>
          </a:p>
          <a:p>
            <a:pPr lvl="1"/>
            <a:r>
              <a:rPr lang="fr-FR" sz="1600" dirty="0"/>
              <a:t> Bien qu'elle soit fastidieuse à calculer, son apport permet d'augmenter de manière significative la justesse des prédictions.</a:t>
            </a:r>
          </a:p>
          <a:p>
            <a:pPr lvl="1"/>
            <a:r>
              <a:rPr lang="fr-FR" sz="1600" dirty="0"/>
              <a:t>D'un point de vue pratique, elle restreint fortement le nombre de données disponibles pour la modélisation, ce qui réduit les capacités de généralisation des modèles.</a:t>
            </a:r>
          </a:p>
          <a:p>
            <a:r>
              <a:rPr lang="fr-FR" sz="1600" dirty="0"/>
              <a:t>Le but de cette étude étant de savoir si l'on peut se passer des dits relevés, je préconise d'axer les développements futurs sur l'obtention d'un échantillonnage plus conséquent ( voir de basculer sur les prévisions normalisées en fonction du climat qui permettraient d'utiliser les caractéristiques de bâtiments d'autres villes afin de pouvoir optimiser la précision des modèles retenus).</a:t>
            </a:r>
          </a:p>
        </p:txBody>
      </p:sp>
    </p:spTree>
    <p:extLst>
      <p:ext uri="{BB962C8B-B14F-4D97-AF65-F5344CB8AC3E}">
        <p14:creationId xmlns:p14="http://schemas.microsoft.com/office/powerpoint/2010/main" val="1294256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9882C-E41F-4869-B4F4-4B5FD1A097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fr-FR" sz="4400" dirty="0"/>
            </a:br>
            <a:r>
              <a:rPr lang="fr-FR" sz="4400" dirty="0"/>
              <a:t>fin de la présentation</a:t>
            </a:r>
            <a:endParaRPr lang="fr-FR" dirty="0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E525AA6A-87B5-48CD-8A62-F23212811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84761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7E191B-5E4C-44C0-874D-1342CA77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Données à disposition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E46FF8-58A6-437A-8F15-0F173ACF6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Relevés effectués en 2015 et 2016 :</a:t>
            </a:r>
          </a:p>
          <a:p>
            <a:pPr lvl="1"/>
            <a:r>
              <a:rPr lang="fr-FR" dirty="0"/>
              <a:t>46 indicateurs renseignant sur les caractéristiques de 3432 bâtiments</a:t>
            </a:r>
          </a:p>
          <a:p>
            <a:endParaRPr lang="fr-FR" dirty="0"/>
          </a:p>
          <a:p>
            <a:r>
              <a:rPr lang="fr-FR" dirty="0"/>
              <a:t>Après nettoyage des données:</a:t>
            </a:r>
          </a:p>
          <a:p>
            <a:pPr lvl="1"/>
            <a:r>
              <a:rPr lang="fr-FR" dirty="0"/>
              <a:t>Suppression des relevés dont on doit se passer </a:t>
            </a:r>
          </a:p>
          <a:p>
            <a:pPr lvl="1"/>
            <a:r>
              <a:rPr lang="fr-FR" dirty="0"/>
              <a:t>Suppression des bâtiments à usage résidentiel</a:t>
            </a:r>
          </a:p>
          <a:p>
            <a:pPr lvl="1"/>
            <a:r>
              <a:rPr lang="fr-FR" dirty="0"/>
              <a:t>Correction des erreurs de renseignement</a:t>
            </a:r>
          </a:p>
          <a:p>
            <a:pPr lvl="1"/>
            <a:r>
              <a:rPr lang="fr-FR" dirty="0"/>
              <a:t>Suppression des valeurs aberrantes</a:t>
            </a:r>
          </a:p>
          <a:p>
            <a:pPr lvl="1"/>
            <a:endParaRPr lang="fr-FR" dirty="0"/>
          </a:p>
          <a:p>
            <a:r>
              <a:rPr lang="fr-FR" dirty="0"/>
              <a:t>Reste 28 indicateurs pour 1664 bâtiments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938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7E191B-5E4C-44C0-874D-1342CA77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dirty="0"/>
              <a:t>Distributions des variables </a:t>
            </a:r>
            <a:br>
              <a:rPr lang="fr-FR" sz="3600" dirty="0"/>
            </a:br>
            <a:r>
              <a:rPr lang="fr-FR" sz="3600" dirty="0" err="1"/>
              <a:t>SiteEnergyUse</a:t>
            </a:r>
            <a:r>
              <a:rPr lang="fr-FR" sz="3600" dirty="0"/>
              <a:t> et </a:t>
            </a:r>
            <a:r>
              <a:rPr lang="fr-FR" sz="3600" dirty="0" err="1"/>
              <a:t>TotalGHGEmissions</a:t>
            </a:r>
            <a:endParaRPr lang="fr-FR" sz="3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E46FF8-58A6-437A-8F15-0F173ACF6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137116-157E-41A6-B6F8-F7E87EA4F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794" y="1690688"/>
            <a:ext cx="4408889" cy="204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C4F37C1-071A-4BCB-B644-5FB6A24D9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794" y="4136074"/>
            <a:ext cx="4416000" cy="2040889"/>
          </a:xfrm>
          <a:prstGeom prst="rect">
            <a:avLst/>
          </a:prstGeom>
        </p:spPr>
      </p:pic>
      <p:pic>
        <p:nvPicPr>
          <p:cNvPr id="15" name="Espace réservé du contenu 5">
            <a:extLst>
              <a:ext uri="{FF2B5EF4-FFF2-40B4-BE49-F238E27FC236}">
                <a16:creationId xmlns:a16="http://schemas.microsoft.com/office/drawing/2014/main" id="{A36102E3-1BCA-407E-9EFB-7FF179F1CD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90" y="1567548"/>
            <a:ext cx="4913778" cy="216888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BCD5102-286F-47FD-9371-ADF314A6D4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90" y="4143011"/>
            <a:ext cx="4565333" cy="216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7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7E191B-5E4C-44C0-874D-1342CA77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747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600" dirty="0"/>
              <a:t>Distributions des principales variables quantitatives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E46FF8-58A6-437A-8F15-0F173ACF6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710C5184-F624-4788-B709-9B0883469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3" y="863872"/>
            <a:ext cx="4213079" cy="205269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D5B584F-AEA7-4D08-BE44-12E20E49D8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893" y="879239"/>
            <a:ext cx="4172698" cy="193155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4AF8C28-E58D-40C5-8343-A10F61914B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81" y="2869037"/>
            <a:ext cx="4199619" cy="2052698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E517BBD4-F3D0-4E06-8591-FDF075EC1E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48" y="2869226"/>
            <a:ext cx="4172698" cy="193155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CD5A1FDE-E586-4C86-8D7B-8134996037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3" y="4874202"/>
            <a:ext cx="4226540" cy="2052698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76F34DF-A728-45ED-9130-70ED80F411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2" y="4874202"/>
            <a:ext cx="4172698" cy="193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79ABFC-3F1D-41F1-AE97-94BF485A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Features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3C6B34-0798-4F0A-A1BB-0F80792BC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Toutes les variables concernant les propriétés ayant plusieurs bâtiments, ont été divisées par ce nombre pour ramener au cas d’un unique bâtiment</a:t>
            </a:r>
          </a:p>
          <a:p>
            <a:r>
              <a:rPr lang="fr-FR" dirty="0"/>
              <a:t>Ratios entre les différentes surfaces et nombres d’étages</a:t>
            </a:r>
          </a:p>
          <a:p>
            <a:r>
              <a:rPr lang="fr-FR" dirty="0"/>
              <a:t>Passage au log(x) des variables quantitatives afin de rapprocher leur distribution de la normale</a:t>
            </a:r>
          </a:p>
          <a:p>
            <a:r>
              <a:rPr lang="fr-FR" dirty="0"/>
              <a:t>Création d’une variable décomptant le nombre d’usages de chaque bâtiment</a:t>
            </a:r>
          </a:p>
          <a:p>
            <a:r>
              <a:rPr lang="fr-FR" dirty="0"/>
              <a:t>Passage au log des variables à prédire</a:t>
            </a:r>
          </a:p>
          <a:p>
            <a:r>
              <a:rPr lang="fr-FR" dirty="0"/>
              <a:t>Normalisation des variables quantitatives</a:t>
            </a:r>
          </a:p>
          <a:p>
            <a:r>
              <a:rPr lang="fr-FR" dirty="0"/>
              <a:t>Encodage des variables qualitatives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178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79ABFC-3F1D-41F1-AE97-94BF485A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Jeux de variables pour la modélisation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3C6B34-0798-4F0A-A1BB-0F80792BC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Séparation en un jeu d’apprentissage et un jeu de validation:</a:t>
            </a:r>
          </a:p>
          <a:p>
            <a:pPr lvl="1"/>
            <a:r>
              <a:rPr lang="fr-FR" dirty="0"/>
              <a:t>Avec la variable </a:t>
            </a:r>
            <a:r>
              <a:rPr lang="fr-FR" dirty="0" err="1"/>
              <a:t>ENERGYSTARscore</a:t>
            </a:r>
            <a:r>
              <a:rPr lang="fr-FR" dirty="0"/>
              <a:t>:</a:t>
            </a:r>
          </a:p>
          <a:p>
            <a:pPr lvl="2"/>
            <a:r>
              <a:rPr lang="fr-FR" dirty="0"/>
              <a:t>Entrainement 821 bâtiments</a:t>
            </a:r>
          </a:p>
          <a:p>
            <a:pPr lvl="2"/>
            <a:r>
              <a:rPr lang="fr-FR" dirty="0"/>
              <a:t>Validation 282</a:t>
            </a:r>
          </a:p>
          <a:p>
            <a:pPr lvl="1"/>
            <a:r>
              <a:rPr lang="fr-FR" dirty="0"/>
              <a:t>Sans la variable </a:t>
            </a:r>
            <a:r>
              <a:rPr lang="fr-FR" dirty="0" err="1"/>
              <a:t>ENERGYSTARscore</a:t>
            </a:r>
            <a:r>
              <a:rPr lang="fr-FR" dirty="0"/>
              <a:t>:</a:t>
            </a:r>
          </a:p>
          <a:p>
            <a:pPr lvl="2"/>
            <a:r>
              <a:rPr lang="fr-FR" dirty="0"/>
              <a:t>Entrainement 1248 bâtiments</a:t>
            </a:r>
          </a:p>
          <a:p>
            <a:pPr lvl="2"/>
            <a:r>
              <a:rPr lang="fr-FR" dirty="0"/>
              <a:t>Validation 416</a:t>
            </a:r>
          </a:p>
          <a:p>
            <a:r>
              <a:rPr lang="fr-FR" dirty="0"/>
              <a:t>Transformation des variables</a:t>
            </a:r>
          </a:p>
          <a:p>
            <a:pPr lvl="1"/>
            <a:r>
              <a:rPr lang="fr-FR" dirty="0"/>
              <a:t>Normalisation des variables quantitatives</a:t>
            </a:r>
          </a:p>
          <a:p>
            <a:pPr lvl="1"/>
            <a:r>
              <a:rPr lang="fr-FR" dirty="0"/>
              <a:t>Encodage des variables qualitatives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err="1"/>
              <a:t>Fitting</a:t>
            </a:r>
            <a:r>
              <a:rPr lang="fr-FR" dirty="0"/>
              <a:t> des </a:t>
            </a:r>
            <a:r>
              <a:rPr lang="fr-FR" dirty="0" err="1"/>
              <a:t>transformers</a:t>
            </a:r>
            <a:r>
              <a:rPr lang="fr-FR" dirty="0"/>
              <a:t> sur le jeu d’entrainement puis transformation des jeux d’entrainement et de test</a:t>
            </a:r>
          </a:p>
          <a:p>
            <a:pPr marL="1371600" lvl="3" indent="0">
              <a:buNone/>
            </a:pPr>
            <a:endParaRPr lang="fr-FR" dirty="0"/>
          </a:p>
          <a:p>
            <a:pPr lvl="3"/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22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79ABFC-3F1D-41F1-AE97-94BF485A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93" y="365125"/>
            <a:ext cx="11134165" cy="1325563"/>
          </a:xfrm>
        </p:spPr>
        <p:txBody>
          <a:bodyPr anchor="b"/>
          <a:lstStyle/>
          <a:p>
            <a:pPr algn="ctr"/>
            <a:r>
              <a:rPr lang="fr-FR" dirty="0"/>
              <a:t>Process de pré-sélection manuelle des variables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3C6B34-0798-4F0A-A1BB-0F80792BC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dirty="0"/>
              <a:t>Élimination des variables de variance nulle</a:t>
            </a:r>
          </a:p>
          <a:p>
            <a:pPr lvl="1"/>
            <a:r>
              <a:rPr lang="fr-FR" dirty="0"/>
              <a:t>Élimination des variables trop fortement corrélées entre elles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Reste 174 variables pour la modélisation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0896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79ABFC-3F1D-41F1-AE97-94BF485A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/>
              <a:t>Stratégie d’évaluation des modèles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3C6B34-0798-4F0A-A1BB-0F80792BC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Apprentissage du modèle de base</a:t>
            </a:r>
          </a:p>
          <a:p>
            <a:pPr lvl="1"/>
            <a:r>
              <a:rPr lang="fr-FR" dirty="0"/>
              <a:t>Évaluation des performances</a:t>
            </a:r>
          </a:p>
          <a:p>
            <a:r>
              <a:rPr lang="fr-FR" dirty="0"/>
              <a:t>Optimisation</a:t>
            </a:r>
          </a:p>
          <a:p>
            <a:pPr lvl="1"/>
            <a:r>
              <a:rPr lang="fr-FR" dirty="0"/>
              <a:t>Recherche du nombre optimal de variables</a:t>
            </a:r>
          </a:p>
          <a:p>
            <a:pPr lvl="1"/>
            <a:r>
              <a:rPr lang="fr-FR" dirty="0"/>
              <a:t>Recherche cyclique des meilleurs hyperparamètres</a:t>
            </a:r>
          </a:p>
          <a:p>
            <a:pPr lvl="1"/>
            <a:r>
              <a:rPr lang="fr-FR" dirty="0"/>
              <a:t>Évaluation des performances du modèle optimisé:</a:t>
            </a:r>
          </a:p>
          <a:p>
            <a:pPr lvl="2"/>
            <a:r>
              <a:rPr lang="fr-FR" dirty="0"/>
              <a:t>Étude des résidus</a:t>
            </a:r>
          </a:p>
          <a:p>
            <a:pPr lvl="2"/>
            <a:r>
              <a:rPr lang="fr-FR" dirty="0" err="1"/>
              <a:t>Feature</a:t>
            </a:r>
            <a:r>
              <a:rPr lang="fr-FR" dirty="0"/>
              <a:t> importance</a:t>
            </a:r>
          </a:p>
          <a:p>
            <a:pPr lvl="2"/>
            <a:r>
              <a:rPr lang="fr-FR" dirty="0"/>
              <a:t>Permutation importance</a:t>
            </a:r>
          </a:p>
          <a:p>
            <a:pPr lvl="1"/>
            <a:endParaRPr lang="fr-FR" dirty="0"/>
          </a:p>
          <a:p>
            <a:r>
              <a:rPr lang="fr-FR" dirty="0"/>
              <a:t>Récapitulatif</a:t>
            </a:r>
          </a:p>
        </p:txBody>
      </p:sp>
    </p:spTree>
    <p:extLst>
      <p:ext uri="{BB962C8B-B14F-4D97-AF65-F5344CB8AC3E}">
        <p14:creationId xmlns:p14="http://schemas.microsoft.com/office/powerpoint/2010/main" val="296236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99A91-335D-4106-AB5F-CB56FC66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fr-FR" dirty="0"/>
              <a:t>Modèles testés</a:t>
            </a:r>
            <a:br>
              <a:rPr lang="fr-FR" dirty="0"/>
            </a:br>
            <a:endParaRPr lang="fr-FR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011D6081-34E1-4BEB-9E0E-3A89A60ED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Dummy</a:t>
            </a:r>
            <a:r>
              <a:rPr lang="fr-FR" dirty="0"/>
              <a:t> </a:t>
            </a:r>
            <a:r>
              <a:rPr lang="fr-FR" dirty="0" err="1"/>
              <a:t>regressor</a:t>
            </a:r>
            <a:r>
              <a:rPr lang="fr-FR" dirty="0"/>
              <a:t> (</a:t>
            </a:r>
            <a:r>
              <a:rPr lang="fr-FR" dirty="0" err="1"/>
              <a:t>baseline</a:t>
            </a:r>
            <a:r>
              <a:rPr lang="fr-FR" dirty="0"/>
              <a:t>)</a:t>
            </a:r>
          </a:p>
          <a:p>
            <a:r>
              <a:rPr lang="fr-FR" dirty="0" err="1"/>
              <a:t>LassoCV</a:t>
            </a:r>
            <a:endParaRPr lang="fr-FR" dirty="0"/>
          </a:p>
          <a:p>
            <a:r>
              <a:rPr lang="fr-FR" dirty="0" err="1"/>
              <a:t>RandomForestRegressor</a:t>
            </a:r>
            <a:endParaRPr lang="fr-FR" dirty="0"/>
          </a:p>
          <a:p>
            <a:r>
              <a:rPr lang="fr-FR" dirty="0" err="1"/>
              <a:t>GradientBoostingRegressor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62136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1126</Words>
  <Application>Microsoft Office PowerPoint</Application>
  <PresentationFormat>Grand écran</PresentationFormat>
  <Paragraphs>183</Paragraphs>
  <Slides>18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Helvetica Neue</vt:lpstr>
      <vt:lpstr>Wingdings</vt:lpstr>
      <vt:lpstr>Thème Office</vt:lpstr>
      <vt:lpstr>Consommation Energétique et Émission de Gaz à Effet de Serre</vt:lpstr>
      <vt:lpstr>Données à disposition</vt:lpstr>
      <vt:lpstr>Distributions des variables  SiteEnergyUse et TotalGHGEmissions</vt:lpstr>
      <vt:lpstr>Distributions des principales variables quantitatives</vt:lpstr>
      <vt:lpstr>Features </vt:lpstr>
      <vt:lpstr>Jeux de variables pour la modélisation </vt:lpstr>
      <vt:lpstr>Process de pré-sélection manuelle des variables </vt:lpstr>
      <vt:lpstr>Stratégie d’évaluation des modèles</vt:lpstr>
      <vt:lpstr>Modèles testés </vt:lpstr>
      <vt:lpstr>Résultats des modèles de base</vt:lpstr>
      <vt:lpstr>Modélisation sans ENERGYSTARScore SiteEnergyUse                                                    TotalGHGEmissions </vt:lpstr>
      <vt:lpstr>Modélisation avec ENERGYSTARScore SiteEnergyUse                                                    TotalGHGEmissions </vt:lpstr>
      <vt:lpstr>GradientBoostingRegressor : SiteEnergyUse                                                           sans ENERGYSTARScore </vt:lpstr>
      <vt:lpstr>GradientBoostingRegressor: SiteEnergyUse                                     avec ENERGYSTARScore </vt:lpstr>
      <vt:lpstr>GradientBoostingRegressor: TotalGHGEmissions                                     sans ENERGYSTARScore </vt:lpstr>
      <vt:lpstr>GradientBoostingRegressor : TotalGHGEmissions                                                          avec ENERGYSTARScore </vt:lpstr>
      <vt:lpstr>Conclusion </vt:lpstr>
      <vt:lpstr> fin de la présentation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demo</dc:creator>
  <cp:lastModifiedBy>demo</cp:lastModifiedBy>
  <cp:revision>90</cp:revision>
  <dcterms:created xsi:type="dcterms:W3CDTF">2021-03-18T15:02:51Z</dcterms:created>
  <dcterms:modified xsi:type="dcterms:W3CDTF">2021-04-21T09:46:28Z</dcterms:modified>
</cp:coreProperties>
</file>