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86" r:id="rId8"/>
    <p:sldId id="267" r:id="rId9"/>
    <p:sldId id="268" r:id="rId10"/>
    <p:sldId id="269" r:id="rId11"/>
    <p:sldId id="270" r:id="rId12"/>
    <p:sldId id="271" r:id="rId13"/>
    <p:sldId id="272" r:id="rId14"/>
    <p:sldId id="285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63" r:id="rId24"/>
    <p:sldId id="281" r:id="rId25"/>
    <p:sldId id="283" r:id="rId26"/>
    <p:sldId id="287" r:id="rId27"/>
    <p:sldId id="288" r:id="rId28"/>
    <p:sldId id="284" r:id="rId29"/>
    <p:sldId id="260" r:id="rId30"/>
    <p:sldId id="289" r:id="rId31"/>
    <p:sldId id="290" r:id="rId32"/>
    <p:sldId id="291" r:id="rId33"/>
    <p:sldId id="292" r:id="rId34"/>
    <p:sldId id="261" r:id="rId35"/>
    <p:sldId id="293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93557-31D3-42BF-B6C3-F26EECDE3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F3BD1D-9E2F-4E42-A845-4F02D64C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4FDEB-285C-41BC-B7B3-8C8EEED2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5ACEB-5FA6-4B2C-8E58-5B0D8132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8674F-A370-4DE7-A564-00A47DE4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83B8F3-3930-4B60-BCFB-5133DEB7E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1" y="136525"/>
            <a:ext cx="215873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AF2A-7B70-4526-8B71-DA24C56A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FB057D-A806-44E8-953F-217D6407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F6003-8861-4934-84F2-BF93145E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1AEE5-36CD-4507-9F05-AED3F994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1CF56-B2CA-43B1-ACC4-89C8974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8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EC5D74-A735-42A5-94BC-54508227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686303-704C-4882-916E-31A0A3C90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8DBED-2B6F-4051-9CF9-14CBE610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A6860-769B-40EC-B9B2-3B7D6B9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5C993-D489-4440-9EF7-23D5D7A2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AC681-E768-4BC0-A8E9-496A8135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2169B-131E-423D-8C84-68E85489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F2629-9B51-4DD3-BA1B-90A79A6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E7B6A-69F2-43A2-8624-3C681F8B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0586D-3DA9-4637-B41F-177F5D07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8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5E4E8-18CB-4DC4-8A23-8191D8CC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C6A753-9C18-4287-B258-65BBA053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C10F0-C62F-4590-85C8-B88CD54F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F7453-574D-41CE-A3CB-B87A9A88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41B37-9F98-4670-BBA2-8F8216B8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42556-8EEB-485A-9730-56C626E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238D89-93A6-416F-8D03-C65625F79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B9659B-9680-4636-96FA-474CD417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F7501F-6649-490B-86C0-D19FD034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982352-1B60-47B1-B056-B688C7B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BF3A3-7EC8-4BB6-94BE-B8E56B22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B2FDB-EBB8-48F5-AD1F-B14567D6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02374-2B6E-4565-A631-5E60AB6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8D7C76-73AD-464F-800B-30DDCBD5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3743AA-4696-4CB2-8437-EE21C44A2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6C7D7-6806-4BA6-BBF4-D184223F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D310E6-BBA4-433C-818D-879EE8A6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44ABD0-634A-48BA-BB9F-A92AEC54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8A07C1-A453-4A76-BA06-BAAD9DE0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82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DD03-2D18-43D4-9F16-EB03D6CD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2C80D0-1262-4F13-B23A-6FB20578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5807F4-285E-47E1-94FA-CA2FCED9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BE52BF-513B-467E-A8BC-996A32A0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1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FE1525-A35D-4F36-AC7E-A16801A8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718059-0585-41B5-A37F-C0F03BC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9C4EEE-7F17-4B09-B0A2-E2757493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44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C466-133F-4FC1-973C-A579015E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36B8A-E542-4F3D-80DB-19F2071C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685650-0F8A-42E9-BFD3-0A51A27A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DD3924-3155-49DA-881D-9050558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B7B8E8-63BA-4D08-A84B-DB530DD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9F249B-2929-480C-BEEA-B562B11B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8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81830-30E3-4572-B114-3440E228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59772C-FA3A-40BD-9AA1-9DD4337A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6A4A73-004B-4CFE-BA12-33BD1DB2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4C701-9723-4AD6-803E-9E53C822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1B954-03E7-48E1-B06D-04EDB5A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85A970-9DE5-4441-AF4C-183B0E29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60A23-771C-4821-B336-234FC089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7CF3D-A287-4F4F-B75E-F855792F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C39D8-8093-444F-B81F-BA0466448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2789-1C51-4312-82ED-738F0ED6D2C2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A162E-B601-4B43-AC1B-0FF259FF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9E050-C554-4D33-B441-F3DC6E07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AD95-22E9-4779-ABBB-75ECB3B4D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34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18D59-28D6-4C77-BACA-9B315171C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P3 appel à projet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BA4C71-BA1E-4CEF-B68D-0B95418E7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Santé Publique France</a:t>
            </a:r>
          </a:p>
        </p:txBody>
      </p:sp>
    </p:spTree>
    <p:extLst>
      <p:ext uri="{BB962C8B-B14F-4D97-AF65-F5344CB8AC3E}">
        <p14:creationId xmlns:p14="http://schemas.microsoft.com/office/powerpoint/2010/main" val="27390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salt_100g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3D82180-E86C-40EB-B0EE-316F2FA0FD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7701"/>
            <a:ext cx="5181600" cy="2947185"/>
          </a:xfr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FFB942-EA8E-4623-84DA-95E763CD4A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7701"/>
            <a:ext cx="5181600" cy="2947185"/>
          </a:xfrm>
        </p:spPr>
      </p:pic>
    </p:spTree>
    <p:extLst>
      <p:ext uri="{BB962C8B-B14F-4D97-AF65-F5344CB8AC3E}">
        <p14:creationId xmlns:p14="http://schemas.microsoft.com/office/powerpoint/2010/main" val="62602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proteins_100g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FA66F87-DEE7-4E64-93DD-F70F24ABD5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7149"/>
            <a:ext cx="5181600" cy="2808289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D956055-EB3D-4A7E-8A11-F38404D7C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7413"/>
            <a:ext cx="5181600" cy="2787761"/>
          </a:xfrm>
        </p:spPr>
      </p:pic>
    </p:spTree>
    <p:extLst>
      <p:ext uri="{BB962C8B-B14F-4D97-AF65-F5344CB8AC3E}">
        <p14:creationId xmlns:p14="http://schemas.microsoft.com/office/powerpoint/2010/main" val="313972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fiber_100g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88A5E3C-2161-4DB2-9AA0-656104BC3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474"/>
            <a:ext cx="5181600" cy="2915640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6EEF90E-FF74-45D7-906E-91DA3641A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474"/>
            <a:ext cx="5181600" cy="2915640"/>
          </a:xfrm>
        </p:spPr>
      </p:pic>
    </p:spTree>
    <p:extLst>
      <p:ext uri="{BB962C8B-B14F-4D97-AF65-F5344CB8AC3E}">
        <p14:creationId xmlns:p14="http://schemas.microsoft.com/office/powerpoint/2010/main" val="356089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fruits-végétables_nuts_100g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3D6E7CE-6BB4-4CA8-8C8D-65D70A2FA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5" y="1825625"/>
            <a:ext cx="9956049" cy="4351338"/>
          </a:xfrm>
        </p:spPr>
      </p:pic>
    </p:spTree>
    <p:extLst>
      <p:ext uri="{BB962C8B-B14F-4D97-AF65-F5344CB8AC3E}">
        <p14:creationId xmlns:p14="http://schemas.microsoft.com/office/powerpoint/2010/main" val="267586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7970F-EEB6-4A9B-A243-2AEAEF8E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F23FB-B6AF-4E61-92D6-52A984F3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Etudions les relations qui existent entre le </a:t>
            </a:r>
            <a:r>
              <a:rPr lang="fr-FR" dirty="0" err="1"/>
              <a:t>nutriscore</a:t>
            </a:r>
            <a:r>
              <a:rPr lang="fr-FR" dirty="0"/>
              <a:t> et les variables choisies.</a:t>
            </a:r>
          </a:p>
        </p:txBody>
      </p:sp>
    </p:spTree>
    <p:extLst>
      <p:ext uri="{BB962C8B-B14F-4D97-AF65-F5344CB8AC3E}">
        <p14:creationId xmlns:p14="http://schemas.microsoft.com/office/powerpoint/2010/main" val="323450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585A9-FD6D-4FB2-9C6E-7F5C02A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Colinéarité des différentes variables explicatives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6A99C-7035-4238-874A-944DC3C6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083" y="1728396"/>
            <a:ext cx="5181600" cy="4351338"/>
          </a:xfrm>
        </p:spPr>
        <p:txBody>
          <a:bodyPr>
            <a:normAutofit/>
          </a:bodyPr>
          <a:lstStyle/>
          <a:p>
            <a:r>
              <a:rPr lang="fr-FR" sz="2000" dirty="0"/>
              <a:t>Les corrélations observées entre energy_100g et les autres variables sont logiques car les valeurs énergétiques des différents nutriments sont utilisées pour son calcul.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Pour ce qui est des autres variables pas de colinéarité forte.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1ACDE07-5423-48FD-8F4E-435057160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7" y="1922854"/>
            <a:ext cx="5181600" cy="415688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A7E22B-E4EE-46F1-BA79-512BCF6D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64" y="2951061"/>
            <a:ext cx="3871193" cy="22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3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Corrélation entre </a:t>
            </a:r>
            <a:r>
              <a:rPr lang="fr-FR" sz="3200" dirty="0" err="1"/>
              <a:t>nutriscore_score</a:t>
            </a:r>
            <a:r>
              <a:rPr lang="fr-FR" sz="3200" dirty="0"/>
              <a:t> et satured-fat_100g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R²= 0,60</a:t>
            </a:r>
          </a:p>
          <a:p>
            <a:r>
              <a:rPr lang="fr-FR" dirty="0"/>
              <a:t>Les deux variables ont un lien linéaire fort</a:t>
            </a:r>
          </a:p>
          <a:p>
            <a:r>
              <a:rPr lang="fr-FR" dirty="0"/>
              <a:t>Le coefficient directeur de la droite de régression risque d'</a:t>
            </a:r>
            <a:r>
              <a:rPr lang="fr-FR" dirty="0" err="1"/>
              <a:t>ammener</a:t>
            </a:r>
            <a:r>
              <a:rPr lang="fr-FR" dirty="0"/>
              <a:t> à prédire des valeurs du </a:t>
            </a:r>
            <a:r>
              <a:rPr lang="fr-FR" dirty="0" err="1"/>
              <a:t>nutriscore</a:t>
            </a:r>
            <a:r>
              <a:rPr lang="fr-FR" dirty="0"/>
              <a:t> bien au delà de 40.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7A51C788-0DD3-42DE-8D48-D19C8871FA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04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Corrélation entre </a:t>
            </a:r>
            <a:r>
              <a:rPr lang="fr-FR" sz="3200" dirty="0" err="1"/>
              <a:t>nutriscore_score</a:t>
            </a:r>
            <a:r>
              <a:rPr lang="fr-FR" sz="3200" dirty="0"/>
              <a:t> et energy_100g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R²= 0,57</a:t>
            </a:r>
          </a:p>
          <a:p>
            <a:r>
              <a:rPr lang="fr-FR" dirty="0"/>
              <a:t>Les deux variables ont un lien linéaire fort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00097804-1C80-4274-9F98-48B6BD1AF3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1888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Corrélation entre </a:t>
            </a:r>
            <a:r>
              <a:rPr lang="fr-FR" sz="3200" dirty="0" err="1"/>
              <a:t>nutriscore_score</a:t>
            </a:r>
            <a:r>
              <a:rPr lang="fr-FR" sz="3200" dirty="0"/>
              <a:t> et sugars_100g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R²= 0,50</a:t>
            </a:r>
          </a:p>
          <a:p>
            <a:r>
              <a:rPr lang="fr-FR" dirty="0"/>
              <a:t>Les deux variables ont un lien linéaire fort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395B89A-2816-4930-A10F-5F3C81B02F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2249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Corrélation entre </a:t>
            </a:r>
            <a:r>
              <a:rPr lang="fr-FR" sz="3200" dirty="0" err="1"/>
              <a:t>nutriscore_score</a:t>
            </a:r>
            <a:r>
              <a:rPr lang="fr-FR" sz="3200" dirty="0"/>
              <a:t> et salt_100g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R²= 0,13</a:t>
            </a:r>
          </a:p>
          <a:p>
            <a:r>
              <a:rPr lang="fr-FR" dirty="0"/>
              <a:t>Les deux variables ont un lien linéaire faible</a:t>
            </a:r>
          </a:p>
          <a:p>
            <a:r>
              <a:rPr lang="fr-FR" dirty="0"/>
              <a:t>Le coefficient directeur de la droite de régression risque d’</a:t>
            </a:r>
            <a:r>
              <a:rPr lang="fr-FR" dirty="0" err="1"/>
              <a:t>ammener</a:t>
            </a:r>
            <a:r>
              <a:rPr lang="fr-FR" dirty="0"/>
              <a:t> à prédire des valeurs du </a:t>
            </a:r>
            <a:r>
              <a:rPr lang="fr-FR" dirty="0" err="1"/>
              <a:t>nutriscore</a:t>
            </a:r>
            <a:r>
              <a:rPr lang="fr-FR" dirty="0"/>
              <a:t> au delà de 40.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E1473B8-1129-45E1-9D7E-2895CEE1B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322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7D614-2E49-4C0B-89CA-DAEBEBD8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à disposition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4818F5-D654-4A9F-A0AB-4344BA34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Open Food </a:t>
            </a:r>
            <a:r>
              <a:rPr lang="fr-FR" dirty="0" err="1"/>
              <a:t>Facts</a:t>
            </a:r>
            <a:r>
              <a:rPr lang="fr-FR" dirty="0"/>
              <a:t> sur les produits alimentaires</a:t>
            </a:r>
          </a:p>
          <a:p>
            <a:r>
              <a:rPr lang="fr-FR" dirty="0"/>
              <a:t>183 indicateurs portant sur 1 555 491 produits: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91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Corrélation entre </a:t>
            </a:r>
            <a:r>
              <a:rPr lang="fr-FR" sz="3200" dirty="0" err="1"/>
              <a:t>nutriscore_score</a:t>
            </a:r>
            <a:r>
              <a:rPr lang="fr-FR" sz="3200" dirty="0"/>
              <a:t> et proteins_100g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R²= 0,06</a:t>
            </a:r>
          </a:p>
          <a:p>
            <a:r>
              <a:rPr lang="fr-FR" dirty="0"/>
              <a:t>Les deux variables ont un lien linéaire très faible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23C2AA6-AECD-4C79-8231-AC2C65C87C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2759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Corrélation entre </a:t>
            </a:r>
            <a:r>
              <a:rPr lang="fr-FR" sz="3200" dirty="0" err="1"/>
              <a:t>nutriscore_score</a:t>
            </a:r>
            <a:r>
              <a:rPr lang="fr-FR" sz="3200" dirty="0"/>
              <a:t> et fibers_100g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R²= -0,17</a:t>
            </a:r>
          </a:p>
          <a:p>
            <a:r>
              <a:rPr lang="fr-FR" dirty="0"/>
              <a:t>Les deux variables sont faiblement liées négativement, ce qui semble logique étant donné que les teneurs en fibre sont prise en compte pour établir la composante négative du </a:t>
            </a:r>
            <a:r>
              <a:rPr lang="fr-FR" dirty="0" err="1"/>
              <a:t>nutriscore</a:t>
            </a:r>
            <a:endParaRPr lang="fr-FR" dirty="0"/>
          </a:p>
          <a:p>
            <a:r>
              <a:rPr lang="fr-FR" dirty="0"/>
              <a:t>Le coefficient directeur de la droite de régression risque d'</a:t>
            </a:r>
            <a:r>
              <a:rPr lang="fr-FR" dirty="0" err="1"/>
              <a:t>ammener</a:t>
            </a:r>
            <a:r>
              <a:rPr lang="fr-FR" dirty="0"/>
              <a:t> à prédire des valeurs du </a:t>
            </a:r>
            <a:r>
              <a:rPr lang="fr-FR" dirty="0" err="1"/>
              <a:t>nutriscore</a:t>
            </a:r>
            <a:r>
              <a:rPr lang="fr-FR" dirty="0"/>
              <a:t> en deçà de -15.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EB2F0C6-8F2C-4323-A81D-039AF1AB2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4238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1BFB-82C9-4272-82C8-2501B54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Corrélation entre </a:t>
            </a:r>
            <a:r>
              <a:rPr lang="fr-FR" sz="2800" dirty="0" err="1"/>
              <a:t>nutriscore_score</a:t>
            </a:r>
            <a:r>
              <a:rPr lang="fr-FR" sz="2800" dirty="0"/>
              <a:t> et fruits-vegetables-nuts_100g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5984F-B11F-4A29-BF7F-CB4C29178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R²= -0,04</a:t>
            </a:r>
          </a:p>
          <a:p>
            <a:r>
              <a:rPr lang="fr-FR" dirty="0"/>
              <a:t>Les deux variables sont </a:t>
            </a:r>
            <a:r>
              <a:rPr lang="fr-FR" dirty="0" err="1"/>
              <a:t>trés</a:t>
            </a:r>
            <a:r>
              <a:rPr lang="fr-FR" dirty="0"/>
              <a:t> faiblement liées négativement, ce qui semble logique étant donné que les teneurs en fibre sont prise en compte pour établir la composante négative du </a:t>
            </a:r>
            <a:r>
              <a:rPr lang="fr-FR" dirty="0" err="1"/>
              <a:t>nutriscore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E0C9A48-97BD-40F8-B7FA-196A09655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8227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4BEC-219C-4D68-8835-9CE5A45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descriptive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A94034-EE5A-46AC-9A28-24E0370C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3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4BEC-219C-4D68-8835-9CE5A45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descriptive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5F5B8-A569-4094-B3FE-0BB16226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en Composantes Principales: les trois premiers axes principaux expliquent plus de 91% de la variance des variables</a:t>
            </a:r>
          </a:p>
          <a:p>
            <a:r>
              <a:rPr lang="fr-FR" dirty="0"/>
              <a:t>Axe1:  56,7 %</a:t>
            </a:r>
          </a:p>
          <a:p>
            <a:r>
              <a:rPr lang="fr-FR" dirty="0"/>
              <a:t>Axe2 : 29,3 %</a:t>
            </a:r>
          </a:p>
          <a:p>
            <a:r>
              <a:rPr lang="fr-FR" dirty="0"/>
              <a:t>Axe3 :   5,9 %</a:t>
            </a:r>
          </a:p>
          <a:p>
            <a:pPr marL="0" indent="0">
              <a:buNone/>
            </a:pPr>
            <a:r>
              <a:rPr lang="fr-FR" dirty="0"/>
              <a:t>   Total : 91,9 %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C9BC27-6FE5-42F7-A403-D8D7D06F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74" y="2608709"/>
            <a:ext cx="4977778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4BEC-219C-4D68-8835-9CE5A45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descriptive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A34DFD6-DD10-489E-9A74-AEC5734B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fr-FR" sz="1600" b="0" dirty="0"/>
              <a:t>F1 : explique majoritairement la composante énergétique </a:t>
            </a:r>
          </a:p>
          <a:p>
            <a:r>
              <a:rPr lang="fr-FR" sz="1600" b="0" dirty="0"/>
              <a:t>F2 : explique majoritairement la composante sucrée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8D66328-4AA9-4555-ABA8-C3A389126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fr-FR" sz="1600" b="0" dirty="0"/>
              <a:t>F3 : explique majoritairement la composante protéinique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14693DCD-05D0-4D66-B565-3CA3545F7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7" y="2505075"/>
            <a:ext cx="3785708" cy="3684588"/>
          </a:xfrm>
        </p:spPr>
      </p:pic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FF661DDD-4F09-4D07-A96F-26B009FA7A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59" y="2505075"/>
            <a:ext cx="3836269" cy="3684588"/>
          </a:xfrm>
        </p:spPr>
      </p:pic>
    </p:spTree>
    <p:extLst>
      <p:ext uri="{BB962C8B-B14F-4D97-AF65-F5344CB8AC3E}">
        <p14:creationId xmlns:p14="http://schemas.microsoft.com/office/powerpoint/2010/main" val="242348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4BEC-219C-4D68-8835-9CE5A45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descriptive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A34DFD6-DD10-489E-9A74-AEC5734B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fr-FR" sz="1600" b="0" dirty="0"/>
              <a:t>F4 : explique majoritairement la composante Acides Gras Saturés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8D66328-4AA9-4555-ABA8-C3A389126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fr-FR" sz="1600" b="0" dirty="0"/>
              <a:t>F5 : explique majoritairement la composante fibres </a:t>
            </a:r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0F9346AD-6C76-49D3-8738-2EBA700CB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67" y="2505075"/>
            <a:ext cx="3886829" cy="3684588"/>
          </a:xfrm>
        </p:spPr>
      </p:pic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B6D523DF-D80E-489F-86BD-A23B7685D1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40" y="2505075"/>
            <a:ext cx="3785708" cy="3684588"/>
          </a:xfrm>
        </p:spPr>
      </p:pic>
    </p:spTree>
    <p:extLst>
      <p:ext uri="{BB962C8B-B14F-4D97-AF65-F5344CB8AC3E}">
        <p14:creationId xmlns:p14="http://schemas.microsoft.com/office/powerpoint/2010/main" val="23261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4BEC-219C-4D68-8835-9CE5A45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descriptive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A34DFD6-DD10-489E-9A74-AEC5734B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fr-FR" sz="1600" b="0" dirty="0"/>
              <a:t>F6 : explique majoritairement la composante fruit, légumes et noix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8D66328-4AA9-4555-ABA8-C3A389126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fr-FR" sz="1600" b="0" dirty="0"/>
              <a:t>F7 : explique majoritairement la composante salée</a:t>
            </a:r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EA1371FC-49B8-47D1-BAB0-6125E59506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05" y="2505075"/>
            <a:ext cx="4272352" cy="3684588"/>
          </a:xfrm>
        </p:spPr>
      </p:pic>
      <p:pic>
        <p:nvPicPr>
          <p:cNvPr id="24" name="Espace réservé du contenu 23">
            <a:extLst>
              <a:ext uri="{FF2B5EF4-FFF2-40B4-BE49-F238E27FC236}">
                <a16:creationId xmlns:a16="http://schemas.microsoft.com/office/drawing/2014/main" id="{B3CD9B8A-8CAE-4B09-9D5E-F585A427F4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39" y="2505075"/>
            <a:ext cx="3848909" cy="3684588"/>
          </a:xfrm>
        </p:spPr>
      </p:pic>
    </p:spTree>
    <p:extLst>
      <p:ext uri="{BB962C8B-B14F-4D97-AF65-F5344CB8AC3E}">
        <p14:creationId xmlns:p14="http://schemas.microsoft.com/office/powerpoint/2010/main" val="4154128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4BEC-219C-4D68-8835-9CE5A45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descriptive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FCFD94-696C-4826-A400-D903FE304E7E}"/>
              </a:ext>
            </a:extLst>
          </p:cNvPr>
          <p:cNvSpPr txBox="1"/>
          <p:nvPr/>
        </p:nvSpPr>
        <p:spPr>
          <a:xfrm>
            <a:off x="3559350" y="5632992"/>
            <a:ext cx="66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Projection des variables sur les 3 premiers axes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806550-FBFA-4EBF-B04C-96A21A7C9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" y="1816342"/>
            <a:ext cx="3864781" cy="3796636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AF3DB2-31C2-484B-8730-B33C0383A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45" y="1817351"/>
            <a:ext cx="3788666" cy="37218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5F466CA-DA0A-4EF4-A011-4FD497B19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648" y="1817351"/>
            <a:ext cx="3884126" cy="38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4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E1A0-8D0B-482B-8B21-9238140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statistique de prédiction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8C2EC9-06CF-49A2-8D11-23C2EB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linéaire méthode des moindres carrés:</a:t>
            </a:r>
          </a:p>
          <a:p>
            <a:pPr lvl="1"/>
            <a:r>
              <a:rPr lang="fr-FR" dirty="0"/>
              <a:t>Avec les variables projetées sur les 3 premiers axes principaux R²= 44,9%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DAD152-B9BA-4A2D-AC3E-FF579EC1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4525"/>
            <a:ext cx="3816035" cy="27010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FF531B-8D44-4542-8910-537A477BAAB4}"/>
              </a:ext>
            </a:extLst>
          </p:cNvPr>
          <p:cNvSpPr txBox="1"/>
          <p:nvPr/>
        </p:nvSpPr>
        <p:spPr>
          <a:xfrm>
            <a:off x="5471160" y="3070860"/>
            <a:ext cx="4777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On observe des différences flagrantes entre les distributions du </a:t>
            </a:r>
            <a:r>
              <a:rPr lang="fr-FR" dirty="0" err="1"/>
              <a:t>nutriscore</a:t>
            </a:r>
            <a:r>
              <a:rPr lang="fr-FR" dirty="0"/>
              <a:t> réel et des prédictions.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p-values des estimateurs sont toutes proches de zéro, ce qui indique que les 3 premières </a:t>
            </a:r>
            <a:r>
              <a:rPr lang="fr-FR" dirty="0" err="1"/>
              <a:t>features</a:t>
            </a:r>
            <a:r>
              <a:rPr lang="fr-FR" dirty="0"/>
              <a:t> sont pertinentes mais pas suffisantes pour expliquer les variations de </a:t>
            </a:r>
            <a:r>
              <a:rPr lang="fr-FR" dirty="0" err="1"/>
              <a:t>nutriscore_score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8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5748A-3C1B-4CB2-93DD-AA04B57C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24D4D-0BB0-473C-95FD-7A4EE4A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modalités d’attribution du </a:t>
            </a:r>
            <a:r>
              <a:rPr lang="fr-FR" dirty="0" err="1"/>
              <a:t>nutriscore</a:t>
            </a:r>
            <a:r>
              <a:rPr lang="fr-FR" dirty="0"/>
              <a:t> d’un produit dépendent de sa nature ( aliment, fromages, matières grasses, boissons ):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Est il envisageable de créer une application permettant de s'affranchir des règles de calcul du </a:t>
            </a:r>
            <a:r>
              <a:rPr lang="fr-FR" dirty="0" err="1"/>
              <a:t>nutriscore</a:t>
            </a:r>
            <a:r>
              <a:rPr lang="fr-FR" dirty="0"/>
              <a:t> afin de pouvoir prédire le score pour un aliment à partir d'une liste restreinte de nutriments?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748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E1A0-8D0B-482B-8B21-9238140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statistique de prédiction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8C2EC9-06CF-49A2-8D11-23C2EB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linéaire méthode des moindres carrés:</a:t>
            </a:r>
          </a:p>
          <a:p>
            <a:pPr lvl="1"/>
            <a:r>
              <a:rPr lang="fr-FR" dirty="0"/>
              <a:t>Avec les variables projetées sur les 7 axes principaux R²= 64,7%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DAD152-B9BA-4A2D-AC3E-FF579EC1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" y="2824525"/>
            <a:ext cx="3796810" cy="27010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FF531B-8D44-4542-8910-537A477BAAB4}"/>
              </a:ext>
            </a:extLst>
          </p:cNvPr>
          <p:cNvSpPr txBox="1"/>
          <p:nvPr/>
        </p:nvSpPr>
        <p:spPr>
          <a:xfrm>
            <a:off x="5471160" y="3070860"/>
            <a:ext cx="4777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différences entre les distributions du </a:t>
            </a:r>
            <a:r>
              <a:rPr lang="fr-FR" dirty="0" err="1"/>
              <a:t>nutriscore</a:t>
            </a:r>
            <a:r>
              <a:rPr lang="fr-FR" dirty="0"/>
              <a:t> réel et des prédictions sont moins flagrantes.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p-values des estimateurs sont toutes proches de zéro, ce qui indique que les  </a:t>
            </a:r>
            <a:r>
              <a:rPr lang="fr-FR" dirty="0" err="1"/>
              <a:t>features</a:t>
            </a:r>
            <a:r>
              <a:rPr lang="fr-FR" dirty="0"/>
              <a:t> sont pertinentes, mais toujours pas suffisantes pour expliquer les variations de </a:t>
            </a:r>
            <a:r>
              <a:rPr lang="fr-FR" dirty="0" err="1"/>
              <a:t>nutriscore_score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06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E1A0-8D0B-482B-8B21-9238140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statistique de prédiction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8C2EC9-06CF-49A2-8D11-23C2EB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</a:t>
            </a: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sz="2000" dirty="0"/>
              <a:t>(modèle supervisé)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Avec les variables projetées sur les 3 premiers axes principaux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74887-43AD-411B-9AAC-C5B9C19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4" y="2632401"/>
            <a:ext cx="4745675" cy="33590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27C2F2-8F6C-49BB-9868-D5060A1C4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36" y="2632401"/>
            <a:ext cx="4745674" cy="335902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8143B64-3B30-4C02-8D30-DDAE0394BF33}"/>
              </a:ext>
            </a:extLst>
          </p:cNvPr>
          <p:cNvSpPr txBox="1"/>
          <p:nvPr/>
        </p:nvSpPr>
        <p:spPr>
          <a:xfrm>
            <a:off x="838200" y="2947154"/>
            <a:ext cx="383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R²= 96,9%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C2F378-83AA-480D-8F57-B92A83D579C7}"/>
              </a:ext>
            </a:extLst>
          </p:cNvPr>
          <p:cNvSpPr txBox="1"/>
          <p:nvPr/>
        </p:nvSpPr>
        <p:spPr>
          <a:xfrm>
            <a:off x="6096000" y="2947154"/>
            <a:ext cx="176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R²= 79,8%</a:t>
            </a:r>
          </a:p>
          <a:p>
            <a:pPr lvl="1"/>
            <a:r>
              <a:rPr lang="fr-FR" dirty="0"/>
              <a:t>RMSE=4</a:t>
            </a:r>
          </a:p>
        </p:txBody>
      </p:sp>
    </p:spTree>
    <p:extLst>
      <p:ext uri="{BB962C8B-B14F-4D97-AF65-F5344CB8AC3E}">
        <p14:creationId xmlns:p14="http://schemas.microsoft.com/office/powerpoint/2010/main" val="268428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E1A0-8D0B-482B-8B21-9238140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statistique de prédiction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8C2EC9-06CF-49A2-8D11-23C2EB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</a:t>
            </a: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sz="2000" dirty="0"/>
              <a:t>(modèle supervisé)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Avec les variables projetées sur les 7 axes principaux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74887-43AD-411B-9AAC-C5B9C19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144" y="2632401"/>
            <a:ext cx="4745674" cy="33590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27C2F2-8F6C-49BB-9868-D5060A1C4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436" y="2632401"/>
            <a:ext cx="4745674" cy="335902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8143B64-3B30-4C02-8D30-DDAE0394BF33}"/>
              </a:ext>
            </a:extLst>
          </p:cNvPr>
          <p:cNvSpPr txBox="1"/>
          <p:nvPr/>
        </p:nvSpPr>
        <p:spPr>
          <a:xfrm>
            <a:off x="838200" y="2947154"/>
            <a:ext cx="383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R²= 99,1%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C2F378-83AA-480D-8F57-B92A83D579C7}"/>
              </a:ext>
            </a:extLst>
          </p:cNvPr>
          <p:cNvSpPr txBox="1"/>
          <p:nvPr/>
        </p:nvSpPr>
        <p:spPr>
          <a:xfrm>
            <a:off x="6096000" y="2947154"/>
            <a:ext cx="176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R²= 95,6%</a:t>
            </a:r>
          </a:p>
          <a:p>
            <a:pPr lvl="1"/>
            <a:r>
              <a:rPr lang="fr-FR" dirty="0"/>
              <a:t>RMSE=1,9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81779F7-9B44-4A68-93E5-D34674E12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25124"/>
              </p:ext>
            </p:extLst>
          </p:nvPr>
        </p:nvGraphicFramePr>
        <p:xfrm>
          <a:off x="2406623" y="6105729"/>
          <a:ext cx="6829625" cy="55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45">
                  <a:extLst>
                    <a:ext uri="{9D8B030D-6E8A-4147-A177-3AD203B41FA5}">
                      <a16:colId xmlns:a16="http://schemas.microsoft.com/office/drawing/2014/main" val="69968338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77568509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151857902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85904016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15701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7574323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4582158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7696816"/>
                    </a:ext>
                  </a:extLst>
                </a:gridCol>
              </a:tblGrid>
              <a:tr h="220144">
                <a:tc>
                  <a:txBody>
                    <a:bodyPr/>
                    <a:lstStyle/>
                    <a:p>
                      <a:r>
                        <a:rPr lang="fr-FR" sz="1200" dirty="0"/>
                        <a:t>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93596"/>
                  </a:ext>
                </a:extLst>
              </a:tr>
              <a:tr h="280143">
                <a:tc>
                  <a:txBody>
                    <a:bodyPr/>
                    <a:lstStyle/>
                    <a:p>
                      <a:r>
                        <a:rPr lang="fr-FR" sz="1200" dirty="0"/>
                        <a:t>Importance pour le 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42,48%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10,4%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14,4%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7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948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E1A0-8D0B-482B-8B21-9238140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statistique de prédiction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8C2EC9-06CF-49A2-8D11-23C2EB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non linéaire </a:t>
            </a: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sz="2000" dirty="0"/>
              <a:t>(modèle supervisé) </a:t>
            </a:r>
            <a:r>
              <a:rPr lang="fr-FR" dirty="0"/>
              <a:t>:</a:t>
            </a:r>
          </a:p>
          <a:p>
            <a:pPr lvl="1"/>
            <a:r>
              <a:rPr lang="fr-FR" sz="2000" dirty="0"/>
              <a:t>Avec les projections sur les 4 axes principaux les plus importants pour le </a:t>
            </a:r>
            <a:r>
              <a:rPr lang="fr-FR" sz="2000" dirty="0" err="1"/>
              <a:t>modéle</a:t>
            </a: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74887-43AD-411B-9AAC-C5B9C19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144" y="2632401"/>
            <a:ext cx="4745674" cy="33590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27C2F2-8F6C-49BB-9868-D5060A1C4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436" y="2632401"/>
            <a:ext cx="4745673" cy="335902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8143B64-3B30-4C02-8D30-DDAE0394BF33}"/>
              </a:ext>
            </a:extLst>
          </p:cNvPr>
          <p:cNvSpPr txBox="1"/>
          <p:nvPr/>
        </p:nvSpPr>
        <p:spPr>
          <a:xfrm>
            <a:off x="838200" y="2947154"/>
            <a:ext cx="383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R²= 99%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C2F378-83AA-480D-8F57-B92A83D579C7}"/>
              </a:ext>
            </a:extLst>
          </p:cNvPr>
          <p:cNvSpPr txBox="1"/>
          <p:nvPr/>
        </p:nvSpPr>
        <p:spPr>
          <a:xfrm>
            <a:off x="6096000" y="2947154"/>
            <a:ext cx="176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R²= 94%</a:t>
            </a:r>
          </a:p>
          <a:p>
            <a:pPr lvl="1"/>
            <a:r>
              <a:rPr lang="fr-FR" dirty="0"/>
              <a:t>RMSE=2,2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81779F7-9B44-4A68-93E5-D34674E12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64187"/>
              </p:ext>
            </p:extLst>
          </p:nvPr>
        </p:nvGraphicFramePr>
        <p:xfrm>
          <a:off x="2498063" y="6066685"/>
          <a:ext cx="6920257" cy="55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45">
                  <a:extLst>
                    <a:ext uri="{9D8B030D-6E8A-4147-A177-3AD203B41FA5}">
                      <a16:colId xmlns:a16="http://schemas.microsoft.com/office/drawing/2014/main" val="699683388"/>
                    </a:ext>
                  </a:extLst>
                </a:gridCol>
                <a:gridCol w="822152">
                  <a:extLst>
                    <a:ext uri="{9D8B030D-6E8A-4147-A177-3AD203B41FA5}">
                      <a16:colId xmlns:a16="http://schemas.microsoft.com/office/drawing/2014/main" val="77568509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1518579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85904016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61570183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275743234"/>
                    </a:ext>
                  </a:extLst>
                </a:gridCol>
                <a:gridCol w="488488">
                  <a:extLst>
                    <a:ext uri="{9D8B030D-6E8A-4147-A177-3AD203B41FA5}">
                      <a16:colId xmlns:a16="http://schemas.microsoft.com/office/drawing/2014/main" val="1845821588"/>
                    </a:ext>
                  </a:extLst>
                </a:gridCol>
                <a:gridCol w="806912">
                  <a:extLst>
                    <a:ext uri="{9D8B030D-6E8A-4147-A177-3AD203B41FA5}">
                      <a16:colId xmlns:a16="http://schemas.microsoft.com/office/drawing/2014/main" val="207696816"/>
                    </a:ext>
                  </a:extLst>
                </a:gridCol>
              </a:tblGrid>
              <a:tr h="220144">
                <a:tc>
                  <a:txBody>
                    <a:bodyPr/>
                    <a:lstStyle/>
                    <a:p>
                      <a:r>
                        <a:rPr lang="fr-FR" sz="1200" dirty="0"/>
                        <a:t>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93596"/>
                  </a:ext>
                </a:extLst>
              </a:tr>
              <a:tr h="280143">
                <a:tc>
                  <a:txBody>
                    <a:bodyPr/>
                    <a:lstStyle/>
                    <a:p>
                      <a:r>
                        <a:rPr lang="fr-FR" sz="1200" dirty="0"/>
                        <a:t>Importance pour le 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fr-FR" sz="1200" dirty="0"/>
                        <a:t>42,48%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fr-FR" sz="1200" dirty="0"/>
                        <a:t>25,3%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fr-FR" sz="1200" dirty="0"/>
                        <a:t>10,4%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fr-FR" sz="1200" dirty="0"/>
                        <a:t>14,4%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7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11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5C0E2-F16A-4995-BA45-DA17EFA9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F284FC-8B26-466D-AB46-1467DD62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concept d'application prévoyant de pouvoir prédire le </a:t>
            </a:r>
            <a:r>
              <a:rPr lang="fr-FR" dirty="0" err="1"/>
              <a:t>nutriscore</a:t>
            </a:r>
            <a:r>
              <a:rPr lang="fr-FR" dirty="0"/>
              <a:t> à l'aide d'une régression semble valide:</a:t>
            </a:r>
          </a:p>
          <a:p>
            <a:r>
              <a:rPr lang="fr-FR" dirty="0"/>
              <a:t>Avec les quantités pour 100g de 7 nutriments</a:t>
            </a:r>
          </a:p>
          <a:p>
            <a:r>
              <a:rPr lang="fr-FR" dirty="0"/>
              <a:t>Sans connaître la nature du produit</a:t>
            </a:r>
          </a:p>
          <a:p>
            <a:endParaRPr lang="fr-FR" dirty="0"/>
          </a:p>
          <a:p>
            <a:r>
              <a:rPr lang="fr-FR" dirty="0"/>
              <a:t> Le taux de bonnes prédictions est supérieur à 94%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Le concept semble être valide. </a:t>
            </a:r>
          </a:p>
        </p:txBody>
      </p:sp>
    </p:spTree>
    <p:extLst>
      <p:ext uri="{BB962C8B-B14F-4D97-AF65-F5344CB8AC3E}">
        <p14:creationId xmlns:p14="http://schemas.microsoft.com/office/powerpoint/2010/main" val="372412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5C0E2-F16A-4995-BA45-DA17EFA9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Pistes à explorer pour pouvoir exploiter le concept d’application: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F284FC-8B26-466D-AB46-1467DD62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/>
              <a:t>Vérifier plus en détail la coïncidence des prédictions : ici seules les distributions sont semblables. Les divergences entre score réel et score prédit n'ont pas été étudiées en détail. </a:t>
            </a:r>
          </a:p>
          <a:p>
            <a:endParaRPr lang="fr-FR" sz="2000" dirty="0"/>
          </a:p>
          <a:p>
            <a:r>
              <a:rPr lang="fr-FR" sz="2000" dirty="0"/>
              <a:t>Améliorer la précision en étudiant les effets des </a:t>
            </a:r>
            <a:r>
              <a:rPr lang="fr-FR" sz="2000" dirty="0" err="1"/>
              <a:t>outliers</a:t>
            </a:r>
            <a:r>
              <a:rPr lang="fr-FR" sz="2000" dirty="0"/>
              <a:t> et des distributions des variables, sur la qualité des prédictions du modèle.</a:t>
            </a:r>
          </a:p>
          <a:p>
            <a:endParaRPr lang="fr-FR" sz="2000" dirty="0"/>
          </a:p>
          <a:p>
            <a:r>
              <a:rPr lang="fr-FR" sz="2000" dirty="0"/>
              <a:t>Régler les paramètres du modèle pour optimiser la qualité des prédictions,</a:t>
            </a:r>
          </a:p>
          <a:p>
            <a:pPr marL="0" indent="0">
              <a:buNone/>
            </a:pPr>
            <a:r>
              <a:rPr lang="fr-FR" sz="2000" dirty="0"/>
              <a:t>        </a:t>
            </a:r>
          </a:p>
          <a:p>
            <a:r>
              <a:rPr lang="fr-FR" sz="2000" dirty="0"/>
              <a:t>Voir comment arrondir les valeurs du score prédites à l'unité, pour pouvoir réellement affecter un score entier aux produits pour lesquels l'application va être utilisée. </a:t>
            </a:r>
          </a:p>
          <a:p>
            <a:pPr marL="0" indent="0">
              <a:buNone/>
            </a:pPr>
            <a:r>
              <a:rPr lang="fr-FR" sz="2000" dirty="0"/>
              <a:t>        </a:t>
            </a:r>
          </a:p>
          <a:p>
            <a:r>
              <a:rPr lang="fr-FR" sz="2000" dirty="0"/>
              <a:t>Changer légèrement le concept d'application en donnant le classement de l’aliment dans l’échelle nutritionnelle à cinq couleurs sur la base du score calculé ce qui simplifierai grandement le point précédent.</a:t>
            </a:r>
          </a:p>
        </p:txBody>
      </p:sp>
    </p:spTree>
    <p:extLst>
      <p:ext uri="{BB962C8B-B14F-4D97-AF65-F5344CB8AC3E}">
        <p14:creationId xmlns:p14="http://schemas.microsoft.com/office/powerpoint/2010/main" val="346050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2E518-9849-4E7D-A447-67274DD4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C199B99-4AB7-42DB-9F30-A0E28CBB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Ne garder que les variables servant de base au calcul: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Définir des stratégies de gestion des variables non renseignées  </a:t>
            </a:r>
          </a:p>
          <a:p>
            <a:r>
              <a:rPr lang="fr-FR" dirty="0"/>
              <a:t>Eliminer les valeurs aberrantes</a:t>
            </a:r>
          </a:p>
          <a:p>
            <a:r>
              <a:rPr lang="fr-FR" dirty="0"/>
              <a:t>Eliminer les produits pour lesquels la somme des masses des nutriments pour 100g dépasse les 100g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364 392 produits dont le </a:t>
            </a:r>
            <a:r>
              <a:rPr lang="fr-FR" dirty="0" err="1"/>
              <a:t>nutriscore</a:t>
            </a:r>
            <a:r>
              <a:rPr lang="fr-FR" dirty="0"/>
              <a:t> et la teneur pour les 7 nutriments sont connus 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8A1AAD8-CD30-4ED6-A12A-169C0B81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89021"/>
              </p:ext>
            </p:extLst>
          </p:nvPr>
        </p:nvGraphicFramePr>
        <p:xfrm>
          <a:off x="966916" y="2106730"/>
          <a:ext cx="9887465" cy="15856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865840796"/>
                    </a:ext>
                  </a:extLst>
                </a:gridCol>
                <a:gridCol w="4324865">
                  <a:extLst>
                    <a:ext uri="{9D8B030D-6E8A-4147-A177-3AD203B41FA5}">
                      <a16:colId xmlns:a16="http://schemas.microsoft.com/office/drawing/2014/main" val="860087370"/>
                    </a:ext>
                  </a:extLst>
                </a:gridCol>
              </a:tblGrid>
              <a:tr h="19001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'energy_100g' : densité énergétique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'proteins_100g' : protéines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47669"/>
                  </a:ext>
                </a:extLst>
              </a:tr>
              <a:tr h="48836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'saturated-fat_100g' : teneurs en acides gras saturés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'fiber_100g' : fibres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540"/>
                  </a:ext>
                </a:extLst>
              </a:tr>
              <a:tr h="279066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'sugars_100g' : sucres simples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fruits-vegetables-nuts-estimate_100g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55724"/>
                  </a:ext>
                </a:extLst>
              </a:tr>
              <a:tr h="279066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'salt_100g' : sel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fruits-vegetables-nuts_100g / </a:t>
                      </a:r>
                      <a:r>
                        <a:rPr lang="fr-FR" dirty="0" err="1"/>
                        <a:t>dried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4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A83DD-6AF0-4882-A5F5-E4A4181E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 des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70D49A-466B-4EBE-A7F0-7EF1AE99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</a:t>
            </a:r>
            <a:r>
              <a:rPr lang="fr-FR" altLang="fr-FR" dirty="0" err="1"/>
              <a:t>nutriscore_score</a:t>
            </a:r>
            <a:r>
              <a:rPr lang="fr-FR" altLang="fr-FR" dirty="0"/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51C955A-82D7-446A-BCE1-A335C8302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72" y="1825625"/>
            <a:ext cx="8206055" cy="4351338"/>
          </a:xfrm>
        </p:spPr>
      </p:pic>
    </p:spTree>
    <p:extLst>
      <p:ext uri="{BB962C8B-B14F-4D97-AF65-F5344CB8AC3E}">
        <p14:creationId xmlns:p14="http://schemas.microsoft.com/office/powerpoint/2010/main" val="126360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energy_100g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F71665F0-C9C3-4B64-B9AB-153331FB32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5372"/>
            <a:ext cx="5181600" cy="2791843"/>
          </a:xfrm>
        </p:spPr>
      </p:pic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B24BDF21-9D1C-4C24-A89F-84FF5AF611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78287"/>
            <a:ext cx="5181600" cy="2846013"/>
          </a:xfrm>
        </p:spPr>
      </p:pic>
    </p:spTree>
    <p:extLst>
      <p:ext uri="{BB962C8B-B14F-4D97-AF65-F5344CB8AC3E}">
        <p14:creationId xmlns:p14="http://schemas.microsoft.com/office/powerpoint/2010/main" val="398506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satured-fat_100g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97210F51-9954-47F3-91C7-137E09480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4107"/>
            <a:ext cx="5181600" cy="2674374"/>
          </a:xfr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F238D0-922C-4FD4-A290-DAB65200F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3455"/>
            <a:ext cx="5181600" cy="2615677"/>
          </a:xfrm>
        </p:spPr>
      </p:pic>
    </p:spTree>
    <p:extLst>
      <p:ext uri="{BB962C8B-B14F-4D97-AF65-F5344CB8AC3E}">
        <p14:creationId xmlns:p14="http://schemas.microsoft.com/office/powerpoint/2010/main" val="119344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735431-548E-4B11-8274-2B79A46B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Variable sugars_100g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_100g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EA7CE12-7389-4605-9AD8-E9E165B0B2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027"/>
            <a:ext cx="5181600" cy="2854534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A12F78F-B2F5-463C-B1BC-3682F6C8B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74027"/>
            <a:ext cx="5181600" cy="2854534"/>
          </a:xfrm>
        </p:spPr>
      </p:pic>
    </p:spTree>
    <p:extLst>
      <p:ext uri="{BB962C8B-B14F-4D97-AF65-F5344CB8AC3E}">
        <p14:creationId xmlns:p14="http://schemas.microsoft.com/office/powerpoint/2010/main" val="3402656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1163</Words>
  <Application>Microsoft Office PowerPoint</Application>
  <PresentationFormat>Grand écran</PresentationFormat>
  <Paragraphs>178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var(--jp-code-font-family)</vt:lpstr>
      <vt:lpstr>Wingdings</vt:lpstr>
      <vt:lpstr>Thème Office</vt:lpstr>
      <vt:lpstr>P3 appel à projet </vt:lpstr>
      <vt:lpstr>Données à disposition</vt:lpstr>
      <vt:lpstr>Idée d’application</vt:lpstr>
      <vt:lpstr>Nettoyage</vt:lpstr>
      <vt:lpstr>Analyse exploratoire des données</vt:lpstr>
      <vt:lpstr> Variable nutriscore_score _100g </vt:lpstr>
      <vt:lpstr> Variable energy_100g_100g </vt:lpstr>
      <vt:lpstr> Variable satured-fat_100g_100g </vt:lpstr>
      <vt:lpstr> Variable sugars_100g_100g </vt:lpstr>
      <vt:lpstr> Variable salt_100g_100g </vt:lpstr>
      <vt:lpstr> Variable proteins_100g_100g </vt:lpstr>
      <vt:lpstr> Variable fiber_100g_100g </vt:lpstr>
      <vt:lpstr> Variable fruits-végétables_nuts_100g_100g </vt:lpstr>
      <vt:lpstr>Modèle linéaire</vt:lpstr>
      <vt:lpstr>Colinéarité des différentes variables explicatives</vt:lpstr>
      <vt:lpstr>Corrélation entre nutriscore_score et satured-fat_100g</vt:lpstr>
      <vt:lpstr>Corrélation entre nutriscore_score et energy_100g</vt:lpstr>
      <vt:lpstr>Corrélation entre nutriscore_score et sugars_100g</vt:lpstr>
      <vt:lpstr>Corrélation entre nutriscore_score et salt_100g</vt:lpstr>
      <vt:lpstr>Corrélation entre nutriscore_score et proteins_100g</vt:lpstr>
      <vt:lpstr>Corrélation entre nutriscore_score et fibers_100g</vt:lpstr>
      <vt:lpstr>Corrélation entre nutriscore_score et fruits-vegetables-nuts_100g</vt:lpstr>
      <vt:lpstr>Analyse descriptive</vt:lpstr>
      <vt:lpstr>Analyse descriptive</vt:lpstr>
      <vt:lpstr>Analyse descriptive</vt:lpstr>
      <vt:lpstr>Analyse descriptive</vt:lpstr>
      <vt:lpstr>Analyse descriptive</vt:lpstr>
      <vt:lpstr>Analyse descriptive</vt:lpstr>
      <vt:lpstr>Modèle statistique de prédiction</vt:lpstr>
      <vt:lpstr>Modèle statistique de prédiction</vt:lpstr>
      <vt:lpstr>Modèle statistique de prédiction</vt:lpstr>
      <vt:lpstr>Modèle statistique de prédiction</vt:lpstr>
      <vt:lpstr>Modèle statistique de prédiction</vt:lpstr>
      <vt:lpstr>Conclusion</vt:lpstr>
      <vt:lpstr>Pistes à explorer pour pouvoir exploiter le concept d’application: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demo</dc:creator>
  <cp:lastModifiedBy>demo</cp:lastModifiedBy>
  <cp:revision>46</cp:revision>
  <dcterms:created xsi:type="dcterms:W3CDTF">2021-02-12T12:29:00Z</dcterms:created>
  <dcterms:modified xsi:type="dcterms:W3CDTF">2021-02-23T11:36:24Z</dcterms:modified>
</cp:coreProperties>
</file>