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2" r:id="rId3"/>
    <p:sldId id="269" r:id="rId4"/>
    <p:sldId id="271" r:id="rId5"/>
    <p:sldId id="259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23FEE-A0C0-4C4A-8C97-868F55DE34F0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63BD-26D8-4E69-BBD1-197F7E4FE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463BD-26D8-4E69-BBD1-197F7E4FE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how slim the margin becomes from 2005 to 2012 (i.e. the period between Kasparov’s retirement and Magnus Carlsen’s ascent to No.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463BD-26D8-4E69-BBD1-197F7E4FE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079E-0422-448E-A9C1-7F76525D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00052-A821-41A2-AA2F-9EC77AEB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ACF6-7566-45CF-973B-104D8D03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09C6-9F4A-4CA4-BC69-AC48C4EB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4EE4-FD7E-4E72-8CC3-84155488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2CC1-0C55-46E6-A061-EFC76E2D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063B7-98FB-4058-BC94-E62B2C2F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EB9A6-8B38-428A-8B60-44A55ECD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5EAAD-81C9-40A0-8D16-622EBD9D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F7EA-EED9-496C-8CCF-7B3690E1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E3103-F629-4649-8947-A45DACD54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4A9C0-25C9-4F63-8F9B-84D88916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7350-9E95-4D13-977A-29AED1DD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2280-B944-491D-85C0-1BE4BBE1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42D5-92E0-4292-A654-87F88BE2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AAAF-0B43-446A-A368-67E7D257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DCE1-ABDB-4EB2-A0C6-B03186539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21196-CB00-4FF6-BE9B-77B69FCA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AC3B-76D4-49AC-A85F-CAFFDDCE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3E5C-01D9-4B3E-B4BD-7730F404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CB2D-5F7C-4665-B860-5C18C1DAF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08AF-2856-4FAA-B1FD-67B8C63C2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B323A-7818-4D73-BC0D-939B8011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22B-D658-47D1-8F39-08896657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80B29-185F-42FA-A737-2362BBAC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F29E-4462-4A9A-A783-226D1D5E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9D30-54E3-4055-A8E4-865AA75B6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D35C5-EE2A-48AF-85A9-8879E217E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CA19E-F91D-4332-A3EE-F7BA8E2B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D8FEC-CD28-441A-B309-8BDFF3D1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E54BD-A00C-4DDF-B075-9A5BF22C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5962-B853-490B-A6F5-C963CEF6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C1639-677B-4F9F-94BB-C42232E8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10F55-AA89-429C-9380-908CB958A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69A0C-752E-4F21-9984-76EB5E47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2FE9F-5AF8-47F1-9788-C8EF545E2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05192-61CA-4D08-93E0-6ADF77B0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49A27-45D1-40AD-B12F-D97E3902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E25DB-6E24-4E8C-BC3E-62D89B4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BDD0-A196-4A36-BBD3-2387F722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BC685-F75A-425C-9DD1-90DA2E1E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379EF-E580-48E5-AA29-A125363C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01F20-93F0-40D2-9483-FDCDD3D1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D825E-CEB8-4C97-B99F-D7EC6231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60163-76E9-49EF-B813-7D7E3CCA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705EF-38C7-45B3-BBD1-73474FA5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E378-DEBE-4712-A9BC-17ECE92C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6B9F-8700-4BF0-BCA0-2D37A92C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F9C41-E426-4813-8CB0-1A6917916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925A-B05C-4627-A6AB-33E15C25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537BF-F73B-4E53-8794-D5B41495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97556-790F-4585-9BBE-4B7C4907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7DC6-583E-466C-971F-2805D114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7FA47-7AB0-49F3-A6E8-0BF51D175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5D2E7-63C1-485A-893C-E79279728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34F2F-1025-455B-9F17-0AC38ADD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A913-6CB4-4C20-8CC4-9EFF4A54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AED42-3428-4ECB-A115-188A4A1B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9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EF5A6-6331-44A2-8519-BF0A5B0C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226A1-8934-4E34-83CC-33746792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8DC2-A660-4B27-B160-F8943064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0EF63-9F59-43B0-BE6D-DEC6C93F223C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2DCFB-EDCF-433B-A678-4FE82DD0D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5146F-8CCD-4015-B086-64875B193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E213-76EC-4B10-928B-915DB8000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3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10a532-8410-415e-99ab-016055bd681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10a532-8410-415e-99ab-016055bd681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010a532-8410-415e-99ab-016055bd6819/?pbi_source=PowerPoint" TargetMode="External"/><Relationship Id="rId2" Type="http://schemas.openxmlformats.org/officeDocument/2006/relationships/hyperlink" Target="https://en.chessbase.com/post/elo-oddities-the-tortoise-and-the-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pp.powerbi.com/groups/me/reports/9010a532-8410-415e-99ab-016055bd6819/?pbi_source=PowerPoi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p.powerbi.com/groups/me/reports/9010a532-8410-415e-99ab-016055bd6819/?pbi_source=PowerPoi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B7ADBC-26DA-450D-A8BF-E1ACCB466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234" y="0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3C0EDB-60D3-4CEF-8B80-C6D01E08D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C269CE-FB56-4D68-8CFB-1CFD5F350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3375" y="500244"/>
            <a:ext cx="6428625" cy="6357756"/>
          </a:xfrm>
          <a:custGeom>
            <a:avLst/>
            <a:gdLst>
              <a:gd name="connsiteX0" fmla="*/ 4279392 w 6428625"/>
              <a:gd name="connsiteY0" fmla="*/ 0 h 6357756"/>
              <a:gd name="connsiteX1" fmla="*/ 6319204 w 6428625"/>
              <a:gd name="connsiteY1" fmla="*/ 516500 h 6357756"/>
              <a:gd name="connsiteX2" fmla="*/ 6428625 w 6428625"/>
              <a:gd name="connsiteY2" fmla="*/ 579415 h 6357756"/>
              <a:gd name="connsiteX3" fmla="*/ 6428625 w 6428625"/>
              <a:gd name="connsiteY3" fmla="*/ 6357756 h 6357756"/>
              <a:gd name="connsiteX4" fmla="*/ 539921 w 6428625"/>
              <a:gd name="connsiteY4" fmla="*/ 6357756 h 6357756"/>
              <a:gd name="connsiteX5" fmla="*/ 516500 w 6428625"/>
              <a:gd name="connsiteY5" fmla="*/ 6319205 h 6357756"/>
              <a:gd name="connsiteX6" fmla="*/ 0 w 6428625"/>
              <a:gd name="connsiteY6" fmla="*/ 4279392 h 6357756"/>
              <a:gd name="connsiteX7" fmla="*/ 4279392 w 6428625"/>
              <a:gd name="connsiteY7" fmla="*/ 0 h 63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28625" h="6357756">
                <a:moveTo>
                  <a:pt x="4279392" y="0"/>
                </a:moveTo>
                <a:cubicBezTo>
                  <a:pt x="5017968" y="0"/>
                  <a:pt x="5712843" y="187105"/>
                  <a:pt x="6319204" y="516500"/>
                </a:cubicBezTo>
                <a:lnTo>
                  <a:pt x="6428625" y="579415"/>
                </a:lnTo>
                <a:lnTo>
                  <a:pt x="6428625" y="6357756"/>
                </a:lnTo>
                <a:lnTo>
                  <a:pt x="539921" y="6357756"/>
                </a:lnTo>
                <a:lnTo>
                  <a:pt x="516500" y="6319205"/>
                </a:lnTo>
                <a:cubicBezTo>
                  <a:pt x="187105" y="5712844"/>
                  <a:pt x="0" y="5017968"/>
                  <a:pt x="0" y="4279392"/>
                </a:cubicBezTo>
                <a:cubicBezTo>
                  <a:pt x="0" y="1915949"/>
                  <a:pt x="1915949" y="0"/>
                  <a:pt x="4279392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6ED7E7F-75F7-4581-A930-C4DEBC2A8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27967" y="664836"/>
            <a:ext cx="6264033" cy="6193164"/>
          </a:xfrm>
          <a:custGeom>
            <a:avLst/>
            <a:gdLst>
              <a:gd name="connsiteX0" fmla="*/ 4114800 w 6264033"/>
              <a:gd name="connsiteY0" fmla="*/ 0 h 6193164"/>
              <a:gd name="connsiteX1" fmla="*/ 6248473 w 6264033"/>
              <a:gd name="connsiteY1" fmla="*/ 595714 h 6193164"/>
              <a:gd name="connsiteX2" fmla="*/ 6264033 w 6264033"/>
              <a:gd name="connsiteY2" fmla="*/ 605689 h 6193164"/>
              <a:gd name="connsiteX3" fmla="*/ 6264033 w 6264033"/>
              <a:gd name="connsiteY3" fmla="*/ 6193164 h 6193164"/>
              <a:gd name="connsiteX4" fmla="*/ 567718 w 6264033"/>
              <a:gd name="connsiteY4" fmla="*/ 6193164 h 6193164"/>
              <a:gd name="connsiteX5" fmla="*/ 496635 w 6264033"/>
              <a:gd name="connsiteY5" fmla="*/ 6076158 h 6193164"/>
              <a:gd name="connsiteX6" fmla="*/ 0 w 6264033"/>
              <a:gd name="connsiteY6" fmla="*/ 4114800 h 6193164"/>
              <a:gd name="connsiteX7" fmla="*/ 4114800 w 6264033"/>
              <a:gd name="connsiteY7" fmla="*/ 0 h 619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033" h="6193164">
                <a:moveTo>
                  <a:pt x="4114800" y="0"/>
                </a:moveTo>
                <a:cubicBezTo>
                  <a:pt x="4895986" y="0"/>
                  <a:pt x="5626328" y="217689"/>
                  <a:pt x="6248473" y="595714"/>
                </a:cubicBezTo>
                <a:lnTo>
                  <a:pt x="6264033" y="605689"/>
                </a:lnTo>
                <a:lnTo>
                  <a:pt x="6264033" y="6193164"/>
                </a:lnTo>
                <a:lnTo>
                  <a:pt x="567718" y="6193164"/>
                </a:lnTo>
                <a:lnTo>
                  <a:pt x="496635" y="6076158"/>
                </a:lnTo>
                <a:cubicBezTo>
                  <a:pt x="179909" y="5493119"/>
                  <a:pt x="0" y="4824969"/>
                  <a:pt x="0" y="4114800"/>
                </a:cubicBezTo>
                <a:cubicBezTo>
                  <a:pt x="0" y="1842259"/>
                  <a:pt x="1842259" y="0"/>
                  <a:pt x="41148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CA88C-6E98-4358-9E96-7FDCFD34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9743" y="2442411"/>
            <a:ext cx="4996329" cy="20244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 Tier 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7E50D-7BF1-4E2C-8135-A8D8ADCE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9743" y="4632160"/>
            <a:ext cx="4996328" cy="1068293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Analysis of FIDE’s Top 100 Ranking Lists between July 2000 and November 2021</a:t>
            </a:r>
          </a:p>
        </p:txBody>
      </p:sp>
      <p:pic>
        <p:nvPicPr>
          <p:cNvPr id="6" name="Picture 5" descr="Person holding chess piece">
            <a:extLst>
              <a:ext uri="{FF2B5EF4-FFF2-40B4-BE49-F238E27FC236}">
                <a16:creationId xmlns:a16="http://schemas.microsoft.com/office/drawing/2014/main" id="{AC5C0BA9-3CEB-428B-B586-00ADF3EC2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59" b="572"/>
          <a:stretch/>
        </p:blipFill>
        <p:spPr>
          <a:xfrm>
            <a:off x="979868" y="10"/>
            <a:ext cx="6069184" cy="283977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4" y="106160"/>
                </a:lnTo>
                <a:cubicBezTo>
                  <a:pt x="5907892" y="1641596"/>
                  <a:pt x="4611168" y="2839783"/>
                  <a:pt x="3034592" y="2839783"/>
                </a:cubicBezTo>
                <a:cubicBezTo>
                  <a:pt x="1458016" y="2839783"/>
                  <a:pt x="161293" y="1641596"/>
                  <a:pt x="5361" y="106160"/>
                </a:cubicBezTo>
                <a:close/>
              </a:path>
            </a:pathLst>
          </a:custGeom>
        </p:spPr>
      </p:pic>
      <p:pic>
        <p:nvPicPr>
          <p:cNvPr id="5" name="Picture 4" descr="A black and white checkered surface&#10;&#10;Description automatically generated with low confidence">
            <a:extLst>
              <a:ext uri="{FF2B5EF4-FFF2-40B4-BE49-F238E27FC236}">
                <a16:creationId xmlns:a16="http://schemas.microsoft.com/office/drawing/2014/main" id="{037B4BEA-7D79-42E7-95D2-109DE85B83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9" r="-4" b="14495"/>
          <a:stretch/>
        </p:blipFill>
        <p:spPr>
          <a:xfrm>
            <a:off x="3" y="3124786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1956463" y="0"/>
                </a:moveTo>
                <a:cubicBezTo>
                  <a:pt x="3638144" y="0"/>
                  <a:pt x="5001415" y="1363271"/>
                  <a:pt x="5001415" y="3044952"/>
                </a:cubicBezTo>
                <a:cubicBezTo>
                  <a:pt x="5001415" y="3255162"/>
                  <a:pt x="4980114" y="3460397"/>
                  <a:pt x="4939553" y="3658617"/>
                </a:cubicBezTo>
                <a:lnTo>
                  <a:pt x="4920372" y="3733214"/>
                </a:lnTo>
                <a:lnTo>
                  <a:pt x="0" y="3733214"/>
                </a:lnTo>
                <a:lnTo>
                  <a:pt x="0" y="713124"/>
                </a:lnTo>
                <a:lnTo>
                  <a:pt x="19591" y="695319"/>
                </a:lnTo>
                <a:cubicBezTo>
                  <a:pt x="545938" y="260939"/>
                  <a:pt x="1220728" y="0"/>
                  <a:pt x="19564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07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DC11A-8D59-410C-B47D-14FF45CC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74146"/>
            <a:ext cx="10515593" cy="539900"/>
          </a:xfrm>
        </p:spPr>
        <p:txBody>
          <a:bodyPr>
            <a:normAutofit/>
          </a:bodyPr>
          <a:lstStyle/>
          <a:p>
            <a:pPr algn="ctr"/>
            <a:r>
              <a:rPr lang="en-US" sz="2800"/>
              <a:t>Paths of the World Champions</a:t>
            </a:r>
            <a:endParaRPr lang="en-US" sz="2800" dirty="0"/>
          </a:p>
        </p:txBody>
      </p:sp>
      <p:sp>
        <p:nvSpPr>
          <p:cNvPr id="51" name="!!Line">
            <a:extLst>
              <a:ext uri="{FF2B5EF4-FFF2-40B4-BE49-F238E27FC236}">
                <a16:creationId xmlns:a16="http://schemas.microsoft.com/office/drawing/2014/main" id="{B0161EF8-C8C6-4F2A-9D5C-49BD28A2B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585216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B481-33DC-4AF2-A4F3-EE1F756F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918" y="1207008"/>
            <a:ext cx="4244704" cy="4443984"/>
          </a:xfrm>
        </p:spPr>
        <p:txBody>
          <a:bodyPr anchor="t">
            <a:normAutofit/>
          </a:bodyPr>
          <a:lstStyle/>
          <a:p>
            <a:r>
              <a:rPr lang="en-US" sz="1700" dirty="0"/>
              <a:t>Since 2000, seven players have held the title of World Champion.  </a:t>
            </a:r>
          </a:p>
          <a:p>
            <a:r>
              <a:rPr lang="en-US" sz="1700" dirty="0"/>
              <a:t>Five of those players have also held the #1 rank in the ratings list.</a:t>
            </a:r>
          </a:p>
          <a:p>
            <a:r>
              <a:rPr lang="en-US" sz="1700" dirty="0"/>
              <a:t>The two exceptions, Rustam </a:t>
            </a:r>
            <a:r>
              <a:rPr lang="en-US" sz="1700" dirty="0" err="1"/>
              <a:t>Kasimdzhanov</a:t>
            </a:r>
            <a:r>
              <a:rPr lang="en-US" sz="1700" dirty="0"/>
              <a:t> (peak ranking 11) and Ruslan </a:t>
            </a:r>
            <a:r>
              <a:rPr lang="en-US" sz="1700" dirty="0" err="1"/>
              <a:t>Ponomariov</a:t>
            </a:r>
            <a:r>
              <a:rPr lang="en-US" sz="1700" dirty="0"/>
              <a:t> (peak ranking 6) won their titles in knockout tournaments with short matches (best of eight for the championship).</a:t>
            </a:r>
          </a:p>
          <a:p>
            <a:r>
              <a:rPr lang="en-US" sz="1700" dirty="0"/>
              <a:t>These championships were heavily criticized for having too few games to reduce variability.</a:t>
            </a:r>
          </a:p>
          <a:p>
            <a:r>
              <a:rPr lang="en-US" sz="1700" dirty="0"/>
              <a:t>Neither </a:t>
            </a:r>
            <a:r>
              <a:rPr lang="en-US" sz="1700" dirty="0" err="1"/>
              <a:t>Kasimdzhanov</a:t>
            </a:r>
            <a:r>
              <a:rPr lang="en-US" sz="1700" dirty="0"/>
              <a:t> nor </a:t>
            </a:r>
            <a:r>
              <a:rPr lang="en-US" sz="1700" dirty="0" err="1"/>
              <a:t>Ponomariov</a:t>
            </a:r>
            <a:r>
              <a:rPr lang="en-US" sz="1700" dirty="0"/>
              <a:t> was successful in defending his title, and neither player challenged for the title again.</a:t>
            </a:r>
          </a:p>
        </p:txBody>
      </p:sp>
      <p:pic>
        <p:nvPicPr>
          <p:cNvPr id="23" name="Picture" title="This slide contains the following visuals: Rating of World Champions Between 2000 and 2021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76AABAC3-6B0F-4EE9-A3DD-4FB533285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" y="1599262"/>
            <a:ext cx="7052505" cy="4023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395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C11A-8D59-410C-B47D-14FF45CC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94" y="50448"/>
            <a:ext cx="4577243" cy="805337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Rank 1 Players: </a:t>
            </a:r>
            <a:br>
              <a:rPr lang="en-US" sz="2800" dirty="0"/>
            </a:br>
            <a:r>
              <a:rPr lang="en-US" sz="2400" dirty="0"/>
              <a:t>An Introduction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F2AC85-FAA0-4844-813F-83C04D7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636" y="0"/>
            <a:ext cx="7281316" cy="6858000"/>
          </a:xfrm>
          <a:custGeom>
            <a:avLst/>
            <a:gdLst>
              <a:gd name="connsiteX0" fmla="*/ 361354 w 7281316"/>
              <a:gd name="connsiteY0" fmla="*/ 0 h 6858000"/>
              <a:gd name="connsiteX1" fmla="*/ 7281316 w 7281316"/>
              <a:gd name="connsiteY1" fmla="*/ 0 h 6858000"/>
              <a:gd name="connsiteX2" fmla="*/ 7281316 w 7281316"/>
              <a:gd name="connsiteY2" fmla="*/ 6858000 h 6858000"/>
              <a:gd name="connsiteX3" fmla="*/ 696735 w 7281316"/>
              <a:gd name="connsiteY3" fmla="*/ 6858000 h 6858000"/>
              <a:gd name="connsiteX4" fmla="*/ 690849 w 7281316"/>
              <a:gd name="connsiteY4" fmla="*/ 6842426 h 6858000"/>
              <a:gd name="connsiteX5" fmla="*/ 335637 w 7281316"/>
              <a:gd name="connsiteY5" fmla="*/ 947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316" h="685800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CC0F1E-BAA2-47B1-8F83-7ECB9FD9E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9558" y="0"/>
            <a:ext cx="6999394" cy="6858000"/>
          </a:xfrm>
          <a:custGeom>
            <a:avLst/>
            <a:gdLst>
              <a:gd name="connsiteX0" fmla="*/ 6999394 w 6999394"/>
              <a:gd name="connsiteY0" fmla="*/ 0 h 6858000"/>
              <a:gd name="connsiteX1" fmla="*/ 6999394 w 6999394"/>
              <a:gd name="connsiteY1" fmla="*/ 6858000 h 6858000"/>
              <a:gd name="connsiteX2" fmla="*/ 717029 w 6999394"/>
              <a:gd name="connsiteY2" fmla="*/ 6858000 h 6858000"/>
              <a:gd name="connsiteX3" fmla="*/ 623642 w 6999394"/>
              <a:gd name="connsiteY3" fmla="*/ 6599363 h 6858000"/>
              <a:gd name="connsiteX4" fmla="*/ 319533 w 6999394"/>
              <a:gd name="connsiteY4" fmla="*/ 193787 h 6858000"/>
              <a:gd name="connsiteX5" fmla="*/ 371685 w 6999394"/>
              <a:gd name="connsiteY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99394" h="685800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B481-33DC-4AF2-A4F3-EE1F756F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95" y="1125415"/>
            <a:ext cx="4577243" cy="5369170"/>
          </a:xfrm>
        </p:spPr>
        <p:txBody>
          <a:bodyPr anchor="t">
            <a:normAutofit/>
          </a:bodyPr>
          <a:lstStyle/>
          <a:p>
            <a:r>
              <a:rPr lang="en-US" sz="2000" dirty="0"/>
              <a:t>Incredibly, only 5 players have held the rank 1 spot in chess over the past twenty-one years:</a:t>
            </a:r>
          </a:p>
          <a:p>
            <a:r>
              <a:rPr lang="en-US" sz="2000" dirty="0"/>
              <a:t>This fact is less surprising upon further examination:</a:t>
            </a:r>
          </a:p>
          <a:p>
            <a:pPr lvl="1"/>
            <a:r>
              <a:rPr lang="en-US" sz="1600" dirty="0"/>
              <a:t>All five players have held the World Champion title at some point.</a:t>
            </a:r>
          </a:p>
          <a:p>
            <a:pPr lvl="1"/>
            <a:r>
              <a:rPr lang="en-US" sz="1600" dirty="0"/>
              <a:t>Garry Kasparov (considered the most dominant player in modern history) held the top spot continuously </a:t>
            </a:r>
            <a:r>
              <a:rPr lang="en-US" sz="1600" dirty="0">
                <a:solidFill>
                  <a:srgbClr val="FFFFFF"/>
                </a:solidFill>
              </a:rPr>
              <a:t>from 1984 until his retirement in 2005, a record 255 months</a:t>
            </a:r>
            <a:r>
              <a:rPr lang="en-US" sz="1600" dirty="0"/>
              <a:t>; </a:t>
            </a:r>
          </a:p>
          <a:p>
            <a:pPr lvl="1"/>
            <a:r>
              <a:rPr lang="en-US" sz="1600" dirty="0"/>
              <a:t>Magnus Carlsen, current and 5x world champion, has held the rank 1 spot continuously since July 2011.</a:t>
            </a:r>
          </a:p>
          <a:p>
            <a:r>
              <a:rPr lang="en-US" sz="2000" dirty="0"/>
              <a:t>An interesting question (and one constantly debated by chess commentators) is the relative dominance of each of these players.</a:t>
            </a:r>
          </a:p>
        </p:txBody>
      </p:sp>
      <p:pic>
        <p:nvPicPr>
          <p:cNvPr id="5" name="Picture 4" descr="A person sitting at a table playing chess&#10;&#10;Description automatically generated with medium confidence">
            <a:extLst>
              <a:ext uri="{FF2B5EF4-FFF2-40B4-BE49-F238E27FC236}">
                <a16:creationId xmlns:a16="http://schemas.microsoft.com/office/drawing/2014/main" id="{672BED24-1821-4CE1-B856-8D6FA1120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001" y="511791"/>
            <a:ext cx="3170416" cy="1876568"/>
          </a:xfrm>
          <a:prstGeom prst="rect">
            <a:avLst/>
          </a:prstGeom>
        </p:spPr>
      </p:pic>
      <p:pic>
        <p:nvPicPr>
          <p:cNvPr id="7" name="Picture 6" descr="A person sitting at a table with chess pieces&#10;&#10;Description automatically generated with low confidence">
            <a:extLst>
              <a:ext uri="{FF2B5EF4-FFF2-40B4-BE49-F238E27FC236}">
                <a16:creationId xmlns:a16="http://schemas.microsoft.com/office/drawing/2014/main" id="{3E8CDE50-905E-4398-9252-696459206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721" y="511792"/>
            <a:ext cx="1876568" cy="1876568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835E697-25A7-47E0-A164-62BB74E5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02" y="2922250"/>
            <a:ext cx="2857500" cy="1600200"/>
          </a:xfrm>
          <a:prstGeom prst="rect">
            <a:avLst/>
          </a:prstGeom>
        </p:spPr>
      </p:pic>
      <p:pic>
        <p:nvPicPr>
          <p:cNvPr id="13" name="Picture 12" descr="A person sitting at a table playing chess&#10;&#10;Description automatically generated with medium confidence">
            <a:extLst>
              <a:ext uri="{FF2B5EF4-FFF2-40B4-BE49-F238E27FC236}">
                <a16:creationId xmlns:a16="http://schemas.microsoft.com/office/drawing/2014/main" id="{6354E2EB-CBA1-4B55-966B-D56B0B416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724" y="2923256"/>
            <a:ext cx="28575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FD3C6B-3434-40C1-B852-0305A7F91E93}"/>
              </a:ext>
            </a:extLst>
          </p:cNvPr>
          <p:cNvSpPr txBox="1"/>
          <p:nvPr/>
        </p:nvSpPr>
        <p:spPr>
          <a:xfrm>
            <a:off x="5671001" y="71230"/>
            <a:ext cx="317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Garry Kasparov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63E71-1E08-4DE1-A54B-6DE8E9ED42E7}"/>
              </a:ext>
            </a:extLst>
          </p:cNvPr>
          <p:cNvSpPr txBox="1"/>
          <p:nvPr/>
        </p:nvSpPr>
        <p:spPr>
          <a:xfrm>
            <a:off x="9391721" y="106399"/>
            <a:ext cx="187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Veselin</a:t>
            </a:r>
            <a:r>
              <a:rPr lang="en-US" dirty="0"/>
              <a:t> </a:t>
            </a:r>
            <a:r>
              <a:rPr lang="en-US" dirty="0" err="1"/>
              <a:t>Topalov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DCAB9-CC91-49F0-BB7C-E2FC4610E24F}"/>
              </a:ext>
            </a:extLst>
          </p:cNvPr>
          <p:cNvSpPr txBox="1"/>
          <p:nvPr/>
        </p:nvSpPr>
        <p:spPr>
          <a:xfrm>
            <a:off x="5671001" y="255191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Vladimir </a:t>
            </a:r>
            <a:r>
              <a:rPr lang="en-US" dirty="0" err="1"/>
              <a:t>Kramnik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8568B-DDC5-4F88-A2F6-C201BCD8E285}"/>
              </a:ext>
            </a:extLst>
          </p:cNvPr>
          <p:cNvSpPr txBox="1"/>
          <p:nvPr/>
        </p:nvSpPr>
        <p:spPr>
          <a:xfrm>
            <a:off x="8841416" y="2538511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Viswanathan Anand</a:t>
            </a:r>
          </a:p>
        </p:txBody>
      </p:sp>
      <p:pic>
        <p:nvPicPr>
          <p:cNvPr id="19" name="Picture 18" descr="A person sitting at a table&#10;&#10;Description automatically generated with medium confidence">
            <a:extLst>
              <a:ext uri="{FF2B5EF4-FFF2-40B4-BE49-F238E27FC236}">
                <a16:creationId xmlns:a16="http://schemas.microsoft.com/office/drawing/2014/main" id="{F2FC9B7C-28DE-4C04-B55F-D2F0B5C69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35" y="5008526"/>
            <a:ext cx="2768111" cy="1743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8AE841-58C2-41A6-BAE0-8492C59F7263}"/>
              </a:ext>
            </a:extLst>
          </p:cNvPr>
          <p:cNvSpPr txBox="1"/>
          <p:nvPr/>
        </p:nvSpPr>
        <p:spPr>
          <a:xfrm>
            <a:off x="7466135" y="4580822"/>
            <a:ext cx="276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Magnus Carlsen</a:t>
            </a:r>
          </a:p>
        </p:txBody>
      </p:sp>
    </p:spTree>
    <p:extLst>
      <p:ext uri="{BB962C8B-B14F-4D97-AF65-F5344CB8AC3E}">
        <p14:creationId xmlns:p14="http://schemas.microsoft.com/office/powerpoint/2010/main" val="3613459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F8471-A78E-4B33-8E63-9AB94EDA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Relative Dominance: 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Duration and ELO Superiority</a:t>
            </a:r>
          </a:p>
        </p:txBody>
      </p:sp>
      <p:pic>
        <p:nvPicPr>
          <p:cNvPr id="10" name="Picture" title="This slide contains the following visuals: Rank1 Dominance (Margin Between Rank 1 and 2) ,actionButton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192AA166-C029-448C-9790-3BE21BB648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7" r="1" b="1"/>
          <a:stretch/>
        </p:blipFill>
        <p:spPr>
          <a:xfrm>
            <a:off x="321730" y="2285998"/>
            <a:ext cx="7229429" cy="4179176"/>
          </a:xfrm>
          <a:prstGeom prst="rect">
            <a:avLst/>
          </a:prstGeom>
          <a:noFill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1024-12CF-4D19-BA57-59F819C7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975" y="321732"/>
            <a:ext cx="4307478" cy="3847659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 dataset provided two means for determining the relative dominance of rank 1 players: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The duration each player held rank 1; and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The difference in ELO between the rank 1 player and the rank 2 player.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Unsurprisingly, both metrics point to Kasparov and Carlsen as exerting far more dominance than Anand, </a:t>
            </a:r>
            <a:r>
              <a:rPr lang="en-US" sz="1400" dirty="0" err="1">
                <a:solidFill>
                  <a:srgbClr val="FFFFFF"/>
                </a:solidFill>
              </a:rPr>
              <a:t>Kramnik</a:t>
            </a:r>
            <a:r>
              <a:rPr lang="en-US" sz="1400" dirty="0">
                <a:solidFill>
                  <a:srgbClr val="FFFFFF"/>
                </a:solidFill>
              </a:rPr>
              <a:t> and </a:t>
            </a:r>
            <a:r>
              <a:rPr lang="en-US" sz="1400" dirty="0" err="1">
                <a:solidFill>
                  <a:srgbClr val="FFFFFF"/>
                </a:solidFill>
              </a:rPr>
              <a:t>Topalov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Somewhat surprisingly, Kasparov’s mean ELO superiority exceeds that of Carlsen, even though the data period only includes the tail-end of Kasparov’s career.</a:t>
            </a:r>
          </a:p>
          <a:p>
            <a:pPr lvl="1"/>
            <a:r>
              <a:rPr lang="en-US" sz="1400" dirty="0">
                <a:solidFill>
                  <a:srgbClr val="FFFFFF"/>
                </a:solidFill>
              </a:rPr>
              <a:t>The dataset begins in July 2000.  Garry Kasparov held the Rank 1 position from 1984 until his retirement in 2005, a record 255 months.</a:t>
            </a:r>
          </a:p>
        </p:txBody>
      </p:sp>
      <p:pic>
        <p:nvPicPr>
          <p:cNvPr id="12" name="Picture" title="This slide contains the following visuals: tableEx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22256AAB-3703-40BB-A825-5B75299A00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814" b="72457"/>
          <a:stretch/>
        </p:blipFill>
        <p:spPr>
          <a:xfrm>
            <a:off x="7551159" y="4467284"/>
            <a:ext cx="4369585" cy="2068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091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4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6E54-A4B3-4551-8E44-8FD5AE39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Analysis: Mean Ratings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Does Rating Inflation Exist?</a:t>
            </a:r>
          </a:p>
        </p:txBody>
      </p:sp>
      <p:cxnSp>
        <p:nvCxnSpPr>
          <p:cNvPr id="32" name="Straight Connector 16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E85F-4BEF-4DAD-A4D3-5AAF54D7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3" y="2121762"/>
            <a:ext cx="4334255" cy="407856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An interesting question long discussed in chess circles is whether ELO (ratings) </a:t>
            </a:r>
            <a:r>
              <a:rPr 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are inflating over time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As shown to the right, the last twenty-one years clearly provides some support for this hypothesis.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Interestingly, this increase in mean ELO hits plateaus across each rating cohort.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More interestingly, these plateaus begin at different times: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For the T100, mean ELO plateaued in 2012 (ELO 2702)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For the T25, mean ELO plateaued in 2017 (ELO 2767)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For the T10, mean ELO plateaued in 2015 (ELO 2797)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This leads to a few interesting alternative hypotheses…</a:t>
            </a:r>
          </a:p>
          <a:p>
            <a:pPr lvl="1"/>
            <a:endParaRPr lang="en-US" sz="900" dirty="0">
              <a:solidFill>
                <a:schemeClr val="bg1"/>
              </a:solidFill>
            </a:endParaRPr>
          </a:p>
          <a:p>
            <a:pPr lvl="1"/>
            <a:endParaRPr lang="en-US" sz="900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</a:endParaRP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6" name="Picture" title="This slide contains the following visuals: Mean Rating by Cohort Over Time. Please refer to the notes on this slide for details">
            <a:hlinkClick r:id="rId3"/>
            <a:extLst>
              <a:ext uri="{FF2B5EF4-FFF2-40B4-BE49-F238E27FC236}">
                <a16:creationId xmlns:a16="http://schemas.microsoft.com/office/drawing/2014/main" id="{72985E78-01AE-4A48-8A96-A410ECBA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824" y="640263"/>
            <a:ext cx="7408494" cy="49720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200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F8471-A78E-4B33-8E63-9AB94EDA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Analysis: Age of Top 100 Players</a:t>
            </a:r>
            <a:br>
              <a:rPr lang="en-US" sz="3100">
                <a:solidFill>
                  <a:schemeClr val="bg1"/>
                </a:solidFill>
              </a:rPr>
            </a:br>
            <a:r>
              <a:rPr lang="en-US" sz="3100">
                <a:solidFill>
                  <a:schemeClr val="bg1"/>
                </a:solidFill>
              </a:rPr>
              <a:t>Did a Young Cohort of Players Cause the Increase in Average ELO?</a:t>
            </a:r>
          </a:p>
        </p:txBody>
      </p:sp>
      <p:pic>
        <p:nvPicPr>
          <p:cNvPr id="6" name="Picture" title="This slide contains the following visuals: Mean Age of ELO Cohorts over Time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6AAF8287-BC81-476B-BBE4-533AB3E61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1" b="-3"/>
          <a:stretch/>
        </p:blipFill>
        <p:spPr>
          <a:xfrm>
            <a:off x="548639" y="2271117"/>
            <a:ext cx="6818024" cy="4001667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1024-12CF-4D19-BA57-59F819C7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271117"/>
            <a:ext cx="3803904" cy="4358283"/>
          </a:xfrm>
        </p:spPr>
        <p:txBody>
          <a:bodyPr anchor="t">
            <a:normAutofit fontScale="92500"/>
          </a:bodyPr>
          <a:lstStyle/>
          <a:p>
            <a:r>
              <a:rPr lang="en-US" sz="2000" dirty="0"/>
              <a:t>The dataset presents another possible explanation for the increase in mean ELO.  </a:t>
            </a:r>
          </a:p>
          <a:p>
            <a:r>
              <a:rPr lang="en-US" sz="2000" dirty="0"/>
              <a:t>Namely the mean age of players in the Top 100 decreased from 33.06 to 29.45 between 2000 and 2011.</a:t>
            </a:r>
          </a:p>
          <a:p>
            <a:r>
              <a:rPr lang="en-US" sz="2000" dirty="0"/>
              <a:t>It seems possible that a young cohort rose in the ranks from 2005 to 2015, slowly pushing the median ELO upwards.</a:t>
            </a:r>
          </a:p>
          <a:p>
            <a:r>
              <a:rPr lang="en-US" sz="2000" dirty="0"/>
              <a:t>Tacked on to this hypothesis is the rise of computer-assisted training, which became increasingly prevalent in the 2000s.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26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AA4E6-6DEF-4DD1-BEE1-AE1B8D9F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Country of Origin: A Changing Tapestry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" title="This slide contains the following visuals: Origin of Top 100 Players over Time ,tableEx. Please refer to the notes on this slide for details">
            <a:hlinkClick r:id="rId2"/>
            <a:extLst>
              <a:ext uri="{FF2B5EF4-FFF2-40B4-BE49-F238E27FC236}">
                <a16:creationId xmlns:a16="http://schemas.microsoft.com/office/drawing/2014/main" id="{15FCE834-8BD2-4232-AE4E-473C44616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59" y="2481071"/>
            <a:ext cx="7112432" cy="4054086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64A8-B136-4F0D-9448-6A6B2816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Finally, the data lent itself to an examination of the country of origin of chess players over time.  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 most notable changes were the slow decline of Russia and the rise of India as a chess powerhouse.</a:t>
            </a:r>
          </a:p>
        </p:txBody>
      </p:sp>
    </p:spTree>
    <p:extLst>
      <p:ext uri="{BB962C8B-B14F-4D97-AF65-F5344CB8AC3E}">
        <p14:creationId xmlns:p14="http://schemas.microsoft.com/office/powerpoint/2010/main" val="159337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5290</TotalTime>
  <Words>664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Top Tier Chess</vt:lpstr>
      <vt:lpstr>Paths of the World Champions</vt:lpstr>
      <vt:lpstr>Rank 1 Players:  An Introduction</vt:lpstr>
      <vt:lpstr>Relative Dominance:  Duration and ELO Superiority</vt:lpstr>
      <vt:lpstr>Analysis: Mean Ratings Does Rating Inflation Exist?</vt:lpstr>
      <vt:lpstr>Analysis: Age of Top 100 Players Did a Young Cohort of Players Cause the Increase in Average ELO?</vt:lpstr>
      <vt:lpstr>Country of Origin: A Changing Tapestry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Myles MacDonald</dc:creator>
  <cp:lastModifiedBy>Myles MacDonald</cp:lastModifiedBy>
  <cp:revision>2</cp:revision>
  <dcterms:created xsi:type="dcterms:W3CDTF">2022-01-01T22:18:34Z</dcterms:created>
  <dcterms:modified xsi:type="dcterms:W3CDTF">2022-01-07T01:47:25Z</dcterms:modified>
</cp:coreProperties>
</file>