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4"/>
  </p:sldMasterIdLst>
  <p:notesMasterIdLst>
    <p:notesMasterId r:id="rId20"/>
  </p:notesMasterIdLst>
  <p:handoutMasterIdLst>
    <p:handoutMasterId r:id="rId21"/>
  </p:handoutMasterIdLst>
  <p:sldIdLst>
    <p:sldId id="331" r:id="rId5"/>
    <p:sldId id="6037" r:id="rId6"/>
    <p:sldId id="2147308318" r:id="rId7"/>
    <p:sldId id="2147308319" r:id="rId8"/>
    <p:sldId id="6044" r:id="rId9"/>
    <p:sldId id="6038" r:id="rId10"/>
    <p:sldId id="6047" r:id="rId11"/>
    <p:sldId id="6041" r:id="rId12"/>
    <p:sldId id="6049" r:id="rId13"/>
    <p:sldId id="2147308323" r:id="rId14"/>
    <p:sldId id="2147308322" r:id="rId15"/>
    <p:sldId id="2147308324" r:id="rId16"/>
    <p:sldId id="2147308325" r:id="rId17"/>
    <p:sldId id="2147308326" r:id="rId18"/>
    <p:sldId id="336" r:id="rId19"/>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A5D"/>
    <a:srgbClr val="314258"/>
    <a:srgbClr val="232F3E"/>
    <a:srgbClr val="414042"/>
    <a:srgbClr val="DCDCDC"/>
    <a:srgbClr val="4F81BD"/>
    <a:srgbClr val="0C9B2E"/>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36" autoAdjust="0"/>
    <p:restoredTop sz="63006" autoAdjust="0"/>
  </p:normalViewPr>
  <p:slideViewPr>
    <p:cSldViewPr snapToGrid="0" showGuides="1">
      <p:cViewPr varScale="1">
        <p:scale>
          <a:sx n="56" d="100"/>
          <a:sy n="56" d="100"/>
        </p:scale>
        <p:origin x="1848" y="17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4/20/22</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challenges facing our AFD customers </a:t>
            </a:r>
          </a:p>
          <a:p>
            <a:endParaRPr lang="en-US" dirty="0"/>
          </a:p>
          <a:p>
            <a:endParaRPr lang="en-US" dirty="0"/>
          </a:p>
          <a:p>
            <a:r>
              <a:rPr lang="en-US" dirty="0"/>
              <a:t>Either don’t have any or enough examples of labels OR they want to use AFD for anomaly detection. </a:t>
            </a:r>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48453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399476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approaches available all with pro’s and cons. </a:t>
            </a:r>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040256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RCF is simple to implement, just a couple  key hyper parameters – how many trees and how many samples per tree?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Deals with highly dimension data</a:t>
            </a:r>
          </a:p>
          <a:p>
            <a:pPr marL="342900" indent="-342900">
              <a:buFont typeface="Arial" panose="020B0604020202020204" pitchFamily="34" charset="0"/>
              <a:buChar char="•"/>
            </a:pPr>
            <a:r>
              <a:rPr lang="en-US" dirty="0"/>
              <a:t>Unique way to deal with irrelevant dimensions </a:t>
            </a:r>
          </a:p>
          <a:p>
            <a:pPr marL="342900" indent="-342900">
              <a:buFont typeface="Arial" panose="020B0604020202020204" pitchFamily="34" charset="0"/>
              <a:buChar char="•"/>
            </a:pPr>
            <a:r>
              <a:rPr lang="en-US" dirty="0"/>
              <a:t>Deals with duplicates and near duplicates </a:t>
            </a:r>
          </a:p>
          <a:p>
            <a:endParaRPr lang="en-US" dirty="0"/>
          </a:p>
          <a:p>
            <a:r>
              <a:rPr lang="en-US" dirty="0"/>
              <a:t>Anomaly measure is relatively simple to understand – low score = normal, high score – more anomalous </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349411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that one method is better than the other, just there is a tradeoff in complexity, scale and ability to detect anomalies. </a:t>
            </a:r>
          </a:p>
          <a:p>
            <a:endParaRPr lang="en-US" dirty="0"/>
          </a:p>
          <a:p>
            <a:r>
              <a:rPr lang="en-US" dirty="0"/>
              <a:t>Real fraud data is messy, high dimensionality, large and RARE!!!! </a:t>
            </a:r>
          </a:p>
          <a:p>
            <a:endParaRPr lang="en-US" dirty="0"/>
          </a:p>
          <a:p>
            <a:r>
              <a:rPr lang="en-US" dirty="0"/>
              <a:t>There are dozens of books and techniques for of anomaly detection, there is a balance between complexity, maintenance and ability to identify anomalies. Methods like </a:t>
            </a:r>
            <a:r>
              <a:rPr lang="en-US" dirty="0" err="1"/>
              <a:t>oneClassSVMs</a:t>
            </a:r>
            <a:r>
              <a:rPr lang="en-US" dirty="0"/>
              <a:t> or the use of an autoencoder are pretty slick however when talking to a business user explaining the complexity and maintenance requirements often makes it seem out of reach. </a:t>
            </a:r>
            <a:r>
              <a:rPr lang="en-US" dirty="0" err="1"/>
              <a:t>IsolationForest</a:t>
            </a:r>
            <a:r>
              <a:rPr lang="en-US" dirty="0"/>
              <a:t> is a popular, powerful and easy to implement option – but there is a better method that addresses the key drawbacks of </a:t>
            </a:r>
            <a:r>
              <a:rPr lang="en-US" dirty="0" err="1"/>
              <a:t>IsolationForest</a:t>
            </a:r>
            <a:r>
              <a:rPr lang="en-US" dirty="0"/>
              <a:t>  dealing with irrelevant features, and providing more theoretical support for a better evaluation metric. </a:t>
            </a:r>
          </a:p>
          <a:p>
            <a:endParaRPr lang="en-US" dirty="0"/>
          </a:p>
          <a:p>
            <a:r>
              <a:rPr lang="en-US" dirty="0"/>
              <a:t>Random cut forest </a:t>
            </a:r>
            <a:r>
              <a:rPr lang="en-US" dirty="0" err="1"/>
              <a:t>adedresses</a:t>
            </a:r>
            <a:r>
              <a:rPr lang="en-US" dirty="0"/>
              <a:t> this. </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598369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Some key features of RCF </a:t>
            </a:r>
          </a:p>
          <a:p>
            <a:endParaRPr lang="en-US" b="1" dirty="0"/>
          </a:p>
          <a:p>
            <a:r>
              <a:rPr lang="en-US" b="0" dirty="0"/>
              <a:t>Sampling</a:t>
            </a:r>
            <a:r>
              <a:rPr lang="en-US" b="1" dirty="0"/>
              <a:t>, </a:t>
            </a:r>
          </a:p>
          <a:p>
            <a:endParaRPr lang="en-US" b="1" dirty="0"/>
          </a:p>
          <a:p>
            <a:r>
              <a:rPr lang="en-US" b="1" dirty="0"/>
              <a:t>Reservoir in a nutshell </a:t>
            </a:r>
            <a:r>
              <a:rPr lang="en-US" dirty="0"/>
              <a:t>– suppose you want to sample 100 observations from a stream. First, fill your reservoir with the first 100 observations. As a new  observations is presented randomly replace a spot in your reservoir  </a:t>
            </a:r>
            <a:r>
              <a:rPr lang="en-US" b="1" dirty="0"/>
              <a:t>if a random number between 0 and 1 is less than 100/101. </a:t>
            </a:r>
          </a:p>
          <a:p>
            <a:endParaRPr lang="en-US" b="1" dirty="0"/>
          </a:p>
          <a:p>
            <a:r>
              <a:rPr lang="en-US" b="0" dirty="0"/>
              <a:t>Random Cut Trees </a:t>
            </a:r>
          </a:p>
          <a:p>
            <a:r>
              <a:rPr lang="en-US" b="1" dirty="0"/>
              <a:t>Isolation / Random Cuts in a nutshell – </a:t>
            </a:r>
            <a:r>
              <a:rPr lang="en-US" b="0" dirty="0"/>
              <a:t>calc the min and max of each feature, randomly select a feature based on it’s proportional difference, once feature selected uniform random sample between min and max. continue recursive splitting until all points are isolated. </a:t>
            </a:r>
          </a:p>
          <a:p>
            <a:endParaRPr lang="en-US" b="0" dirty="0"/>
          </a:p>
          <a:p>
            <a:r>
              <a:rPr lang="en-US" b="0" dirty="0" err="1"/>
              <a:t>Infrencing</a:t>
            </a:r>
            <a:r>
              <a:rPr lang="en-US" b="0" dirty="0"/>
              <a:t> </a:t>
            </a:r>
          </a:p>
          <a:p>
            <a:r>
              <a:rPr lang="en-US" b="1" dirty="0"/>
              <a:t>Collusive Displacement </a:t>
            </a:r>
            <a:r>
              <a:rPr lang="en-US" b="0" dirty="0"/>
              <a:t>– a measure of the change in model complexity (tree depth) based on inclusion of a new data point. If the tree gets deeper then it’s more likely to be an outlier. </a:t>
            </a:r>
            <a:endParaRPr lang="en-US" b="1"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563524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802574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Squid_C-01_ORANGE_1280x720_2x.png"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PURPLE_1280x720_Cluster-B_2x.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ORANGE_1280x720_2x.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ORANGE_1280x720_Cluster-A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_1280x720_Cluster-B_2x.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YELLOW_1280x720_Cluster-D_2x.png" TargetMode="External"/><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E126EE-C025-5948-A2CA-09B44FD20E5E}"/>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4"/>
          <a:srcRect/>
          <a:stretch/>
        </p:blipFill>
        <p:spPr>
          <a:xfrm>
            <a:off x="548820" y="731520"/>
            <a:ext cx="1356939" cy="811459"/>
          </a:xfrm>
          <a:prstGeom prst="rect">
            <a:avLst/>
          </a:prstGeom>
        </p:spPr>
      </p:pic>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r>
              <a:rPr lang="en-US"/>
              <a:t>Click icon to add picture</a:t>
            </a:r>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r>
              <a:rPr lang="en-US"/>
              <a:t>Click icon to add picture</a:t>
            </a:r>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r>
              <a:rPr lang="en-US"/>
              <a:t>Click icon to add picture</a:t>
            </a:r>
          </a:p>
        </p:txBody>
      </p:sp>
      <p:sp>
        <p:nvSpPr>
          <p:cNvPr id="2" name="Date Placeholder 1">
            <a:extLst>
              <a:ext uri="{FF2B5EF4-FFF2-40B4-BE49-F238E27FC236}">
                <a16:creationId xmlns:a16="http://schemas.microsoft.com/office/drawing/2014/main" id="{54AC774B-40B6-714D-9499-D83C97469930}"/>
              </a:ext>
            </a:extLst>
          </p:cNvPr>
          <p:cNvSpPr>
            <a:spLocks noGrp="1"/>
          </p:cNvSpPr>
          <p:nvPr>
            <p:ph type="dt" sz="half" idx="14"/>
          </p:nvPr>
        </p:nvSpPr>
        <p:spPr/>
        <p:txBody>
          <a:bodyPr/>
          <a:lstStyle/>
          <a:p>
            <a:fld id="{F690E3FB-2A92-3042-AB98-FD6C4B94125B}" type="datetimeyyyy">
              <a:rPr lang="en-NZ" smtClean="0"/>
              <a:t>2022</a:t>
            </a:fld>
            <a:endParaRPr lang="en-US" dirty="0"/>
          </a:p>
        </p:txBody>
      </p:sp>
      <p:sp>
        <p:nvSpPr>
          <p:cNvPr id="3" name="Footer Placeholder 2">
            <a:extLst>
              <a:ext uri="{FF2B5EF4-FFF2-40B4-BE49-F238E27FC236}">
                <a16:creationId xmlns:a16="http://schemas.microsoft.com/office/drawing/2014/main" id="{D0AE17FC-3EED-FD41-A440-5998437B2FE0}"/>
              </a:ext>
            </a:extLst>
          </p:cNvPr>
          <p:cNvSpPr>
            <a:spLocks noGrp="1"/>
          </p:cNvSpPr>
          <p:nvPr>
            <p:ph type="ftr" sz="quarter" idx="15"/>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r>
              <a:rPr lang="en-US"/>
              <a:t>Click icon to add picture</a:t>
            </a:r>
          </a:p>
        </p:txBody>
      </p:sp>
      <p:sp>
        <p:nvSpPr>
          <p:cNvPr id="2" name="Date Placeholder 1">
            <a:extLst>
              <a:ext uri="{FF2B5EF4-FFF2-40B4-BE49-F238E27FC236}">
                <a16:creationId xmlns:a16="http://schemas.microsoft.com/office/drawing/2014/main" id="{4BCCC130-958C-4049-8FF4-DA98090C7B94}"/>
              </a:ext>
            </a:extLst>
          </p:cNvPr>
          <p:cNvSpPr>
            <a:spLocks noGrp="1"/>
          </p:cNvSpPr>
          <p:nvPr>
            <p:ph type="dt" sz="half" idx="12"/>
          </p:nvPr>
        </p:nvSpPr>
        <p:spPr/>
        <p:txBody>
          <a:bodyPr/>
          <a:lstStyle/>
          <a:p>
            <a:fld id="{ADE92B35-599A-1F4C-9D6E-FDAF74F980BD}" type="datetimeyyyy">
              <a:rPr lang="en-NZ" smtClean="0"/>
              <a:t>2022</a:t>
            </a:fld>
            <a:endParaRPr lang="en-US" dirty="0"/>
          </a:p>
        </p:txBody>
      </p:sp>
      <p:sp>
        <p:nvSpPr>
          <p:cNvPr id="3" name="Footer Placeholder 2">
            <a:extLst>
              <a:ext uri="{FF2B5EF4-FFF2-40B4-BE49-F238E27FC236}">
                <a16:creationId xmlns:a16="http://schemas.microsoft.com/office/drawing/2014/main" id="{CA984A32-FF4F-3948-8C76-BDB8A0D8D5C7}"/>
              </a:ext>
            </a:extLst>
          </p:cNvPr>
          <p:cNvSpPr>
            <a:spLocks noGrp="1"/>
          </p:cNvSpPr>
          <p:nvPr>
            <p:ph type="ftr" sz="quarter" idx="13"/>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r>
              <a:rPr lang="en-US"/>
              <a:t>Click icon to add picture</a:t>
            </a:r>
          </a:p>
        </p:txBody>
      </p:sp>
      <p:sp>
        <p:nvSpPr>
          <p:cNvPr id="2" name="Date Placeholder 1">
            <a:extLst>
              <a:ext uri="{FF2B5EF4-FFF2-40B4-BE49-F238E27FC236}">
                <a16:creationId xmlns:a16="http://schemas.microsoft.com/office/drawing/2014/main" id="{FF4EF498-5EED-F941-B0A8-273A4466DEEC}"/>
              </a:ext>
            </a:extLst>
          </p:cNvPr>
          <p:cNvSpPr>
            <a:spLocks noGrp="1"/>
          </p:cNvSpPr>
          <p:nvPr>
            <p:ph type="dt" sz="half" idx="11"/>
          </p:nvPr>
        </p:nvSpPr>
        <p:spPr/>
        <p:txBody>
          <a:bodyPr/>
          <a:lstStyle/>
          <a:p>
            <a:fld id="{FAC7C51A-838D-3845-99F8-978AD04FC39C}" type="datetimeyyyy">
              <a:rPr lang="en-NZ" smtClean="0"/>
              <a:t>2022</a:t>
            </a:fld>
            <a:endParaRPr lang="en-US" dirty="0"/>
          </a:p>
        </p:txBody>
      </p:sp>
      <p:sp>
        <p:nvSpPr>
          <p:cNvPr id="3" name="Footer Placeholder 2">
            <a:extLst>
              <a:ext uri="{FF2B5EF4-FFF2-40B4-BE49-F238E27FC236}">
                <a16:creationId xmlns:a16="http://schemas.microsoft.com/office/drawing/2014/main" id="{9B4FE8B6-DCB1-3040-930D-83C6E9E3C293}"/>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r>
              <a:rPr lang="en-US"/>
              <a:t>Click icon to add picture</a:t>
            </a:r>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BD50A1A-8EEC-D640-87AE-897BCF065521}"/>
              </a:ext>
            </a:extLst>
          </p:cNvPr>
          <p:cNvSpPr>
            <a:spLocks noGrp="1"/>
          </p:cNvSpPr>
          <p:nvPr>
            <p:ph type="dt" sz="half" idx="11"/>
          </p:nvPr>
        </p:nvSpPr>
        <p:spPr/>
        <p:txBody>
          <a:bodyPr/>
          <a:lstStyle/>
          <a:p>
            <a:fld id="{7A531E0E-C02A-8B4F-82EA-4EFA1AD182FB}" type="datetimeyyyy">
              <a:rPr lang="en-NZ" smtClean="0"/>
              <a:t>2022</a:t>
            </a:fld>
            <a:endParaRPr lang="en-US" dirty="0"/>
          </a:p>
        </p:txBody>
      </p:sp>
      <p:sp>
        <p:nvSpPr>
          <p:cNvPr id="3" name="Footer Placeholder 2">
            <a:extLst>
              <a:ext uri="{FF2B5EF4-FFF2-40B4-BE49-F238E27FC236}">
                <a16:creationId xmlns:a16="http://schemas.microsoft.com/office/drawing/2014/main" id="{9EA47C19-3E8D-7E4C-BB91-71D74789EA10}"/>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a:t>Click to edit Master title style</a:t>
            </a:r>
            <a:endParaRPr lang="en-US" dirty="0"/>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3787D4D-EEEF-AD46-9397-00A45286D7C5}"/>
              </a:ext>
            </a:extLst>
          </p:cNvPr>
          <p:cNvSpPr>
            <a:spLocks noGrp="1"/>
          </p:cNvSpPr>
          <p:nvPr>
            <p:ph type="dt" sz="half" idx="24"/>
          </p:nvPr>
        </p:nvSpPr>
        <p:spPr/>
        <p:txBody>
          <a:bodyPr/>
          <a:lstStyle/>
          <a:p>
            <a:fld id="{4FA2F944-3380-F548-8870-C73E34CC9CB4}" type="datetimeyyyy">
              <a:rPr lang="en-NZ" smtClean="0"/>
              <a:t>2022</a:t>
            </a:fld>
            <a:endParaRPr lang="en-US" dirty="0"/>
          </a:p>
        </p:txBody>
      </p:sp>
      <p:sp>
        <p:nvSpPr>
          <p:cNvPr id="5" name="Footer Placeholder 4">
            <a:extLst>
              <a:ext uri="{FF2B5EF4-FFF2-40B4-BE49-F238E27FC236}">
                <a16:creationId xmlns:a16="http://schemas.microsoft.com/office/drawing/2014/main" id="{688EEE55-C154-0643-9307-D23A405717C8}"/>
              </a:ext>
            </a:extLst>
          </p:cNvPr>
          <p:cNvSpPr>
            <a:spLocks noGrp="1"/>
          </p:cNvSpPr>
          <p:nvPr>
            <p:ph type="ftr" sz="quarter" idx="25"/>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F16632FC-0DD4-5343-B692-115B4FA70043}"/>
              </a:ext>
            </a:extLst>
          </p:cNvPr>
          <p:cNvSpPr>
            <a:spLocks noGrp="1"/>
          </p:cNvSpPr>
          <p:nvPr>
            <p:ph type="dt" sz="half" idx="26"/>
          </p:nvPr>
        </p:nvSpPr>
        <p:spPr/>
        <p:txBody>
          <a:bodyPr/>
          <a:lstStyle/>
          <a:p>
            <a:fld id="{6EDC193B-0724-8046-A101-FA622474D62F}" type="datetimeyyyy">
              <a:rPr lang="en-NZ" smtClean="0"/>
              <a:t>2022</a:t>
            </a:fld>
            <a:endParaRPr lang="en-US" dirty="0"/>
          </a:p>
        </p:txBody>
      </p:sp>
      <p:sp>
        <p:nvSpPr>
          <p:cNvPr id="4" name="Footer Placeholder 3">
            <a:extLst>
              <a:ext uri="{FF2B5EF4-FFF2-40B4-BE49-F238E27FC236}">
                <a16:creationId xmlns:a16="http://schemas.microsoft.com/office/drawing/2014/main" id="{8B5612B9-2037-5A46-9243-C1FF78BA0FEF}"/>
              </a:ext>
            </a:extLst>
          </p:cNvPr>
          <p:cNvSpPr>
            <a:spLocks noGrp="1"/>
          </p:cNvSpPr>
          <p:nvPr>
            <p:ph type="ftr" sz="quarter" idx="27"/>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E8BCF82E-1DC4-4940-A769-CD0E961EE72D}"/>
              </a:ext>
            </a:extLst>
          </p:cNvPr>
          <p:cNvSpPr>
            <a:spLocks noGrp="1"/>
          </p:cNvSpPr>
          <p:nvPr>
            <p:ph type="dt" sz="half" idx="11"/>
          </p:nvPr>
        </p:nvSpPr>
        <p:spPr/>
        <p:txBody>
          <a:bodyPr/>
          <a:lstStyle/>
          <a:p>
            <a:fld id="{3B3A9D1C-D1EA-474E-93BE-5451F648A30D}" type="datetimeyyyy">
              <a:rPr lang="en-NZ" smtClean="0"/>
              <a:t>2022</a:t>
            </a:fld>
            <a:endParaRPr lang="en-US" dirty="0"/>
          </a:p>
        </p:txBody>
      </p:sp>
      <p:sp>
        <p:nvSpPr>
          <p:cNvPr id="5" name="Footer Placeholder 4">
            <a:extLst>
              <a:ext uri="{FF2B5EF4-FFF2-40B4-BE49-F238E27FC236}">
                <a16:creationId xmlns:a16="http://schemas.microsoft.com/office/drawing/2014/main" id="{A943CCF9-AA13-8E41-8B36-152599A58EDC}"/>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0DF95DB3-AAED-0F4A-B40F-D9BA3D96F2BF}"/>
              </a:ext>
            </a:extLst>
          </p:cNvPr>
          <p:cNvSpPr>
            <a:spLocks noGrp="1"/>
          </p:cNvSpPr>
          <p:nvPr>
            <p:ph type="dt" sz="half" idx="11"/>
          </p:nvPr>
        </p:nvSpPr>
        <p:spPr/>
        <p:txBody>
          <a:bodyPr/>
          <a:lstStyle/>
          <a:p>
            <a:fld id="{FBC2382D-4E1E-2C4E-A86A-9388CDC25D94}" type="datetimeyyyy">
              <a:rPr lang="en-NZ" smtClean="0"/>
              <a:t>2022</a:t>
            </a:fld>
            <a:endParaRPr lang="en-US" dirty="0"/>
          </a:p>
        </p:txBody>
      </p:sp>
      <p:sp>
        <p:nvSpPr>
          <p:cNvPr id="4" name="Footer Placeholder 3">
            <a:extLst>
              <a:ext uri="{FF2B5EF4-FFF2-40B4-BE49-F238E27FC236}">
                <a16:creationId xmlns:a16="http://schemas.microsoft.com/office/drawing/2014/main" id="{2D8B9839-337A-D141-A38F-1F0ACB1A5962}"/>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0317850C-982D-F04D-AF27-D35B9B5D2C0B}"/>
              </a:ext>
            </a:extLst>
          </p:cNvPr>
          <p:cNvSpPr>
            <a:spLocks noGrp="1"/>
          </p:cNvSpPr>
          <p:nvPr>
            <p:ph type="dt" sz="half" idx="11"/>
          </p:nvPr>
        </p:nvSpPr>
        <p:spPr/>
        <p:txBody>
          <a:bodyPr/>
          <a:lstStyle/>
          <a:p>
            <a:fld id="{6163D0A4-F2B0-E44E-BE28-6741AEE4BE2F}" type="datetimeyyyy">
              <a:rPr lang="en-NZ" smtClean="0"/>
              <a:t>2022</a:t>
            </a:fld>
            <a:endParaRPr lang="en-US" dirty="0"/>
          </a:p>
        </p:txBody>
      </p:sp>
      <p:sp>
        <p:nvSpPr>
          <p:cNvPr id="4" name="Footer Placeholder 3">
            <a:extLst>
              <a:ext uri="{FF2B5EF4-FFF2-40B4-BE49-F238E27FC236}">
                <a16:creationId xmlns:a16="http://schemas.microsoft.com/office/drawing/2014/main" id="{18F62231-B68B-E54C-AA44-5D80AD7A40E3}"/>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36658F26-6DF3-3049-9DD3-A462866EB3E8}"/>
              </a:ext>
            </a:extLst>
          </p:cNvPr>
          <p:cNvSpPr>
            <a:spLocks noGrp="1"/>
          </p:cNvSpPr>
          <p:nvPr>
            <p:ph type="dt" sz="half" idx="11"/>
          </p:nvPr>
        </p:nvSpPr>
        <p:spPr/>
        <p:txBody>
          <a:bodyPr/>
          <a:lstStyle/>
          <a:p>
            <a:fld id="{C688A17F-C936-B442-AEEB-B478443C6083}" type="datetimeyyyy">
              <a:rPr lang="en-NZ" smtClean="0"/>
              <a:t>2022</a:t>
            </a:fld>
            <a:endParaRPr lang="en-US" dirty="0"/>
          </a:p>
        </p:txBody>
      </p:sp>
      <p:sp>
        <p:nvSpPr>
          <p:cNvPr id="4" name="Footer Placeholder 3">
            <a:extLst>
              <a:ext uri="{FF2B5EF4-FFF2-40B4-BE49-F238E27FC236}">
                <a16:creationId xmlns:a16="http://schemas.microsoft.com/office/drawing/2014/main" id="{16270088-DB7C-E341-AFBA-66468E6496BD}"/>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C5704513-2A9F-E84C-9CF1-ECDDB3C2CEFF}"/>
              </a:ext>
            </a:extLst>
          </p:cNvPr>
          <p:cNvSpPr>
            <a:spLocks noGrp="1"/>
          </p:cNvSpPr>
          <p:nvPr>
            <p:ph type="dt" sz="half" idx="11"/>
          </p:nvPr>
        </p:nvSpPr>
        <p:spPr/>
        <p:txBody>
          <a:bodyPr/>
          <a:lstStyle/>
          <a:p>
            <a:fld id="{A3151FA0-FC14-C648-AD94-B80076848667}" type="datetimeyyyy">
              <a:rPr lang="en-NZ" smtClean="0"/>
              <a:t>2022</a:t>
            </a:fld>
            <a:endParaRPr lang="en-US" dirty="0"/>
          </a:p>
        </p:txBody>
      </p:sp>
      <p:sp>
        <p:nvSpPr>
          <p:cNvPr id="4" name="Footer Placeholder 3">
            <a:extLst>
              <a:ext uri="{FF2B5EF4-FFF2-40B4-BE49-F238E27FC236}">
                <a16:creationId xmlns:a16="http://schemas.microsoft.com/office/drawing/2014/main" id="{9CE72952-F3A4-4342-8C21-37D0E44AB57E}"/>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C1FD3-FC9E-C648-807B-884C49CEAC99}"/>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83E1712F-C136-2243-809A-79AE678B61D0}"/>
              </a:ext>
            </a:extLst>
          </p:cNvPr>
          <p:cNvSpPr>
            <a:spLocks noGrp="1"/>
          </p:cNvSpPr>
          <p:nvPr>
            <p:ph type="dt" sz="half" idx="11"/>
          </p:nvPr>
        </p:nvSpPr>
        <p:spPr/>
        <p:txBody>
          <a:bodyPr/>
          <a:lstStyle/>
          <a:p>
            <a:fld id="{20BBE208-EEA5-064D-B020-6998604C385D}" type="datetimeyyyy">
              <a:rPr lang="en-NZ" smtClean="0"/>
              <a:t>2022</a:t>
            </a:fld>
            <a:endParaRPr lang="en-US" dirty="0"/>
          </a:p>
        </p:txBody>
      </p:sp>
      <p:sp>
        <p:nvSpPr>
          <p:cNvPr id="4" name="Footer Placeholder 3">
            <a:extLst>
              <a:ext uri="{FF2B5EF4-FFF2-40B4-BE49-F238E27FC236}">
                <a16:creationId xmlns:a16="http://schemas.microsoft.com/office/drawing/2014/main" id="{940C016B-7760-0A41-A7C8-3F44AB5CC6C2}"/>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088F35-39AE-534E-AD03-B21DD335F80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a:t>Click to 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
        <p:nvSpPr>
          <p:cNvPr id="5" name="Date Placeholder 4">
            <a:extLst>
              <a:ext uri="{FF2B5EF4-FFF2-40B4-BE49-F238E27FC236}">
                <a16:creationId xmlns:a16="http://schemas.microsoft.com/office/drawing/2014/main" id="{D3962278-925F-954C-A847-5105DF3502F9}"/>
              </a:ext>
            </a:extLst>
          </p:cNvPr>
          <p:cNvSpPr>
            <a:spLocks noGrp="1"/>
          </p:cNvSpPr>
          <p:nvPr>
            <p:ph type="dt" sz="half" idx="11"/>
          </p:nvPr>
        </p:nvSpPr>
        <p:spPr/>
        <p:txBody>
          <a:bodyPr/>
          <a:lstStyle/>
          <a:p>
            <a:fld id="{6E4F5F55-9572-374B-9148-BCD876331CFF}" type="datetimeyyyy">
              <a:rPr lang="en-NZ" smtClean="0"/>
              <a:t>2022</a:t>
            </a:fld>
            <a:endParaRPr lang="en-US" dirty="0"/>
          </a:p>
        </p:txBody>
      </p:sp>
      <p:sp>
        <p:nvSpPr>
          <p:cNvPr id="8" name="Footer Placeholder 7">
            <a:extLst>
              <a:ext uri="{FF2B5EF4-FFF2-40B4-BE49-F238E27FC236}">
                <a16:creationId xmlns:a16="http://schemas.microsoft.com/office/drawing/2014/main" id="{58BE8D3E-0FA9-3A4F-B929-4DC721AF3E0D}"/>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
        <p:nvSpPr>
          <p:cNvPr id="7" name="Date Placeholder 6">
            <a:extLst>
              <a:ext uri="{FF2B5EF4-FFF2-40B4-BE49-F238E27FC236}">
                <a16:creationId xmlns:a16="http://schemas.microsoft.com/office/drawing/2014/main" id="{F9378F3C-7EC8-FA42-920A-9B2A5CC6D497}"/>
              </a:ext>
            </a:extLst>
          </p:cNvPr>
          <p:cNvSpPr>
            <a:spLocks noGrp="1"/>
          </p:cNvSpPr>
          <p:nvPr>
            <p:ph type="dt" sz="half" idx="10"/>
          </p:nvPr>
        </p:nvSpPr>
        <p:spPr/>
        <p:txBody>
          <a:bodyPr/>
          <a:lstStyle/>
          <a:p>
            <a:fld id="{EBB8D073-6BE3-2F4C-A7A9-0253C35DF645}" type="datetimeyyyy">
              <a:rPr lang="en-NZ" smtClean="0"/>
              <a:t>2022</a:t>
            </a:fld>
            <a:endParaRPr lang="en-US" dirty="0"/>
          </a:p>
        </p:txBody>
      </p:sp>
      <p:sp>
        <p:nvSpPr>
          <p:cNvPr id="8" name="Footer Placeholder 7">
            <a:extLst>
              <a:ext uri="{FF2B5EF4-FFF2-40B4-BE49-F238E27FC236}">
                <a16:creationId xmlns:a16="http://schemas.microsoft.com/office/drawing/2014/main" id="{A68B2D95-0459-474C-83B9-2E0E678FD21C}"/>
              </a:ext>
            </a:extLst>
          </p:cNvPr>
          <p:cNvSpPr>
            <a:spLocks noGrp="1"/>
          </p:cNvSpPr>
          <p:nvPr>
            <p:ph type="ftr" sz="quarter" idx="11"/>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B85D6DE-F8E5-2446-BAC8-D56A3BB2743E}"/>
              </a:ext>
            </a:extLst>
          </p:cNvPr>
          <p:cNvSpPr>
            <a:spLocks noGrp="1"/>
          </p:cNvSpPr>
          <p:nvPr>
            <p:ph type="dt" sz="half" idx="10"/>
          </p:nvPr>
        </p:nvSpPr>
        <p:spPr/>
        <p:txBody>
          <a:bodyPr/>
          <a:lstStyle>
            <a:lvl1pPr>
              <a:defRPr>
                <a:solidFill>
                  <a:schemeClr val="bg2">
                    <a:lumMod val="50000"/>
                  </a:schemeClr>
                </a:solidFill>
              </a:defRPr>
            </a:lvl1pPr>
          </a:lstStyle>
          <a:p>
            <a:fld id="{D6EAF410-F51A-EC4B-B596-F441264771A7}" type="datetimeyyyy">
              <a:rPr lang="en-NZ" smtClean="0"/>
              <a:t>2022</a:t>
            </a:fld>
            <a:endParaRPr lang="en-US" dirty="0"/>
          </a:p>
        </p:txBody>
      </p:sp>
      <p:sp>
        <p:nvSpPr>
          <p:cNvPr id="5" name="Footer Placeholder 4">
            <a:extLst>
              <a:ext uri="{FF2B5EF4-FFF2-40B4-BE49-F238E27FC236}">
                <a16:creationId xmlns:a16="http://schemas.microsoft.com/office/drawing/2014/main" id="{1DEE6BF0-1C1B-1F43-8933-425777A791DC}"/>
              </a:ext>
            </a:extLst>
          </p:cNvPr>
          <p:cNvSpPr>
            <a:spLocks noGrp="1"/>
          </p:cNvSpPr>
          <p:nvPr>
            <p:ph type="ftr" sz="quarter" idx="11"/>
          </p:nvPr>
        </p:nvSpPr>
        <p:spPr/>
        <p:txBody>
          <a:bodyPr/>
          <a:lstStyle>
            <a:lvl1pPr>
              <a:defRPr>
                <a:solidFill>
                  <a:schemeClr val="bg2">
                    <a:lumMod val="50000"/>
                  </a:schemeClr>
                </a:solidFill>
              </a:defRPr>
            </a:lvl1pPr>
          </a:lstStyle>
          <a:p>
            <a:pPr algn="l"/>
            <a:r>
              <a:rPr lang="en-US">
                <a:ea typeface="Amazon Ember" panose="020B0603020204020204" pitchFamily="34" charset="0"/>
                <a:cs typeface="Amazon Ember" panose="020B0603020204020204" pitchFamily="34" charset="0"/>
              </a:rPr>
              <a:t>©           , Amazon Web Services, Inc. or its Affiliates. </a:t>
            </a:r>
            <a:endParaRPr lang="en-US" dirty="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
        <p:nvSpPr>
          <p:cNvPr id="3" name="Date Placeholder 2">
            <a:extLst>
              <a:ext uri="{FF2B5EF4-FFF2-40B4-BE49-F238E27FC236}">
                <a16:creationId xmlns:a16="http://schemas.microsoft.com/office/drawing/2014/main" id="{55448F4D-74F8-1E43-87D9-9F511FAEDFF0}"/>
              </a:ext>
            </a:extLst>
          </p:cNvPr>
          <p:cNvSpPr>
            <a:spLocks noGrp="1"/>
          </p:cNvSpPr>
          <p:nvPr>
            <p:ph type="dt" sz="half" idx="10"/>
          </p:nvPr>
        </p:nvSpPr>
        <p:spPr/>
        <p:txBody>
          <a:bodyPr/>
          <a:lstStyle/>
          <a:p>
            <a:fld id="{B2FCFF08-54A7-8C41-94C3-6E31321DF599}" type="datetimeyyyy">
              <a:rPr lang="en-NZ" smtClean="0"/>
              <a:t>2022</a:t>
            </a:fld>
            <a:endParaRPr lang="en-US" dirty="0"/>
          </a:p>
        </p:txBody>
      </p:sp>
      <p:sp>
        <p:nvSpPr>
          <p:cNvPr id="5" name="Footer Placeholder 4">
            <a:extLst>
              <a:ext uri="{FF2B5EF4-FFF2-40B4-BE49-F238E27FC236}">
                <a16:creationId xmlns:a16="http://schemas.microsoft.com/office/drawing/2014/main" id="{C9876B7C-4934-8149-ADEA-FD9A1AD0EDF5}"/>
              </a:ext>
            </a:extLst>
          </p:cNvPr>
          <p:cNvSpPr>
            <a:spLocks noGrp="1"/>
          </p:cNvSpPr>
          <p:nvPr>
            <p:ph type="ftr" sz="quarter" idx="11"/>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Rectangle 6"/>
          <p:cNvSpPr/>
          <p:nvPr/>
        </p:nvSpPr>
        <p:spPr>
          <a:xfrm>
            <a:off x="13353446" y="339089"/>
            <a:ext cx="810790" cy="1920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160" dirty="0">
              <a:solidFill>
                <a:srgbClr val="FFFFFF"/>
              </a:solidFill>
              <a:latin typeface="Franklin Gothic Book"/>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endParaRPr lang="en-US" dirty="0">
              <a:solidFill>
                <a:srgbClr val="000000">
                  <a:lumMod val="65000"/>
                  <a:lumOff val="35000"/>
                </a:srgbClr>
              </a:solidFill>
              <a:latin typeface="Franklin Gothic Book"/>
            </a:endParaRPr>
          </a:p>
        </p:txBody>
      </p:sp>
      <p:sp>
        <p:nvSpPr>
          <p:cNvPr id="6" name="Slide Number Placeholder 5"/>
          <p:cNvSpPr>
            <a:spLocks noGrp="1"/>
          </p:cNvSpPr>
          <p:nvPr>
            <p:ph type="sldNum" sz="quarter" idx="12"/>
          </p:nvPr>
        </p:nvSpPr>
        <p:spPr>
          <a:xfrm>
            <a:off x="13399695" y="7712146"/>
            <a:ext cx="886460" cy="438150"/>
          </a:xfrm>
        </p:spPr>
        <p:txBody>
          <a:bodyPr/>
          <a:lstStyle>
            <a:lvl1pPr>
              <a:defRPr>
                <a:solidFill>
                  <a:schemeClr val="tx1">
                    <a:lumMod val="65000"/>
                    <a:lumOff val="35000"/>
                  </a:schemeClr>
                </a:solidFill>
              </a:defRPr>
            </a:lvl1pPr>
          </a:lstStyle>
          <a:p>
            <a:fld id="{02456A73-CB17-B748-BD2A-A20F5DD59EC7}" type="slidenum">
              <a:rPr lang="en-US" smtClean="0"/>
              <a:pPr/>
              <a:t>‹#›</a:t>
            </a:fld>
            <a:endParaRPr lang="en-US" dirty="0"/>
          </a:p>
        </p:txBody>
      </p:sp>
      <p:sp>
        <p:nvSpPr>
          <p:cNvPr id="10" name="Rectangle 9"/>
          <p:cNvSpPr/>
          <p:nvPr/>
        </p:nvSpPr>
        <p:spPr>
          <a:xfrm>
            <a:off x="13147054" y="339089"/>
            <a:ext cx="146304" cy="1920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160" dirty="0">
              <a:solidFill>
                <a:srgbClr val="FFFFFF"/>
              </a:solidFill>
              <a:latin typeface="Franklin Gothic Book"/>
            </a:endParaRPr>
          </a:p>
        </p:txBody>
      </p:sp>
      <p:pic>
        <p:nvPicPr>
          <p:cNvPr id="12" name="Picture 11" descr="WFU_Univ_White_Shield-only.eps"/>
          <p:cNvPicPr>
            <a:picLocks noChangeAspect="1"/>
          </p:cNvPicPr>
          <p:nvPr/>
        </p:nvPicPr>
        <p:blipFill>
          <a:blip r:embed="rId3"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3513188" y="1680341"/>
            <a:ext cx="491306" cy="427824"/>
          </a:xfrm>
          <a:prstGeom prst="rect">
            <a:avLst/>
          </a:prstGeom>
        </p:spPr>
      </p:pic>
    </p:spTree>
    <p:custDataLst>
      <p:tags r:id="rId1"/>
    </p:custDataLst>
    <p:extLst>
      <p:ext uri="{BB962C8B-B14F-4D97-AF65-F5344CB8AC3E}">
        <p14:creationId xmlns:p14="http://schemas.microsoft.com/office/powerpoint/2010/main" val="40156642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7C39-17F2-48C2-B98B-BE3F1CA16BB2}"/>
              </a:ext>
            </a:extLst>
          </p:cNvPr>
          <p:cNvSpPr>
            <a:spLocks noGrp="1"/>
          </p:cNvSpPr>
          <p:nvPr>
            <p:ph type="title" hasCustomPrompt="1"/>
          </p:nvPr>
        </p:nvSpPr>
        <p:spPr/>
        <p:txBody>
          <a:bodyPr/>
          <a:lstStyle>
            <a:lvl1pPr>
              <a:defRPr/>
            </a:lvl1pPr>
          </a:lstStyle>
          <a:p>
            <a:r>
              <a:rPr lang="en-US" dirty="0"/>
              <a:t>Title only layout</a:t>
            </a:r>
          </a:p>
        </p:txBody>
      </p:sp>
      <p:sp>
        <p:nvSpPr>
          <p:cNvPr id="3" name="Date Placeholder 2">
            <a:extLst>
              <a:ext uri="{FF2B5EF4-FFF2-40B4-BE49-F238E27FC236}">
                <a16:creationId xmlns:a16="http://schemas.microsoft.com/office/drawing/2014/main" id="{C3153832-733C-DC44-9B85-A94E4D76ED14}"/>
              </a:ext>
            </a:extLst>
          </p:cNvPr>
          <p:cNvSpPr>
            <a:spLocks noGrp="1"/>
          </p:cNvSpPr>
          <p:nvPr>
            <p:ph type="dt" sz="half" idx="14"/>
          </p:nvPr>
        </p:nvSpPr>
        <p:spPr/>
        <p:txBody>
          <a:bodyPr/>
          <a:lstStyle/>
          <a:p>
            <a:fld id="{F3FAF812-3ED0-4C31-9EE2-58436485E39B}" type="datetime1">
              <a:rPr lang="en-US" smtClean="0"/>
              <a:t>4/25/22</a:t>
            </a:fld>
            <a:endParaRPr lang="en-US"/>
          </a:p>
        </p:txBody>
      </p:sp>
      <p:sp>
        <p:nvSpPr>
          <p:cNvPr id="4" name="Footer Placeholder 3">
            <a:extLst>
              <a:ext uri="{FF2B5EF4-FFF2-40B4-BE49-F238E27FC236}">
                <a16:creationId xmlns:a16="http://schemas.microsoft.com/office/drawing/2014/main" id="{F9D078AB-DEAD-F743-9F61-1F1A88BD5F26}"/>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865FD768-1FDD-824A-A127-345B20AED234}"/>
              </a:ext>
            </a:extLst>
          </p:cNvPr>
          <p:cNvSpPr>
            <a:spLocks noGrp="1"/>
          </p:cNvSpPr>
          <p:nvPr>
            <p:ph type="sldNum" sz="quarter" idx="16"/>
          </p:nvPr>
        </p:nvSpPr>
        <p:spPr/>
        <p:txBody>
          <a:bodyPr/>
          <a:lstStyle/>
          <a:p>
            <a:fld id="{7834CDD4-D76F-4459-B025-0310E913C243}" type="slidenum">
              <a:rPr lang="en-US" smtClean="0"/>
              <a:pPr/>
              <a:t>‹#›</a:t>
            </a:fld>
            <a:endParaRPr lang="en-US"/>
          </a:p>
        </p:txBody>
      </p:sp>
      <p:sp>
        <p:nvSpPr>
          <p:cNvPr id="6" name="Content Placeholder 8">
            <a:extLst>
              <a:ext uri="{FF2B5EF4-FFF2-40B4-BE49-F238E27FC236}">
                <a16:creationId xmlns:a16="http://schemas.microsoft.com/office/drawing/2014/main" id="{CF04B6BC-7EA1-4535-9501-DB9C6C137299}"/>
              </a:ext>
            </a:extLst>
          </p:cNvPr>
          <p:cNvSpPr>
            <a:spLocks noGrp="1"/>
          </p:cNvSpPr>
          <p:nvPr>
            <p:ph sz="quarter" idx="17" hasCustomPrompt="1"/>
          </p:nvPr>
        </p:nvSpPr>
        <p:spPr>
          <a:xfrm>
            <a:off x="731520" y="396240"/>
            <a:ext cx="13167360" cy="289560"/>
          </a:xfrm>
        </p:spPr>
        <p:txBody>
          <a:bodyPr/>
          <a:lstStyle>
            <a:lvl1pPr marL="0" indent="0">
              <a:buNone/>
              <a:defRPr sz="1200"/>
            </a:lvl1pPr>
            <a:lvl2pPr marL="274320" indent="0">
              <a:buNone/>
              <a:defRPr sz="1080"/>
            </a:lvl2pPr>
            <a:lvl3pPr marL="603504" indent="0">
              <a:buNone/>
              <a:defRPr sz="1320"/>
            </a:lvl3pPr>
            <a:lvl4pPr marL="932688" indent="0">
              <a:buNone/>
              <a:defRPr sz="1260"/>
            </a:lvl4pPr>
            <a:lvl5pPr marL="1261872" indent="0">
              <a:buNone/>
              <a:defRPr sz="1260"/>
            </a:lvl5pPr>
          </a:lstStyle>
          <a:p>
            <a:pPr lvl="0"/>
            <a:r>
              <a:rPr lang="en-US" dirty="0"/>
              <a:t>CUSTOMER NAME</a:t>
            </a:r>
          </a:p>
        </p:txBody>
      </p:sp>
    </p:spTree>
    <p:extLst>
      <p:ext uri="{BB962C8B-B14F-4D97-AF65-F5344CB8AC3E}">
        <p14:creationId xmlns:p14="http://schemas.microsoft.com/office/powerpoint/2010/main" val="419136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1C32C7-59F5-DF47-8723-035723E617D2}"/>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a:t>Click to edit Master text styles</a:t>
            </a:r>
          </a:p>
        </p:txBody>
      </p:sp>
      <p:sp>
        <p:nvSpPr>
          <p:cNvPr id="5" name="Date Placeholder 4">
            <a:extLst>
              <a:ext uri="{FF2B5EF4-FFF2-40B4-BE49-F238E27FC236}">
                <a16:creationId xmlns:a16="http://schemas.microsoft.com/office/drawing/2014/main" id="{0D4806EB-B229-1B46-B078-A59945154534}"/>
              </a:ext>
            </a:extLst>
          </p:cNvPr>
          <p:cNvSpPr>
            <a:spLocks noGrp="1"/>
          </p:cNvSpPr>
          <p:nvPr>
            <p:ph type="dt" sz="half" idx="11"/>
          </p:nvPr>
        </p:nvSpPr>
        <p:spPr/>
        <p:txBody>
          <a:bodyPr/>
          <a:lstStyle/>
          <a:p>
            <a:fld id="{BA130C48-FBE8-0742-B43D-10A806BE0432}" type="datetimeyyyy">
              <a:rPr lang="en-NZ" smtClean="0"/>
              <a:t>2022</a:t>
            </a:fld>
            <a:endParaRPr lang="en-US" dirty="0"/>
          </a:p>
        </p:txBody>
      </p:sp>
      <p:sp>
        <p:nvSpPr>
          <p:cNvPr id="6" name="Footer Placeholder 5">
            <a:extLst>
              <a:ext uri="{FF2B5EF4-FFF2-40B4-BE49-F238E27FC236}">
                <a16:creationId xmlns:a16="http://schemas.microsoft.com/office/drawing/2014/main" id="{E7E7D9F1-6B13-354A-A67B-6C3B04BE7305}"/>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C5A18C-E55B-8242-9A52-05588436727F}"/>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0E7E381-5981-064E-8F01-1269D3D15F51}"/>
              </a:ext>
            </a:extLst>
          </p:cNvPr>
          <p:cNvSpPr>
            <a:spLocks noGrp="1"/>
          </p:cNvSpPr>
          <p:nvPr>
            <p:ph type="dt" sz="half" idx="10"/>
          </p:nvPr>
        </p:nvSpPr>
        <p:spPr/>
        <p:txBody>
          <a:bodyPr/>
          <a:lstStyle/>
          <a:p>
            <a:fld id="{E19DED38-7772-654B-A954-4D1745F1A7CB}" type="datetimeyyyy">
              <a:rPr lang="en-NZ" smtClean="0"/>
              <a:t>2022</a:t>
            </a:fld>
            <a:endParaRPr lang="en-US" dirty="0"/>
          </a:p>
        </p:txBody>
      </p:sp>
      <p:sp>
        <p:nvSpPr>
          <p:cNvPr id="4" name="Footer Placeholder 3">
            <a:extLst>
              <a:ext uri="{FF2B5EF4-FFF2-40B4-BE49-F238E27FC236}">
                <a16:creationId xmlns:a16="http://schemas.microsoft.com/office/drawing/2014/main" id="{08D86793-65C9-6342-B048-56B2096622A1}"/>
              </a:ext>
            </a:extLst>
          </p:cNvPr>
          <p:cNvSpPr>
            <a:spLocks noGrp="1"/>
          </p:cNvSpPr>
          <p:nvPr>
            <p:ph type="ftr" sz="quarter" idx="11"/>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BA6A43-4E15-784A-AF64-33ECD7483B38}"/>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EE27FB5-2997-EE4C-A3C0-B0CA9D57C1D2}"/>
              </a:ext>
            </a:extLst>
          </p:cNvPr>
          <p:cNvSpPr>
            <a:spLocks noGrp="1"/>
          </p:cNvSpPr>
          <p:nvPr>
            <p:ph type="dt" sz="half" idx="10"/>
          </p:nvPr>
        </p:nvSpPr>
        <p:spPr/>
        <p:txBody>
          <a:bodyPr/>
          <a:lstStyle/>
          <a:p>
            <a:fld id="{D57B57EF-C693-BA46-90D7-112167909B3D}" type="datetimeyyyy">
              <a:rPr lang="en-NZ" smtClean="0"/>
              <a:t>2022</a:t>
            </a:fld>
            <a:endParaRPr lang="en-US" dirty="0"/>
          </a:p>
        </p:txBody>
      </p:sp>
      <p:sp>
        <p:nvSpPr>
          <p:cNvPr id="5" name="Footer Placeholder 4">
            <a:extLst>
              <a:ext uri="{FF2B5EF4-FFF2-40B4-BE49-F238E27FC236}">
                <a16:creationId xmlns:a16="http://schemas.microsoft.com/office/drawing/2014/main" id="{ABC83F39-8551-2F44-AC81-A59AB124D687}"/>
              </a:ext>
            </a:extLst>
          </p:cNvPr>
          <p:cNvSpPr>
            <a:spLocks noGrp="1"/>
          </p:cNvSpPr>
          <p:nvPr>
            <p:ph type="ftr" sz="quarter" idx="11"/>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74084-2156-C643-BCD7-AEC980321020}"/>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FC547E3-EF5E-3F42-AE7C-4170228F7224}"/>
              </a:ext>
            </a:extLst>
          </p:cNvPr>
          <p:cNvSpPr>
            <a:spLocks noGrp="1"/>
          </p:cNvSpPr>
          <p:nvPr>
            <p:ph type="dt" sz="half" idx="10"/>
          </p:nvPr>
        </p:nvSpPr>
        <p:spPr/>
        <p:txBody>
          <a:bodyPr/>
          <a:lstStyle/>
          <a:p>
            <a:fld id="{94697C91-60D3-FC4F-94B9-A810877E6EAC}" type="datetimeyyyy">
              <a:rPr lang="en-NZ" smtClean="0"/>
              <a:t>2022</a:t>
            </a:fld>
            <a:endParaRPr lang="en-US" dirty="0"/>
          </a:p>
        </p:txBody>
      </p:sp>
      <p:sp>
        <p:nvSpPr>
          <p:cNvPr id="5" name="Footer Placeholder 4">
            <a:extLst>
              <a:ext uri="{FF2B5EF4-FFF2-40B4-BE49-F238E27FC236}">
                <a16:creationId xmlns:a16="http://schemas.microsoft.com/office/drawing/2014/main" id="{55582B9A-35FC-7E45-9672-2360BA6621FD}"/>
              </a:ext>
            </a:extLst>
          </p:cNvPr>
          <p:cNvSpPr>
            <a:spLocks noGrp="1"/>
          </p:cNvSpPr>
          <p:nvPr>
            <p:ph type="ftr" sz="quarter" idx="11"/>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CFF8B348-51F0-CC49-BECD-BCC2A830DAC0}"/>
              </a:ext>
            </a:extLst>
          </p:cNvPr>
          <p:cNvSpPr>
            <a:spLocks noGrp="1"/>
          </p:cNvSpPr>
          <p:nvPr>
            <p:ph type="dt" sz="half" idx="10"/>
          </p:nvPr>
        </p:nvSpPr>
        <p:spPr/>
        <p:txBody>
          <a:bodyPr/>
          <a:lstStyle/>
          <a:p>
            <a:fld id="{6B35D04F-D245-5844-8A1E-C9CA88EBF1CF}" type="datetimeyyyy">
              <a:rPr lang="en-NZ" smtClean="0"/>
              <a:t>2022</a:t>
            </a:fld>
            <a:endParaRPr lang="en-US" dirty="0"/>
          </a:p>
        </p:txBody>
      </p:sp>
      <p:sp>
        <p:nvSpPr>
          <p:cNvPr id="5" name="Footer Placeholder 4">
            <a:extLst>
              <a:ext uri="{FF2B5EF4-FFF2-40B4-BE49-F238E27FC236}">
                <a16:creationId xmlns:a16="http://schemas.microsoft.com/office/drawing/2014/main" id="{EBE01205-F3AB-1045-A44E-A1D5956500B2}"/>
              </a:ext>
            </a:extLst>
          </p:cNvPr>
          <p:cNvSpPr>
            <a:spLocks noGrp="1"/>
          </p:cNvSpPr>
          <p:nvPr>
            <p:ph type="ftr" sz="quarter" idx="11"/>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7D46B816-ACD6-9D46-9A62-7B10AC654EF1}"/>
              </a:ext>
            </a:extLst>
          </p:cNvPr>
          <p:cNvSpPr>
            <a:spLocks noGrp="1"/>
          </p:cNvSpPr>
          <p:nvPr>
            <p:ph type="dt" sz="half" idx="12"/>
          </p:nvPr>
        </p:nvSpPr>
        <p:spPr/>
        <p:txBody>
          <a:bodyPr/>
          <a:lstStyle/>
          <a:p>
            <a:fld id="{052C1A69-83C2-B541-B0C0-843129E2BF27}" type="datetimeyyyy">
              <a:rPr lang="en-NZ" smtClean="0"/>
              <a:t>2022</a:t>
            </a:fld>
            <a:endParaRPr lang="en-US" dirty="0"/>
          </a:p>
        </p:txBody>
      </p:sp>
      <p:sp>
        <p:nvSpPr>
          <p:cNvPr id="4" name="Footer Placeholder 3">
            <a:extLst>
              <a:ext uri="{FF2B5EF4-FFF2-40B4-BE49-F238E27FC236}">
                <a16:creationId xmlns:a16="http://schemas.microsoft.com/office/drawing/2014/main" id="{88FD3448-6EF7-1C4C-B008-67B2B70EDA71}"/>
              </a:ext>
            </a:extLst>
          </p:cNvPr>
          <p:cNvSpPr>
            <a:spLocks noGrp="1"/>
          </p:cNvSpPr>
          <p:nvPr>
            <p:ph type="ftr" sz="quarter" idx="13"/>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r>
              <a:rPr lang="en-US"/>
              <a:t>Click icon to add picture</a:t>
            </a:r>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
        <p:nvSpPr>
          <p:cNvPr id="3" name="Date Placeholder 2">
            <a:extLst>
              <a:ext uri="{FF2B5EF4-FFF2-40B4-BE49-F238E27FC236}">
                <a16:creationId xmlns:a16="http://schemas.microsoft.com/office/drawing/2014/main" id="{B2FB507D-94CF-0F49-AB41-2E3D361C62ED}"/>
              </a:ext>
            </a:extLst>
          </p:cNvPr>
          <p:cNvSpPr>
            <a:spLocks noGrp="1"/>
          </p:cNvSpPr>
          <p:nvPr>
            <p:ph type="dt" sz="half" idx="13"/>
          </p:nvPr>
        </p:nvSpPr>
        <p:spPr/>
        <p:txBody>
          <a:bodyPr/>
          <a:lstStyle/>
          <a:p>
            <a:fld id="{F8289478-5BB1-BF44-85C1-9BAA15924A11}" type="datetimeyyyy">
              <a:rPr lang="en-NZ" smtClean="0"/>
              <a:t>2022</a:t>
            </a:fld>
            <a:endParaRPr lang="en-US" dirty="0"/>
          </a:p>
        </p:txBody>
      </p:sp>
      <p:sp>
        <p:nvSpPr>
          <p:cNvPr id="4" name="Footer Placeholder 3">
            <a:extLst>
              <a:ext uri="{FF2B5EF4-FFF2-40B4-BE49-F238E27FC236}">
                <a16:creationId xmlns:a16="http://schemas.microsoft.com/office/drawing/2014/main" id="{CEBAD375-34E3-114E-805E-F9E9915EDFCE}"/>
              </a:ext>
            </a:extLst>
          </p:cNvPr>
          <p:cNvSpPr>
            <a:spLocks noGrp="1"/>
          </p:cNvSpPr>
          <p:nvPr>
            <p:ph type="ftr" sz="quarter" idx="14"/>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8"/>
          <a:srcRect/>
          <a:stretch/>
        </p:blipFill>
        <p:spPr>
          <a:xfrm>
            <a:off x="13349613" y="7531058"/>
            <a:ext cx="709192" cy="424102"/>
          </a:xfrm>
          <a:prstGeom prst="rect">
            <a:avLst/>
          </a:prstGeom>
        </p:spPr>
      </p:pic>
      <p:sp>
        <p:nvSpPr>
          <p:cNvPr id="4" name="Date Placeholder 3">
            <a:extLst>
              <a:ext uri="{FF2B5EF4-FFF2-40B4-BE49-F238E27FC236}">
                <a16:creationId xmlns:a16="http://schemas.microsoft.com/office/drawing/2014/main" id="{6E7CEF23-145E-EF47-8E7F-762C8BA26543}"/>
              </a:ext>
            </a:extLst>
          </p:cNvPr>
          <p:cNvSpPr>
            <a:spLocks noGrp="1"/>
          </p:cNvSpPr>
          <p:nvPr>
            <p:ph type="dt" sz="half" idx="2"/>
          </p:nvPr>
        </p:nvSpPr>
        <p:spPr>
          <a:xfrm>
            <a:off x="694788" y="7516597"/>
            <a:ext cx="716194" cy="438150"/>
          </a:xfrm>
          <a:prstGeom prst="rect">
            <a:avLst/>
          </a:prstGeom>
        </p:spPr>
        <p:txBody>
          <a:bodyPr vert="horz" lIns="91440" tIns="45720" rIns="91440" bIns="45720" rtlCol="0" anchor="ctr"/>
          <a:lstStyle>
            <a:lvl1pPr algn="l">
              <a:defRPr sz="1100">
                <a:solidFill>
                  <a:schemeClr val="tx2">
                    <a:lumMod val="50000"/>
                  </a:schemeClr>
                </a:solidFill>
              </a:defRPr>
            </a:lvl1pPr>
          </a:lstStyle>
          <a:p>
            <a:fld id="{B11A75EF-CE50-374C-A5B1-E6E64111E435}" type="datetimeyyyy">
              <a:rPr lang="en-NZ" smtClean="0"/>
              <a:t>2022</a:t>
            </a:fld>
            <a:endParaRPr lang="en-US" dirty="0"/>
          </a:p>
        </p:txBody>
      </p:sp>
      <p:sp>
        <p:nvSpPr>
          <p:cNvPr id="5" name="Footer Placeholder 4">
            <a:extLst>
              <a:ext uri="{FF2B5EF4-FFF2-40B4-BE49-F238E27FC236}">
                <a16:creationId xmlns:a16="http://schemas.microsoft.com/office/drawing/2014/main" id="{4D38843E-DDF7-6945-85ED-F0F56A0E3DF2}"/>
              </a:ext>
            </a:extLst>
          </p:cNvPr>
          <p:cNvSpPr>
            <a:spLocks noGrp="1"/>
          </p:cNvSpPr>
          <p:nvPr>
            <p:ph type="ftr" sz="quarter" idx="3"/>
          </p:nvPr>
        </p:nvSpPr>
        <p:spPr>
          <a:xfrm>
            <a:off x="548640" y="7517010"/>
            <a:ext cx="3710844" cy="438150"/>
          </a:xfrm>
          <a:prstGeom prst="rect">
            <a:avLst/>
          </a:prstGeom>
        </p:spPr>
        <p:txBody>
          <a:bodyPr vert="horz" lIns="91440" tIns="45720" rIns="91440" bIns="45720" rtlCol="0" anchor="ctr"/>
          <a:lstStyle>
            <a:lvl1pPr algn="ctr">
              <a:defRPr sz="1100">
                <a:solidFill>
                  <a:schemeClr val="tx1">
                    <a:tint val="75000"/>
                  </a:schemeClr>
                </a:solidFill>
              </a:defRPr>
            </a:lvl1p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 id="2147483715" r:id="rId25"/>
    <p:sldLayoutId id="2147483716" r:id="rId26"/>
  </p:sldLayoutIdLst>
  <p:hf sldNum="0" hdr="0"/>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sagemaker/latest/dg/randomcutforest.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hub.com/mikames/2022_tfc_summit_week" TargetMode="External"/><Relationship Id="rId4" Type="http://schemas.openxmlformats.org/officeDocument/2006/relationships/hyperlink" Target="https://aws.amazon.com/fraud-detecto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7477BD17-D1CE-254A-AE18-5284A433769C}"/>
              </a:ext>
            </a:extLst>
          </p:cNvPr>
          <p:cNvSpPr>
            <a:spLocks noGrp="1"/>
          </p:cNvSpPr>
          <p:nvPr>
            <p:ph type="body" sz="quarter" idx="10"/>
          </p:nvPr>
        </p:nvSpPr>
        <p:spPr>
          <a:xfrm>
            <a:off x="548640" y="5950356"/>
            <a:ext cx="5892800" cy="996597"/>
          </a:xfrm>
        </p:spPr>
        <p:txBody>
          <a:bodyPr/>
          <a:lstStyle/>
          <a:p>
            <a:r>
              <a:rPr lang="en-US" dirty="0"/>
              <a:t>Mike Ames / Marcel </a:t>
            </a:r>
            <a:r>
              <a:rPr lang="en-US" dirty="0" err="1"/>
              <a:t>Pivdal</a:t>
            </a:r>
            <a:endParaRPr lang="en-US" dirty="0"/>
          </a:p>
          <a:p>
            <a:r>
              <a:rPr lang="en-US" dirty="0"/>
              <a:t>May 2022</a:t>
            </a:r>
          </a:p>
        </p:txBody>
      </p:sp>
      <p:sp>
        <p:nvSpPr>
          <p:cNvPr id="15" name="Text Placeholder 5">
            <a:extLst>
              <a:ext uri="{FF2B5EF4-FFF2-40B4-BE49-F238E27FC236}">
                <a16:creationId xmlns:a16="http://schemas.microsoft.com/office/drawing/2014/main" id="{42088221-A969-C641-BDC3-E7BF45A5D470}"/>
              </a:ext>
            </a:extLst>
          </p:cNvPr>
          <p:cNvSpPr>
            <a:spLocks noGrp="1"/>
          </p:cNvSpPr>
          <p:nvPr>
            <p:ph type="body" sz="quarter" idx="12"/>
          </p:nvPr>
        </p:nvSpPr>
        <p:spPr>
          <a:xfrm>
            <a:off x="548640" y="3053166"/>
            <a:ext cx="11719981" cy="1191259"/>
          </a:xfrm>
        </p:spPr>
        <p:txBody>
          <a:bodyPr/>
          <a:lstStyle/>
          <a:p>
            <a:r>
              <a:rPr lang="en-US" sz="6600" dirty="0"/>
              <a:t>TFC Summit Week</a:t>
            </a:r>
          </a:p>
        </p:txBody>
      </p:sp>
      <p:sp>
        <p:nvSpPr>
          <p:cNvPr id="16" name="Text Placeholder 6">
            <a:extLst>
              <a:ext uri="{FF2B5EF4-FFF2-40B4-BE49-F238E27FC236}">
                <a16:creationId xmlns:a16="http://schemas.microsoft.com/office/drawing/2014/main" id="{3EAB9BA0-6E43-7743-9BF7-E934C3F2EBCC}"/>
              </a:ext>
            </a:extLst>
          </p:cNvPr>
          <p:cNvSpPr>
            <a:spLocks noGrp="1"/>
          </p:cNvSpPr>
          <p:nvPr>
            <p:ph type="body" sz="quarter" idx="13"/>
          </p:nvPr>
        </p:nvSpPr>
        <p:spPr>
          <a:xfrm>
            <a:off x="548640" y="4253721"/>
            <a:ext cx="9666531" cy="1231243"/>
          </a:xfrm>
        </p:spPr>
        <p:txBody>
          <a:bodyPr/>
          <a:lstStyle/>
          <a:p>
            <a:pPr>
              <a:lnSpc>
                <a:spcPct val="90000"/>
              </a:lnSpc>
              <a:spcBef>
                <a:spcPts val="0"/>
              </a:spcBef>
            </a:pPr>
            <a:r>
              <a:rPr lang="en-US" dirty="0">
                <a:solidFill>
                  <a:srgbClr val="FFC000"/>
                </a:solidFill>
              </a:rPr>
              <a:t>Finding needle in the haystack, using and integrating </a:t>
            </a:r>
            <a:r>
              <a:rPr lang="en-US" dirty="0" err="1">
                <a:solidFill>
                  <a:srgbClr val="FFC000"/>
                </a:solidFill>
              </a:rPr>
              <a:t>SageMaker</a:t>
            </a:r>
            <a:r>
              <a:rPr lang="en-US" dirty="0">
                <a:solidFill>
                  <a:srgbClr val="FFC000"/>
                </a:solidFill>
              </a:rPr>
              <a:t> </a:t>
            </a:r>
            <a:r>
              <a:rPr lang="en-US" dirty="0" err="1">
                <a:solidFill>
                  <a:srgbClr val="FFC000"/>
                </a:solidFill>
              </a:rPr>
              <a:t>RandomCutForests</a:t>
            </a:r>
            <a:r>
              <a:rPr lang="en-US" dirty="0">
                <a:solidFill>
                  <a:srgbClr val="FFC000"/>
                </a:solidFill>
              </a:rPr>
              <a:t> and Amazon Fraud Detector to identify anomalies in data</a:t>
            </a:r>
            <a:endParaRPr lang="en-US" sz="3600" dirty="0">
              <a:solidFill>
                <a:srgbClr val="FFC000"/>
              </a:solidFill>
            </a:endParaRPr>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2F7056-BE8A-4440-8B08-9AA42806C970}"/>
              </a:ext>
            </a:extLst>
          </p:cNvPr>
          <p:cNvSpPr>
            <a:spLocks noGrp="1"/>
          </p:cNvSpPr>
          <p:nvPr>
            <p:ph type="title"/>
          </p:nvPr>
        </p:nvSpPr>
        <p:spPr/>
        <p:txBody>
          <a:bodyPr/>
          <a:lstStyle/>
          <a:p>
            <a:r>
              <a:rPr lang="en-US" dirty="0"/>
              <a:t>Demo 1: Labeling w. RCF</a:t>
            </a:r>
          </a:p>
        </p:txBody>
      </p:sp>
      <p:sp>
        <p:nvSpPr>
          <p:cNvPr id="4" name="Date Placeholder 3">
            <a:extLst>
              <a:ext uri="{FF2B5EF4-FFF2-40B4-BE49-F238E27FC236}">
                <a16:creationId xmlns:a16="http://schemas.microsoft.com/office/drawing/2014/main" id="{EB5F4C8C-7D01-884B-BB73-8677BD7ABD3D}"/>
              </a:ext>
            </a:extLst>
          </p:cNvPr>
          <p:cNvSpPr>
            <a:spLocks noGrp="1"/>
          </p:cNvSpPr>
          <p:nvPr>
            <p:ph type="dt" sz="half" idx="10"/>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CA5AD244-4110-4D4F-AC70-E3F0B8DA7924}"/>
              </a:ext>
            </a:extLst>
          </p:cNvPr>
          <p:cNvSpPr>
            <a:spLocks noGrp="1"/>
          </p:cNvSpPr>
          <p:nvPr>
            <p:ph type="ftr" sz="quarter" idx="11"/>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17258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A0AC-6F85-404D-9FCF-F3B89A0E6131}"/>
              </a:ext>
            </a:extLst>
          </p:cNvPr>
          <p:cNvSpPr>
            <a:spLocks noGrp="1"/>
          </p:cNvSpPr>
          <p:nvPr>
            <p:ph type="title"/>
          </p:nvPr>
        </p:nvSpPr>
        <p:spPr/>
        <p:txBody>
          <a:bodyPr/>
          <a:lstStyle/>
          <a:p>
            <a:r>
              <a:rPr lang="en-US" dirty="0" err="1"/>
              <a:t>RandomCutForest</a:t>
            </a:r>
            <a:r>
              <a:rPr lang="en-US" dirty="0"/>
              <a:t>: Use Case #3 </a:t>
            </a:r>
            <a:r>
              <a:rPr lang="en-US" dirty="0">
                <a:solidFill>
                  <a:srgbClr val="FFC000"/>
                </a:solidFill>
              </a:rPr>
              <a:t>RCF for Anomaly Detection </a:t>
            </a:r>
          </a:p>
        </p:txBody>
      </p:sp>
      <p:sp>
        <p:nvSpPr>
          <p:cNvPr id="3" name="Text Placeholder 2">
            <a:extLst>
              <a:ext uri="{FF2B5EF4-FFF2-40B4-BE49-F238E27FC236}">
                <a16:creationId xmlns:a16="http://schemas.microsoft.com/office/drawing/2014/main" id="{185CE6F7-2BCD-B44B-8CA1-D505A6666EA4}"/>
              </a:ext>
            </a:extLst>
          </p:cNvPr>
          <p:cNvSpPr>
            <a:spLocks noGrp="1"/>
          </p:cNvSpPr>
          <p:nvPr>
            <p:ph type="body" sz="quarter" idx="10"/>
          </p:nvPr>
        </p:nvSpPr>
        <p:spPr>
          <a:xfrm>
            <a:off x="548640" y="1645920"/>
            <a:ext cx="13510260" cy="5870264"/>
          </a:xfrm>
        </p:spPr>
        <p:txBody>
          <a:bodyPr/>
          <a:lstStyle/>
          <a:p>
            <a:pPr marL="514350" indent="-514350">
              <a:buFont typeface="+mj-lt"/>
              <a:buAutoNum type="arabicPeriod"/>
            </a:pPr>
            <a:r>
              <a:rPr lang="en-US" sz="2400" dirty="0"/>
              <a:t>Read CSV into a </a:t>
            </a:r>
            <a:r>
              <a:rPr lang="en-US" sz="2400" dirty="0" err="1"/>
              <a:t>DataFrame</a:t>
            </a:r>
            <a:endParaRPr lang="en-US" sz="2400" dirty="0"/>
          </a:p>
          <a:p>
            <a:pPr marL="514350" indent="-514350">
              <a:buFont typeface="+mj-lt"/>
              <a:buAutoNum type="arabicPeriod"/>
            </a:pPr>
            <a:r>
              <a:rPr lang="en-US" sz="2400" dirty="0"/>
              <a:t>Profile data identity - numeric and categorical features </a:t>
            </a:r>
          </a:p>
          <a:p>
            <a:pPr marL="514350" indent="-514350">
              <a:buFont typeface="+mj-lt"/>
              <a:buAutoNum type="arabicPeriod"/>
            </a:pPr>
            <a:r>
              <a:rPr lang="en-US" sz="2400" dirty="0"/>
              <a:t>Deal with Missing Values</a:t>
            </a:r>
          </a:p>
          <a:p>
            <a:pPr marL="1703070" lvl="1" indent="-514350"/>
            <a:r>
              <a:rPr lang="en-US" sz="2000" dirty="0"/>
              <a:t>Replace missing numeric values with -1 </a:t>
            </a:r>
          </a:p>
          <a:p>
            <a:pPr marL="1703070" lvl="1" indent="-514350"/>
            <a:r>
              <a:rPr lang="en-US" sz="2000" dirty="0"/>
              <a:t>Replace missing categorical values with UNKNOWN </a:t>
            </a:r>
          </a:p>
          <a:p>
            <a:pPr marL="514350" indent="-514350">
              <a:buFont typeface="+mj-lt"/>
              <a:buAutoNum type="arabicPeriod"/>
            </a:pPr>
            <a:r>
              <a:rPr lang="en-US" sz="2400" dirty="0"/>
              <a:t>Transform categorical features: One-hot, count , hashing, ordinal </a:t>
            </a:r>
            <a:r>
              <a:rPr lang="en-US" sz="2400" dirty="0" err="1"/>
              <a:t>etc</a:t>
            </a:r>
            <a:r>
              <a:rPr lang="en-US" sz="2400" dirty="0"/>
              <a:t>… </a:t>
            </a:r>
          </a:p>
          <a:p>
            <a:pPr marL="514350" indent="-514350">
              <a:buFont typeface="+mj-lt"/>
              <a:buAutoNum type="arabicPeriod"/>
            </a:pPr>
            <a:r>
              <a:rPr lang="en-US" sz="2400" dirty="0"/>
              <a:t>Train RCF:</a:t>
            </a:r>
          </a:p>
          <a:p>
            <a:pPr marL="1703070" lvl="1" indent="-514350"/>
            <a:r>
              <a:rPr lang="en-US" sz="2000" dirty="0" err="1"/>
              <a:t>num_trees</a:t>
            </a:r>
            <a:r>
              <a:rPr lang="en-US" sz="2000" dirty="0"/>
              <a:t> = (min: 50, max: 1000)</a:t>
            </a:r>
          </a:p>
          <a:p>
            <a:pPr marL="1703070" lvl="1" indent="-514350"/>
            <a:r>
              <a:rPr lang="en-US" sz="2000" dirty="0" err="1"/>
              <a:t>num_samples_per_tree</a:t>
            </a:r>
            <a:r>
              <a:rPr lang="en-US" sz="2000" dirty="0"/>
              <a:t> - (min: 1, max: 2048)</a:t>
            </a:r>
          </a:p>
          <a:p>
            <a:pPr marL="514350" indent="-514350">
              <a:buFont typeface="+mj-lt"/>
              <a:buAutoNum type="arabicPeriod"/>
            </a:pPr>
            <a:r>
              <a:rPr lang="en-US" sz="2400" dirty="0"/>
              <a:t>Create RCF endpoint</a:t>
            </a:r>
          </a:p>
          <a:p>
            <a:pPr marL="514350" indent="-514350">
              <a:buFont typeface="+mj-lt"/>
              <a:buAutoNum type="arabicPeriod"/>
            </a:pPr>
            <a:r>
              <a:rPr lang="en-US" sz="2400" dirty="0"/>
              <a:t>Import endpoint into AFD </a:t>
            </a:r>
          </a:p>
          <a:p>
            <a:pPr marL="514350" indent="-514350">
              <a:buFont typeface="+mj-lt"/>
              <a:buAutoNum type="arabicPeriod"/>
            </a:pPr>
            <a:r>
              <a:rPr lang="en-US" sz="2400" dirty="0"/>
              <a:t>Add score variable to AFD Event. </a:t>
            </a:r>
          </a:p>
          <a:p>
            <a:pPr marL="514350" indent="-514350">
              <a:buFont typeface="+mj-lt"/>
              <a:buAutoNum type="arabicPeriod"/>
            </a:pPr>
            <a:r>
              <a:rPr lang="en-US" sz="2400" dirty="0"/>
              <a:t>Create Detector</a:t>
            </a:r>
          </a:p>
        </p:txBody>
      </p:sp>
      <p:sp>
        <p:nvSpPr>
          <p:cNvPr id="4" name="Date Placeholder 3">
            <a:extLst>
              <a:ext uri="{FF2B5EF4-FFF2-40B4-BE49-F238E27FC236}">
                <a16:creationId xmlns:a16="http://schemas.microsoft.com/office/drawing/2014/main" id="{D1A4ABA8-97B5-DB4C-BEF8-0BA1615B0F58}"/>
              </a:ext>
            </a:extLst>
          </p:cNvPr>
          <p:cNvSpPr>
            <a:spLocks noGrp="1"/>
          </p:cNvSpPr>
          <p:nvPr>
            <p:ph type="dt" sz="half" idx="11"/>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7B58611C-3ADE-9741-8261-4C7BAD16495E}"/>
              </a:ext>
            </a:extLst>
          </p:cNvPr>
          <p:cNvSpPr>
            <a:spLocks noGrp="1"/>
          </p:cNvSpPr>
          <p:nvPr>
            <p:ph type="ftr" sz="quarter" idx="12"/>
          </p:nvPr>
        </p:nvSpPr>
        <p:spPr/>
        <p:txBody>
          <a:bodyPr/>
          <a:lstStyle/>
          <a:p>
            <a:pPr algn="l"/>
            <a:r>
              <a:rPr lang="en-US" dirty="0">
                <a:solidFill>
                  <a:schemeClr val="tx1">
                    <a:lumMod val="50000"/>
                  </a:schemeClr>
                </a:solidFill>
                <a:ea typeface="Amazon Ember" panose="020B0603020204020204" pitchFamily="34" charset="0"/>
                <a:cs typeface="Amazon Ember" panose="020B0603020204020204" pitchFamily="34" charset="0"/>
              </a:rPr>
              <a:t>©           , Amazon Web Services, Inc. or its Affiliates. </a:t>
            </a:r>
          </a:p>
        </p:txBody>
      </p:sp>
    </p:spTree>
    <p:extLst>
      <p:ext uri="{BB962C8B-B14F-4D97-AF65-F5344CB8AC3E}">
        <p14:creationId xmlns:p14="http://schemas.microsoft.com/office/powerpoint/2010/main" val="191159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2F7056-BE8A-4440-8B08-9AA42806C970}"/>
              </a:ext>
            </a:extLst>
          </p:cNvPr>
          <p:cNvSpPr>
            <a:spLocks noGrp="1"/>
          </p:cNvSpPr>
          <p:nvPr>
            <p:ph type="title"/>
          </p:nvPr>
        </p:nvSpPr>
        <p:spPr/>
        <p:txBody>
          <a:bodyPr/>
          <a:lstStyle/>
          <a:p>
            <a:r>
              <a:rPr lang="en-US" dirty="0"/>
              <a:t>Demo 2: RCF Endpoint in AFD</a:t>
            </a:r>
          </a:p>
        </p:txBody>
      </p:sp>
      <p:sp>
        <p:nvSpPr>
          <p:cNvPr id="4" name="Date Placeholder 3">
            <a:extLst>
              <a:ext uri="{FF2B5EF4-FFF2-40B4-BE49-F238E27FC236}">
                <a16:creationId xmlns:a16="http://schemas.microsoft.com/office/drawing/2014/main" id="{EB5F4C8C-7D01-884B-BB73-8677BD7ABD3D}"/>
              </a:ext>
            </a:extLst>
          </p:cNvPr>
          <p:cNvSpPr>
            <a:spLocks noGrp="1"/>
          </p:cNvSpPr>
          <p:nvPr>
            <p:ph type="dt" sz="half" idx="10"/>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CA5AD244-4110-4D4F-AC70-E3F0B8DA7924}"/>
              </a:ext>
            </a:extLst>
          </p:cNvPr>
          <p:cNvSpPr>
            <a:spLocks noGrp="1"/>
          </p:cNvSpPr>
          <p:nvPr>
            <p:ph type="ftr" sz="quarter" idx="11"/>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66363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18DB83-4AAB-2045-86C0-268814DF7847}"/>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926E15EA-A60F-6042-8BA0-424E065C15DB}"/>
              </a:ext>
            </a:extLst>
          </p:cNvPr>
          <p:cNvSpPr>
            <a:spLocks noGrp="1"/>
          </p:cNvSpPr>
          <p:nvPr>
            <p:ph type="body" sz="quarter" idx="10"/>
          </p:nvPr>
        </p:nvSpPr>
        <p:spPr>
          <a:xfrm>
            <a:off x="548640" y="1645920"/>
            <a:ext cx="13510260" cy="5554980"/>
          </a:xfrm>
        </p:spPr>
        <p:txBody>
          <a:bodyPr/>
          <a:lstStyle/>
          <a:p>
            <a:r>
              <a:rPr lang="en-US" dirty="0" err="1"/>
              <a:t>RandomCutForest</a:t>
            </a:r>
            <a:r>
              <a:rPr lang="en-US" dirty="0"/>
              <a:t> is a powerful anomaly detection method which can be used to augment functionality in Amazon Fraud Detector and more importantly enable customers to take advantage of Fraud Detector when they have insufficient labeled data OR when they simply need to incorporate anomaly detection in their fraud program. </a:t>
            </a:r>
          </a:p>
          <a:p>
            <a:endParaRPr lang="en-US" dirty="0"/>
          </a:p>
          <a:p>
            <a:r>
              <a:rPr lang="en-US" dirty="0"/>
              <a:t>Key Use Cases:</a:t>
            </a:r>
          </a:p>
          <a:p>
            <a:pPr marL="457200" indent="-457200">
              <a:buFont typeface="Arial" panose="020B0604020202020204" pitchFamily="34" charset="0"/>
              <a:buChar char="•"/>
            </a:pPr>
            <a:r>
              <a:rPr lang="en-US" dirty="0"/>
              <a:t>Create a labeled dataset for AFD training. </a:t>
            </a:r>
          </a:p>
          <a:p>
            <a:pPr marL="457200" indent="-457200">
              <a:buFont typeface="Arial" panose="020B0604020202020204" pitchFamily="34" charset="0"/>
              <a:buChar char="•"/>
            </a:pPr>
            <a:r>
              <a:rPr lang="en-US" dirty="0"/>
              <a:t>Create a Anomaly Detection model and integrate w. AFD for rule authoring </a:t>
            </a:r>
          </a:p>
          <a:p>
            <a:pPr marL="457200" indent="-457200">
              <a:buFont typeface="Arial" panose="020B0604020202020204" pitchFamily="34" charset="0"/>
              <a:buChar char="•"/>
            </a:pPr>
            <a:r>
              <a:rPr lang="en-US" dirty="0"/>
              <a:t>And more… </a:t>
            </a:r>
          </a:p>
        </p:txBody>
      </p:sp>
      <p:sp>
        <p:nvSpPr>
          <p:cNvPr id="3" name="Date Placeholder 2">
            <a:extLst>
              <a:ext uri="{FF2B5EF4-FFF2-40B4-BE49-F238E27FC236}">
                <a16:creationId xmlns:a16="http://schemas.microsoft.com/office/drawing/2014/main" id="{BCA4DC41-86FE-3D4D-8752-2DE806407C6B}"/>
              </a:ext>
            </a:extLst>
          </p:cNvPr>
          <p:cNvSpPr>
            <a:spLocks noGrp="1"/>
          </p:cNvSpPr>
          <p:nvPr>
            <p:ph type="dt" sz="half" idx="11"/>
          </p:nvPr>
        </p:nvSpPr>
        <p:spPr/>
        <p:txBody>
          <a:bodyPr/>
          <a:lstStyle/>
          <a:p>
            <a:fld id="{94697C91-60D3-FC4F-94B9-A810877E6EAC}" type="datetimeyyyy">
              <a:rPr lang="en-NZ" smtClean="0"/>
              <a:t>2022</a:t>
            </a:fld>
            <a:endParaRPr lang="en-US" dirty="0"/>
          </a:p>
        </p:txBody>
      </p:sp>
      <p:sp>
        <p:nvSpPr>
          <p:cNvPr id="4" name="Footer Placeholder 3">
            <a:extLst>
              <a:ext uri="{FF2B5EF4-FFF2-40B4-BE49-F238E27FC236}">
                <a16:creationId xmlns:a16="http://schemas.microsoft.com/office/drawing/2014/main" id="{6E78CCF3-F175-0143-8A34-FD6989530B38}"/>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86013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53D6-291E-ED45-91C0-FE80A11B3F84}"/>
              </a:ext>
            </a:extLst>
          </p:cNvPr>
          <p:cNvSpPr>
            <a:spLocks noGrp="1"/>
          </p:cNvSpPr>
          <p:nvPr>
            <p:ph type="title"/>
          </p:nvPr>
        </p:nvSpPr>
        <p:spPr/>
        <p:txBody>
          <a:bodyPr/>
          <a:lstStyle/>
          <a:p>
            <a:r>
              <a:rPr lang="en-US" dirty="0"/>
              <a:t>Learn More</a:t>
            </a:r>
          </a:p>
        </p:txBody>
      </p:sp>
      <p:sp>
        <p:nvSpPr>
          <p:cNvPr id="3" name="Text Placeholder 2">
            <a:extLst>
              <a:ext uri="{FF2B5EF4-FFF2-40B4-BE49-F238E27FC236}">
                <a16:creationId xmlns:a16="http://schemas.microsoft.com/office/drawing/2014/main" id="{F3DE8509-34C6-E846-9E7A-519685EF2DD6}"/>
              </a:ext>
            </a:extLst>
          </p:cNvPr>
          <p:cNvSpPr>
            <a:spLocks noGrp="1"/>
          </p:cNvSpPr>
          <p:nvPr>
            <p:ph type="body" sz="quarter" idx="10"/>
          </p:nvPr>
        </p:nvSpPr>
        <p:spPr/>
        <p:txBody>
          <a:bodyPr/>
          <a:lstStyle/>
          <a:p>
            <a:r>
              <a:rPr lang="en-US" dirty="0"/>
              <a:t>Amazon </a:t>
            </a:r>
            <a:r>
              <a:rPr lang="en-US" dirty="0" err="1"/>
              <a:t>SageMaker</a:t>
            </a:r>
            <a:r>
              <a:rPr lang="en-US" dirty="0"/>
              <a:t> Random Cut Forest </a:t>
            </a:r>
          </a:p>
          <a:p>
            <a:r>
              <a:rPr lang="en-US" dirty="0">
                <a:hlinkClick r:id="rId3"/>
              </a:rPr>
              <a:t>https://docs.aws.amazon.com/sagemaker/latest/dg/randomcutforest.html</a:t>
            </a:r>
            <a:endParaRPr lang="en-US" dirty="0"/>
          </a:p>
          <a:p>
            <a:endParaRPr lang="en-US" dirty="0"/>
          </a:p>
          <a:p>
            <a:r>
              <a:rPr lang="en-US" dirty="0"/>
              <a:t>Amazon Fraud Detector </a:t>
            </a:r>
          </a:p>
          <a:p>
            <a:r>
              <a:rPr lang="en-US" dirty="0">
                <a:hlinkClick r:id="rId4"/>
              </a:rPr>
              <a:t>https://aws.amazon.com/fraud-detector/</a:t>
            </a:r>
            <a:endParaRPr lang="en-US" dirty="0"/>
          </a:p>
          <a:p>
            <a:endParaRPr lang="en-US" dirty="0"/>
          </a:p>
          <a:p>
            <a:r>
              <a:rPr lang="en-US" dirty="0"/>
              <a:t>GitHub Example Notebooks &amp; data</a:t>
            </a:r>
          </a:p>
          <a:p>
            <a:r>
              <a:rPr lang="en-US" dirty="0">
                <a:hlinkClick r:id="rId5"/>
              </a:rPr>
              <a:t>https://github.com/mikames/2022_tfc_summit_week</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07664AEB-0D51-BD4A-85E2-8D79BF2CD7F8}"/>
              </a:ext>
            </a:extLst>
          </p:cNvPr>
          <p:cNvSpPr>
            <a:spLocks noGrp="1"/>
          </p:cNvSpPr>
          <p:nvPr>
            <p:ph type="dt" sz="half" idx="11"/>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6A3ACC7F-D0CD-C840-8DAF-161FD7D8222E}"/>
              </a:ext>
            </a:extLst>
          </p:cNvPr>
          <p:cNvSpPr>
            <a:spLocks noGrp="1"/>
          </p:cNvSpPr>
          <p:nvPr>
            <p:ph type="ftr" sz="quarter" idx="12"/>
          </p:nvPr>
        </p:nvSpPr>
        <p:spPr/>
        <p:txBody>
          <a:bodyPr/>
          <a:lstStyle/>
          <a:p>
            <a:pPr algn="l"/>
            <a:r>
              <a:rPr lang="en-US" dirty="0">
                <a:solidFill>
                  <a:schemeClr val="tx1">
                    <a:lumMod val="50000"/>
                  </a:schemeClr>
                </a:solidFill>
                <a:ea typeface="Amazon Ember" panose="020B0603020204020204" pitchFamily="34" charset="0"/>
                <a:cs typeface="Amazon Ember" panose="020B0603020204020204" pitchFamily="34" charset="0"/>
              </a:rPr>
              <a:t>©           , Amazon Web Services, Inc. or its Affiliates. </a:t>
            </a:r>
          </a:p>
        </p:txBody>
      </p:sp>
    </p:spTree>
    <p:extLst>
      <p:ext uri="{BB962C8B-B14F-4D97-AF65-F5344CB8AC3E}">
        <p14:creationId xmlns:p14="http://schemas.microsoft.com/office/powerpoint/2010/main" val="316395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1CDC61A3-F714-0748-B61C-B6E61CF77F8E}"/>
              </a:ext>
            </a:extLst>
          </p:cNvPr>
          <p:cNvSpPr>
            <a:spLocks noGrp="1"/>
          </p:cNvSpPr>
          <p:nvPr>
            <p:ph type="dt" sz="half" idx="11"/>
          </p:nvPr>
        </p:nvSpPr>
        <p:spPr/>
        <p:txBody>
          <a:bodyPr/>
          <a:lstStyle/>
          <a:p>
            <a:fld id="{6DEFEE13-522C-B64D-BB34-8725AE6ECD71}" type="datetimeyyyy">
              <a:rPr lang="en-NZ" smtClean="0"/>
              <a:t>2022</a:t>
            </a:fld>
            <a:endParaRPr lang="en-US" dirty="0"/>
          </a:p>
        </p:txBody>
      </p:sp>
      <p:sp>
        <p:nvSpPr>
          <p:cNvPr id="5" name="Footer Placeholder 4">
            <a:extLst>
              <a:ext uri="{FF2B5EF4-FFF2-40B4-BE49-F238E27FC236}">
                <a16:creationId xmlns:a16="http://schemas.microsoft.com/office/drawing/2014/main" id="{B2270B0A-998D-1F41-9A4E-13EF4896EF48}"/>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31012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B95F-82C0-474F-975C-25F308556A2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27D4A871-FCEB-7F4B-9DA2-371944C38B20}"/>
              </a:ext>
            </a:extLst>
          </p:cNvPr>
          <p:cNvSpPr>
            <a:spLocks noGrp="1"/>
          </p:cNvSpPr>
          <p:nvPr>
            <p:ph type="body" sz="quarter" idx="10"/>
          </p:nvPr>
        </p:nvSpPr>
        <p:spPr/>
        <p:txBody>
          <a:bodyPr/>
          <a:lstStyle/>
          <a:p>
            <a:pPr marL="457200" indent="-457200">
              <a:buFont typeface="Arial" panose="020B0604020202020204" pitchFamily="34" charset="0"/>
              <a:buChar char="•"/>
            </a:pPr>
            <a:r>
              <a:rPr lang="en-US" dirty="0"/>
              <a:t>Amazon Fraud Detector Customer Challenges</a:t>
            </a:r>
          </a:p>
          <a:p>
            <a:pPr marL="457200" indent="-457200">
              <a:buFont typeface="Arial" panose="020B0604020202020204" pitchFamily="34" charset="0"/>
              <a:buChar char="•"/>
            </a:pPr>
            <a:r>
              <a:rPr lang="en-US" dirty="0"/>
              <a:t>Anomaly Detection</a:t>
            </a:r>
          </a:p>
          <a:p>
            <a:pPr marL="457200" indent="-457200">
              <a:buFont typeface="Arial" panose="020B0604020202020204" pitchFamily="34" charset="0"/>
              <a:buChar char="•"/>
            </a:pPr>
            <a:r>
              <a:rPr lang="en-US" dirty="0" err="1"/>
              <a:t>RandomCutForest</a:t>
            </a:r>
            <a:r>
              <a:rPr lang="en-US" dirty="0"/>
              <a:t> Overview</a:t>
            </a:r>
          </a:p>
          <a:p>
            <a:pPr marL="457200" indent="-457200">
              <a:buFont typeface="Arial" panose="020B0604020202020204" pitchFamily="34" charset="0"/>
              <a:buChar char="•"/>
            </a:pPr>
            <a:r>
              <a:rPr lang="en-US" dirty="0"/>
              <a:t>Filling in the Gaps of Amazon Fraud Detector:</a:t>
            </a:r>
          </a:p>
          <a:p>
            <a:pPr marL="1645920" lvl="1">
              <a:buFont typeface="Arial" panose="020B0604020202020204" pitchFamily="34" charset="0"/>
              <a:buChar char="•"/>
            </a:pPr>
            <a:r>
              <a:rPr lang="en-US" dirty="0"/>
              <a:t>Create labels w. </a:t>
            </a:r>
            <a:r>
              <a:rPr lang="en-US" dirty="0" err="1"/>
              <a:t>RandomCutForest</a:t>
            </a:r>
            <a:endParaRPr lang="en-US" dirty="0"/>
          </a:p>
          <a:p>
            <a:pPr marL="1645920" lvl="1">
              <a:buFont typeface="Arial" panose="020B0604020202020204" pitchFamily="34" charset="0"/>
              <a:buChar char="•"/>
            </a:pPr>
            <a:r>
              <a:rPr lang="en-US" dirty="0"/>
              <a:t>Demo #1</a:t>
            </a:r>
          </a:p>
          <a:p>
            <a:pPr marL="1645920" lvl="1">
              <a:buFont typeface="Arial" panose="020B0604020202020204" pitchFamily="34" charset="0"/>
              <a:buChar char="•"/>
            </a:pPr>
            <a:r>
              <a:rPr lang="en-US" dirty="0" err="1"/>
              <a:t>SageMaker</a:t>
            </a:r>
            <a:r>
              <a:rPr lang="en-US" dirty="0"/>
              <a:t> Endpoint Integration w. AFD</a:t>
            </a:r>
          </a:p>
          <a:p>
            <a:pPr marL="1645920" lvl="1">
              <a:buFont typeface="Arial" panose="020B0604020202020204" pitchFamily="34" charset="0"/>
              <a:buChar char="•"/>
            </a:pPr>
            <a:r>
              <a:rPr lang="en-US" dirty="0"/>
              <a:t>Demo #2</a:t>
            </a:r>
          </a:p>
        </p:txBody>
      </p:sp>
      <p:sp>
        <p:nvSpPr>
          <p:cNvPr id="4" name="Date Placeholder 3">
            <a:extLst>
              <a:ext uri="{FF2B5EF4-FFF2-40B4-BE49-F238E27FC236}">
                <a16:creationId xmlns:a16="http://schemas.microsoft.com/office/drawing/2014/main" id="{EA0226E1-9C40-3D41-9327-43EE1A88FDA3}"/>
              </a:ext>
            </a:extLst>
          </p:cNvPr>
          <p:cNvSpPr>
            <a:spLocks noGrp="1"/>
          </p:cNvSpPr>
          <p:nvPr>
            <p:ph type="dt" sz="half" idx="11"/>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0B433D6C-357E-A649-9B9D-86EBC94953CC}"/>
              </a:ext>
            </a:extLst>
          </p:cNvPr>
          <p:cNvSpPr>
            <a:spLocks noGrp="1"/>
          </p:cNvSpPr>
          <p:nvPr>
            <p:ph type="ftr" sz="quarter" idx="12"/>
          </p:nvPr>
        </p:nvSpPr>
        <p:spPr/>
        <p:txBody>
          <a:bodyPr/>
          <a:lstStyle/>
          <a:p>
            <a:pPr algn="l"/>
            <a:r>
              <a:rPr lang="en-US" dirty="0">
                <a:solidFill>
                  <a:schemeClr val="tx1">
                    <a:lumMod val="50000"/>
                  </a:schemeClr>
                </a:solidFill>
                <a:ea typeface="Amazon Ember" panose="020B0603020204020204" pitchFamily="34" charset="0"/>
                <a:cs typeface="Amazon Ember" panose="020B0603020204020204" pitchFamily="34" charset="0"/>
              </a:rPr>
              <a:t>©           , Amazon Web Services, Inc. or its Affiliates. </a:t>
            </a:r>
          </a:p>
        </p:txBody>
      </p:sp>
    </p:spTree>
    <p:extLst>
      <p:ext uri="{BB962C8B-B14F-4D97-AF65-F5344CB8AC3E}">
        <p14:creationId xmlns:p14="http://schemas.microsoft.com/office/powerpoint/2010/main" val="183907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0C02-B51B-5F45-9ABD-3D7FA9E52184}"/>
              </a:ext>
            </a:extLst>
          </p:cNvPr>
          <p:cNvSpPr>
            <a:spLocks noGrp="1"/>
          </p:cNvSpPr>
          <p:nvPr>
            <p:ph type="title"/>
          </p:nvPr>
        </p:nvSpPr>
        <p:spPr/>
        <p:txBody>
          <a:bodyPr/>
          <a:lstStyle/>
          <a:p>
            <a:r>
              <a:rPr lang="en-US" dirty="0"/>
              <a:t>Amazon Fraud Detector : 3 Customer Challenges </a:t>
            </a:r>
          </a:p>
        </p:txBody>
      </p:sp>
      <p:sp>
        <p:nvSpPr>
          <p:cNvPr id="4" name="Date Placeholder 3">
            <a:extLst>
              <a:ext uri="{FF2B5EF4-FFF2-40B4-BE49-F238E27FC236}">
                <a16:creationId xmlns:a16="http://schemas.microsoft.com/office/drawing/2014/main" id="{A39C3D6D-D79C-FD4B-878D-0C9DB8C13710}"/>
              </a:ext>
            </a:extLst>
          </p:cNvPr>
          <p:cNvSpPr>
            <a:spLocks noGrp="1"/>
          </p:cNvSpPr>
          <p:nvPr>
            <p:ph type="dt" sz="half" idx="12"/>
          </p:nvPr>
        </p:nvSpPr>
        <p:spPr/>
        <p:txBody>
          <a:bodyPr/>
          <a:lstStyle/>
          <a:p>
            <a:fld id="{FAC7C51A-838D-3845-99F8-978AD04FC39C}" type="datetimeyyyy">
              <a:rPr lang="en-NZ" smtClean="0"/>
              <a:t>2022</a:t>
            </a:fld>
            <a:endParaRPr lang="en-US" dirty="0"/>
          </a:p>
        </p:txBody>
      </p:sp>
      <p:sp>
        <p:nvSpPr>
          <p:cNvPr id="5" name="Footer Placeholder 4">
            <a:extLst>
              <a:ext uri="{FF2B5EF4-FFF2-40B4-BE49-F238E27FC236}">
                <a16:creationId xmlns:a16="http://schemas.microsoft.com/office/drawing/2014/main" id="{E71A09D8-6BEA-DD42-8B93-BA23C84B69BB}"/>
              </a:ext>
            </a:extLst>
          </p:cNvPr>
          <p:cNvSpPr>
            <a:spLocks noGrp="1"/>
          </p:cNvSpPr>
          <p:nvPr>
            <p:ph type="ftr" sz="quarter" idx="13"/>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
        <p:nvSpPr>
          <p:cNvPr id="6" name="Rectangle 5">
            <a:extLst>
              <a:ext uri="{FF2B5EF4-FFF2-40B4-BE49-F238E27FC236}">
                <a16:creationId xmlns:a16="http://schemas.microsoft.com/office/drawing/2014/main" id="{5783BFAE-5B71-5543-ADF9-C25F11B0519D}"/>
              </a:ext>
            </a:extLst>
          </p:cNvPr>
          <p:cNvSpPr/>
          <p:nvPr/>
        </p:nvSpPr>
        <p:spPr>
          <a:xfrm>
            <a:off x="1224843" y="1883060"/>
            <a:ext cx="3610633" cy="4895503"/>
          </a:xfrm>
          <a:prstGeom prst="rect">
            <a:avLst/>
          </a:prstGeom>
          <a:solidFill>
            <a:srgbClr val="314258"/>
          </a:solidFill>
          <a:ln>
            <a:solidFill>
              <a:srgbClr val="FFC000"/>
            </a:solidFill>
          </a:ln>
          <a:effectLst>
            <a:outerShdw blurRad="127000" algn="ct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lIns="292608" tIns="234086" rIns="292608" bIns="234086" rtlCol="0" anchor="ctr"/>
          <a:lstStyle/>
          <a:p>
            <a:pPr algn="ctr" defTabSz="731455">
              <a:defRPr/>
            </a:pPr>
            <a:endParaRPr lang="en-US">
              <a:solidFill>
                <a:srgbClr val="FFFFFF"/>
              </a:solidFill>
              <a:latin typeface="Amazon Ember"/>
            </a:endParaRPr>
          </a:p>
        </p:txBody>
      </p:sp>
      <p:sp>
        <p:nvSpPr>
          <p:cNvPr id="7" name="Rectangle 6">
            <a:extLst>
              <a:ext uri="{FF2B5EF4-FFF2-40B4-BE49-F238E27FC236}">
                <a16:creationId xmlns:a16="http://schemas.microsoft.com/office/drawing/2014/main" id="{0EC7D45E-C9F2-4347-BF8B-9329A3435EE1}"/>
              </a:ext>
            </a:extLst>
          </p:cNvPr>
          <p:cNvSpPr/>
          <p:nvPr/>
        </p:nvSpPr>
        <p:spPr>
          <a:xfrm>
            <a:off x="5511683" y="1915135"/>
            <a:ext cx="3610633" cy="4895503"/>
          </a:xfrm>
          <a:prstGeom prst="rect">
            <a:avLst/>
          </a:prstGeom>
          <a:solidFill>
            <a:srgbClr val="314258"/>
          </a:solidFill>
          <a:ln>
            <a:solidFill>
              <a:srgbClr val="FFC000"/>
            </a:solidFill>
          </a:ln>
          <a:effectLst>
            <a:outerShdw blurRad="127000" algn="ct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lIns="292608" tIns="234086" rIns="292608" bIns="234086" rtlCol="0" anchor="ctr"/>
          <a:lstStyle/>
          <a:p>
            <a:pPr algn="ctr" defTabSz="731455">
              <a:defRPr/>
            </a:pPr>
            <a:endParaRPr lang="en-US">
              <a:solidFill>
                <a:srgbClr val="FFFFFF"/>
              </a:solidFill>
              <a:latin typeface="Amazon Ember"/>
            </a:endParaRPr>
          </a:p>
        </p:txBody>
      </p:sp>
      <p:sp>
        <p:nvSpPr>
          <p:cNvPr id="8" name="Rectangle 7">
            <a:extLst>
              <a:ext uri="{FF2B5EF4-FFF2-40B4-BE49-F238E27FC236}">
                <a16:creationId xmlns:a16="http://schemas.microsoft.com/office/drawing/2014/main" id="{C7BAA6F4-20F0-D241-8B23-17772EF6A6E6}"/>
              </a:ext>
            </a:extLst>
          </p:cNvPr>
          <p:cNvSpPr/>
          <p:nvPr/>
        </p:nvSpPr>
        <p:spPr>
          <a:xfrm>
            <a:off x="9794924" y="1915135"/>
            <a:ext cx="3610633" cy="4895503"/>
          </a:xfrm>
          <a:prstGeom prst="rect">
            <a:avLst/>
          </a:prstGeom>
          <a:solidFill>
            <a:srgbClr val="314258"/>
          </a:solidFill>
          <a:ln>
            <a:solidFill>
              <a:srgbClr val="FFC000"/>
            </a:solidFill>
          </a:ln>
          <a:effectLst>
            <a:outerShdw blurRad="127000" algn="ct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lIns="292608" tIns="234086" rIns="292608" bIns="234086" rtlCol="0" anchor="ctr"/>
          <a:lstStyle/>
          <a:p>
            <a:pPr algn="ctr" defTabSz="731455">
              <a:defRPr/>
            </a:pPr>
            <a:endParaRPr lang="en-US">
              <a:solidFill>
                <a:srgbClr val="FFFFFF"/>
              </a:solidFill>
              <a:latin typeface="Amazon Ember"/>
            </a:endParaRPr>
          </a:p>
        </p:txBody>
      </p:sp>
      <p:sp>
        <p:nvSpPr>
          <p:cNvPr id="9" name="TextBox 8">
            <a:extLst>
              <a:ext uri="{FF2B5EF4-FFF2-40B4-BE49-F238E27FC236}">
                <a16:creationId xmlns:a16="http://schemas.microsoft.com/office/drawing/2014/main" id="{44BDD359-6EA8-5048-A4C4-B6E7882A88CB}"/>
              </a:ext>
            </a:extLst>
          </p:cNvPr>
          <p:cNvSpPr txBox="1"/>
          <p:nvPr/>
        </p:nvSpPr>
        <p:spPr>
          <a:xfrm>
            <a:off x="1224843" y="3674553"/>
            <a:ext cx="3610633" cy="2862322"/>
          </a:xfrm>
          <a:prstGeom prst="rect">
            <a:avLst/>
          </a:prstGeom>
          <a:noFill/>
        </p:spPr>
        <p:txBody>
          <a:bodyPr wrap="square" rtlCol="0">
            <a:spAutoFit/>
          </a:bodyPr>
          <a:lstStyle/>
          <a:p>
            <a:pPr algn="ctr"/>
            <a:r>
              <a:rPr lang="en-US" sz="3600" i="1" dirty="0"/>
              <a:t>We don’t have ANY examples of fraud or they are too difficult to gather</a:t>
            </a:r>
          </a:p>
        </p:txBody>
      </p:sp>
      <p:sp>
        <p:nvSpPr>
          <p:cNvPr id="10" name="TextBox 9">
            <a:extLst>
              <a:ext uri="{FF2B5EF4-FFF2-40B4-BE49-F238E27FC236}">
                <a16:creationId xmlns:a16="http://schemas.microsoft.com/office/drawing/2014/main" id="{660057C1-7166-7B43-8BB4-02302D52D17A}"/>
              </a:ext>
            </a:extLst>
          </p:cNvPr>
          <p:cNvSpPr txBox="1"/>
          <p:nvPr/>
        </p:nvSpPr>
        <p:spPr>
          <a:xfrm>
            <a:off x="5498453" y="3674553"/>
            <a:ext cx="3610633" cy="2585323"/>
          </a:xfrm>
          <a:prstGeom prst="rect">
            <a:avLst/>
          </a:prstGeom>
          <a:noFill/>
        </p:spPr>
        <p:txBody>
          <a:bodyPr wrap="square" rtlCol="0">
            <a:spAutoFit/>
          </a:bodyPr>
          <a:lstStyle/>
          <a:p>
            <a:pPr algn="ctr" defTabSz="731473">
              <a:lnSpc>
                <a:spcPct val="90000"/>
              </a:lnSpc>
              <a:spcBef>
                <a:spcPts val="960"/>
              </a:spcBef>
              <a:spcAft>
                <a:spcPts val="640"/>
              </a:spcAft>
              <a:defRPr/>
            </a:pPr>
            <a:r>
              <a:rPr lang="en-US" sz="3600" i="1" dirty="0"/>
              <a:t>We don’t have the  minimum (400) number of fraud  examples to use AFD</a:t>
            </a:r>
            <a:endParaRPr lang="en-US" sz="1800" i="1" dirty="0">
              <a:latin typeface="Amazon Ember"/>
            </a:endParaRPr>
          </a:p>
        </p:txBody>
      </p:sp>
      <p:sp>
        <p:nvSpPr>
          <p:cNvPr id="11" name="TextBox 10">
            <a:extLst>
              <a:ext uri="{FF2B5EF4-FFF2-40B4-BE49-F238E27FC236}">
                <a16:creationId xmlns:a16="http://schemas.microsoft.com/office/drawing/2014/main" id="{78BEF548-F5C0-5241-82F9-67B2C97DCBCA}"/>
              </a:ext>
            </a:extLst>
          </p:cNvPr>
          <p:cNvSpPr txBox="1"/>
          <p:nvPr/>
        </p:nvSpPr>
        <p:spPr>
          <a:xfrm>
            <a:off x="9772061" y="3674553"/>
            <a:ext cx="3610633" cy="2308324"/>
          </a:xfrm>
          <a:prstGeom prst="rect">
            <a:avLst/>
          </a:prstGeom>
          <a:noFill/>
        </p:spPr>
        <p:txBody>
          <a:bodyPr wrap="square" rtlCol="0">
            <a:spAutoFit/>
          </a:bodyPr>
          <a:lstStyle/>
          <a:p>
            <a:pPr algn="ctr"/>
            <a:r>
              <a:rPr lang="en-US" sz="3600" i="1" dirty="0"/>
              <a:t>We want to use AFD for anomaly detection </a:t>
            </a:r>
          </a:p>
        </p:txBody>
      </p:sp>
      <p:sp>
        <p:nvSpPr>
          <p:cNvPr id="12" name="TextBox 11">
            <a:extLst>
              <a:ext uri="{FF2B5EF4-FFF2-40B4-BE49-F238E27FC236}">
                <a16:creationId xmlns:a16="http://schemas.microsoft.com/office/drawing/2014/main" id="{32EFDC50-33DE-6041-8BAB-6B97D40BB6E0}"/>
              </a:ext>
            </a:extLst>
          </p:cNvPr>
          <p:cNvSpPr txBox="1"/>
          <p:nvPr/>
        </p:nvSpPr>
        <p:spPr>
          <a:xfrm>
            <a:off x="1805940" y="2331718"/>
            <a:ext cx="2720340" cy="769441"/>
          </a:xfrm>
          <a:prstGeom prst="rect">
            <a:avLst/>
          </a:prstGeom>
          <a:noFill/>
        </p:spPr>
        <p:txBody>
          <a:bodyPr wrap="square" rtlCol="0">
            <a:spAutoFit/>
          </a:bodyPr>
          <a:lstStyle/>
          <a:p>
            <a:pPr algn="ctr"/>
            <a:r>
              <a:rPr lang="en-US" sz="4400"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17" name="TextBox 16">
            <a:extLst>
              <a:ext uri="{FF2B5EF4-FFF2-40B4-BE49-F238E27FC236}">
                <a16:creationId xmlns:a16="http://schemas.microsoft.com/office/drawing/2014/main" id="{EEE10BE7-888C-F647-A39A-7A7A774F5CF7}"/>
              </a:ext>
            </a:extLst>
          </p:cNvPr>
          <p:cNvSpPr txBox="1"/>
          <p:nvPr/>
        </p:nvSpPr>
        <p:spPr>
          <a:xfrm>
            <a:off x="6023005" y="2331718"/>
            <a:ext cx="2720340" cy="769441"/>
          </a:xfrm>
          <a:prstGeom prst="rect">
            <a:avLst/>
          </a:prstGeom>
          <a:noFill/>
        </p:spPr>
        <p:txBody>
          <a:bodyPr wrap="square" rtlCol="0">
            <a:spAutoFit/>
          </a:bodyPr>
          <a:lstStyle/>
          <a:p>
            <a:pPr algn="ctr"/>
            <a:r>
              <a:rPr lang="en-US" sz="4400"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19" name="TextBox 18">
            <a:extLst>
              <a:ext uri="{FF2B5EF4-FFF2-40B4-BE49-F238E27FC236}">
                <a16:creationId xmlns:a16="http://schemas.microsoft.com/office/drawing/2014/main" id="{4E312258-BD71-CF4B-BECC-678EEF58E795}"/>
              </a:ext>
            </a:extLst>
          </p:cNvPr>
          <p:cNvSpPr txBox="1"/>
          <p:nvPr/>
        </p:nvSpPr>
        <p:spPr>
          <a:xfrm>
            <a:off x="10240070" y="2331718"/>
            <a:ext cx="2720340" cy="769441"/>
          </a:xfrm>
          <a:prstGeom prst="rect">
            <a:avLst/>
          </a:prstGeom>
          <a:noFill/>
        </p:spPr>
        <p:txBody>
          <a:bodyPr wrap="square" rtlCol="0">
            <a:spAutoFit/>
          </a:bodyPr>
          <a:lstStyle/>
          <a:p>
            <a:pPr algn="ctr"/>
            <a:r>
              <a:rPr lang="en-US" sz="4400" dirty="0">
                <a:latin typeface="Amazon Ember" panose="020B0603020204020204" pitchFamily="34" charset="0"/>
                <a:ea typeface="Amazon Ember" panose="020B0603020204020204" pitchFamily="34" charset="0"/>
                <a:cs typeface="Amazon Ember" panose="020B0603020204020204" pitchFamily="34" charset="0"/>
              </a:rPr>
              <a:t>#3</a:t>
            </a:r>
          </a:p>
        </p:txBody>
      </p:sp>
    </p:spTree>
    <p:extLst>
      <p:ext uri="{BB962C8B-B14F-4D97-AF65-F5344CB8AC3E}">
        <p14:creationId xmlns:p14="http://schemas.microsoft.com/office/powerpoint/2010/main" val="318807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FA8A41-3BE9-294F-8DA1-DBF8B8D72B1B}"/>
              </a:ext>
            </a:extLst>
          </p:cNvPr>
          <p:cNvSpPr>
            <a:spLocks noGrp="1"/>
          </p:cNvSpPr>
          <p:nvPr>
            <p:ph type="title"/>
          </p:nvPr>
        </p:nvSpPr>
        <p:spPr/>
        <p:txBody>
          <a:bodyPr/>
          <a:lstStyle/>
          <a:p>
            <a:r>
              <a:rPr lang="en-US" dirty="0"/>
              <a:t>Amazon Fraud Detector: Proposed Solutions </a:t>
            </a:r>
          </a:p>
        </p:txBody>
      </p:sp>
      <p:sp>
        <p:nvSpPr>
          <p:cNvPr id="7" name="Text Placeholder 6">
            <a:extLst>
              <a:ext uri="{FF2B5EF4-FFF2-40B4-BE49-F238E27FC236}">
                <a16:creationId xmlns:a16="http://schemas.microsoft.com/office/drawing/2014/main" id="{BE5DBAC2-9512-9A4E-A157-B66564FE1B19}"/>
              </a:ext>
            </a:extLst>
          </p:cNvPr>
          <p:cNvSpPr>
            <a:spLocks noGrp="1"/>
          </p:cNvSpPr>
          <p:nvPr>
            <p:ph type="body" sz="quarter" idx="10"/>
          </p:nvPr>
        </p:nvSpPr>
        <p:spPr>
          <a:ln>
            <a:solidFill>
              <a:srgbClr val="FFC000"/>
            </a:solidFill>
          </a:ln>
        </p:spPr>
        <p:txBody>
          <a:bodyPr/>
          <a:lstStyle/>
          <a:p>
            <a:pPr algn="ctr"/>
            <a:r>
              <a:rPr lang="en-US" sz="3200" b="1" dirty="0"/>
              <a:t>Solution for #1 &amp; 2</a:t>
            </a:r>
          </a:p>
          <a:p>
            <a:endParaRPr lang="en-US" dirty="0"/>
          </a:p>
          <a:p>
            <a:endParaRPr lang="en-US" dirty="0"/>
          </a:p>
          <a:p>
            <a:pPr algn="ctr"/>
            <a:r>
              <a:rPr lang="en-US" dirty="0"/>
              <a:t>Create </a:t>
            </a:r>
            <a:r>
              <a:rPr lang="en-US" b="1" u="sng" dirty="0"/>
              <a:t>synthetic</a:t>
            </a:r>
            <a:r>
              <a:rPr lang="en-US" dirty="0"/>
              <a:t> LABELS using unsupervised machine learning algorithm</a:t>
            </a:r>
          </a:p>
          <a:p>
            <a:endParaRPr lang="en-US" dirty="0"/>
          </a:p>
          <a:p>
            <a:pPr marL="457200" indent="-457200">
              <a:buFont typeface="Arial" panose="020B0604020202020204" pitchFamily="34" charset="0"/>
              <a:buChar char="•"/>
            </a:pPr>
            <a:r>
              <a:rPr lang="en-US" dirty="0"/>
              <a:t>Label 400 + more based on anomaly method</a:t>
            </a:r>
          </a:p>
          <a:p>
            <a:pPr marL="457200" indent="-457200">
              <a:buFont typeface="Arial" panose="020B0604020202020204" pitchFamily="34" charset="0"/>
              <a:buChar char="•"/>
            </a:pPr>
            <a:r>
              <a:rPr lang="en-US" dirty="0"/>
              <a:t>Train a AFD model </a:t>
            </a:r>
          </a:p>
          <a:p>
            <a:pPr marL="457200" indent="-45720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2E63DA28-EAB1-A646-B49D-8662E94902C2}"/>
              </a:ext>
            </a:extLst>
          </p:cNvPr>
          <p:cNvSpPr>
            <a:spLocks noGrp="1"/>
          </p:cNvSpPr>
          <p:nvPr>
            <p:ph type="body" sz="quarter" idx="11"/>
          </p:nvPr>
        </p:nvSpPr>
        <p:spPr>
          <a:ln>
            <a:solidFill>
              <a:srgbClr val="FFC000"/>
            </a:solidFill>
          </a:ln>
        </p:spPr>
        <p:txBody>
          <a:bodyPr/>
          <a:lstStyle/>
          <a:p>
            <a:pPr algn="ctr"/>
            <a:r>
              <a:rPr lang="en-US" sz="3200" b="1" dirty="0"/>
              <a:t>Solution for #3 </a:t>
            </a:r>
          </a:p>
          <a:p>
            <a:endParaRPr lang="en-US" dirty="0"/>
          </a:p>
          <a:p>
            <a:endParaRPr lang="en-US" dirty="0"/>
          </a:p>
          <a:p>
            <a:pPr algn="ctr"/>
            <a:r>
              <a:rPr lang="en-US" dirty="0"/>
              <a:t>Deploy a </a:t>
            </a:r>
            <a:r>
              <a:rPr lang="en-US" dirty="0" err="1"/>
              <a:t>SageMaker</a:t>
            </a:r>
            <a:r>
              <a:rPr lang="en-US" dirty="0"/>
              <a:t> unsupervised anomaly detection model </a:t>
            </a:r>
          </a:p>
          <a:p>
            <a:endParaRPr lang="en-US" dirty="0"/>
          </a:p>
          <a:p>
            <a:endParaRPr lang="en-US" dirty="0"/>
          </a:p>
          <a:p>
            <a:pPr marL="457200" indent="-457200">
              <a:buFont typeface="Arial" panose="020B0604020202020204" pitchFamily="34" charset="0"/>
              <a:buChar char="•"/>
            </a:pPr>
            <a:r>
              <a:rPr lang="en-US" dirty="0"/>
              <a:t>Train SM model </a:t>
            </a:r>
          </a:p>
          <a:p>
            <a:pPr marL="457200" indent="-457200">
              <a:buFont typeface="Arial" panose="020B0604020202020204" pitchFamily="34" charset="0"/>
              <a:buChar char="•"/>
            </a:pPr>
            <a:r>
              <a:rPr lang="en-US" dirty="0"/>
              <a:t>Integrate w. AFD</a:t>
            </a:r>
          </a:p>
        </p:txBody>
      </p:sp>
      <p:sp>
        <p:nvSpPr>
          <p:cNvPr id="4" name="Date Placeholder 3">
            <a:extLst>
              <a:ext uri="{FF2B5EF4-FFF2-40B4-BE49-F238E27FC236}">
                <a16:creationId xmlns:a16="http://schemas.microsoft.com/office/drawing/2014/main" id="{D67A96FC-22CE-8343-8E4E-A6E4928BD134}"/>
              </a:ext>
            </a:extLst>
          </p:cNvPr>
          <p:cNvSpPr>
            <a:spLocks noGrp="1"/>
          </p:cNvSpPr>
          <p:nvPr>
            <p:ph type="dt" sz="half" idx="12"/>
          </p:nvPr>
        </p:nvSpPr>
        <p:spPr/>
        <p:txBody>
          <a:bodyPr/>
          <a:lstStyle/>
          <a:p>
            <a:fld id="{FAC7C51A-838D-3845-99F8-978AD04FC39C}" type="datetimeyyyy">
              <a:rPr lang="en-NZ" smtClean="0"/>
              <a:t>2022</a:t>
            </a:fld>
            <a:endParaRPr lang="en-US" dirty="0"/>
          </a:p>
        </p:txBody>
      </p:sp>
      <p:sp>
        <p:nvSpPr>
          <p:cNvPr id="5" name="Footer Placeholder 4">
            <a:extLst>
              <a:ext uri="{FF2B5EF4-FFF2-40B4-BE49-F238E27FC236}">
                <a16:creationId xmlns:a16="http://schemas.microsoft.com/office/drawing/2014/main" id="{F9CC0EA7-3B61-5E4D-8136-0E802944A7E3}"/>
              </a:ext>
            </a:extLst>
          </p:cNvPr>
          <p:cNvSpPr>
            <a:spLocks noGrp="1"/>
          </p:cNvSpPr>
          <p:nvPr>
            <p:ph type="ftr" sz="quarter" idx="13"/>
          </p:nvPr>
        </p:nvSpPr>
        <p:spPr/>
        <p:txBody>
          <a:bodyPr/>
          <a:lstStyle/>
          <a:p>
            <a:pPr algn="l"/>
            <a:r>
              <a:rPr lang="en-US" dirty="0">
                <a:solidFill>
                  <a:schemeClr val="tx1">
                    <a:lumMod val="50000"/>
                  </a:schemeClr>
                </a:solidFill>
                <a:ea typeface="Amazon Ember" panose="020B0603020204020204" pitchFamily="34" charset="0"/>
                <a:cs typeface="Amazon Ember" panose="020B0603020204020204" pitchFamily="34" charset="0"/>
              </a:rPr>
              <a:t>©           , Amazon Web Services, Inc. or its Affiliates. </a:t>
            </a:r>
          </a:p>
        </p:txBody>
      </p:sp>
    </p:spTree>
    <p:extLst>
      <p:ext uri="{BB962C8B-B14F-4D97-AF65-F5344CB8AC3E}">
        <p14:creationId xmlns:p14="http://schemas.microsoft.com/office/powerpoint/2010/main" val="26933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3E92-898F-5141-8EB1-513760FADDED}"/>
              </a:ext>
            </a:extLst>
          </p:cNvPr>
          <p:cNvSpPr>
            <a:spLocks noGrp="1"/>
          </p:cNvSpPr>
          <p:nvPr>
            <p:ph type="title"/>
          </p:nvPr>
        </p:nvSpPr>
        <p:spPr/>
        <p:txBody>
          <a:bodyPr/>
          <a:lstStyle/>
          <a:p>
            <a:r>
              <a:rPr lang="en-US" dirty="0"/>
              <a:t>Anomaly Detection</a:t>
            </a:r>
          </a:p>
        </p:txBody>
      </p:sp>
      <p:sp>
        <p:nvSpPr>
          <p:cNvPr id="3" name="Text Placeholder 2">
            <a:extLst>
              <a:ext uri="{FF2B5EF4-FFF2-40B4-BE49-F238E27FC236}">
                <a16:creationId xmlns:a16="http://schemas.microsoft.com/office/drawing/2014/main" id="{30646F39-570C-DA47-9A8D-7A2D5092FEC9}"/>
              </a:ext>
            </a:extLst>
          </p:cNvPr>
          <p:cNvSpPr>
            <a:spLocks noGrp="1"/>
          </p:cNvSpPr>
          <p:nvPr>
            <p:ph type="body" sz="quarter" idx="10"/>
          </p:nvPr>
        </p:nvSpPr>
        <p:spPr>
          <a:xfrm>
            <a:off x="548640" y="1645920"/>
            <a:ext cx="13510260" cy="5724698"/>
          </a:xfrm>
        </p:spPr>
        <p:txBody>
          <a:bodyPr/>
          <a:lstStyle/>
          <a:p>
            <a:r>
              <a:rPr lang="en-US" dirty="0"/>
              <a:t>Common Approaches </a:t>
            </a:r>
          </a:p>
          <a:p>
            <a:pPr marL="457200" indent="-457200">
              <a:buFont typeface="Arial" panose="020B0604020202020204" pitchFamily="34" charset="0"/>
              <a:buChar char="•"/>
            </a:pPr>
            <a:r>
              <a:rPr lang="en-US" dirty="0"/>
              <a:t>Density-based techniques </a:t>
            </a:r>
          </a:p>
          <a:p>
            <a:pPr marL="1645920" lvl="1">
              <a:buFont typeface="Arial" panose="020B0604020202020204" pitchFamily="34" charset="0"/>
              <a:buChar char="•"/>
            </a:pPr>
            <a:r>
              <a:rPr lang="en-US" dirty="0"/>
              <a:t>KDE, KNN, Local Outlier Facto, etc.</a:t>
            </a:r>
          </a:p>
          <a:p>
            <a:pPr marL="457200" indent="-457200">
              <a:buFont typeface="Arial" panose="020B0604020202020204" pitchFamily="34" charset="0"/>
              <a:buChar char="•"/>
            </a:pPr>
            <a:r>
              <a:rPr lang="en-US" dirty="0"/>
              <a:t>Cluster analysis based techniques </a:t>
            </a:r>
          </a:p>
          <a:p>
            <a:pPr marL="1645920" lvl="1">
              <a:buFont typeface="Arial" panose="020B0604020202020204" pitchFamily="34" charset="0"/>
              <a:buChar char="•"/>
            </a:pPr>
            <a:r>
              <a:rPr lang="en-US" dirty="0" err="1"/>
              <a:t>KMeans</a:t>
            </a:r>
            <a:r>
              <a:rPr lang="en-US" dirty="0"/>
              <a:t>, DBSCAN, Self organizing Maps etc.</a:t>
            </a:r>
          </a:p>
          <a:p>
            <a:pPr marL="457200" indent="-457200">
              <a:buFont typeface="Arial" panose="020B0604020202020204" pitchFamily="34" charset="0"/>
              <a:buChar char="•"/>
            </a:pPr>
            <a:r>
              <a:rPr lang="en-US" dirty="0"/>
              <a:t>Neural networks, autoencoders, LSTM networks</a:t>
            </a:r>
          </a:p>
          <a:p>
            <a:pPr marL="457200" indent="-457200">
              <a:buFont typeface="Arial" panose="020B0604020202020204" pitchFamily="34" charset="0"/>
              <a:buChar char="•"/>
            </a:pPr>
            <a:r>
              <a:rPr lang="en-US" dirty="0"/>
              <a:t>One-Class Support Vector Machines</a:t>
            </a:r>
          </a:p>
          <a:p>
            <a:pPr marL="457200" indent="-457200">
              <a:buFont typeface="Arial" panose="020B0604020202020204" pitchFamily="34" charset="0"/>
              <a:buChar char="•"/>
            </a:pPr>
            <a:r>
              <a:rPr lang="en-US" dirty="0"/>
              <a:t>Isolation Forest</a:t>
            </a:r>
          </a:p>
          <a:p>
            <a:pPr marL="457200" indent="-457200">
              <a:buFont typeface="Arial" panose="020B0604020202020204" pitchFamily="34" charset="0"/>
              <a:buChar char="•"/>
            </a:pPr>
            <a:r>
              <a:rPr lang="en-US" dirty="0"/>
              <a:t>Graph-based anomaly detection (GBAD) </a:t>
            </a:r>
          </a:p>
          <a:p>
            <a:pPr marL="457200" indent="-457200">
              <a:buFont typeface="Arial" panose="020B0604020202020204" pitchFamily="34" charset="0"/>
              <a:buChar char="•"/>
            </a:pPr>
            <a:r>
              <a:rPr lang="en-US" dirty="0"/>
              <a:t>And many others. </a:t>
            </a:r>
          </a:p>
        </p:txBody>
      </p:sp>
      <p:sp>
        <p:nvSpPr>
          <p:cNvPr id="4" name="Date Placeholder 3">
            <a:extLst>
              <a:ext uri="{FF2B5EF4-FFF2-40B4-BE49-F238E27FC236}">
                <a16:creationId xmlns:a16="http://schemas.microsoft.com/office/drawing/2014/main" id="{9F2FC2FB-44FE-2045-A6DE-617ADAC30BB9}"/>
              </a:ext>
            </a:extLst>
          </p:cNvPr>
          <p:cNvSpPr>
            <a:spLocks noGrp="1"/>
          </p:cNvSpPr>
          <p:nvPr>
            <p:ph type="dt" sz="half" idx="11"/>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B9734417-1E6C-FD4D-B455-BE7213ABBF4D}"/>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
        <p:nvSpPr>
          <p:cNvPr id="6" name="TextBox 5">
            <a:extLst>
              <a:ext uri="{FF2B5EF4-FFF2-40B4-BE49-F238E27FC236}">
                <a16:creationId xmlns:a16="http://schemas.microsoft.com/office/drawing/2014/main" id="{B6E7FA61-B173-0840-AB84-11974F30FD63}"/>
              </a:ext>
            </a:extLst>
          </p:cNvPr>
          <p:cNvSpPr txBox="1"/>
          <p:nvPr/>
        </p:nvSpPr>
        <p:spPr>
          <a:xfrm>
            <a:off x="8730424" y="5688909"/>
            <a:ext cx="5692158" cy="1477328"/>
          </a:xfrm>
          <a:prstGeom prst="rect">
            <a:avLst/>
          </a:prstGeom>
          <a:noFill/>
        </p:spPr>
        <p:txBody>
          <a:bodyPr wrap="square" rtlCol="0">
            <a:spAutoFit/>
          </a:bodyPr>
          <a:lstStyle/>
          <a:p>
            <a:pPr algn="ctr"/>
            <a:r>
              <a:rPr lang="en-US" sz="1800" i="1" dirty="0"/>
              <a:t>Traditional approaches for anomaly detection most often work by constructing a profile of “normal” data points, then finding the points that deviate from this profile using a distance or density metric (Liu et al. 2012)</a:t>
            </a:r>
          </a:p>
        </p:txBody>
      </p:sp>
      <p:pic>
        <p:nvPicPr>
          <p:cNvPr id="7" name="Picture 2" descr="Anomaly/Outlier Detection using Local Outlier Factors - Mobile Monitoring  Solutions">
            <a:extLst>
              <a:ext uri="{FF2B5EF4-FFF2-40B4-BE49-F238E27FC236}">
                <a16:creationId xmlns:a16="http://schemas.microsoft.com/office/drawing/2014/main" id="{DC20DB08-8013-684D-847C-6C20EAD37E6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733482" y="472775"/>
            <a:ext cx="3509857" cy="22195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F53CCFB-2882-884A-B50C-3662E087638F}"/>
              </a:ext>
            </a:extLst>
          </p:cNvPr>
          <p:cNvSpPr/>
          <p:nvPr/>
        </p:nvSpPr>
        <p:spPr>
          <a:xfrm>
            <a:off x="7121236" y="7160706"/>
            <a:ext cx="7713191" cy="230832"/>
          </a:xfrm>
          <a:prstGeom prst="rect">
            <a:avLst/>
          </a:prstGeom>
        </p:spPr>
        <p:txBody>
          <a:bodyPr wrap="square">
            <a:spAutoFit/>
          </a:bodyPr>
          <a:lstStyle/>
          <a:p>
            <a:r>
              <a:rPr lang="en-US" sz="900" dirty="0">
                <a:solidFill>
                  <a:srgbClr val="727272"/>
                </a:solidFill>
              </a:rPr>
              <a:t>Liu, F. T., Ting, K. M., Zhou, Z.-H., 2012. Isolation-based anomaly detection. ACM Transactions on Knowledge Discovery from Data (TKDD) 6 (1), 3.</a:t>
            </a:r>
            <a:endParaRPr lang="en-US" sz="900" dirty="0"/>
          </a:p>
        </p:txBody>
      </p:sp>
    </p:spTree>
    <p:extLst>
      <p:ext uri="{BB962C8B-B14F-4D97-AF65-F5344CB8AC3E}">
        <p14:creationId xmlns:p14="http://schemas.microsoft.com/office/powerpoint/2010/main" val="32414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A937-3058-024B-8034-AB9DE2467624}"/>
              </a:ext>
            </a:extLst>
          </p:cNvPr>
          <p:cNvSpPr>
            <a:spLocks noGrp="1"/>
          </p:cNvSpPr>
          <p:nvPr>
            <p:ph type="title"/>
          </p:nvPr>
        </p:nvSpPr>
        <p:spPr/>
        <p:txBody>
          <a:bodyPr/>
          <a:lstStyle/>
          <a:p>
            <a:r>
              <a:rPr lang="en-US" dirty="0" err="1"/>
              <a:t>RandomCutForest</a:t>
            </a:r>
            <a:endParaRPr lang="en-US" dirty="0"/>
          </a:p>
        </p:txBody>
      </p:sp>
      <p:sp>
        <p:nvSpPr>
          <p:cNvPr id="3" name="Text Placeholder 2">
            <a:extLst>
              <a:ext uri="{FF2B5EF4-FFF2-40B4-BE49-F238E27FC236}">
                <a16:creationId xmlns:a16="http://schemas.microsoft.com/office/drawing/2014/main" id="{F1D7CAF6-71DE-114E-8275-4F7F0B23BAD8}"/>
              </a:ext>
            </a:extLst>
          </p:cNvPr>
          <p:cNvSpPr>
            <a:spLocks noGrp="1"/>
          </p:cNvSpPr>
          <p:nvPr>
            <p:ph type="body" sz="quarter" idx="10"/>
          </p:nvPr>
        </p:nvSpPr>
        <p:spPr>
          <a:xfrm>
            <a:off x="548640" y="1645920"/>
            <a:ext cx="13510260" cy="5623560"/>
          </a:xfrm>
        </p:spPr>
        <p:txBody>
          <a:bodyPr/>
          <a:lstStyle/>
          <a:p>
            <a:pPr algn="ctr"/>
            <a:r>
              <a:rPr lang="en-US" sz="2800" dirty="0"/>
              <a:t>Amazon </a:t>
            </a:r>
            <a:r>
              <a:rPr lang="en-US" sz="2800" dirty="0" err="1"/>
              <a:t>SageMaker’s</a:t>
            </a:r>
            <a:r>
              <a:rPr lang="en-US" sz="2800" dirty="0"/>
              <a:t> Random Cut Forest (RCF) is an unsupervised algorithm for detecting anomalous data points within a data set. These are observations which diverge from otherwise well-structured or patterned data.</a:t>
            </a:r>
          </a:p>
          <a:p>
            <a:pPr marL="457200" indent="-457200">
              <a:buFont typeface="Arial" panose="020B0604020202020204" pitchFamily="34" charset="0"/>
              <a:buChar char="•"/>
            </a:pPr>
            <a:r>
              <a:rPr lang="en-US" sz="2400" dirty="0"/>
              <a:t>Handles both streaming and batch data</a:t>
            </a:r>
          </a:p>
          <a:p>
            <a:pPr marL="457200" indent="-457200">
              <a:buFont typeface="Arial" panose="020B0604020202020204" pitchFamily="34" charset="0"/>
              <a:buChar char="•"/>
            </a:pPr>
            <a:r>
              <a:rPr lang="en-US" sz="2400" dirty="0"/>
              <a:t>Simple just a couple hyperparameters </a:t>
            </a:r>
          </a:p>
          <a:p>
            <a:pPr marL="457200" indent="-457200">
              <a:buFont typeface="Arial" panose="020B0604020202020204" pitchFamily="34" charset="0"/>
              <a:buChar char="•"/>
            </a:pPr>
            <a:r>
              <a:rPr lang="en-US" sz="2400" dirty="0"/>
              <a:t>Performs well on high-dimensional data</a:t>
            </a:r>
          </a:p>
          <a:p>
            <a:pPr marL="457200" indent="-457200">
              <a:buFont typeface="Arial" panose="020B0604020202020204" pitchFamily="34" charset="0"/>
              <a:buChar char="•"/>
            </a:pPr>
            <a:r>
              <a:rPr lang="en-US" sz="2400" dirty="0"/>
              <a:t>Reduces the influence of irrelevant dimensions</a:t>
            </a:r>
          </a:p>
          <a:p>
            <a:pPr marL="457200" indent="-457200">
              <a:buFont typeface="Arial" panose="020B0604020202020204" pitchFamily="34" charset="0"/>
              <a:buChar char="•"/>
            </a:pPr>
            <a:r>
              <a:rPr lang="en-US" sz="2400" dirty="0"/>
              <a:t>Handles duplicates and near-duplicates that could otherwise mask the presence of outliers.</a:t>
            </a:r>
          </a:p>
          <a:p>
            <a:pPr marL="457200" indent="-457200">
              <a:buFont typeface="Arial" panose="020B0604020202020204" pitchFamily="34" charset="0"/>
              <a:buChar char="•"/>
            </a:pPr>
            <a:r>
              <a:rPr lang="en-US" sz="2400" dirty="0"/>
              <a:t>Theoretical support for “anomaly score” </a:t>
            </a:r>
          </a:p>
          <a:p>
            <a:pPr marL="1645920" lvl="1">
              <a:buFont typeface="Arial" panose="020B0604020202020204" pitchFamily="34" charset="0"/>
              <a:buChar char="•"/>
            </a:pPr>
            <a:r>
              <a:rPr lang="en-US" sz="2400" dirty="0"/>
              <a:t>Low score values indicate that the data point is considered "normal.”</a:t>
            </a:r>
          </a:p>
          <a:p>
            <a:pPr marL="1645920" lvl="1">
              <a:buFont typeface="Arial" panose="020B0604020202020204" pitchFamily="34" charset="0"/>
              <a:buChar char="•"/>
            </a:pPr>
            <a:r>
              <a:rPr lang="en-US" sz="2400" dirty="0"/>
              <a:t>High score values indicate the presence of an anomaly in the data. </a:t>
            </a:r>
          </a:p>
          <a:p>
            <a:pPr marL="1645920" lvl="1">
              <a:buFont typeface="Arial" panose="020B0604020202020204" pitchFamily="34" charset="0"/>
              <a:buChar char="•"/>
            </a:pPr>
            <a:r>
              <a:rPr lang="en-US" sz="2400" dirty="0"/>
              <a:t>Definitions of "low" and "high" depend on the application</a:t>
            </a:r>
          </a:p>
        </p:txBody>
      </p:sp>
      <p:sp>
        <p:nvSpPr>
          <p:cNvPr id="4" name="Date Placeholder 3">
            <a:extLst>
              <a:ext uri="{FF2B5EF4-FFF2-40B4-BE49-F238E27FC236}">
                <a16:creationId xmlns:a16="http://schemas.microsoft.com/office/drawing/2014/main" id="{A96EF5D4-B2C4-064C-BC25-1ED2F6C14AE8}"/>
              </a:ext>
            </a:extLst>
          </p:cNvPr>
          <p:cNvSpPr>
            <a:spLocks noGrp="1"/>
          </p:cNvSpPr>
          <p:nvPr>
            <p:ph type="dt" sz="half" idx="11"/>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2E9D2259-DF71-3F4C-9044-3521A9ECCF3A}"/>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88713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3DBC-B9FE-AC4D-85BD-E1DF984B11D1}"/>
              </a:ext>
            </a:extLst>
          </p:cNvPr>
          <p:cNvSpPr>
            <a:spLocks noGrp="1"/>
          </p:cNvSpPr>
          <p:nvPr>
            <p:ph type="title"/>
          </p:nvPr>
        </p:nvSpPr>
        <p:spPr/>
        <p:txBody>
          <a:bodyPr/>
          <a:lstStyle/>
          <a:p>
            <a:r>
              <a:rPr lang="en-US" dirty="0" err="1"/>
              <a:t>RandomCutForest</a:t>
            </a:r>
            <a:r>
              <a:rPr lang="en-US" dirty="0"/>
              <a:t> : vs. other methods... </a:t>
            </a:r>
          </a:p>
        </p:txBody>
      </p:sp>
      <p:sp>
        <p:nvSpPr>
          <p:cNvPr id="3" name="Text Placeholder 2">
            <a:extLst>
              <a:ext uri="{FF2B5EF4-FFF2-40B4-BE49-F238E27FC236}">
                <a16:creationId xmlns:a16="http://schemas.microsoft.com/office/drawing/2014/main" id="{A535729F-A5E7-EE42-93A3-1FFC871FD94D}"/>
              </a:ext>
            </a:extLst>
          </p:cNvPr>
          <p:cNvSpPr>
            <a:spLocks noGrp="1"/>
          </p:cNvSpPr>
          <p:nvPr>
            <p:ph type="body" sz="quarter" idx="10"/>
          </p:nvPr>
        </p:nvSpPr>
        <p:spPr>
          <a:xfrm>
            <a:off x="548640" y="1645920"/>
            <a:ext cx="13510260" cy="5870264"/>
          </a:xfrm>
        </p:spPr>
        <p:txBody>
          <a:bodyPr/>
          <a:lstStyle/>
          <a:p>
            <a:r>
              <a:rPr lang="en-US" dirty="0" err="1"/>
              <a:t>OneClassSVM</a:t>
            </a:r>
            <a:r>
              <a:rPr lang="en-US" dirty="0"/>
              <a:t> – requires specification of a kernel function, hyperparameter tuning, and updating the decision boundary </a:t>
            </a:r>
            <a:r>
              <a:rPr lang="en-US" b="1" u="sng" dirty="0"/>
              <a:t>if the distribution of inliers or outliers changes.</a:t>
            </a:r>
          </a:p>
          <a:p>
            <a:endParaRPr lang="en-US" dirty="0"/>
          </a:p>
          <a:p>
            <a:r>
              <a:rPr lang="en-US" dirty="0" err="1"/>
              <a:t>AutoEncoder</a:t>
            </a:r>
            <a:r>
              <a:rPr lang="en-US" dirty="0"/>
              <a:t> – produces a compressed representation of the input data, then classifies outliers as points that have large reconstruction error,</a:t>
            </a:r>
            <a:r>
              <a:rPr lang="en-US" b="1" dirty="0"/>
              <a:t> </a:t>
            </a:r>
            <a:r>
              <a:rPr lang="en-US" b="1" u="sng" dirty="0"/>
              <a:t>must be retrained if the distribution of inliers or outliers changes.</a:t>
            </a:r>
          </a:p>
          <a:p>
            <a:endParaRPr lang="en-US" dirty="0"/>
          </a:p>
          <a:p>
            <a:r>
              <a:rPr lang="en-US" dirty="0" err="1"/>
              <a:t>IsolationForest</a:t>
            </a:r>
            <a:r>
              <a:rPr lang="en-US" dirty="0"/>
              <a:t>  - algorithm is sensitive to “irrelevant dimensions”, </a:t>
            </a:r>
            <a:r>
              <a:rPr lang="en-US" b="1" i="1" u="sng" dirty="0"/>
              <a:t>meaning that partitions are often wasted on dimensions that provide relatively little information</a:t>
            </a:r>
            <a:r>
              <a:rPr lang="en-US" u="sng" dirty="0"/>
              <a:t>.</a:t>
            </a:r>
            <a:r>
              <a:rPr lang="en-US" dirty="0"/>
              <a:t> limited theoretical support for tree depth metric as an anomaly score (Guha et al. 2016)</a:t>
            </a:r>
          </a:p>
        </p:txBody>
      </p:sp>
      <p:sp>
        <p:nvSpPr>
          <p:cNvPr id="4" name="Date Placeholder 3">
            <a:extLst>
              <a:ext uri="{FF2B5EF4-FFF2-40B4-BE49-F238E27FC236}">
                <a16:creationId xmlns:a16="http://schemas.microsoft.com/office/drawing/2014/main" id="{25E6569A-A344-2D46-8089-DD978421F700}"/>
              </a:ext>
            </a:extLst>
          </p:cNvPr>
          <p:cNvSpPr>
            <a:spLocks noGrp="1"/>
          </p:cNvSpPr>
          <p:nvPr>
            <p:ph type="dt" sz="half" idx="11"/>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563E18BD-AE81-7142-A10D-F059478402AF}"/>
              </a:ext>
            </a:extLst>
          </p:cNvPr>
          <p:cNvSpPr>
            <a:spLocks noGrp="1"/>
          </p:cNvSpPr>
          <p:nvPr>
            <p:ph type="ftr" sz="quarter" idx="12"/>
          </p:nvPr>
        </p:nvSpPr>
        <p:spPr/>
        <p:txBody>
          <a:bodyPr/>
          <a:lstStyle/>
          <a:p>
            <a:pPr algn="l"/>
            <a:r>
              <a:rPr lang="en-US">
                <a:solidFill>
                  <a:schemeClr val="tx1">
                    <a:lumMod val="50000"/>
                  </a:schemeClr>
                </a:solidFill>
                <a:ea typeface="Amazon Ember" panose="020B0603020204020204" pitchFamily="34" charset="0"/>
                <a:cs typeface="Amazon Ember" panose="020B0603020204020204" pitchFamily="34" charset="0"/>
              </a:rPr>
              <a:t>©           , Amazon Web Services, Inc. or its Affiliates. </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180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1639-1439-0E4F-879A-FECF8D4F9E65}"/>
              </a:ext>
            </a:extLst>
          </p:cNvPr>
          <p:cNvSpPr>
            <a:spLocks noGrp="1"/>
          </p:cNvSpPr>
          <p:nvPr>
            <p:ph type="title"/>
          </p:nvPr>
        </p:nvSpPr>
        <p:spPr/>
        <p:txBody>
          <a:bodyPr/>
          <a:lstStyle/>
          <a:p>
            <a:r>
              <a:rPr lang="en-US" dirty="0" err="1"/>
              <a:t>RandomCutForest</a:t>
            </a:r>
            <a:r>
              <a:rPr lang="en-US" dirty="0"/>
              <a:t>: Key Insights… </a:t>
            </a:r>
          </a:p>
        </p:txBody>
      </p:sp>
      <p:sp>
        <p:nvSpPr>
          <p:cNvPr id="3" name="Text Placeholder 2">
            <a:extLst>
              <a:ext uri="{FF2B5EF4-FFF2-40B4-BE49-F238E27FC236}">
                <a16:creationId xmlns:a16="http://schemas.microsoft.com/office/drawing/2014/main" id="{A467E036-79BD-0D42-8480-CB5F4764B7F5}"/>
              </a:ext>
            </a:extLst>
          </p:cNvPr>
          <p:cNvSpPr>
            <a:spLocks noGrp="1"/>
          </p:cNvSpPr>
          <p:nvPr>
            <p:ph type="body" sz="quarter" idx="10"/>
          </p:nvPr>
        </p:nvSpPr>
        <p:spPr/>
        <p:txBody>
          <a:bodyPr/>
          <a:lstStyle/>
          <a:p>
            <a:r>
              <a:rPr lang="en-US" b="1" dirty="0"/>
              <a:t>Reservoir Sampling</a:t>
            </a:r>
            <a:r>
              <a:rPr lang="en-US" dirty="0"/>
              <a:t>: is a family of randomized algorithms for choosing a simple random sample, without replacement, of k items from a population of unknown size n in a single pass over the items. </a:t>
            </a:r>
          </a:p>
          <a:p>
            <a:endParaRPr lang="en-US" dirty="0"/>
          </a:p>
          <a:p>
            <a:r>
              <a:rPr lang="en-US" b="1" dirty="0"/>
              <a:t>Random Cuts (Isolation) </a:t>
            </a:r>
            <a:r>
              <a:rPr lang="en-US" dirty="0"/>
              <a:t>: “isolates” observations by randomly selecting a feature  and then randomly selecting a split value between the maximum and minimum values of the selected feature. </a:t>
            </a:r>
            <a:r>
              <a:rPr lang="en-US" sz="3200" i="1" u="sng" dirty="0"/>
              <a:t>The probably of selecting a feature is proportional to the difference between its min and max values. </a:t>
            </a:r>
          </a:p>
          <a:p>
            <a:endParaRPr lang="en-US" dirty="0"/>
          </a:p>
          <a:p>
            <a:r>
              <a:rPr lang="en-US" dirty="0"/>
              <a:t>Collusive Displacement  (Anomaly Score) :The likelihood that a point is an outlier is measured by its collusive displacement: if including </a:t>
            </a:r>
            <a:r>
              <a:rPr lang="en-US" b="1" u="sng" dirty="0"/>
              <a:t>a new point </a:t>
            </a:r>
            <a:r>
              <a:rPr lang="en-US" dirty="0"/>
              <a:t>significantly </a:t>
            </a:r>
            <a:r>
              <a:rPr lang="en-US" b="1" u="sng" dirty="0"/>
              <a:t>changes the model complexity</a:t>
            </a:r>
            <a:r>
              <a:rPr lang="en-US" dirty="0"/>
              <a:t> (tree depth), then that point is more likely to be an outlier.</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E1B02275-A263-C948-A96F-806F86F89561}"/>
              </a:ext>
            </a:extLst>
          </p:cNvPr>
          <p:cNvSpPr>
            <a:spLocks noGrp="1"/>
          </p:cNvSpPr>
          <p:nvPr>
            <p:ph type="dt" sz="half" idx="11"/>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A8D25016-BABA-B246-B928-98F89E550407}"/>
              </a:ext>
            </a:extLst>
          </p:cNvPr>
          <p:cNvSpPr>
            <a:spLocks noGrp="1"/>
          </p:cNvSpPr>
          <p:nvPr>
            <p:ph type="ftr" sz="quarter" idx="12"/>
          </p:nvPr>
        </p:nvSpPr>
        <p:spPr/>
        <p:txBody>
          <a:bodyPr/>
          <a:lstStyle/>
          <a:p>
            <a:pPr algn="l"/>
            <a:r>
              <a:rPr lang="en-US" dirty="0">
                <a:solidFill>
                  <a:schemeClr val="tx1">
                    <a:lumMod val="50000"/>
                  </a:schemeClr>
                </a:solidFill>
                <a:ea typeface="Amazon Ember" panose="020B0603020204020204" pitchFamily="34" charset="0"/>
                <a:cs typeface="Amazon Ember" panose="020B0603020204020204" pitchFamily="34" charset="0"/>
              </a:rPr>
              <a:t>©           , Amazon Web Services, Inc. or its Affiliates. </a:t>
            </a:r>
          </a:p>
        </p:txBody>
      </p:sp>
    </p:spTree>
    <p:extLst>
      <p:ext uri="{BB962C8B-B14F-4D97-AF65-F5344CB8AC3E}">
        <p14:creationId xmlns:p14="http://schemas.microsoft.com/office/powerpoint/2010/main" val="406659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A0AC-6F85-404D-9FCF-F3B89A0E6131}"/>
              </a:ext>
            </a:extLst>
          </p:cNvPr>
          <p:cNvSpPr>
            <a:spLocks noGrp="1"/>
          </p:cNvSpPr>
          <p:nvPr>
            <p:ph type="title"/>
          </p:nvPr>
        </p:nvSpPr>
        <p:spPr/>
        <p:txBody>
          <a:bodyPr/>
          <a:lstStyle/>
          <a:p>
            <a:r>
              <a:rPr lang="en-US" dirty="0" err="1"/>
              <a:t>RandomCutForest</a:t>
            </a:r>
            <a:r>
              <a:rPr lang="en-US" dirty="0"/>
              <a:t>: Use Case #1 &amp; #2 </a:t>
            </a:r>
            <a:r>
              <a:rPr lang="en-US" sz="3600" dirty="0">
                <a:solidFill>
                  <a:srgbClr val="FFC000"/>
                </a:solidFill>
              </a:rPr>
              <a:t>Zero or Too Few Labels </a:t>
            </a:r>
            <a:endParaRPr lang="en-US" dirty="0">
              <a:solidFill>
                <a:srgbClr val="FFC000"/>
              </a:solidFill>
            </a:endParaRPr>
          </a:p>
        </p:txBody>
      </p:sp>
      <p:sp>
        <p:nvSpPr>
          <p:cNvPr id="3" name="Text Placeholder 2">
            <a:extLst>
              <a:ext uri="{FF2B5EF4-FFF2-40B4-BE49-F238E27FC236}">
                <a16:creationId xmlns:a16="http://schemas.microsoft.com/office/drawing/2014/main" id="{185CE6F7-2BCD-B44B-8CA1-D505A6666EA4}"/>
              </a:ext>
            </a:extLst>
          </p:cNvPr>
          <p:cNvSpPr>
            <a:spLocks noGrp="1"/>
          </p:cNvSpPr>
          <p:nvPr>
            <p:ph type="body" sz="quarter" idx="10"/>
          </p:nvPr>
        </p:nvSpPr>
        <p:spPr>
          <a:xfrm>
            <a:off x="548640" y="1645920"/>
            <a:ext cx="13510260" cy="5870264"/>
          </a:xfrm>
        </p:spPr>
        <p:txBody>
          <a:bodyPr/>
          <a:lstStyle/>
          <a:p>
            <a:pPr marL="514350" indent="-514350">
              <a:buFont typeface="+mj-lt"/>
              <a:buAutoNum type="arabicPeriod"/>
            </a:pPr>
            <a:r>
              <a:rPr lang="en-US" sz="2400" dirty="0"/>
              <a:t>Read CSV into a </a:t>
            </a:r>
            <a:r>
              <a:rPr lang="en-US" sz="2400" dirty="0" err="1"/>
              <a:t>DataFrame</a:t>
            </a:r>
            <a:endParaRPr lang="en-US" sz="2400" dirty="0"/>
          </a:p>
          <a:p>
            <a:pPr marL="514350" indent="-514350">
              <a:buFont typeface="+mj-lt"/>
              <a:buAutoNum type="arabicPeriod"/>
            </a:pPr>
            <a:r>
              <a:rPr lang="en-US" sz="2400" dirty="0"/>
              <a:t>Profile data identify - numeric and categorical features </a:t>
            </a:r>
          </a:p>
          <a:p>
            <a:pPr marL="514350" indent="-514350">
              <a:buFont typeface="+mj-lt"/>
              <a:buAutoNum type="arabicPeriod"/>
            </a:pPr>
            <a:r>
              <a:rPr lang="en-US" sz="2400" dirty="0"/>
              <a:t>Deal with Missing Values</a:t>
            </a:r>
          </a:p>
          <a:p>
            <a:pPr marL="1703070" lvl="1" indent="-514350"/>
            <a:r>
              <a:rPr lang="en-US" sz="2000" dirty="0"/>
              <a:t>Replace missing numeric values with -1 </a:t>
            </a:r>
          </a:p>
          <a:p>
            <a:pPr marL="1703070" lvl="1" indent="-514350"/>
            <a:r>
              <a:rPr lang="en-US" sz="2000" dirty="0"/>
              <a:t>Replace missing categorical values with UNKNOWN </a:t>
            </a:r>
          </a:p>
          <a:p>
            <a:pPr marL="514350" indent="-514350">
              <a:buFont typeface="+mj-lt"/>
              <a:buAutoNum type="arabicPeriod"/>
            </a:pPr>
            <a:r>
              <a:rPr lang="en-US" sz="2400" dirty="0"/>
              <a:t>Transform categorical features: One-hot, count , hashing, ordinal </a:t>
            </a:r>
            <a:r>
              <a:rPr lang="en-US" sz="2400" dirty="0" err="1"/>
              <a:t>etc</a:t>
            </a:r>
            <a:r>
              <a:rPr lang="en-US" sz="2400" dirty="0"/>
              <a:t>… </a:t>
            </a:r>
          </a:p>
          <a:p>
            <a:pPr marL="514350" indent="-514350">
              <a:buFont typeface="+mj-lt"/>
              <a:buAutoNum type="arabicPeriod"/>
            </a:pPr>
            <a:r>
              <a:rPr lang="en-US" sz="2400" dirty="0"/>
              <a:t>Train RCF:</a:t>
            </a:r>
          </a:p>
          <a:p>
            <a:pPr marL="1703070" lvl="1" indent="-514350"/>
            <a:r>
              <a:rPr lang="en-US" sz="2000" dirty="0" err="1"/>
              <a:t>num_trees</a:t>
            </a:r>
            <a:r>
              <a:rPr lang="en-US" sz="2000" dirty="0"/>
              <a:t> = (min: 50, max: 1000)</a:t>
            </a:r>
          </a:p>
          <a:p>
            <a:pPr marL="1703070" lvl="1" indent="-514350"/>
            <a:r>
              <a:rPr lang="en-US" sz="2000" dirty="0" err="1"/>
              <a:t>num_samples_per_tree</a:t>
            </a:r>
            <a:r>
              <a:rPr lang="en-US" sz="2000" dirty="0"/>
              <a:t> - (min: 1, max: 2048)</a:t>
            </a:r>
          </a:p>
          <a:p>
            <a:pPr marL="514350" indent="-514350">
              <a:buFont typeface="+mj-lt"/>
              <a:buAutoNum type="arabicPeriod"/>
            </a:pPr>
            <a:r>
              <a:rPr lang="en-US" sz="2400" dirty="0"/>
              <a:t>Apply RCF to dataset (inference / score0 </a:t>
            </a:r>
          </a:p>
          <a:p>
            <a:pPr marL="514350" indent="-514350">
              <a:buFont typeface="+mj-lt"/>
              <a:buAutoNum type="arabicPeriod"/>
            </a:pPr>
            <a:r>
              <a:rPr lang="en-US" sz="2400" dirty="0"/>
              <a:t>Evaluate score distribution </a:t>
            </a:r>
          </a:p>
          <a:p>
            <a:pPr marL="514350" indent="-514350">
              <a:buFont typeface="+mj-lt"/>
              <a:buAutoNum type="arabicPeriod"/>
            </a:pPr>
            <a:r>
              <a:rPr lang="en-US" sz="2400" dirty="0"/>
              <a:t>Pick a threshold higher score more ”anomalous”, top 400 most anomalous examples </a:t>
            </a:r>
          </a:p>
          <a:p>
            <a:pPr marL="514350" indent="-514350">
              <a:buFont typeface="+mj-lt"/>
              <a:buAutoNum type="arabicPeriod"/>
            </a:pPr>
            <a:r>
              <a:rPr lang="en-US" sz="2400" dirty="0"/>
              <a:t>Label </a:t>
            </a:r>
            <a:r>
              <a:rPr lang="en-US" sz="2400" dirty="0" err="1"/>
              <a:t>datset</a:t>
            </a:r>
            <a:r>
              <a:rPr lang="en-US" sz="2400" dirty="0"/>
              <a:t> assign anomaly / not-anomaly, </a:t>
            </a:r>
          </a:p>
          <a:p>
            <a:pPr marL="514350" indent="-514350">
              <a:buFont typeface="+mj-lt"/>
              <a:buAutoNum type="arabicPeriod"/>
            </a:pPr>
            <a:r>
              <a:rPr lang="en-US" sz="2400" dirty="0"/>
              <a:t>Train AFD model using newly labeled </a:t>
            </a:r>
          </a:p>
          <a:p>
            <a:pPr marL="514350" indent="-514350">
              <a:buFont typeface="+mj-lt"/>
              <a:buAutoNum type="arabicPeriod"/>
            </a:pPr>
            <a:endParaRPr lang="en-US" sz="2400" dirty="0"/>
          </a:p>
        </p:txBody>
      </p:sp>
      <p:sp>
        <p:nvSpPr>
          <p:cNvPr id="4" name="Date Placeholder 3">
            <a:extLst>
              <a:ext uri="{FF2B5EF4-FFF2-40B4-BE49-F238E27FC236}">
                <a16:creationId xmlns:a16="http://schemas.microsoft.com/office/drawing/2014/main" id="{D1A4ABA8-97B5-DB4C-BEF8-0BA1615B0F58}"/>
              </a:ext>
            </a:extLst>
          </p:cNvPr>
          <p:cNvSpPr>
            <a:spLocks noGrp="1"/>
          </p:cNvSpPr>
          <p:nvPr>
            <p:ph type="dt" sz="half" idx="11"/>
          </p:nvPr>
        </p:nvSpPr>
        <p:spPr/>
        <p:txBody>
          <a:bodyPr/>
          <a:lstStyle/>
          <a:p>
            <a:fld id="{A3151FA0-FC14-C648-AD94-B80076848667}" type="datetimeyyyy">
              <a:rPr lang="en-NZ" smtClean="0"/>
              <a:t>2022</a:t>
            </a:fld>
            <a:endParaRPr lang="en-US" dirty="0"/>
          </a:p>
        </p:txBody>
      </p:sp>
      <p:sp>
        <p:nvSpPr>
          <p:cNvPr id="5" name="Footer Placeholder 4">
            <a:extLst>
              <a:ext uri="{FF2B5EF4-FFF2-40B4-BE49-F238E27FC236}">
                <a16:creationId xmlns:a16="http://schemas.microsoft.com/office/drawing/2014/main" id="{7B58611C-3ADE-9741-8261-4C7BAD16495E}"/>
              </a:ext>
            </a:extLst>
          </p:cNvPr>
          <p:cNvSpPr>
            <a:spLocks noGrp="1"/>
          </p:cNvSpPr>
          <p:nvPr>
            <p:ph type="ftr" sz="quarter" idx="12"/>
          </p:nvPr>
        </p:nvSpPr>
        <p:spPr/>
        <p:txBody>
          <a:bodyPr/>
          <a:lstStyle/>
          <a:p>
            <a:pPr algn="l"/>
            <a:r>
              <a:rPr lang="en-US" dirty="0">
                <a:solidFill>
                  <a:schemeClr val="tx1">
                    <a:lumMod val="50000"/>
                  </a:schemeClr>
                </a:solidFill>
                <a:ea typeface="Amazon Ember" panose="020B0603020204020204" pitchFamily="34" charset="0"/>
                <a:cs typeface="Amazon Ember" panose="020B0603020204020204" pitchFamily="34" charset="0"/>
              </a:rPr>
              <a:t>©           , Amazon Web Services, Inc. or its Affiliates. </a:t>
            </a:r>
          </a:p>
        </p:txBody>
      </p:sp>
    </p:spTree>
    <p:extLst>
      <p:ext uri="{BB962C8B-B14F-4D97-AF65-F5344CB8AC3E}">
        <p14:creationId xmlns:p14="http://schemas.microsoft.com/office/powerpoint/2010/main" val="34343027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Introduction to Rekognition - WIP" id="{74E1D911-3CF2-4445-8166-D057BB92D4D1}" vid="{F05AB304-C2A4-B64A-AB36-5805FAD7EE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97C89A-FD0C-431E-81F6-90225B93768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DeckTemplate-AWS</Template>
  <TotalTime>17221</TotalTime>
  <Words>1627</Words>
  <Application>Microsoft Macintosh PowerPoint</Application>
  <PresentationFormat>Custom</PresentationFormat>
  <Paragraphs>188</Paragraphs>
  <Slides>15</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Amazon Ember</vt:lpstr>
      <vt:lpstr>Amazon Ember Light</vt:lpstr>
      <vt:lpstr>Amazon Ember Regular</vt:lpstr>
      <vt:lpstr>Arial</vt:lpstr>
      <vt:lpstr>Calibri</vt:lpstr>
      <vt:lpstr>Franklin Gothic Book</vt:lpstr>
      <vt:lpstr>DeckTemplate-AWS</vt:lpstr>
      <vt:lpstr>PowerPoint Presentation</vt:lpstr>
      <vt:lpstr>Outline</vt:lpstr>
      <vt:lpstr>Amazon Fraud Detector : 3 Customer Challenges </vt:lpstr>
      <vt:lpstr>Amazon Fraud Detector: Proposed Solutions </vt:lpstr>
      <vt:lpstr>Anomaly Detection</vt:lpstr>
      <vt:lpstr>RandomCutForest</vt:lpstr>
      <vt:lpstr>RandomCutForest : vs. other methods... </vt:lpstr>
      <vt:lpstr>RandomCutForest: Key Insights… </vt:lpstr>
      <vt:lpstr>RandomCutForest: Use Case #1 &amp; #2 Zero or Too Few Labels </vt:lpstr>
      <vt:lpstr>Demo 1: Labeling w. RCF</vt:lpstr>
      <vt:lpstr>RandomCutForest: Use Case #3 RCF for Anomaly Detection </vt:lpstr>
      <vt:lpstr>Demo 2: RCF Endpoint in AFD</vt:lpstr>
      <vt:lpstr>Conclusion</vt:lpstr>
      <vt:lpstr>Learn More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cp:revision>
  <dcterms:created xsi:type="dcterms:W3CDTF">2022-04-13T17:27:02Z</dcterms:created>
  <dcterms:modified xsi:type="dcterms:W3CDTF">2022-04-25T19:40:38Z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