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82" r:id="rId25"/>
    <p:sldId id="283" r:id="rId26"/>
    <p:sldId id="284" r:id="rId27"/>
    <p:sldId id="285" r:id="rId28"/>
    <p:sldId id="286" r:id="rId29"/>
    <p:sldId id="287" r:id="rId30"/>
    <p:sldId id="288" r:id="rId31"/>
    <p:sldId id="289" r:id="rId32"/>
    <p:sldId id="290" r:id="rId33"/>
    <p:sldId id="292" r:id="rId34"/>
    <p:sldId id="293" r:id="rId35"/>
    <p:sldId id="294" r:id="rId36"/>
    <p:sldId id="295" r:id="rId37"/>
    <p:sldId id="296" r:id="rId38"/>
    <p:sldId id="297" r:id="rId39"/>
    <p:sldId id="298" r:id="rId40"/>
    <p:sldId id="299" r:id="rId41"/>
    <p:sldId id="301" r:id="rId42"/>
    <p:sldId id="308" r:id="rId43"/>
    <p:sldId id="306" r:id="rId44"/>
    <p:sldId id="307" r:id="rId45"/>
    <p:sldId id="302" r:id="rId46"/>
    <p:sldId id="303" r:id="rId47"/>
    <p:sldId id="304" r:id="rId48"/>
    <p:sldId id="309" r:id="rId49"/>
    <p:sldId id="310" r:id="rId50"/>
    <p:sldId id="311" r:id="rId51"/>
    <p:sldId id="305" r:id="rId52"/>
    <p:sldId id="312" r:id="rId53"/>
    <p:sldId id="300"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76" d="100"/>
          <a:sy n="76" d="100"/>
        </p:scale>
        <p:origin x="5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3AFC9C-2174-4723-8AC8-0A98B0C502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3DC0C674-3A61-4DD7-B1EE-9FFED2F25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2B70BBBF-8C49-41F2-80FF-005CBAF4A4BB}"/>
              </a:ext>
            </a:extLst>
          </p:cNvPr>
          <p:cNvSpPr>
            <a:spLocks noGrp="1"/>
          </p:cNvSpPr>
          <p:nvPr>
            <p:ph type="dt" sz="half" idx="10"/>
          </p:nvPr>
        </p:nvSpPr>
        <p:spPr/>
        <p:txBody>
          <a:bodyPr/>
          <a:lstStyle/>
          <a:p>
            <a:fld id="{9E575218-9FEC-41B3-827D-4D574DCD183D}" type="datetimeFigureOut">
              <a:rPr lang="zh-CN" altLang="en-US" smtClean="0"/>
              <a:t>2021/3/19</a:t>
            </a:fld>
            <a:endParaRPr lang="zh-CN" altLang="en-US"/>
          </a:p>
        </p:txBody>
      </p:sp>
      <p:sp>
        <p:nvSpPr>
          <p:cNvPr id="5" name="页脚占位符 4">
            <a:extLst>
              <a:ext uri="{FF2B5EF4-FFF2-40B4-BE49-F238E27FC236}">
                <a16:creationId xmlns:a16="http://schemas.microsoft.com/office/drawing/2014/main" xmlns="" id="{239BB955-F3C2-4D81-9BDB-C60038549A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5DB81AB-D7D3-46AF-818B-52E6792E8439}"/>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248514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6312760-CE15-41FC-A478-ABE6DF0A8A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0CA5A903-19B5-4FE7-9053-09F3707D649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1CF06C5-9532-45EB-966D-108BC7E833A8}"/>
              </a:ext>
            </a:extLst>
          </p:cNvPr>
          <p:cNvSpPr>
            <a:spLocks noGrp="1"/>
          </p:cNvSpPr>
          <p:nvPr>
            <p:ph type="dt" sz="half" idx="10"/>
          </p:nvPr>
        </p:nvSpPr>
        <p:spPr/>
        <p:txBody>
          <a:bodyPr/>
          <a:lstStyle/>
          <a:p>
            <a:fld id="{9E575218-9FEC-41B3-827D-4D574DCD183D}" type="datetimeFigureOut">
              <a:rPr lang="zh-CN" altLang="en-US" smtClean="0"/>
              <a:t>2021/3/19</a:t>
            </a:fld>
            <a:endParaRPr lang="zh-CN" altLang="en-US"/>
          </a:p>
        </p:txBody>
      </p:sp>
      <p:sp>
        <p:nvSpPr>
          <p:cNvPr id="5" name="页脚占位符 4">
            <a:extLst>
              <a:ext uri="{FF2B5EF4-FFF2-40B4-BE49-F238E27FC236}">
                <a16:creationId xmlns:a16="http://schemas.microsoft.com/office/drawing/2014/main" xmlns="" id="{19A01D28-617E-40E9-91BD-856D0D5B03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6511527-F12E-4F2A-A67B-0A863824DDD4}"/>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252931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7F486191-3DCC-4400-8B92-D2E427CCD11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8C3D2BC8-C9CE-471E-8982-C5C52076B33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6B09AC80-B41F-432C-8B61-30ECF11EE4AD}"/>
              </a:ext>
            </a:extLst>
          </p:cNvPr>
          <p:cNvSpPr>
            <a:spLocks noGrp="1"/>
          </p:cNvSpPr>
          <p:nvPr>
            <p:ph type="dt" sz="half" idx="10"/>
          </p:nvPr>
        </p:nvSpPr>
        <p:spPr/>
        <p:txBody>
          <a:bodyPr/>
          <a:lstStyle/>
          <a:p>
            <a:fld id="{9E575218-9FEC-41B3-827D-4D574DCD183D}" type="datetimeFigureOut">
              <a:rPr lang="zh-CN" altLang="en-US" smtClean="0"/>
              <a:t>2021/3/19</a:t>
            </a:fld>
            <a:endParaRPr lang="zh-CN" altLang="en-US"/>
          </a:p>
        </p:txBody>
      </p:sp>
      <p:sp>
        <p:nvSpPr>
          <p:cNvPr id="5" name="页脚占位符 4">
            <a:extLst>
              <a:ext uri="{FF2B5EF4-FFF2-40B4-BE49-F238E27FC236}">
                <a16:creationId xmlns:a16="http://schemas.microsoft.com/office/drawing/2014/main" xmlns="" id="{4186E2CD-6FC0-43AD-934B-FE726D09B6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FD6C764-A43E-4688-829A-103F9E306CD0}"/>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415916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AFCCD9-9F35-4C55-9F64-FC1708F5B6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CC88D1D-89E9-4AFD-A912-37A3D7DC0C1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87E0AB83-338D-452D-981E-060D075316CE}"/>
              </a:ext>
            </a:extLst>
          </p:cNvPr>
          <p:cNvSpPr>
            <a:spLocks noGrp="1"/>
          </p:cNvSpPr>
          <p:nvPr>
            <p:ph type="dt" sz="half" idx="10"/>
          </p:nvPr>
        </p:nvSpPr>
        <p:spPr/>
        <p:txBody>
          <a:bodyPr/>
          <a:lstStyle/>
          <a:p>
            <a:fld id="{9E575218-9FEC-41B3-827D-4D574DCD183D}" type="datetimeFigureOut">
              <a:rPr lang="zh-CN" altLang="en-US" smtClean="0"/>
              <a:t>2021/3/19</a:t>
            </a:fld>
            <a:endParaRPr lang="zh-CN" altLang="en-US"/>
          </a:p>
        </p:txBody>
      </p:sp>
      <p:sp>
        <p:nvSpPr>
          <p:cNvPr id="5" name="页脚占位符 4">
            <a:extLst>
              <a:ext uri="{FF2B5EF4-FFF2-40B4-BE49-F238E27FC236}">
                <a16:creationId xmlns:a16="http://schemas.microsoft.com/office/drawing/2014/main" xmlns="" id="{8CAAC69F-DD7A-490C-B4FF-C3E924E6EF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6113679-F400-4CD7-AA84-29055F848AD9}"/>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77529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7FAB645-84A7-4DEC-980B-27ECEEEEA7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6BA15550-CABC-4A81-96CF-A2036C9CB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4B62B999-B249-4785-9DE9-7296BC1620AC}"/>
              </a:ext>
            </a:extLst>
          </p:cNvPr>
          <p:cNvSpPr>
            <a:spLocks noGrp="1"/>
          </p:cNvSpPr>
          <p:nvPr>
            <p:ph type="dt" sz="half" idx="10"/>
          </p:nvPr>
        </p:nvSpPr>
        <p:spPr/>
        <p:txBody>
          <a:bodyPr/>
          <a:lstStyle/>
          <a:p>
            <a:fld id="{9E575218-9FEC-41B3-827D-4D574DCD183D}" type="datetimeFigureOut">
              <a:rPr lang="zh-CN" altLang="en-US" smtClean="0"/>
              <a:t>2021/3/19</a:t>
            </a:fld>
            <a:endParaRPr lang="zh-CN" altLang="en-US"/>
          </a:p>
        </p:txBody>
      </p:sp>
      <p:sp>
        <p:nvSpPr>
          <p:cNvPr id="5" name="页脚占位符 4">
            <a:extLst>
              <a:ext uri="{FF2B5EF4-FFF2-40B4-BE49-F238E27FC236}">
                <a16:creationId xmlns:a16="http://schemas.microsoft.com/office/drawing/2014/main" xmlns="" id="{8B9FCA99-B3A0-45FB-B61F-5ED654A6D8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2894C8D-6E6F-4CE3-9D65-E8DB809370D8}"/>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79722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A7F3E14-B827-49B2-8CD9-F16281CB49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C997AB8E-93BA-4224-83C4-9460FC64E1C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BDB0578E-6DCD-4594-B26F-4C58A1F8FA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A38FF944-99B9-4F1C-AC08-41CC918906E0}"/>
              </a:ext>
            </a:extLst>
          </p:cNvPr>
          <p:cNvSpPr>
            <a:spLocks noGrp="1"/>
          </p:cNvSpPr>
          <p:nvPr>
            <p:ph type="dt" sz="half" idx="10"/>
          </p:nvPr>
        </p:nvSpPr>
        <p:spPr/>
        <p:txBody>
          <a:bodyPr/>
          <a:lstStyle/>
          <a:p>
            <a:fld id="{9E575218-9FEC-41B3-827D-4D574DCD183D}" type="datetimeFigureOut">
              <a:rPr lang="zh-CN" altLang="en-US" smtClean="0"/>
              <a:t>2021/3/19</a:t>
            </a:fld>
            <a:endParaRPr lang="zh-CN" altLang="en-US"/>
          </a:p>
        </p:txBody>
      </p:sp>
      <p:sp>
        <p:nvSpPr>
          <p:cNvPr id="6" name="页脚占位符 5">
            <a:extLst>
              <a:ext uri="{FF2B5EF4-FFF2-40B4-BE49-F238E27FC236}">
                <a16:creationId xmlns:a16="http://schemas.microsoft.com/office/drawing/2014/main" xmlns="" id="{F2336D12-EDAB-44F3-9478-07D85A5380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52F0A43-9E4F-474A-BE51-36C352D8FAA2}"/>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221169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FA3B4A-260B-4307-8C68-3C250EB68B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02D4EA2-5160-4530-97E5-6C9B731A21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CE495ECA-FB8C-41E1-9660-A6F1BBD217C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8DB2F348-A8D6-4F8D-8F2F-6F2D080776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45FEF951-5171-4115-9BB9-4BD25D3C177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788B88D9-37B8-449C-8DBB-E08674FC25B0}"/>
              </a:ext>
            </a:extLst>
          </p:cNvPr>
          <p:cNvSpPr>
            <a:spLocks noGrp="1"/>
          </p:cNvSpPr>
          <p:nvPr>
            <p:ph type="dt" sz="half" idx="10"/>
          </p:nvPr>
        </p:nvSpPr>
        <p:spPr/>
        <p:txBody>
          <a:bodyPr/>
          <a:lstStyle/>
          <a:p>
            <a:fld id="{9E575218-9FEC-41B3-827D-4D574DCD183D}" type="datetimeFigureOut">
              <a:rPr lang="zh-CN" altLang="en-US" smtClean="0"/>
              <a:t>2021/3/19</a:t>
            </a:fld>
            <a:endParaRPr lang="zh-CN" altLang="en-US"/>
          </a:p>
        </p:txBody>
      </p:sp>
      <p:sp>
        <p:nvSpPr>
          <p:cNvPr id="8" name="页脚占位符 7">
            <a:extLst>
              <a:ext uri="{FF2B5EF4-FFF2-40B4-BE49-F238E27FC236}">
                <a16:creationId xmlns:a16="http://schemas.microsoft.com/office/drawing/2014/main" xmlns="" id="{13F5DAC1-F6F4-4368-A395-AD1A4A76F6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0A59E4A8-FC0E-41D5-946B-6D0FBC7FEC59}"/>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101007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14A96DB-D778-4B22-8BF9-915C60B802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161B569F-050E-4057-9645-1FCB07EF6286}"/>
              </a:ext>
            </a:extLst>
          </p:cNvPr>
          <p:cNvSpPr>
            <a:spLocks noGrp="1"/>
          </p:cNvSpPr>
          <p:nvPr>
            <p:ph type="dt" sz="half" idx="10"/>
          </p:nvPr>
        </p:nvSpPr>
        <p:spPr/>
        <p:txBody>
          <a:bodyPr/>
          <a:lstStyle/>
          <a:p>
            <a:fld id="{9E575218-9FEC-41B3-827D-4D574DCD183D}" type="datetimeFigureOut">
              <a:rPr lang="zh-CN" altLang="en-US" smtClean="0"/>
              <a:t>2021/3/19</a:t>
            </a:fld>
            <a:endParaRPr lang="zh-CN" altLang="en-US"/>
          </a:p>
        </p:txBody>
      </p:sp>
      <p:sp>
        <p:nvSpPr>
          <p:cNvPr id="4" name="页脚占位符 3">
            <a:extLst>
              <a:ext uri="{FF2B5EF4-FFF2-40B4-BE49-F238E27FC236}">
                <a16:creationId xmlns:a16="http://schemas.microsoft.com/office/drawing/2014/main" xmlns="" id="{99047A0D-DE97-46DA-BBD6-29ECB725AF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AA928F00-7C8A-4432-8B77-E147D8748740}"/>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224470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83DFD247-C3F8-4D87-A1A1-EB100E9673BA}"/>
              </a:ext>
            </a:extLst>
          </p:cNvPr>
          <p:cNvSpPr>
            <a:spLocks noGrp="1"/>
          </p:cNvSpPr>
          <p:nvPr>
            <p:ph type="dt" sz="half" idx="10"/>
          </p:nvPr>
        </p:nvSpPr>
        <p:spPr/>
        <p:txBody>
          <a:bodyPr/>
          <a:lstStyle/>
          <a:p>
            <a:fld id="{9E575218-9FEC-41B3-827D-4D574DCD183D}" type="datetimeFigureOut">
              <a:rPr lang="zh-CN" altLang="en-US" smtClean="0"/>
              <a:t>2021/3/19</a:t>
            </a:fld>
            <a:endParaRPr lang="zh-CN" altLang="en-US"/>
          </a:p>
        </p:txBody>
      </p:sp>
      <p:sp>
        <p:nvSpPr>
          <p:cNvPr id="3" name="页脚占位符 2">
            <a:extLst>
              <a:ext uri="{FF2B5EF4-FFF2-40B4-BE49-F238E27FC236}">
                <a16:creationId xmlns:a16="http://schemas.microsoft.com/office/drawing/2014/main" xmlns="" id="{935024A1-2ECB-4868-B73B-941BB18A80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45BE6F44-293C-4DAE-A90C-F916F8761343}"/>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2971366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56E6487-E51F-4D00-81B5-EECB2729F4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08AEFE35-ECAF-4702-9768-F6BFA4C3F4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E19D978E-3129-4DAB-9428-903631C6D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453788F9-02BF-4AB3-911B-EE8E51B571F3}"/>
              </a:ext>
            </a:extLst>
          </p:cNvPr>
          <p:cNvSpPr>
            <a:spLocks noGrp="1"/>
          </p:cNvSpPr>
          <p:nvPr>
            <p:ph type="dt" sz="half" idx="10"/>
          </p:nvPr>
        </p:nvSpPr>
        <p:spPr/>
        <p:txBody>
          <a:bodyPr/>
          <a:lstStyle/>
          <a:p>
            <a:fld id="{9E575218-9FEC-41B3-827D-4D574DCD183D}" type="datetimeFigureOut">
              <a:rPr lang="zh-CN" altLang="en-US" smtClean="0"/>
              <a:t>2021/3/19</a:t>
            </a:fld>
            <a:endParaRPr lang="zh-CN" altLang="en-US"/>
          </a:p>
        </p:txBody>
      </p:sp>
      <p:sp>
        <p:nvSpPr>
          <p:cNvPr id="6" name="页脚占位符 5">
            <a:extLst>
              <a:ext uri="{FF2B5EF4-FFF2-40B4-BE49-F238E27FC236}">
                <a16:creationId xmlns:a16="http://schemas.microsoft.com/office/drawing/2014/main" xmlns="" id="{06253F5D-B19A-4332-B17E-CF84CF7A35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107E148-BBC1-4148-8C15-F92251BD55BA}"/>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316411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49CA732-22B1-4182-A9AE-8A7BA54617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44C38F43-4AAE-4FC7-A9F9-070C01518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DF861A25-EC8D-4752-B7BD-6A7B7F3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B6120C10-0577-448E-B120-4398F01D752B}"/>
              </a:ext>
            </a:extLst>
          </p:cNvPr>
          <p:cNvSpPr>
            <a:spLocks noGrp="1"/>
          </p:cNvSpPr>
          <p:nvPr>
            <p:ph type="dt" sz="half" idx="10"/>
          </p:nvPr>
        </p:nvSpPr>
        <p:spPr/>
        <p:txBody>
          <a:bodyPr/>
          <a:lstStyle/>
          <a:p>
            <a:fld id="{9E575218-9FEC-41B3-827D-4D574DCD183D}" type="datetimeFigureOut">
              <a:rPr lang="zh-CN" altLang="en-US" smtClean="0"/>
              <a:t>2021/3/19</a:t>
            </a:fld>
            <a:endParaRPr lang="zh-CN" altLang="en-US"/>
          </a:p>
        </p:txBody>
      </p:sp>
      <p:sp>
        <p:nvSpPr>
          <p:cNvPr id="6" name="页脚占位符 5">
            <a:extLst>
              <a:ext uri="{FF2B5EF4-FFF2-40B4-BE49-F238E27FC236}">
                <a16:creationId xmlns:a16="http://schemas.microsoft.com/office/drawing/2014/main" xmlns="" id="{5FBF5250-AD1B-465D-B581-38C4B752C8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199C382-8631-45AA-BE0B-6770B67B75C1}"/>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1469705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7731504D-AEBD-412F-B067-B266CC3513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246BA2F-DB25-4B86-B100-88B6DEC7CD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076EBF2-5853-47F5-943E-2C8BF43DF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75218-9FEC-41B3-827D-4D574DCD183D}" type="datetimeFigureOut">
              <a:rPr lang="zh-CN" altLang="en-US" smtClean="0"/>
              <a:t>2021/3/19</a:t>
            </a:fld>
            <a:endParaRPr lang="zh-CN" altLang="en-US"/>
          </a:p>
        </p:txBody>
      </p:sp>
      <p:sp>
        <p:nvSpPr>
          <p:cNvPr id="5" name="页脚占位符 4">
            <a:extLst>
              <a:ext uri="{FF2B5EF4-FFF2-40B4-BE49-F238E27FC236}">
                <a16:creationId xmlns:a16="http://schemas.microsoft.com/office/drawing/2014/main" xmlns="" id="{A894AA4C-DE90-4AC5-961B-469E896E5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4025E20-9BC2-45B7-87E7-41D3DD8AC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521202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oi.org/10.1007/978-3-030-58951-6_1&#65288;2020" TargetMode="External"/><Relationship Id="rId2" Type="http://schemas.openxmlformats.org/officeDocument/2006/relationships/hyperlink" Target="https://doi.org/10.1145/3319535.3354204&#65288;2019" TargetMode="External"/><Relationship Id="rId1" Type="http://schemas.openxmlformats.org/officeDocument/2006/relationships/slideLayout" Target="../slideLayouts/slideLayout2.xml"/><Relationship Id="rId4" Type="http://schemas.openxmlformats.org/officeDocument/2006/relationships/hyperlink" Target="https://doi.org/10.1145/3052973.3053013"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5699268-1A05-428D-87EB-9F8FEC89578C}"/>
              </a:ext>
            </a:extLst>
          </p:cNvPr>
          <p:cNvSpPr>
            <a:spLocks noGrp="1"/>
          </p:cNvSpPr>
          <p:nvPr>
            <p:ph type="ctrTitle"/>
          </p:nvPr>
        </p:nvSpPr>
        <p:spPr/>
        <p:txBody>
          <a:bodyPr/>
          <a:lstStyle/>
          <a:p>
            <a:r>
              <a:rPr lang="zh-CN" altLang="en-US" dirty="0"/>
              <a:t>深度包检测</a:t>
            </a:r>
          </a:p>
        </p:txBody>
      </p:sp>
      <p:sp>
        <p:nvSpPr>
          <p:cNvPr id="3" name="副标题 2">
            <a:extLst>
              <a:ext uri="{FF2B5EF4-FFF2-40B4-BE49-F238E27FC236}">
                <a16:creationId xmlns:a16="http://schemas.microsoft.com/office/drawing/2014/main" xmlns="" id="{6733EEDE-A263-431B-888F-060A856E6C19}"/>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57028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4BA76D0-522E-4FBA-A584-4F24048A38C2}"/>
              </a:ext>
            </a:extLst>
          </p:cNvPr>
          <p:cNvSpPr>
            <a:spLocks noGrp="1"/>
          </p:cNvSpPr>
          <p:nvPr>
            <p:ph type="title"/>
          </p:nvPr>
        </p:nvSpPr>
        <p:spPr/>
        <p:txBody>
          <a:bodyPr/>
          <a:lstStyle/>
          <a:p>
            <a:r>
              <a:rPr lang="zh-CN" altLang="en-US" dirty="0"/>
              <a:t>面向客户端的</a:t>
            </a:r>
            <a:r>
              <a:rPr lang="en-US" altLang="zh-CN" dirty="0"/>
              <a:t>MB</a:t>
            </a:r>
            <a:endParaRPr lang="zh-CN" altLang="en-US" dirty="0"/>
          </a:p>
        </p:txBody>
      </p:sp>
      <p:sp>
        <p:nvSpPr>
          <p:cNvPr id="3" name="内容占位符 2">
            <a:extLst>
              <a:ext uri="{FF2B5EF4-FFF2-40B4-BE49-F238E27FC236}">
                <a16:creationId xmlns:a16="http://schemas.microsoft.com/office/drawing/2014/main" xmlns="" id="{7B0ABD9A-9776-4842-A147-9AC09171665E}"/>
              </a:ext>
            </a:extLst>
          </p:cNvPr>
          <p:cNvSpPr>
            <a:spLocks noGrp="1"/>
          </p:cNvSpPr>
          <p:nvPr>
            <p:ph idx="1"/>
          </p:nvPr>
        </p:nvSpPr>
        <p:spPr/>
        <p:txBody>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接收多个来自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的通向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的流量，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执行检查（广告拦截，防火墙等）。无论是入站还是出站的流量都能进行检测。它通常包括安装特定软件，或修改在连接在所述 客户端设备中以便于使所述的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来执行该检查。</a:t>
            </a: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用例：常见的使用案例包括防火墙，广告拦截，个人数据保护和匿名化的信息。</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xmlns="" id="{F2E155FD-2937-452C-B931-040080BF27EA}"/>
              </a:ext>
            </a:extLst>
          </p:cNvPr>
          <p:cNvPicPr/>
          <p:nvPr/>
        </p:nvPicPr>
        <p:blipFill>
          <a:blip r:embed="rId2"/>
          <a:stretch>
            <a:fillRect/>
          </a:stretch>
        </p:blipFill>
        <p:spPr>
          <a:xfrm>
            <a:off x="3293645" y="3009550"/>
            <a:ext cx="4907906" cy="3110760"/>
          </a:xfrm>
          <a:prstGeom prst="rect">
            <a:avLst/>
          </a:prstGeom>
        </p:spPr>
      </p:pic>
    </p:spTree>
    <p:extLst>
      <p:ext uri="{BB962C8B-B14F-4D97-AF65-F5344CB8AC3E}">
        <p14:creationId xmlns:p14="http://schemas.microsoft.com/office/powerpoint/2010/main" val="173349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8D45F0-C4BC-4870-9D16-E0C8DB588B25}"/>
              </a:ext>
            </a:extLst>
          </p:cNvPr>
          <p:cNvSpPr>
            <a:spLocks noGrp="1"/>
          </p:cNvSpPr>
          <p:nvPr>
            <p:ph type="title"/>
          </p:nvPr>
        </p:nvSpPr>
        <p:spPr/>
        <p:txBody>
          <a:bodyPr/>
          <a:lstStyle/>
          <a:p>
            <a:r>
              <a:rPr lang="zh-CN" altLang="en-US" dirty="0"/>
              <a:t>面向服务器的</a:t>
            </a:r>
            <a:r>
              <a:rPr lang="en-US" altLang="zh-CN" dirty="0"/>
              <a:t>MB</a:t>
            </a:r>
            <a:endParaRPr lang="zh-CN" altLang="en-US" dirty="0"/>
          </a:p>
        </p:txBody>
      </p:sp>
      <p:sp>
        <p:nvSpPr>
          <p:cNvPr id="3" name="内容占位符 2">
            <a:extLst>
              <a:ext uri="{FF2B5EF4-FFF2-40B4-BE49-F238E27FC236}">
                <a16:creationId xmlns:a16="http://schemas.microsoft.com/office/drawing/2014/main" xmlns="" id="{F9F78356-9F76-4F2D-A553-3A61606F1B92}"/>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常见于企业网络。例如（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服务器）：加密流量从服务器端点路由到服务器的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，进行流量审查。</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为企业员工不在公司网络下访问公司的资源。与面向客户的不同之处在于连接一般有客户端发起。</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主要用于保护服务器：数据库服务器等。</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（第三种在后面进行展示）</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xmlns="" id="{0305FDF2-72FF-4B13-BFDD-3447AC680262}"/>
              </a:ext>
            </a:extLst>
          </p:cNvPr>
          <p:cNvPicPr/>
          <p:nvPr/>
        </p:nvPicPr>
        <p:blipFill>
          <a:blip r:embed="rId2"/>
          <a:stretch>
            <a:fillRect/>
          </a:stretch>
        </p:blipFill>
        <p:spPr>
          <a:xfrm>
            <a:off x="2275150" y="2614087"/>
            <a:ext cx="6251770" cy="3764274"/>
          </a:xfrm>
          <a:prstGeom prst="rect">
            <a:avLst/>
          </a:prstGeom>
        </p:spPr>
      </p:pic>
    </p:spTree>
    <p:extLst>
      <p:ext uri="{BB962C8B-B14F-4D97-AF65-F5344CB8AC3E}">
        <p14:creationId xmlns:p14="http://schemas.microsoft.com/office/powerpoint/2010/main" val="140919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CD90D46-6128-4143-B806-A03680ADF780}"/>
              </a:ext>
            </a:extLst>
          </p:cNvPr>
          <p:cNvSpPr>
            <a:spLocks noGrp="1"/>
          </p:cNvSpPr>
          <p:nvPr>
            <p:ph type="title"/>
          </p:nvPr>
        </p:nvSpPr>
        <p:spPr/>
        <p:txBody>
          <a:bodyPr/>
          <a:lstStyle/>
          <a:p>
            <a:r>
              <a:rPr lang="zh-CN" altLang="en-US" dirty="0"/>
              <a:t>信任模型</a:t>
            </a:r>
          </a:p>
        </p:txBody>
      </p:sp>
      <p:sp>
        <p:nvSpPr>
          <p:cNvPr id="3" name="内容占位符 2">
            <a:extLst>
              <a:ext uri="{FF2B5EF4-FFF2-40B4-BE49-F238E27FC236}">
                <a16:creationId xmlns:a16="http://schemas.microsoft.com/office/drawing/2014/main" xmlns="" id="{9E473CDA-118B-40B2-91BD-B33029D915A7}"/>
              </a:ext>
            </a:extLst>
          </p:cNvPr>
          <p:cNvSpPr>
            <a:spLocks noGrp="1"/>
          </p:cNvSpPr>
          <p:nvPr>
            <p:ph idx="1"/>
          </p:nvPr>
        </p:nvSpPr>
        <p:spPr/>
        <p:txBody>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两个端点至少一个是诚实的</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是半诚实的</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1052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CDFDDE-308D-4A63-91B8-3D7403E242EE}"/>
              </a:ext>
            </a:extLst>
          </p:cNvPr>
          <p:cNvSpPr>
            <a:spLocks noGrp="1"/>
          </p:cNvSpPr>
          <p:nvPr>
            <p:ph type="title"/>
          </p:nvPr>
        </p:nvSpPr>
        <p:spPr/>
        <p:txBody>
          <a:bodyPr/>
          <a:lstStyle/>
          <a:p>
            <a:r>
              <a:rPr lang="en-US" altLang="zh-CN" dirty="0"/>
              <a:t>Ps.</a:t>
            </a:r>
            <a:r>
              <a:rPr lang="zh-CN" altLang="en-US" dirty="0"/>
              <a:t>例外</a:t>
            </a:r>
            <a:r>
              <a:rPr lang="en-US" altLang="zh-CN" dirty="0"/>
              <a:t>endbox</a:t>
            </a:r>
            <a:r>
              <a:rPr lang="zh-CN" altLang="en-US" dirty="0"/>
              <a:t>两个端点都可以是不诚实的</a:t>
            </a:r>
          </a:p>
        </p:txBody>
      </p:sp>
      <p:sp>
        <p:nvSpPr>
          <p:cNvPr id="3" name="内容占位符 2">
            <a:extLst>
              <a:ext uri="{FF2B5EF4-FFF2-40B4-BE49-F238E27FC236}">
                <a16:creationId xmlns:a16="http://schemas.microsoft.com/office/drawing/2014/main" xmlns="" id="{7627E764-00F4-4896-B544-0D118E0A775E}"/>
              </a:ext>
            </a:extLst>
          </p:cNvPr>
          <p:cNvSpPr>
            <a:spLocks noGrp="1"/>
          </p:cNvSpPr>
          <p:nvPr>
            <p:ph idx="1"/>
          </p:nvPr>
        </p:nvSpPr>
        <p:spPr/>
        <p:txBody>
          <a:bodyPr>
            <a:normAutofit/>
          </a:bodyPr>
          <a:lstStyle/>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的分散式部署，利用客户端的限制资源处理客户端的流量</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 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提供的。安全区内存存储在称为安全区页面缓存（</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EPC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）的系统保留的内存范围内，该范围已进行透明加密</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可以支持本地和远程验证</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取消了</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的验证，而是把对流量的验证工作前置到客户端，具体方式是使用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这种安全飞地的方式。</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的客户端组成</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数据的分装等功能在安全区外执行，加密解密在安全区内执行</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为了确保流量都被检测，用户不能直接连接到网络，只能通过</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vpn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连接到网络。</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vpn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客户端对报文进行进一步的处理（在安全区内）</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可以根据设置由一个或多个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进行处理</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根据特定的功能，包头或者</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payload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可能会被更改。甚至整个数据包有可能被丢弃</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3</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数据包被签名并加密到</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发送到</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外面，被传递会</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vpn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客户端的不可信任空间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传输数据包</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p>
          <a:p>
            <a:pPr algn="just"/>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vpn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客户端分为两部分：可信的和不可信的</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安全保证：用户不适用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vpn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连接的话，流量会被防火墙丢弃</a:t>
            </a:r>
          </a:p>
          <a:p>
            <a:endParaRPr lang="zh-CN" altLang="en-US" dirty="0"/>
          </a:p>
        </p:txBody>
      </p:sp>
    </p:spTree>
    <p:extLst>
      <p:ext uri="{BB962C8B-B14F-4D97-AF65-F5344CB8AC3E}">
        <p14:creationId xmlns:p14="http://schemas.microsoft.com/office/powerpoint/2010/main" val="2485534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DCF4D5-B0A6-4974-9A20-805BC059F804}"/>
              </a:ext>
            </a:extLst>
          </p:cNvPr>
          <p:cNvSpPr>
            <a:spLocks noGrp="1"/>
          </p:cNvSpPr>
          <p:nvPr>
            <p:ph type="title"/>
          </p:nvPr>
        </p:nvSpPr>
        <p:spPr/>
        <p:txBody>
          <a:bodyPr/>
          <a:lstStyle/>
          <a:p>
            <a:r>
              <a:rPr lang="zh-CN" altLang="en-US" dirty="0"/>
              <a:t>信任模型假设</a:t>
            </a:r>
          </a:p>
        </p:txBody>
      </p:sp>
      <p:sp>
        <p:nvSpPr>
          <p:cNvPr id="3" name="内容占位符 2">
            <a:extLst>
              <a:ext uri="{FF2B5EF4-FFF2-40B4-BE49-F238E27FC236}">
                <a16:creationId xmlns:a16="http://schemas.microsoft.com/office/drawing/2014/main" xmlns="" id="{A1EC1D76-80CF-4BDB-B210-1C0F9E8DB112}"/>
              </a:ext>
            </a:extLst>
          </p:cNvPr>
          <p:cNvSpPr>
            <a:spLocks noGrp="1"/>
          </p:cNvSpPr>
          <p:nvPr>
            <p:ph idx="1"/>
          </p:nvPr>
        </p:nvSpPr>
        <p:spPr/>
        <p:txBody>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主要参与者有三</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client MB serv</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，在某些方案中甚至有四个参与者。对于每个实体可以认为是诚实的，</a:t>
            </a:r>
            <a:r>
              <a:rPr lang="zh-CN" altLang="en-US" sz="1800" dirty="0">
                <a:latin typeface="Calibri" panose="020F0502020204030204" pitchFamily="34" charset="0"/>
                <a:ea typeface="宋体" panose="02010600030101010101" pitchFamily="2" charset="-122"/>
                <a:cs typeface="Times New Roman" panose="02020603050405020304" pitchFamily="18" charset="0"/>
              </a:rPr>
              <a:t>半</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诚实的，恶意的。</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xmlns="" id="{6391D7DF-65A0-4367-B4D4-676B1499B4EA}"/>
              </a:ext>
            </a:extLst>
          </p:cNvPr>
          <p:cNvPicPr/>
          <p:nvPr/>
        </p:nvPicPr>
        <p:blipFill>
          <a:blip r:embed="rId2"/>
          <a:stretch>
            <a:fillRect/>
          </a:stretch>
        </p:blipFill>
        <p:spPr>
          <a:xfrm>
            <a:off x="1102721" y="2450145"/>
            <a:ext cx="9640076" cy="4042730"/>
          </a:xfrm>
          <a:prstGeom prst="rect">
            <a:avLst/>
          </a:prstGeom>
        </p:spPr>
      </p:pic>
    </p:spTree>
    <p:extLst>
      <p:ext uri="{BB962C8B-B14F-4D97-AF65-F5344CB8AC3E}">
        <p14:creationId xmlns:p14="http://schemas.microsoft.com/office/powerpoint/2010/main" val="223045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488C1C-9018-4A43-9EB7-D4B6AB88B6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3AF59914-BD4D-4772-B66F-F09E108F6454}"/>
              </a:ext>
            </a:extLst>
          </p:cNvPr>
          <p:cNvSpPr>
            <a:spLocks noGrp="1"/>
          </p:cNvSpPr>
          <p:nvPr>
            <p:ph idx="1"/>
          </p:nvPr>
        </p:nvSpPr>
        <p:spPr>
          <a:xfrm>
            <a:off x="838200" y="1174886"/>
            <a:ext cx="10515600" cy="4351338"/>
          </a:xfrm>
        </p:spPr>
        <p:txBody>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第二行中都是用可搜索加密技术，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可以被部署在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端，符合下面描述的信任模型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第三行的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mbTLS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等使用访问控制技术。对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无要求</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机器学习方法属于第一种安全模型</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可信任硬件中，</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和其他使用可信任硬件的相比减少了一种适用情况</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是个列外，认为两边都可能是恶意的。使用安全飞地的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SafeBrick</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[ 46 ]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ShieldBox</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[ 56 ]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SGX-Box [ 31 ]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在这里，该服务提供商托管的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可以是恶意的，因为执行的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功能，包括数据包检查的执行中的安全飞地。这意味着一个恶意的服务提供商应该不能获取或分析安全飞地中</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总而言之，有两种不同的信任模型。</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信任模型</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是半诚实的，两个端点有一个是诚实的。（这种假设一般部署在 中间人 可搜索加密 访问控制 机器学习等技术提供的</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上） 信任模型</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可以是恶意的，两个端点都可以是恶意的，如果两个端点都是恶意的，则</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需要不是恶意的（一般使用可信任硬件技术）</a:t>
            </a:r>
          </a:p>
          <a:p>
            <a:endParaRPr lang="zh-CN" altLang="en-US" dirty="0"/>
          </a:p>
        </p:txBody>
      </p:sp>
    </p:spTree>
    <p:extLst>
      <p:ext uri="{BB962C8B-B14F-4D97-AF65-F5344CB8AC3E}">
        <p14:creationId xmlns:p14="http://schemas.microsoft.com/office/powerpoint/2010/main" val="3225103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610A31D-DDFA-4E9D-8800-191EFA8BB8ED}"/>
              </a:ext>
            </a:extLst>
          </p:cNvPr>
          <p:cNvSpPr>
            <a:spLocks noGrp="1"/>
          </p:cNvSpPr>
          <p:nvPr>
            <p:ph type="title"/>
          </p:nvPr>
        </p:nvSpPr>
        <p:spPr/>
        <p:txBody>
          <a:bodyPr/>
          <a:lstStyle/>
          <a:p>
            <a:r>
              <a:rPr lang="zh-CN" altLang="en-US" dirty="0"/>
              <a:t>安全要求</a:t>
            </a:r>
          </a:p>
        </p:txBody>
      </p:sp>
      <p:sp>
        <p:nvSpPr>
          <p:cNvPr id="3" name="内容占位符 2">
            <a:extLst>
              <a:ext uri="{FF2B5EF4-FFF2-40B4-BE49-F238E27FC236}">
                <a16:creationId xmlns:a16="http://schemas.microsoft.com/office/drawing/2014/main" xmlns="" id="{66D1C641-986E-4398-A563-EF729B7C8D29}"/>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主要目标是：在加密的数据上进行检测，且能保护隐私。只有最终的端点能知道信息，其他设备不能知晓任何不被允许知道的信息。</a:t>
            </a:r>
          </a:p>
          <a:p>
            <a:endParaRPr lang="zh-CN" altLang="en-US" dirty="0"/>
          </a:p>
        </p:txBody>
      </p:sp>
    </p:spTree>
    <p:extLst>
      <p:ext uri="{BB962C8B-B14F-4D97-AF65-F5344CB8AC3E}">
        <p14:creationId xmlns:p14="http://schemas.microsoft.com/office/powerpoint/2010/main" val="1415794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CFC45B-4802-4547-8603-114E818C6391}"/>
              </a:ext>
            </a:extLst>
          </p:cNvPr>
          <p:cNvSpPr>
            <a:spLocks noGrp="1"/>
          </p:cNvSpPr>
          <p:nvPr>
            <p:ph type="title"/>
          </p:nvPr>
        </p:nvSpPr>
        <p:spPr/>
        <p:txBody>
          <a:bodyPr/>
          <a:lstStyle/>
          <a:p>
            <a:r>
              <a:rPr lang="zh-CN" altLang="en-US" dirty="0"/>
              <a:t>使用的技术</a:t>
            </a:r>
          </a:p>
        </p:txBody>
      </p:sp>
      <p:sp>
        <p:nvSpPr>
          <p:cNvPr id="3" name="内容占位符 2">
            <a:extLst>
              <a:ext uri="{FF2B5EF4-FFF2-40B4-BE49-F238E27FC236}">
                <a16:creationId xmlns:a16="http://schemas.microsoft.com/office/drawing/2014/main" xmlns="" id="{C4757178-DA94-47CB-9D74-2D3119494566}"/>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被动的无需解密或改变底层协议，或者说解密部分信息或者修改底层协议（例如：访问控制，可搜索加密，机器学习和可信任硬件）。</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主动检测技术的部分检测：基于可搜索加密的技术仅仅在精确匹配和正则表达式匹配上解密。全面检测：检测所有的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payload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endParaRPr lang="zh-CN" altLang="en-US" dirty="0"/>
          </a:p>
        </p:txBody>
      </p:sp>
    </p:spTree>
    <p:extLst>
      <p:ext uri="{BB962C8B-B14F-4D97-AF65-F5344CB8AC3E}">
        <p14:creationId xmlns:p14="http://schemas.microsoft.com/office/powerpoint/2010/main" val="782822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7A0C30-6BEB-4ECF-9B05-C2397AF3F470}"/>
              </a:ext>
            </a:extLst>
          </p:cNvPr>
          <p:cNvSpPr>
            <a:spLocks noGrp="1"/>
          </p:cNvSpPr>
          <p:nvPr>
            <p:ph type="title"/>
          </p:nvPr>
        </p:nvSpPr>
        <p:spPr/>
        <p:txBody>
          <a:bodyPr/>
          <a:lstStyle/>
          <a:p>
            <a:r>
              <a:rPr lang="zh-CN" altLang="en-US" dirty="0"/>
              <a:t>中间人</a:t>
            </a:r>
          </a:p>
        </p:txBody>
      </p:sp>
      <p:sp>
        <p:nvSpPr>
          <p:cNvPr id="3" name="内容占位符 2">
            <a:extLst>
              <a:ext uri="{FF2B5EF4-FFF2-40B4-BE49-F238E27FC236}">
                <a16:creationId xmlns:a16="http://schemas.microsoft.com/office/drawing/2014/main" xmlns="" id="{62F37B32-41A8-418D-ACF8-D1FAA0529C00}"/>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中间人的用途是主动检测，主要思路是是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一样，这样依赖</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可以解密信息并重新加密信息转发到网络上。对于一个面向客户端的模型如下图</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实现一般是由一个安装了证书的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安装在客户端。（受信任的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存储在浏览器）。客户端发起一个对话的时候，</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会截获流量并伪装成服务器</a:t>
            </a: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xmlns="" id="{2E348EBE-D382-4608-8CCA-0915F1D9CBB1}"/>
              </a:ext>
            </a:extLst>
          </p:cNvPr>
          <p:cNvPicPr/>
          <p:nvPr/>
        </p:nvPicPr>
        <p:blipFill>
          <a:blip r:embed="rId2"/>
          <a:stretch>
            <a:fillRect/>
          </a:stretch>
        </p:blipFill>
        <p:spPr>
          <a:xfrm>
            <a:off x="2290285" y="2733056"/>
            <a:ext cx="6477857" cy="3443907"/>
          </a:xfrm>
          <a:prstGeom prst="rect">
            <a:avLst/>
          </a:prstGeom>
        </p:spPr>
      </p:pic>
    </p:spTree>
    <p:extLst>
      <p:ext uri="{BB962C8B-B14F-4D97-AF65-F5344CB8AC3E}">
        <p14:creationId xmlns:p14="http://schemas.microsoft.com/office/powerpoint/2010/main" val="1724183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3A85E3-F698-4E57-88FC-96134CE6CF5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3E175D60-5A9E-48F1-A809-9AC709914ED1}"/>
              </a:ext>
            </a:extLst>
          </p:cNvPr>
          <p:cNvSpPr>
            <a:spLocks noGrp="1"/>
          </p:cNvSpPr>
          <p:nvPr>
            <p:ph idx="1"/>
          </p:nvPr>
        </p:nvSpPr>
        <p:spPr/>
        <p:txBody>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在面向服务器的模型上也可以进行类似的部署</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xmlns="" id="{F64BDF9E-44F4-41E6-9B41-71F38FA0576B}"/>
              </a:ext>
            </a:extLst>
          </p:cNvPr>
          <p:cNvPicPr/>
          <p:nvPr/>
        </p:nvPicPr>
        <p:blipFill>
          <a:blip r:embed="rId2"/>
          <a:stretch>
            <a:fillRect/>
          </a:stretch>
        </p:blipFill>
        <p:spPr>
          <a:xfrm>
            <a:off x="1343920" y="2215789"/>
            <a:ext cx="7435441" cy="4409404"/>
          </a:xfrm>
          <a:prstGeom prst="rect">
            <a:avLst/>
          </a:prstGeom>
        </p:spPr>
      </p:pic>
    </p:spTree>
    <p:extLst>
      <p:ext uri="{BB962C8B-B14F-4D97-AF65-F5344CB8AC3E}">
        <p14:creationId xmlns:p14="http://schemas.microsoft.com/office/powerpoint/2010/main" val="153178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CA3245-24C2-4B3B-8FCE-BEDE18022499}"/>
              </a:ext>
            </a:extLst>
          </p:cNvPr>
          <p:cNvSpPr>
            <a:spLocks noGrp="1"/>
          </p:cNvSpPr>
          <p:nvPr>
            <p:ph type="title"/>
          </p:nvPr>
        </p:nvSpPr>
        <p:spPr/>
        <p:txBody>
          <a:bodyPr>
            <a:normAutofit/>
          </a:bodyPr>
          <a:lstStyle/>
          <a:p>
            <a:r>
              <a:rPr lang="zh-CN" altLang="zh-CN" sz="3600" dirty="0">
                <a:effectLst/>
                <a:latin typeface="Calibri" panose="020F0502020204030204" pitchFamily="34" charset="0"/>
                <a:ea typeface="宋体" panose="02010600030101010101" pitchFamily="2" charset="-122"/>
                <a:cs typeface="Times New Roman" panose="02020603050405020304" pitchFamily="18" charset="0"/>
              </a:rPr>
              <a:t>概论</a:t>
            </a:r>
            <a:endParaRPr lang="zh-CN" altLang="en-US" sz="3600" dirty="0"/>
          </a:p>
        </p:txBody>
      </p:sp>
      <p:sp>
        <p:nvSpPr>
          <p:cNvPr id="3" name="内容占位符 2">
            <a:extLst>
              <a:ext uri="{FF2B5EF4-FFF2-40B4-BE49-F238E27FC236}">
                <a16:creationId xmlns:a16="http://schemas.microsoft.com/office/drawing/2014/main" xmlns="" id="{DC4A2440-7371-4E94-B531-B8A952151765}"/>
              </a:ext>
            </a:extLst>
          </p:cNvPr>
          <p:cNvSpPr>
            <a:spLocks noGrp="1"/>
          </p:cNvSpPr>
          <p:nvPr>
            <p:ph idx="1"/>
          </p:nvPr>
        </p:nvSpPr>
        <p:spPr/>
        <p:txBody>
          <a:bodyPr/>
          <a:lstStyle/>
          <a:p>
            <a:r>
              <a:rPr lang="zh-CN" altLang="en-US" sz="1800" b="1" dirty="0">
                <a:effectLst/>
                <a:latin typeface="Calibri" panose="020F0502020204030204" pitchFamily="34" charset="0"/>
                <a:ea typeface="宋体" panose="02010600030101010101" pitchFamily="2" charset="-122"/>
                <a:cs typeface="Times New Roman" panose="02020603050405020304" pitchFamily="18" charset="0"/>
              </a:rPr>
              <a:t>什么是中间件</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中间件在一个计算机网络系统的检查和分析网络流量检测恶意通信，监控系统性能，并提供运营服务。</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sz="1800" b="1" dirty="0">
                <a:latin typeface="Calibri" panose="020F0502020204030204" pitchFamily="34" charset="0"/>
                <a:ea typeface="宋体" panose="02010600030101010101" pitchFamily="2" charset="-122"/>
                <a:cs typeface="Times New Roman" panose="02020603050405020304" pitchFamily="18" charset="0"/>
              </a:rPr>
              <a:t>面临的问题</a:t>
            </a:r>
            <a:r>
              <a:rPr lang="zh-CN" altLang="en-US" sz="18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然而，加密的流量，这已成为越来越普遍，阻碍了中间件提供上述服务的能力。</a:t>
            </a:r>
            <a:r>
              <a:rPr lang="zh-CN" altLang="zh-CN" sz="1800" dirty="0">
                <a:effectLst/>
                <a:ea typeface="Calibri" panose="020F0502020204030204" pitchFamily="34" charset="0"/>
                <a:cs typeface="Times New Roman" panose="02020603050405020304" pitchFamily="18" charset="0"/>
              </a:rPr>
              <a:t> </a:t>
            </a:r>
            <a:endParaRPr lang="en-US" altLang="zh-CN" sz="1800" dirty="0">
              <a:effectLst/>
              <a:ea typeface="Calibri" panose="020F0502020204030204" pitchFamily="34" charset="0"/>
              <a:cs typeface="Times New Roman" panose="02020603050405020304" pitchFamily="18" charset="0"/>
            </a:endParaRPr>
          </a:p>
          <a:p>
            <a:r>
              <a:rPr lang="zh-CN" altLang="en-US" sz="1800" b="1" dirty="0">
                <a:effectLst/>
                <a:latin typeface="Calibri" panose="020F0502020204030204" pitchFamily="34" charset="0"/>
                <a:ea typeface="宋体" panose="02010600030101010101" pitchFamily="2" charset="-122"/>
                <a:cs typeface="Times New Roman" panose="02020603050405020304" pitchFamily="18" charset="0"/>
              </a:rPr>
              <a:t>以前的常见解决方案</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一个常见的在实践中解决这个问题是由采用中间人（</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MITM</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的方法，其特征在于，</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一个加密的业务流之间两个端点被中断，中间人解密并分析流量。中间人的做法被很多组织所使用，但是带来了很多实际应用和</a:t>
            </a:r>
            <a:r>
              <a:rPr lang="zh-CN" altLang="zh-CN" sz="18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隐私方面的担忧</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。实际上，由于</a:t>
            </a:r>
            <a:r>
              <a:rPr lang="zh-CN" altLang="zh-CN" sz="18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成本的原因</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MITM</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的延迟发生由于到的加密，企业开始寻找一种消耗更少的解决方案。目前已经还了讨论上的许多</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努力需要来配置</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MITM</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此外，</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MITM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违反终端到终端的隐私，对于用户隐私的忧虑也在提升。</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此外，一些中的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MITM</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实现被发现到被有缺陷的。</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总的来说，新的方法和隐私保护技术使对加密的流量检测被提出。</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sz="1800" b="1" kern="100" dirty="0">
                <a:latin typeface="Calibri" panose="020F0502020204030204" pitchFamily="34" charset="0"/>
                <a:ea typeface="宋体" panose="02010600030101010101" pitchFamily="2" charset="-122"/>
                <a:cs typeface="Times New Roman" panose="02020603050405020304" pitchFamily="18" charset="0"/>
              </a:rPr>
              <a:t>这篇论文主要讲解内容</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：论文中</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系统地检查了这些技术，以比较它们的优点，局限性和挑战。通过定义一个由系统架构，用例，信任和威胁模型组成的框架，我们将它们分为</a:t>
            </a:r>
            <a:r>
              <a:rPr lang="zh-CN" altLang="zh-CN" sz="1800" u="sng" kern="100" dirty="0">
                <a:effectLst/>
                <a:latin typeface="Calibri" panose="020F0502020204030204" pitchFamily="34" charset="0"/>
                <a:ea typeface="宋体" panose="02010600030101010101" pitchFamily="2" charset="-122"/>
                <a:cs typeface="Times New Roman" panose="02020603050405020304" pitchFamily="18" charset="0"/>
              </a:rPr>
              <a:t>四个主要类别</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。这些是</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可搜索的加密，访问控制，机器学习和受信任的硬件</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。我们首先讨论中间人方法作为一个基线，然后讨论在它们的每个细节，并提供了一个深入比较它们的优点和局限性。通过这样做 ，我们描述了采用该技术的实际限制，优势和陷阱。继此，我们给出现有方法之间的区别和在业界的表现， 这引导我们现在面临的挑战和研究的方向。</a:t>
            </a:r>
          </a:p>
          <a:p>
            <a:endParaRPr lang="zh-CN" altLang="en-US" dirty="0"/>
          </a:p>
        </p:txBody>
      </p:sp>
    </p:spTree>
    <p:extLst>
      <p:ext uri="{BB962C8B-B14F-4D97-AF65-F5344CB8AC3E}">
        <p14:creationId xmlns:p14="http://schemas.microsoft.com/office/powerpoint/2010/main" val="3024072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C75A8D-6747-4535-A717-CB1495363EC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5F651027-2504-49F6-88AD-121A4F050C17}"/>
              </a:ext>
            </a:extLst>
          </p:cNvPr>
          <p:cNvSpPr>
            <a:spLocks noGrp="1"/>
          </p:cNvSpPr>
          <p:nvPr>
            <p:ph idx="1"/>
          </p:nvPr>
        </p:nvSpPr>
        <p:spPr>
          <a:xfrm>
            <a:off x="602588" y="1836845"/>
            <a:ext cx="10515600" cy="4351338"/>
          </a:xfrm>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对面向客户端和面向服务器的两种情况。面向客户的签名已经做了说明，下面解释面向服务器的形况：服务器与服务提供者共享证书和密钥，或者提供一个接口为服务的提供者提供一个获得私钥的机会。</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xmlns="" id="{5CAADC1B-6C89-4952-BFF8-A8162BD8167C}"/>
              </a:ext>
            </a:extLst>
          </p:cNvPr>
          <p:cNvPicPr/>
          <p:nvPr/>
        </p:nvPicPr>
        <p:blipFill>
          <a:blip r:embed="rId2"/>
          <a:stretch>
            <a:fillRect/>
          </a:stretch>
        </p:blipFill>
        <p:spPr>
          <a:xfrm>
            <a:off x="2182502" y="2393288"/>
            <a:ext cx="6058318" cy="4400199"/>
          </a:xfrm>
          <a:prstGeom prst="rect">
            <a:avLst/>
          </a:prstGeom>
        </p:spPr>
      </p:pic>
    </p:spTree>
    <p:extLst>
      <p:ext uri="{BB962C8B-B14F-4D97-AF65-F5344CB8AC3E}">
        <p14:creationId xmlns:p14="http://schemas.microsoft.com/office/powerpoint/2010/main" val="2039812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4E7D9D-5F30-4151-ABCF-905B01DD91DA}"/>
              </a:ext>
            </a:extLst>
          </p:cNvPr>
          <p:cNvSpPr>
            <a:spLocks noGrp="1"/>
          </p:cNvSpPr>
          <p:nvPr>
            <p:ph type="title"/>
          </p:nvPr>
        </p:nvSpPr>
        <p:spPr/>
        <p:txBody>
          <a:bodyPr>
            <a:normAutofit/>
          </a:bodyPr>
          <a:lstStyle/>
          <a:p>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中间人检测评价</a:t>
            </a:r>
            <a:endParaRPr lang="zh-CN" altLang="en-US" sz="3600" dirty="0"/>
          </a:p>
        </p:txBody>
      </p:sp>
      <p:sp>
        <p:nvSpPr>
          <p:cNvPr id="3" name="内容占位符 2">
            <a:extLst>
              <a:ext uri="{FF2B5EF4-FFF2-40B4-BE49-F238E27FC236}">
                <a16:creationId xmlns:a16="http://schemas.microsoft.com/office/drawing/2014/main" xmlns="" id="{049876BB-F4B4-4FCF-A9E1-2E25C461CF7B}"/>
              </a:ext>
            </a:extLst>
          </p:cNvPr>
          <p:cNvSpPr>
            <a:spLocks noGrp="1"/>
          </p:cNvSpPr>
          <p:nvPr>
            <p:ph idx="1"/>
          </p:nvPr>
        </p:nvSpPr>
        <p:spPr/>
        <p:txBody>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优点：可以不改变底层的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结构</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功能性：流量可以被解密，也可以对流量再加密（可以处理加密和不加密的两种流量）</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性能：根据一些公司的调查，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setup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工作需要一定的网络流量和计算开销</a:t>
            </a:r>
          </a:p>
          <a:p>
            <a:pPr marL="266700"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局限：安全性问题，</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可能会学习到流量中的信息，对于外包到云的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不能得到完全的信任。</a:t>
            </a:r>
          </a:p>
          <a:p>
            <a:endParaRPr lang="zh-CN" altLang="en-US" dirty="0"/>
          </a:p>
        </p:txBody>
      </p:sp>
    </p:spTree>
    <p:extLst>
      <p:ext uri="{BB962C8B-B14F-4D97-AF65-F5344CB8AC3E}">
        <p14:creationId xmlns:p14="http://schemas.microsoft.com/office/powerpoint/2010/main" val="3761190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5E5E6F-1347-4B78-81E1-ACA44E71DC38}"/>
              </a:ext>
            </a:extLst>
          </p:cNvPr>
          <p:cNvSpPr>
            <a:spLocks noGrp="1"/>
          </p:cNvSpPr>
          <p:nvPr>
            <p:ph type="title"/>
          </p:nvPr>
        </p:nvSpPr>
        <p:spPr/>
        <p:txBody>
          <a:bodyPr/>
          <a:lstStyle/>
          <a:p>
            <a:r>
              <a:rPr lang="zh-CN" altLang="en-US" dirty="0"/>
              <a:t>可搜索加密</a:t>
            </a:r>
          </a:p>
        </p:txBody>
      </p:sp>
      <p:sp>
        <p:nvSpPr>
          <p:cNvPr id="3" name="内容占位符 2">
            <a:extLst>
              <a:ext uri="{FF2B5EF4-FFF2-40B4-BE49-F238E27FC236}">
                <a16:creationId xmlns:a16="http://schemas.microsoft.com/office/drawing/2014/main" xmlns="" id="{937C54D3-D121-4498-8C7F-0F9E1996AD21}"/>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主要思想是通过使用映射方案对应加密关键字和关键词。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（可搜索加密使用主动检测方案）。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sherry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引入了</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，这是第一个是哟个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技术进行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DPI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的方案。下图给出一个基于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的方案</a:t>
            </a:r>
          </a:p>
          <a:p>
            <a:r>
              <a:rPr lang="zh-CN" altLang="en-US" dirty="0"/>
              <a:t>需要一个额外的</a:t>
            </a:r>
            <a:r>
              <a:rPr lang="en-US" altLang="zh-CN" dirty="0" err="1"/>
              <a:t>tls</a:t>
            </a:r>
            <a:r>
              <a:rPr lang="zh-CN" altLang="en-US" dirty="0"/>
              <a:t>管道</a:t>
            </a:r>
          </a:p>
        </p:txBody>
      </p:sp>
      <p:pic>
        <p:nvPicPr>
          <p:cNvPr id="4" name="图片 3">
            <a:extLst>
              <a:ext uri="{FF2B5EF4-FFF2-40B4-BE49-F238E27FC236}">
                <a16:creationId xmlns:a16="http://schemas.microsoft.com/office/drawing/2014/main" xmlns="" id="{8CD4F7D9-17BB-4C36-AC89-D8B460AAAF7A}"/>
              </a:ext>
            </a:extLst>
          </p:cNvPr>
          <p:cNvPicPr/>
          <p:nvPr/>
        </p:nvPicPr>
        <p:blipFill>
          <a:blip r:embed="rId2"/>
          <a:stretch>
            <a:fillRect/>
          </a:stretch>
        </p:blipFill>
        <p:spPr>
          <a:xfrm>
            <a:off x="1299065" y="2865913"/>
            <a:ext cx="8462014" cy="3686351"/>
          </a:xfrm>
          <a:prstGeom prst="rect">
            <a:avLst/>
          </a:prstGeom>
        </p:spPr>
      </p:pic>
    </p:spTree>
    <p:extLst>
      <p:ext uri="{BB962C8B-B14F-4D97-AF65-F5344CB8AC3E}">
        <p14:creationId xmlns:p14="http://schemas.microsoft.com/office/powerpoint/2010/main" val="2834232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B54FFD8-15AB-40DB-B3CD-6F8CE4C99E02}"/>
              </a:ext>
            </a:extLst>
          </p:cNvPr>
          <p:cNvSpPr>
            <a:spLocks noGrp="1"/>
          </p:cNvSpPr>
          <p:nvPr>
            <p:ph type="title"/>
          </p:nvPr>
        </p:nvSpPr>
        <p:spPr/>
        <p:txBody>
          <a:bodyPr>
            <a:normAutofit/>
          </a:bodyPr>
          <a:lstStyle/>
          <a:p>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不解密底层流量进行</a:t>
            </a:r>
            <a:r>
              <a:rPr lang="en-US" altLang="zh-CN" sz="36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匹配的工作</a:t>
            </a:r>
            <a:endParaRPr lang="zh-CN" altLang="en-US" sz="3600" dirty="0"/>
          </a:p>
        </p:txBody>
      </p:sp>
      <p:sp>
        <p:nvSpPr>
          <p:cNvPr id="3" name="内容占位符 2">
            <a:extLst>
              <a:ext uri="{FF2B5EF4-FFF2-40B4-BE49-F238E27FC236}">
                <a16:creationId xmlns:a16="http://schemas.microsoft.com/office/drawing/2014/main" xmlns="" id="{FCBF9C01-FAAC-4ED1-8E47-115C6AFB57A8}"/>
              </a:ext>
            </a:extLst>
          </p:cNvPr>
          <p:cNvSpPr>
            <a:spLocks noGrp="1"/>
          </p:cNvSpPr>
          <p:nvPr>
            <p:ph idx="1"/>
          </p:nvPr>
        </p:nvSpPr>
        <p:spPr/>
        <p:txBody>
          <a:bodyPr/>
          <a:lstStyle/>
          <a:p>
            <a:pPr algn="just">
              <a:tabLst>
                <a:tab pos="487045" algn="l"/>
              </a:tabLst>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使用可搜索加密。主要想法：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的规则即受用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的会话密钥进行加密，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只需要比较</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发来的是否一致即可。但是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不能使用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key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解密流量减轻运算</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tabLst>
                <a:tab pos="487045" algn="l"/>
              </a:tabLst>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blindIDS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产生了，使用公钥对用于对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的匹配。这也在造成了</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需要被跟换的问题</a:t>
            </a:r>
          </a:p>
          <a:p>
            <a:pPr algn="just"/>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spabox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Diffie-Hellman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基于不经意伪随机函数用于加密规则的准备。并且还用到了机器学习</a:t>
            </a:r>
          </a:p>
          <a:p>
            <a:pPr algn="just">
              <a:tabLst>
                <a:tab pos="487045" algn="l"/>
              </a:tabLst>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privDPI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：改进了</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的握手机制，减少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setup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时间，并且使用可以重复使用的中间规则</a:t>
            </a:r>
          </a:p>
          <a:p>
            <a:endParaRPr lang="zh-CN" altLang="en-US" dirty="0"/>
          </a:p>
        </p:txBody>
      </p:sp>
    </p:spTree>
    <p:extLst>
      <p:ext uri="{BB962C8B-B14F-4D97-AF65-F5344CB8AC3E}">
        <p14:creationId xmlns:p14="http://schemas.microsoft.com/office/powerpoint/2010/main" val="1461775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14055D5-DBC0-4602-B699-3645FD0A0D75}"/>
              </a:ext>
            </a:extLst>
          </p:cNvPr>
          <p:cNvSpPr>
            <a:spLocks noGrp="1"/>
          </p:cNvSpPr>
          <p:nvPr>
            <p:ph type="title"/>
          </p:nvPr>
        </p:nvSpPr>
        <p:spPr/>
        <p:txBody>
          <a:bodyPr/>
          <a:lstStyle/>
          <a:p>
            <a:r>
              <a:rPr lang="en-US" altLang="zh-CN" dirty="0"/>
              <a:t>SE</a:t>
            </a:r>
            <a:r>
              <a:rPr lang="zh-CN" altLang="en-US" dirty="0"/>
              <a:t>的特点</a:t>
            </a:r>
          </a:p>
        </p:txBody>
      </p:sp>
      <p:sp>
        <p:nvSpPr>
          <p:cNvPr id="3" name="内容占位符 2">
            <a:extLst>
              <a:ext uri="{FF2B5EF4-FFF2-40B4-BE49-F238E27FC236}">
                <a16:creationId xmlns:a16="http://schemas.microsoft.com/office/drawing/2014/main" xmlns="" id="{2F840673-2FBB-4B10-9FD6-1BC5B7378EEE}"/>
              </a:ext>
            </a:extLst>
          </p:cNvPr>
          <p:cNvSpPr>
            <a:spLocks noGrp="1"/>
          </p:cNvSpPr>
          <p:nvPr>
            <p:ph idx="1"/>
          </p:nvPr>
        </p:nvSpPr>
        <p:spPr/>
        <p:txBody>
          <a:bodyPr/>
          <a:lstStyle/>
          <a:p>
            <a:pPr algn="just">
              <a:tabLst>
                <a:tab pos="48704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优点：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不需要被修改，提供了不解密加密流量的检测办法（可疑时依然解密）</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局限性：规则和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rule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的映射。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都需要安装协议。需要独立的信道</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性能：</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因为要处理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计算过于密集，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只执行匹配</a:t>
            </a:r>
          </a:p>
          <a:p>
            <a:endParaRPr lang="zh-CN" altLang="en-US" dirty="0"/>
          </a:p>
        </p:txBody>
      </p:sp>
    </p:spTree>
    <p:extLst>
      <p:ext uri="{BB962C8B-B14F-4D97-AF65-F5344CB8AC3E}">
        <p14:creationId xmlns:p14="http://schemas.microsoft.com/office/powerpoint/2010/main" val="920613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94A02F9-EB8B-4B81-A4C4-F867AF0348AC}"/>
              </a:ext>
            </a:extLst>
          </p:cNvPr>
          <p:cNvSpPr>
            <a:spLocks noGrp="1"/>
          </p:cNvSpPr>
          <p:nvPr>
            <p:ph type="title"/>
          </p:nvPr>
        </p:nvSpPr>
        <p:spPr/>
        <p:txBody>
          <a:bodyPr/>
          <a:lstStyle/>
          <a:p>
            <a:r>
              <a:rPr lang="zh-CN" altLang="en-US" dirty="0"/>
              <a:t>访问控制技术</a:t>
            </a:r>
          </a:p>
        </p:txBody>
      </p:sp>
      <p:sp>
        <p:nvSpPr>
          <p:cNvPr id="3" name="内容占位符 2">
            <a:extLst>
              <a:ext uri="{FF2B5EF4-FFF2-40B4-BE49-F238E27FC236}">
                <a16:creationId xmlns:a16="http://schemas.microsoft.com/office/drawing/2014/main" xmlns="" id="{65C7F28A-3B34-45A2-882D-7C28BA1F96AD}"/>
              </a:ext>
            </a:extLst>
          </p:cNvPr>
          <p:cNvSpPr>
            <a:spLocks noGrp="1"/>
          </p:cNvSpPr>
          <p:nvPr>
            <p:ph idx="1"/>
          </p:nvPr>
        </p:nvSpPr>
        <p:spPr/>
        <p:txBody>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提倡客户端和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之间的准入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都知道</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部署在它们之间。此外，他们被赋予的能力，以验证和分配访问权限给这些</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使用主动检查。下图示出了一个典型的设置为基于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方案。</a:t>
            </a:r>
          </a:p>
          <a:p>
            <a:endParaRPr lang="zh-CN" altLang="en-US" dirty="0"/>
          </a:p>
        </p:txBody>
      </p:sp>
      <p:pic>
        <p:nvPicPr>
          <p:cNvPr id="4" name="图片 3">
            <a:extLst>
              <a:ext uri="{FF2B5EF4-FFF2-40B4-BE49-F238E27FC236}">
                <a16:creationId xmlns:a16="http://schemas.microsoft.com/office/drawing/2014/main" xmlns="" id="{2B958106-DEC6-403D-90EB-6D9E63CB511D}"/>
              </a:ext>
            </a:extLst>
          </p:cNvPr>
          <p:cNvPicPr/>
          <p:nvPr/>
        </p:nvPicPr>
        <p:blipFill>
          <a:blip r:embed="rId2"/>
          <a:stretch>
            <a:fillRect/>
          </a:stretch>
        </p:blipFill>
        <p:spPr>
          <a:xfrm>
            <a:off x="1512239" y="2388753"/>
            <a:ext cx="7659810" cy="3423015"/>
          </a:xfrm>
          <a:prstGeom prst="rect">
            <a:avLst/>
          </a:prstGeom>
        </p:spPr>
      </p:pic>
    </p:spTree>
    <p:extLst>
      <p:ext uri="{BB962C8B-B14F-4D97-AF65-F5344CB8AC3E}">
        <p14:creationId xmlns:p14="http://schemas.microsoft.com/office/powerpoint/2010/main" val="1872074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C1DF37F-EEC5-4595-A958-D8A8EDBC19E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AEB11755-BD44-4B41-A0FD-8A0E86CB1D69}"/>
              </a:ext>
            </a:extLst>
          </p:cNvPr>
          <p:cNvSpPr>
            <a:spLocks noGrp="1"/>
          </p:cNvSpPr>
          <p:nvPr>
            <p:ph idx="1"/>
          </p:nvPr>
        </p:nvSpPr>
        <p:spPr/>
        <p:txBody>
          <a:bodyPr/>
          <a:lstStyle/>
          <a:p>
            <a:pPr algn="just">
              <a:tabLst>
                <a:tab pos="48704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Naylor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等。引入了一个方案称为</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。它会修改现有的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协议 ，以允许在客户端，在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和服务器以建立安全和验证通道，并交换在会话密钥中添加</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read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write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密钥。</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协议根据最小特权</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访问策略对网络流量划分。每个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被分配一个读或一个写密钥。这涉及到提供不同级别的访问控制，以读和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或写上的加密通信。该加密的流量是这样区分的：即一些有效载荷可以被解密。这种技术的好处是对于哪些数据是不可以被解密的问题上可以细粒度的控制并灵活的保护隐私。换句话说，</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仅部分地保留隐私：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被授权解密的流量（有解密密钥）。</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改变了底层的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协议，这个问题使器不能被广泛应用。</a:t>
            </a:r>
          </a:p>
          <a:p>
            <a:pPr algn="just">
              <a:tabLst>
                <a:tab pos="487045" algn="l"/>
              </a:tabLst>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Bhargavan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。证实了</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可以被</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攻击，并分析了协议。简单地说，一个的攻击利用的证据是</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，对于一个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之间并没有对会话的建立使用授权和在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handshake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完成的消息。</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Bhargavan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提出了一个协议，不需要修改</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底层。</a:t>
            </a:r>
          </a:p>
          <a:p>
            <a:endParaRPr lang="zh-CN" altLang="en-US" dirty="0"/>
          </a:p>
        </p:txBody>
      </p:sp>
    </p:spTree>
    <p:extLst>
      <p:ext uri="{BB962C8B-B14F-4D97-AF65-F5344CB8AC3E}">
        <p14:creationId xmlns:p14="http://schemas.microsoft.com/office/powerpoint/2010/main" val="1078232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5AB0EE1-6E17-4361-95CA-183097CD5F62}"/>
              </a:ext>
            </a:extLst>
          </p:cNvPr>
          <p:cNvSpPr>
            <a:spLocks noGrp="1"/>
          </p:cNvSpPr>
          <p:nvPr>
            <p:ph type="title"/>
          </p:nvPr>
        </p:nvSpPr>
        <p:spPr/>
        <p:txBody>
          <a:bodyPr/>
          <a:lstStyle/>
          <a:p>
            <a:r>
              <a:rPr lang="en-US" altLang="zh-CN" dirty="0"/>
              <a:t>AC</a:t>
            </a:r>
            <a:r>
              <a:rPr lang="zh-CN" altLang="en-US" dirty="0"/>
              <a:t>的特点</a:t>
            </a:r>
          </a:p>
        </p:txBody>
      </p:sp>
      <p:sp>
        <p:nvSpPr>
          <p:cNvPr id="3" name="内容占位符 2">
            <a:extLst>
              <a:ext uri="{FF2B5EF4-FFF2-40B4-BE49-F238E27FC236}">
                <a16:creationId xmlns:a16="http://schemas.microsoft.com/office/drawing/2014/main" xmlns="" id="{9F0F03FE-25BF-4435-9CF0-02E38E53D6DF}"/>
              </a:ext>
            </a:extLst>
          </p:cNvPr>
          <p:cNvSpPr>
            <a:spLocks noGrp="1"/>
          </p:cNvSpPr>
          <p:nvPr>
            <p:ph idx="1"/>
          </p:nvPr>
        </p:nvSpPr>
        <p:spPr/>
        <p:txBody>
          <a:bodyPr/>
          <a:lstStyle/>
          <a:p>
            <a:pPr algn="just">
              <a:tabLst>
                <a:tab pos="48704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优点：安全性上，提供了一种问责机制，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端可以对部署的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进行验证（独一无二）</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性能：不需要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（可搜索加密）之类的，效率更高。不需要客户端安装整数，不需要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解密任何流量</a:t>
            </a:r>
          </a:p>
          <a:p>
            <a:pPr algn="just">
              <a:tabLst>
                <a:tab pos="487045"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局限性：</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协议需要改变，安全上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如果被托管可能会泄露隐私</a:t>
            </a:r>
          </a:p>
          <a:p>
            <a:endParaRPr lang="zh-CN" altLang="en-US" dirty="0"/>
          </a:p>
        </p:txBody>
      </p:sp>
    </p:spTree>
    <p:extLst>
      <p:ext uri="{BB962C8B-B14F-4D97-AF65-F5344CB8AC3E}">
        <p14:creationId xmlns:p14="http://schemas.microsoft.com/office/powerpoint/2010/main" val="231127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92A022-E1B0-4E7F-9107-6DC666A27699}"/>
              </a:ext>
            </a:extLst>
          </p:cNvPr>
          <p:cNvSpPr>
            <a:spLocks noGrp="1"/>
          </p:cNvSpPr>
          <p:nvPr>
            <p:ph type="title"/>
          </p:nvPr>
        </p:nvSpPr>
        <p:spPr/>
        <p:txBody>
          <a:bodyPr/>
          <a:lstStyle/>
          <a:p>
            <a:r>
              <a:rPr lang="zh-CN" altLang="en-US" dirty="0"/>
              <a:t>机器学习</a:t>
            </a:r>
          </a:p>
        </p:txBody>
      </p:sp>
      <p:sp>
        <p:nvSpPr>
          <p:cNvPr id="3" name="内容占位符 2">
            <a:extLst>
              <a:ext uri="{FF2B5EF4-FFF2-40B4-BE49-F238E27FC236}">
                <a16:creationId xmlns:a16="http://schemas.microsoft.com/office/drawing/2014/main" xmlns="" id="{194BBE70-7A8D-41EA-8DE8-7136F0CD158A}"/>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主要思想是：分析协议的报头协议和提取加密流量的流量特征（例如可分析在一个时间周期内数据包的发送），观察附加信息，观察握手协议，观察有效载荷。</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是唯一使用被动检测的技术。下图展示一个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的示意图</a:t>
            </a:r>
          </a:p>
          <a:p>
            <a:endParaRPr lang="zh-CN" altLang="en-US" dirty="0"/>
          </a:p>
        </p:txBody>
      </p:sp>
      <p:pic>
        <p:nvPicPr>
          <p:cNvPr id="4" name="图片 3">
            <a:extLst>
              <a:ext uri="{FF2B5EF4-FFF2-40B4-BE49-F238E27FC236}">
                <a16:creationId xmlns:a16="http://schemas.microsoft.com/office/drawing/2014/main" xmlns="" id="{53CA312D-AC2B-443D-8D03-73CCF126287D}"/>
              </a:ext>
            </a:extLst>
          </p:cNvPr>
          <p:cNvPicPr/>
          <p:nvPr/>
        </p:nvPicPr>
        <p:blipFill>
          <a:blip r:embed="rId2"/>
          <a:stretch>
            <a:fillRect/>
          </a:stretch>
        </p:blipFill>
        <p:spPr>
          <a:xfrm>
            <a:off x="1792731" y="2831182"/>
            <a:ext cx="7889812" cy="3661693"/>
          </a:xfrm>
          <a:prstGeom prst="rect">
            <a:avLst/>
          </a:prstGeom>
        </p:spPr>
      </p:pic>
    </p:spTree>
    <p:extLst>
      <p:ext uri="{BB962C8B-B14F-4D97-AF65-F5344CB8AC3E}">
        <p14:creationId xmlns:p14="http://schemas.microsoft.com/office/powerpoint/2010/main" val="2197384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05185B6-373E-4B2C-8FA1-7E159EA632C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7ADF36ED-AE31-47E0-8769-42E8DEA5F360}"/>
              </a:ext>
            </a:extLst>
          </p:cNvPr>
          <p:cNvSpPr>
            <a:spLocks noGrp="1"/>
          </p:cNvSpPr>
          <p:nvPr>
            <p:ph idx="1"/>
          </p:nvPr>
        </p:nvSpPr>
        <p:spPr/>
        <p:txBody>
          <a:bodyPr/>
          <a:lstStyle/>
          <a:p>
            <a:pPr algn="just">
              <a:tabLst>
                <a:tab pos="487045"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目前有许多协议使用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进行流量的识别。</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Yamada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提出了一个方案进行异常检测使用：</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数据包的大小和时间对加密流量进行检测。</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安德森提出的技术为恶意软件检测还采用各种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报头信息和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DNS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数据。安德森证明企业网络流量相比，某些基于恶意软件的加密流量具有不同的特征。这些特性时结合观测的数据，允许精确归类恶意软件的流量。</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他们都还表明该随机森林法优于其他方法分类恶意流量。然而，通过仔细设计的的功能，线性回归更优于随机森林法</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tabLst>
                <a:tab pos="487045"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有的技术基于指纹识别恶意流量的。对于例如，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JA3 / JA3S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的元数据 （例如 握手消息）生成的恶意软件指纹。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Anton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提出了一个技术：通过观察数据流创建指纹。上述技术都需要了解恶意软件。</a:t>
            </a:r>
          </a:p>
          <a:p>
            <a:endParaRPr lang="zh-CN" altLang="en-US" dirty="0"/>
          </a:p>
        </p:txBody>
      </p:sp>
    </p:spTree>
    <p:extLst>
      <p:ext uri="{BB962C8B-B14F-4D97-AF65-F5344CB8AC3E}">
        <p14:creationId xmlns:p14="http://schemas.microsoft.com/office/powerpoint/2010/main" val="414144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154004D-AB59-42D8-BE2A-DCBB386C58BF}"/>
              </a:ext>
            </a:extLst>
          </p:cNvPr>
          <p:cNvSpPr>
            <a:spLocks noGrp="1"/>
          </p:cNvSpPr>
          <p:nvPr>
            <p:ph type="title"/>
          </p:nvPr>
        </p:nvSpPr>
        <p:spPr/>
        <p:txBody>
          <a:bodyPr/>
          <a:lstStyle/>
          <a:p>
            <a:r>
              <a:rPr lang="zh-CN" altLang="en-US" dirty="0"/>
              <a:t>引言</a:t>
            </a:r>
          </a:p>
        </p:txBody>
      </p:sp>
      <p:sp>
        <p:nvSpPr>
          <p:cNvPr id="3" name="内容占位符 2">
            <a:extLst>
              <a:ext uri="{FF2B5EF4-FFF2-40B4-BE49-F238E27FC236}">
                <a16:creationId xmlns:a16="http://schemas.microsoft.com/office/drawing/2014/main" xmlns="" id="{5F51A440-E24C-4723-8D7B-5FFDF5DA02B5}"/>
              </a:ext>
            </a:extLst>
          </p:cNvPr>
          <p:cNvSpPr>
            <a:spLocks noGrp="1"/>
          </p:cNvSpPr>
          <p:nvPr>
            <p:ph idx="1"/>
          </p:nvPr>
        </p:nvSpPr>
        <p:spPr/>
        <p:txBody>
          <a:bodyPr>
            <a:normAutofit fontScale="92500" lnSpcReduction="10000"/>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包检查和分析已被用于对检测，减轻和阻止在家庭和企业网络可疑的活动。这个实现通过实时检查的</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报头</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有效载荷</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的网络流量。为这个目的部署的设备被称为中间件。一个</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中间设备（</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提供各种服务 ，在当今的计算机网络基础架构中必不可少。一个主要的服务包括部署</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提供给系统和用户安全，用于例如，作为个人和组织的</a:t>
            </a:r>
            <a:r>
              <a:rPr lang="zh-CN" altLang="zh-CN" sz="1800" kern="1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rPr>
              <a:t>防火墙，入侵检测和预防系统，家长过滤，数据泄露检测系统，取证分析工具，如良好的恶意软件分析系统</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。在另外在 安全方面，它也常见到部署</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提供性能和运营服务。这些包括服务于代理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高速缓存作为在内容分发网络（</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CDN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），广域网优化，协议加速，访问控制，计费和使用监控和网络地址 翻译。合规服务也是部署了一个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，来履行义务：支持合法拦截和控制的非法内容和隐私。</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传统上，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被部署在的企业或客户网络的一侧。被称为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预置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的解决方案。随着网络功能虚拟化（</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NFV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）中的出现，依赖于专门的和昂贵的硬件部署的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被也被质疑，并且存在一个</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明显转变朝部署基于软件的中间件功能</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。换句话说，我们已经开始向看到外包到的</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云基础</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架构中的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虽然云计算基础架构提供了更大的灵活性和动态可扩展性相对于基于硬件的设备来说，但是他们也面临新的挑战，尤其是在这些系统确保安全和隐私。</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为了使服务提到上面在一个有效行为，中间件经常执行网络检查和分析使用一个公认的技术称为为</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深包检查（</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DPI</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DPI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工具深入检测网络数据包的报头和有效载荷，对比以传统包检测，</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传统方法只检测数据包报头</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DPI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可以是有状态的，与不同状态存储期间的分组的处理， 例如流量特点，应用状态。然而，目前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87</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90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％的网络通信量使用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加密。根据谷歌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transparancy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报告，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2020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月不同平台使用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chrome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的流量中有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98%</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https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现有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DPI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技术即是仅能够的检查纯分组属性，这个有限的使用将严重影响各个网络服务。这以为着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需要具有分析加密流量的能力，以平衡隐私和提供服务。</a:t>
            </a:r>
          </a:p>
          <a:p>
            <a:endParaRPr lang="zh-CN" altLang="en-US" dirty="0"/>
          </a:p>
        </p:txBody>
      </p:sp>
    </p:spTree>
    <p:extLst>
      <p:ext uri="{BB962C8B-B14F-4D97-AF65-F5344CB8AC3E}">
        <p14:creationId xmlns:p14="http://schemas.microsoft.com/office/powerpoint/2010/main" val="1856595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71DB69-E984-4FBA-B92A-01CAD9BD861E}"/>
              </a:ext>
            </a:extLst>
          </p:cNvPr>
          <p:cNvSpPr>
            <a:spLocks noGrp="1"/>
          </p:cNvSpPr>
          <p:nvPr>
            <p:ph type="title"/>
          </p:nvPr>
        </p:nvSpPr>
        <p:spPr/>
        <p:txBody>
          <a:bodyPr/>
          <a:lstStyle/>
          <a:p>
            <a:r>
              <a:rPr lang="zh-CN" altLang="en-US" dirty="0"/>
              <a:t>技术特点</a:t>
            </a:r>
          </a:p>
        </p:txBody>
      </p:sp>
      <p:sp>
        <p:nvSpPr>
          <p:cNvPr id="3" name="内容占位符 2">
            <a:extLst>
              <a:ext uri="{FF2B5EF4-FFF2-40B4-BE49-F238E27FC236}">
                <a16:creationId xmlns:a16="http://schemas.microsoft.com/office/drawing/2014/main" xmlns="" id="{AB8B299C-31DA-44F8-B727-10B4C08DDE88}"/>
              </a:ext>
            </a:extLst>
          </p:cNvPr>
          <p:cNvSpPr>
            <a:spLocks noGrp="1"/>
          </p:cNvSpPr>
          <p:nvPr>
            <p:ph idx="1"/>
          </p:nvPr>
        </p:nvSpPr>
        <p:spPr/>
        <p:txBody>
          <a:bodyPr/>
          <a:lstStyle/>
          <a:p>
            <a:pPr algn="just">
              <a:tabLst>
                <a:tab pos="487045"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优点：不需要改变</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，从而保证了协议设计之初的安全性</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局限性：功能性，针对不同的情况需要改造迎合不同类型的中间件，性能上，需要高逼真度的训练，很难获得</a:t>
            </a:r>
          </a:p>
          <a:p>
            <a:endParaRPr lang="zh-CN" altLang="en-US" dirty="0"/>
          </a:p>
        </p:txBody>
      </p:sp>
    </p:spTree>
    <p:extLst>
      <p:ext uri="{BB962C8B-B14F-4D97-AF65-F5344CB8AC3E}">
        <p14:creationId xmlns:p14="http://schemas.microsoft.com/office/powerpoint/2010/main" val="3867420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8A3A17F-44BD-4537-9319-5D5D53E864DC}"/>
              </a:ext>
            </a:extLst>
          </p:cNvPr>
          <p:cNvSpPr>
            <a:spLocks noGrp="1"/>
          </p:cNvSpPr>
          <p:nvPr>
            <p:ph type="title"/>
          </p:nvPr>
        </p:nvSpPr>
        <p:spPr/>
        <p:txBody>
          <a:bodyPr/>
          <a:lstStyle/>
          <a:p>
            <a:r>
              <a:rPr lang="zh-CN" altLang="en-US" dirty="0"/>
              <a:t>可信任硬件</a:t>
            </a:r>
          </a:p>
        </p:txBody>
      </p:sp>
      <p:sp>
        <p:nvSpPr>
          <p:cNvPr id="3" name="内容占位符 2">
            <a:extLst>
              <a:ext uri="{FF2B5EF4-FFF2-40B4-BE49-F238E27FC236}">
                <a16:creationId xmlns:a16="http://schemas.microsoft.com/office/drawing/2014/main" xmlns="" id="{600B610E-56A2-4FEF-82B7-7EACF99B42AA}"/>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解密流量不在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，而在一个可以信任的地方。主要需要把会话密钥安全的运送到可信任硬件。可信硬件（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）已也已部署了隐私保护的数据包检查。利用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提供的安全飞地实现。 主要思想是：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在安全飞地中的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共享会话密钥。检测和再加密都是再安全飞抵中进行。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的提供者需要保证绝对安全。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也是一种主动安全策略。</a:t>
            </a:r>
          </a:p>
          <a:p>
            <a:endParaRPr lang="zh-CN" altLang="en-US" dirty="0"/>
          </a:p>
        </p:txBody>
      </p:sp>
      <p:pic>
        <p:nvPicPr>
          <p:cNvPr id="4" name="图片 3">
            <a:extLst>
              <a:ext uri="{FF2B5EF4-FFF2-40B4-BE49-F238E27FC236}">
                <a16:creationId xmlns:a16="http://schemas.microsoft.com/office/drawing/2014/main" xmlns="" id="{2A49FC7F-EF55-4918-9FF1-80CDB8737EC9}"/>
              </a:ext>
            </a:extLst>
          </p:cNvPr>
          <p:cNvPicPr/>
          <p:nvPr/>
        </p:nvPicPr>
        <p:blipFill>
          <a:blip r:embed="rId2"/>
          <a:stretch>
            <a:fillRect/>
          </a:stretch>
        </p:blipFill>
        <p:spPr>
          <a:xfrm>
            <a:off x="1411263" y="2856489"/>
            <a:ext cx="8198352" cy="3263820"/>
          </a:xfrm>
          <a:prstGeom prst="rect">
            <a:avLst/>
          </a:prstGeom>
        </p:spPr>
      </p:pic>
    </p:spTree>
    <p:extLst>
      <p:ext uri="{BB962C8B-B14F-4D97-AF65-F5344CB8AC3E}">
        <p14:creationId xmlns:p14="http://schemas.microsoft.com/office/powerpoint/2010/main" val="989445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BEA04A4-733F-4864-B5B4-9F82344822D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89CE6FC0-E0B6-4A76-AC3A-7CD5195B4FB8}"/>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主要特征是解密流量和检测都在安全飞地执行。主要要求是：安全的运输会话密钥到安全飞地（不是客户端发送就是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发送）</a:t>
            </a:r>
          </a:p>
          <a:p>
            <a:endParaRPr lang="zh-CN" altLang="en-US" dirty="0"/>
          </a:p>
        </p:txBody>
      </p:sp>
    </p:spTree>
    <p:extLst>
      <p:ext uri="{BB962C8B-B14F-4D97-AF65-F5344CB8AC3E}">
        <p14:creationId xmlns:p14="http://schemas.microsoft.com/office/powerpoint/2010/main" val="2391760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637076-D1FB-49EC-A787-8ACA93AA4246}"/>
              </a:ext>
            </a:extLst>
          </p:cNvPr>
          <p:cNvSpPr>
            <a:spLocks noGrp="1"/>
          </p:cNvSpPr>
          <p:nvPr>
            <p:ph type="title"/>
          </p:nvPr>
        </p:nvSpPr>
        <p:spPr/>
        <p:txBody>
          <a:bodyPr/>
          <a:lstStyle/>
          <a:p>
            <a:r>
              <a:rPr lang="en-US" altLang="zh-CN" dirty="0"/>
              <a:t>TH</a:t>
            </a:r>
            <a:r>
              <a:rPr lang="zh-CN" altLang="en-US" dirty="0"/>
              <a:t>的特点</a:t>
            </a:r>
          </a:p>
        </p:txBody>
      </p:sp>
      <p:sp>
        <p:nvSpPr>
          <p:cNvPr id="6" name="内容占位符 5">
            <a:extLst>
              <a:ext uri="{FF2B5EF4-FFF2-40B4-BE49-F238E27FC236}">
                <a16:creationId xmlns:a16="http://schemas.microsoft.com/office/drawing/2014/main" xmlns="" id="{FB754359-FA84-43DB-B9AD-CD2EBFA6F276}"/>
              </a:ext>
            </a:extLst>
          </p:cNvPr>
          <p:cNvSpPr>
            <a:spLocks noGrp="1"/>
          </p:cNvSpPr>
          <p:nvPr>
            <p:ph idx="1"/>
          </p:nvPr>
        </p:nvSpPr>
        <p:spPr/>
        <p:txBody>
          <a:bodyPr/>
          <a:lstStyle/>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优点：不改变</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底层协议。流量的检测再一个屏蔽的环境中进行</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局限性：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尚再研究阶段，已有成功侧面攻击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的例子。功能性上，硬件的成本</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，以及对于老旧设备的换代</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652463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5AB408F-BF29-45BB-AAA1-E6EA0509599B}"/>
              </a:ext>
            </a:extLst>
          </p:cNvPr>
          <p:cNvSpPr>
            <a:spLocks noGrp="1"/>
          </p:cNvSpPr>
          <p:nvPr>
            <p:ph type="title"/>
          </p:nvPr>
        </p:nvSpPr>
        <p:spPr/>
        <p:txBody>
          <a:bodyPr/>
          <a:lstStyle/>
          <a:p>
            <a:r>
              <a:rPr lang="zh-CN" altLang="en-US" dirty="0"/>
              <a:t>比较</a:t>
            </a:r>
          </a:p>
        </p:txBody>
      </p:sp>
      <p:sp>
        <p:nvSpPr>
          <p:cNvPr id="3" name="内容占位符 2">
            <a:extLst>
              <a:ext uri="{FF2B5EF4-FFF2-40B4-BE49-F238E27FC236}">
                <a16:creationId xmlns:a16="http://schemas.microsoft.com/office/drawing/2014/main" xmlns="" id="{DFBFBBF9-DC95-45F6-8A1E-29F36085EF8B}"/>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安全性：多少数据被泄露出去</a:t>
            </a: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完全被</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reveal</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网络数据中的流量对于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是可见的</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部分被</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reveal</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只有部分网络流量被解密。解决方案基于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的对数据访问都在这个范围。之间也有细小的差别</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只在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与规则集匹配的时候才会解密数据包。对于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方法来说，数据通过时都会被解密。所以相对于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泄露的数据更少。</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数据被保护，</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不能看到数据包的任何内容，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技术在此范畴</a:t>
            </a: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r>
              <a:rPr lang="zh-CN" altLang="en-US" dirty="0"/>
              <a:t> </a:t>
            </a:r>
          </a:p>
        </p:txBody>
      </p:sp>
      <p:pic>
        <p:nvPicPr>
          <p:cNvPr id="7" name="图片 6">
            <a:extLst>
              <a:ext uri="{FF2B5EF4-FFF2-40B4-BE49-F238E27FC236}">
                <a16:creationId xmlns:a16="http://schemas.microsoft.com/office/drawing/2014/main" xmlns="" id="{1DF37CA8-668E-425A-919D-35327056B28D}"/>
              </a:ext>
            </a:extLst>
          </p:cNvPr>
          <p:cNvPicPr/>
          <p:nvPr/>
        </p:nvPicPr>
        <p:blipFill>
          <a:blip r:embed="rId2"/>
          <a:stretch>
            <a:fillRect/>
          </a:stretch>
        </p:blipFill>
        <p:spPr>
          <a:xfrm>
            <a:off x="6308238" y="2086996"/>
            <a:ext cx="631104" cy="353273"/>
          </a:xfrm>
          <a:prstGeom prst="rect">
            <a:avLst/>
          </a:prstGeom>
        </p:spPr>
      </p:pic>
      <p:pic>
        <p:nvPicPr>
          <p:cNvPr id="8" name="图片 7">
            <a:extLst>
              <a:ext uri="{FF2B5EF4-FFF2-40B4-BE49-F238E27FC236}">
                <a16:creationId xmlns:a16="http://schemas.microsoft.com/office/drawing/2014/main" xmlns="" id="{602C2283-567C-4067-A8A3-5D33DE8FE268}"/>
              </a:ext>
            </a:extLst>
          </p:cNvPr>
          <p:cNvPicPr/>
          <p:nvPr/>
        </p:nvPicPr>
        <p:blipFill>
          <a:blip r:embed="rId3"/>
          <a:stretch>
            <a:fillRect/>
          </a:stretch>
        </p:blipFill>
        <p:spPr>
          <a:xfrm>
            <a:off x="6308238" y="3140590"/>
            <a:ext cx="838668" cy="449692"/>
          </a:xfrm>
          <a:prstGeom prst="rect">
            <a:avLst/>
          </a:prstGeom>
        </p:spPr>
      </p:pic>
      <p:pic>
        <p:nvPicPr>
          <p:cNvPr id="9" name="图片 8">
            <a:extLst>
              <a:ext uri="{FF2B5EF4-FFF2-40B4-BE49-F238E27FC236}">
                <a16:creationId xmlns:a16="http://schemas.microsoft.com/office/drawing/2014/main" xmlns="" id="{00C59D94-4C38-42EE-A8FD-49B8BA1B3F3E}"/>
              </a:ext>
            </a:extLst>
          </p:cNvPr>
          <p:cNvPicPr/>
          <p:nvPr/>
        </p:nvPicPr>
        <p:blipFill>
          <a:blip r:embed="rId4"/>
          <a:stretch>
            <a:fillRect/>
          </a:stretch>
        </p:blipFill>
        <p:spPr>
          <a:xfrm>
            <a:off x="8253149" y="3715543"/>
            <a:ext cx="543041" cy="469379"/>
          </a:xfrm>
          <a:prstGeom prst="rect">
            <a:avLst/>
          </a:prstGeom>
        </p:spPr>
      </p:pic>
    </p:spTree>
    <p:extLst>
      <p:ext uri="{BB962C8B-B14F-4D97-AF65-F5344CB8AC3E}">
        <p14:creationId xmlns:p14="http://schemas.microsoft.com/office/powerpoint/2010/main" val="3707588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1F36E99-D144-496A-BFB0-35FB96DBF1B8}"/>
              </a:ext>
            </a:extLst>
          </p:cNvPr>
          <p:cNvSpPr>
            <a:spLocks noGrp="1"/>
          </p:cNvSpPr>
          <p:nvPr>
            <p:ph type="title"/>
          </p:nvPr>
        </p:nvSpPr>
        <p:spPr/>
        <p:txBody>
          <a:bodyPr/>
          <a:lstStyle/>
          <a:p>
            <a:r>
              <a:rPr lang="zh-CN" altLang="en-US" dirty="0"/>
              <a:t>对消息的检查效果</a:t>
            </a:r>
          </a:p>
        </p:txBody>
      </p:sp>
      <p:sp>
        <p:nvSpPr>
          <p:cNvPr id="3" name="内容占位符 2">
            <a:extLst>
              <a:ext uri="{FF2B5EF4-FFF2-40B4-BE49-F238E27FC236}">
                <a16:creationId xmlns:a16="http://schemas.microsoft.com/office/drawing/2014/main" xmlns="" id="{49DB44C4-A5A9-478B-B7B8-903486119A81}"/>
              </a:ext>
            </a:extLst>
          </p:cNvPr>
          <p:cNvSpPr>
            <a:spLocks noGrp="1"/>
          </p:cNvSpPr>
          <p:nvPr>
            <p:ph idx="1"/>
          </p:nvPr>
        </p:nvSpPr>
        <p:spPr/>
        <p:txBody>
          <a:bodyPr/>
          <a:lstStyle/>
          <a:p>
            <a:r>
              <a:rPr lang="zh-CN" altLang="en-US" sz="1800" dirty="0">
                <a:latin typeface="Calibri" panose="020F0502020204030204" pitchFamily="34" charset="0"/>
                <a:ea typeface="宋体" panose="02010600030101010101" pitchFamily="2" charset="-122"/>
                <a:cs typeface="Times New Roman" panose="02020603050405020304" pitchFamily="18" charset="0"/>
              </a:rPr>
              <a:t>完全的检查</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方案提供的检查方式相当于直接在明文上进行检查</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部分的检查，</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方案仅能在部分数据上进行匹配，例如：</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对</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的匹配和对前缀的匹配。因此对</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的功能性</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的功能性为</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使用的数据最多，起在安全飞地中直接解密，功能性在除了中间人方案外最强</a:t>
            </a:r>
            <a:endParaRPr lang="zh-CN" altLang="en-US" dirty="0"/>
          </a:p>
        </p:txBody>
      </p:sp>
      <p:pic>
        <p:nvPicPr>
          <p:cNvPr id="4" name="图片 3">
            <a:extLst>
              <a:ext uri="{FF2B5EF4-FFF2-40B4-BE49-F238E27FC236}">
                <a16:creationId xmlns:a16="http://schemas.microsoft.com/office/drawing/2014/main" xmlns="" id="{87DE6F99-7BFB-44CC-A4E9-56ADE4EA86B2}"/>
              </a:ext>
            </a:extLst>
          </p:cNvPr>
          <p:cNvPicPr/>
          <p:nvPr/>
        </p:nvPicPr>
        <p:blipFill>
          <a:blip r:embed="rId2"/>
          <a:stretch>
            <a:fillRect/>
          </a:stretch>
        </p:blipFill>
        <p:spPr>
          <a:xfrm>
            <a:off x="7745314" y="1860686"/>
            <a:ext cx="504825" cy="209550"/>
          </a:xfrm>
          <a:prstGeom prst="rect">
            <a:avLst/>
          </a:prstGeom>
        </p:spPr>
      </p:pic>
      <p:pic>
        <p:nvPicPr>
          <p:cNvPr id="5" name="图片 4">
            <a:extLst>
              <a:ext uri="{FF2B5EF4-FFF2-40B4-BE49-F238E27FC236}">
                <a16:creationId xmlns:a16="http://schemas.microsoft.com/office/drawing/2014/main" xmlns="" id="{6C29FEE9-B78B-4108-8824-198A048D958D}"/>
              </a:ext>
            </a:extLst>
          </p:cNvPr>
          <p:cNvPicPr/>
          <p:nvPr/>
        </p:nvPicPr>
        <p:blipFill>
          <a:blip r:embed="rId3"/>
          <a:stretch>
            <a:fillRect/>
          </a:stretch>
        </p:blipFill>
        <p:spPr>
          <a:xfrm>
            <a:off x="1916073" y="2440415"/>
            <a:ext cx="371475" cy="263516"/>
          </a:xfrm>
          <a:prstGeom prst="rect">
            <a:avLst/>
          </a:prstGeom>
        </p:spPr>
      </p:pic>
      <p:pic>
        <p:nvPicPr>
          <p:cNvPr id="6" name="图片 5">
            <a:extLst>
              <a:ext uri="{FF2B5EF4-FFF2-40B4-BE49-F238E27FC236}">
                <a16:creationId xmlns:a16="http://schemas.microsoft.com/office/drawing/2014/main" xmlns="" id="{7A2FFDA3-DF62-4B8E-A9CC-2093AB4170FB}"/>
              </a:ext>
            </a:extLst>
          </p:cNvPr>
          <p:cNvPicPr/>
          <p:nvPr/>
        </p:nvPicPr>
        <p:blipFill>
          <a:blip r:embed="rId4"/>
          <a:stretch>
            <a:fillRect/>
          </a:stretch>
        </p:blipFill>
        <p:spPr>
          <a:xfrm>
            <a:off x="2818611" y="2789072"/>
            <a:ext cx="238125" cy="247650"/>
          </a:xfrm>
          <a:prstGeom prst="rect">
            <a:avLst/>
          </a:prstGeom>
        </p:spPr>
      </p:pic>
      <p:pic>
        <p:nvPicPr>
          <p:cNvPr id="7" name="图片 6">
            <a:extLst>
              <a:ext uri="{FF2B5EF4-FFF2-40B4-BE49-F238E27FC236}">
                <a16:creationId xmlns:a16="http://schemas.microsoft.com/office/drawing/2014/main" xmlns="" id="{F642429E-23F8-4B4D-8CA2-021906C94ED8}"/>
              </a:ext>
            </a:extLst>
          </p:cNvPr>
          <p:cNvPicPr/>
          <p:nvPr/>
        </p:nvPicPr>
        <p:blipFill>
          <a:blip r:embed="rId5"/>
          <a:stretch>
            <a:fillRect/>
          </a:stretch>
        </p:blipFill>
        <p:spPr>
          <a:xfrm>
            <a:off x="9784307" y="3300412"/>
            <a:ext cx="219075" cy="257175"/>
          </a:xfrm>
          <a:prstGeom prst="rect">
            <a:avLst/>
          </a:prstGeom>
        </p:spPr>
      </p:pic>
    </p:spTree>
    <p:extLst>
      <p:ext uri="{BB962C8B-B14F-4D97-AF65-F5344CB8AC3E}">
        <p14:creationId xmlns:p14="http://schemas.microsoft.com/office/powerpoint/2010/main" val="3846931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FC15E24-F7F3-441A-8BD9-0E9292E1FF0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xmlns="" id="{F4C5686B-48F9-45C2-A5FD-DE6A9014BF6B}"/>
              </a:ext>
            </a:extLst>
          </p:cNvPr>
          <p:cNvPicPr>
            <a:picLocks noGrp="1"/>
          </p:cNvPicPr>
          <p:nvPr>
            <p:ph idx="1"/>
          </p:nvPr>
        </p:nvPicPr>
        <p:blipFill>
          <a:blip r:embed="rId2"/>
          <a:stretch>
            <a:fillRect/>
          </a:stretch>
        </p:blipFill>
        <p:spPr>
          <a:xfrm>
            <a:off x="1525274" y="75362"/>
            <a:ext cx="7338235" cy="6572270"/>
          </a:xfrm>
          <a:prstGeom prst="rect">
            <a:avLst/>
          </a:prstGeom>
        </p:spPr>
      </p:pic>
    </p:spTree>
    <p:extLst>
      <p:ext uri="{BB962C8B-B14F-4D97-AF65-F5344CB8AC3E}">
        <p14:creationId xmlns:p14="http://schemas.microsoft.com/office/powerpoint/2010/main" val="3458953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A0BB9D-9510-470B-8950-7C6B2756F49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xmlns="" id="{7DFDAAA9-64E1-4DF3-8419-DD4767705706}"/>
              </a:ext>
            </a:extLst>
          </p:cNvPr>
          <p:cNvSpPr>
            <a:spLocks noGrp="1"/>
          </p:cNvSpPr>
          <p:nvPr>
            <p:ph idx="1"/>
          </p:nvPr>
        </p:nvSpPr>
        <p:spPr>
          <a:xfrm>
            <a:off x="838200" y="1398154"/>
            <a:ext cx="10515600" cy="4351338"/>
          </a:xfrm>
        </p:spPr>
        <p:txBody>
          <a:bodyPr>
            <a:normAutofit fontScale="77500" lnSpcReduction="20000"/>
          </a:bodyPr>
          <a:lstStyle/>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第一列表示是否对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进行变更</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表示是否在云端</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：表示数据泄露</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Util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：表示功能性</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Type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表示使用的技术是什么类型的：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表示被动的，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表示主动的</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Pri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：原语（加密元或元数据）</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Sym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：对称加密（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AES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SMC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：多方安全计算</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：秘密共享</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DLP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：离散对数问题</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：同态加密</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的安全硬件系统</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BF</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bloom filter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（过滤器）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cuckoo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哈希</a:t>
            </a:r>
          </a:p>
          <a:p>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Spabox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privdpi</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pine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聚焦于通过增加属性的方式提升</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的性能，</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SpaBox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可实现更具表现力的匹配。</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PrivDPI</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推出可重复使用的模糊规则，所以是模糊的规则可以被重复使用。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Pine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可以动态的增加规则。</a:t>
            </a:r>
            <a:endParaRPr lang="zh-CN" altLang="en-US" dirty="0"/>
          </a:p>
        </p:txBody>
      </p:sp>
    </p:spTree>
    <p:extLst>
      <p:ext uri="{BB962C8B-B14F-4D97-AF65-F5344CB8AC3E}">
        <p14:creationId xmlns:p14="http://schemas.microsoft.com/office/powerpoint/2010/main" val="3594272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6414BA-6EA1-45E4-A42D-12536CBDD54B}"/>
              </a:ext>
            </a:extLst>
          </p:cNvPr>
          <p:cNvSpPr>
            <a:spLocks noGrp="1"/>
          </p:cNvSpPr>
          <p:nvPr>
            <p:ph type="title"/>
          </p:nvPr>
        </p:nvSpPr>
        <p:spPr/>
        <p:txBody>
          <a:bodyPr/>
          <a:lstStyle/>
          <a:p>
            <a:r>
              <a:rPr lang="zh-CN" altLang="en-US" dirty="0"/>
              <a:t>讨论</a:t>
            </a:r>
          </a:p>
        </p:txBody>
      </p:sp>
      <p:sp>
        <p:nvSpPr>
          <p:cNvPr id="3" name="内容占位符 2">
            <a:extLst>
              <a:ext uri="{FF2B5EF4-FFF2-40B4-BE49-F238E27FC236}">
                <a16:creationId xmlns:a16="http://schemas.microsoft.com/office/drawing/2014/main" xmlns="" id="{8D7696D4-24A2-4C7F-AA6D-18D5F4065687}"/>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许多方案已被提出，但是业界还是更愿意使用基于中间人方案。主要目标依然是保证端到端安全性的前提下减少对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的信息泄露。</a:t>
            </a: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的方案何以保护隐私，但是会产生巨大的开销。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一般都需要至少两个信道。但是因为其不需要专用硬件，使其依然是一个技术路线。同样也不会像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方案一样解密底层的数据。因此如何提升效率就是一个挑战。在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硬件广泛使用后，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方法和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的结合依然可以是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的效率得到提升。</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机器学习的方法提出了理想的解决方案，但是效率低下</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的方案可以作为中间人的一个替代。为了避免中间人方案的安全为题，基于中间人提出了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的技术，要求所有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在客户端和服务器之间负责访问控制的协议。如果部署了这个功能，</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可以决定哪些</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查看哪些会话。它的性能将类似于一个普通的中间人方案，因为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像之前一样，解密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检测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加密。但是在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技术方面，真正的挑战不在性能方向，而是安全性，配置和实用性</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方案，最近的研究在向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方向倾斜，由</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技术可以在大多数新的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上实现。但是这样同样也会泄露出消息的最小产生日期是什么（根据加密的方法推断）。因为安全飞地可以在内存上，所以是高效的</a:t>
            </a:r>
          </a:p>
          <a:p>
            <a:endParaRPr lang="zh-CN" altLang="en-US" dirty="0"/>
          </a:p>
        </p:txBody>
      </p:sp>
    </p:spTree>
    <p:extLst>
      <p:ext uri="{BB962C8B-B14F-4D97-AF65-F5344CB8AC3E}">
        <p14:creationId xmlns:p14="http://schemas.microsoft.com/office/powerpoint/2010/main" val="2205876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00F9BA2-E88D-4605-B889-8C35DD29B8D2}"/>
              </a:ext>
            </a:extLst>
          </p:cNvPr>
          <p:cNvSpPr>
            <a:spLocks noGrp="1"/>
          </p:cNvSpPr>
          <p:nvPr>
            <p:ph type="title"/>
          </p:nvPr>
        </p:nvSpPr>
        <p:spPr/>
        <p:txBody>
          <a:bodyPr/>
          <a:lstStyle/>
          <a:p>
            <a:r>
              <a:rPr lang="zh-CN" altLang="en-US" dirty="0"/>
              <a:t>效能</a:t>
            </a:r>
          </a:p>
        </p:txBody>
      </p:sp>
      <p:sp>
        <p:nvSpPr>
          <p:cNvPr id="3" name="内容占位符 2">
            <a:extLst>
              <a:ext uri="{FF2B5EF4-FFF2-40B4-BE49-F238E27FC236}">
                <a16:creationId xmlns:a16="http://schemas.microsoft.com/office/drawing/2014/main" xmlns="" id="{B95D0ADD-A529-402C-88A9-11018745F9E2}"/>
              </a:ext>
            </a:extLst>
          </p:cNvPr>
          <p:cNvSpPr>
            <a:spLocks noGrp="1"/>
          </p:cNvSpPr>
          <p:nvPr>
            <p:ph idx="1"/>
          </p:nvPr>
        </p:nvSpPr>
        <p:spPr/>
        <p:txBody>
          <a:bodyPr/>
          <a:lstStyle/>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具备提供完整数据解密检测的能力。</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无需客户端服务器实现完整功能。</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技术面临的挑战是：能否在不事先决定</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之间设计的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的前提下实现这种效用。不清楚什么时候引入新对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或删除现有的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如何更新它们的通信。此外</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引入了上下文的概念，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可以灵活的对其数据设置访问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的策略，这以为着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只能读取一个特定的信息。</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的扩展，部署硬件，对于老旧的系统不应该成为一个选择。可以寻求基于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的方法</a:t>
            </a:r>
          </a:p>
          <a:p>
            <a:endParaRPr lang="zh-CN" altLang="en-US" dirty="0"/>
          </a:p>
        </p:txBody>
      </p:sp>
    </p:spTree>
    <p:extLst>
      <p:ext uri="{BB962C8B-B14F-4D97-AF65-F5344CB8AC3E}">
        <p14:creationId xmlns:p14="http://schemas.microsoft.com/office/powerpoint/2010/main" val="239610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F51C844-C2E5-477B-BACF-CE8C72F0E06A}"/>
              </a:ext>
            </a:extLst>
          </p:cNvPr>
          <p:cNvSpPr>
            <a:spLocks noGrp="1"/>
          </p:cNvSpPr>
          <p:nvPr>
            <p:ph type="title"/>
          </p:nvPr>
        </p:nvSpPr>
        <p:spPr/>
        <p:txBody>
          <a:bodyPr>
            <a:normAutofit/>
          </a:bodyPr>
          <a:lstStyle/>
          <a:p>
            <a:r>
              <a:rPr lang="zh-CN" altLang="zh-CN" sz="3600" dirty="0">
                <a:effectLst/>
                <a:latin typeface="Calibri" panose="020F0502020204030204" pitchFamily="34" charset="0"/>
                <a:ea typeface="宋体" panose="02010600030101010101" pitchFamily="2" charset="-122"/>
                <a:cs typeface="Times New Roman" panose="02020603050405020304" pitchFamily="18" charset="0"/>
              </a:rPr>
              <a:t>业界实践和新方法</a:t>
            </a:r>
            <a:endParaRPr lang="zh-CN" altLang="en-US" sz="3600" dirty="0"/>
          </a:p>
        </p:txBody>
      </p:sp>
      <p:sp>
        <p:nvSpPr>
          <p:cNvPr id="3" name="内容占位符 2">
            <a:extLst>
              <a:ext uri="{FF2B5EF4-FFF2-40B4-BE49-F238E27FC236}">
                <a16:creationId xmlns:a16="http://schemas.microsoft.com/office/drawing/2014/main" xmlns="" id="{0345B970-BC4E-4961-B9AB-33CA559F9BE3}"/>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两个常见的技术广泛地用于在该行业来检查加密的流量是：</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分裂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MITM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的方法。</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（这里的分裂指的是对</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流量的解密和再加密）</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2.key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的共享和委托。</a:t>
            </a:r>
          </a:p>
          <a:p>
            <a:endParaRPr lang="zh-CN" altLang="en-US" dirty="0"/>
          </a:p>
        </p:txBody>
      </p:sp>
    </p:spTree>
    <p:extLst>
      <p:ext uri="{BB962C8B-B14F-4D97-AF65-F5344CB8AC3E}">
        <p14:creationId xmlns:p14="http://schemas.microsoft.com/office/powerpoint/2010/main" val="4234123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B6625A-0E23-4C86-8356-28D71BD52CB7}"/>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B16A336B-4A42-4292-A98E-1F537ECD92D8}"/>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提出一个全面的调查加密流量隐私保护检查。我们定义一个信任模型，并根据现有的最新方案对不同的网络设置进行分类。从我们的编辑，我们进一步归类的当前计划为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种主要技术，对展示的优势和局限性都有建议。主要的困难是要填补实际应用中的缺口，现在还有很多依然是基于中间人的，并不包含隐私。</a:t>
            </a:r>
          </a:p>
          <a:p>
            <a:endParaRPr lang="zh-CN" altLang="en-US" dirty="0"/>
          </a:p>
        </p:txBody>
      </p:sp>
    </p:spTree>
    <p:extLst>
      <p:ext uri="{BB962C8B-B14F-4D97-AF65-F5344CB8AC3E}">
        <p14:creationId xmlns:p14="http://schemas.microsoft.com/office/powerpoint/2010/main" val="2151505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ECE581B-00A0-4107-8559-DB342435BB9D}"/>
              </a:ext>
            </a:extLst>
          </p:cNvPr>
          <p:cNvSpPr>
            <a:spLocks noGrp="1"/>
          </p:cNvSpPr>
          <p:nvPr>
            <p:ph type="title"/>
          </p:nvPr>
        </p:nvSpPr>
        <p:spPr/>
        <p:txBody>
          <a:bodyPr/>
          <a:lstStyle/>
          <a:p>
            <a:r>
              <a:rPr lang="en-US" altLang="zh-CN" dirty="0" err="1"/>
              <a:t>blindbox</a:t>
            </a:r>
            <a:endParaRPr lang="zh-CN" altLang="en-US" dirty="0"/>
          </a:p>
        </p:txBody>
      </p:sp>
      <p:sp>
        <p:nvSpPr>
          <p:cNvPr id="3" name="内容占位符 2">
            <a:extLst>
              <a:ext uri="{FF2B5EF4-FFF2-40B4-BE49-F238E27FC236}">
                <a16:creationId xmlns:a16="http://schemas.microsoft.com/office/drawing/2014/main" xmlns="" id="{6AAF8F2A-6A55-46BE-9EC3-7392DE84DE66}"/>
              </a:ext>
            </a:extLst>
          </p:cNvPr>
          <p:cNvSpPr>
            <a:spLocks noGrp="1"/>
          </p:cNvSpPr>
          <p:nvPr>
            <p:ph idx="1"/>
          </p:nvPr>
        </p:nvSpPr>
        <p:spPr/>
        <p:txBody>
          <a:bodyPr>
            <a:normAutofit/>
          </a:bodyPr>
          <a:lstStyle/>
          <a:p>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先通过</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handshake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OT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GC</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建立一个</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aes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加密。使用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OT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GC</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的目的是：</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端的密钥</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端的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rule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都不希望对方知道。</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Handshake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之后会生成一个</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aes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加密，其中的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key</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由</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端提供，其中的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payload</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由</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提供。</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使用华东</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窗口对</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进行切分。对每个切分的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handshake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key</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进行加密。具体实现时还需要考虑针对词频的攻击，使用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salt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进行加密</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改为使用</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只要</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两端同时对出现的关键字进行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salt+1</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即可解决词频泄露的问题。这里的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是单独使用一个</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ssl</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会话传送的。对</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减轻计算量提出了</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blindIDS</a:t>
            </a:r>
            <a:r>
              <a:rPr lang="zh-CN" altLang="en-US" sz="1800"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sz="18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sz="1800" dirty="0"/>
              <a:t>Token</a:t>
            </a:r>
            <a:r>
              <a:rPr lang="zh-CN" altLang="zh-CN" sz="1800" dirty="0"/>
              <a:t>的匹配和</a:t>
            </a:r>
            <a:r>
              <a:rPr lang="zh-CN" altLang="zh-CN" sz="1800" dirty="0" smtClean="0"/>
              <a:t>处理</a:t>
            </a:r>
            <a:r>
              <a:rPr lang="zh-CN" altLang="en-US" sz="1800" dirty="0" smtClean="0"/>
              <a:t>，</a:t>
            </a:r>
            <a:r>
              <a:rPr lang="zh-CN" altLang="zh-CN" sz="1800" dirty="0" smtClean="0"/>
              <a:t>发送</a:t>
            </a:r>
            <a:r>
              <a:rPr lang="zh-CN" altLang="zh-CN" sz="1800" dirty="0"/>
              <a:t>方把</a:t>
            </a:r>
            <a:r>
              <a:rPr lang="en-US" altLang="zh-CN" sz="1800" dirty="0" err="1"/>
              <a:t>msg</a:t>
            </a:r>
            <a:r>
              <a:rPr lang="zh-CN" altLang="zh-CN" sz="1800" dirty="0"/>
              <a:t>使用滑动窗口划分为</a:t>
            </a:r>
            <a:r>
              <a:rPr lang="en-US" altLang="zh-CN" sz="1800" dirty="0" smtClean="0"/>
              <a:t>token</a:t>
            </a:r>
            <a:r>
              <a:rPr lang="zh-CN" altLang="en-US" sz="1800" dirty="0"/>
              <a:t>。</a:t>
            </a:r>
            <a:r>
              <a:rPr lang="zh-CN" altLang="zh-CN" sz="1800" dirty="0" smtClean="0"/>
              <a:t>把</a:t>
            </a:r>
            <a:r>
              <a:rPr lang="zh-CN" altLang="zh-CN" sz="1800" dirty="0"/>
              <a:t>这些</a:t>
            </a:r>
            <a:r>
              <a:rPr lang="en-US" altLang="zh-CN" sz="1800" dirty="0"/>
              <a:t>token</a:t>
            </a:r>
            <a:r>
              <a:rPr lang="zh-CN" altLang="zh-CN" sz="1800" dirty="0"/>
              <a:t>加密后发送给</a:t>
            </a:r>
            <a:r>
              <a:rPr lang="en-US" altLang="zh-CN" sz="1800" dirty="0"/>
              <a:t>MB</a:t>
            </a:r>
            <a:r>
              <a:rPr lang="zh-CN" altLang="zh-CN" sz="1800" dirty="0"/>
              <a:t>，</a:t>
            </a:r>
            <a:r>
              <a:rPr lang="en-US" altLang="zh-CN" sz="1800" dirty="0"/>
              <a:t>MB</a:t>
            </a:r>
            <a:r>
              <a:rPr lang="zh-CN" altLang="zh-CN" sz="1800" dirty="0"/>
              <a:t>将得到的</a:t>
            </a:r>
            <a:r>
              <a:rPr lang="en-US" altLang="zh-CN" sz="1800" dirty="0"/>
              <a:t>token</a:t>
            </a:r>
            <a:r>
              <a:rPr lang="zh-CN" altLang="zh-CN" sz="1800" dirty="0"/>
              <a:t>与自己的保存的加密规则</a:t>
            </a:r>
            <a:r>
              <a:rPr lang="zh-CN" altLang="zh-CN" sz="1800" dirty="0" smtClean="0"/>
              <a:t>匹配</a:t>
            </a:r>
            <a:r>
              <a:rPr lang="zh-CN" altLang="en-US" sz="1800" dirty="0" smtClean="0"/>
              <a:t>。</a:t>
            </a:r>
            <a:r>
              <a:rPr lang="zh-CN" altLang="zh-CN" sz="1800" dirty="0" smtClean="0"/>
              <a:t>通过</a:t>
            </a:r>
            <a:r>
              <a:rPr lang="zh-CN" altLang="zh-CN" sz="1800" dirty="0"/>
              <a:t>前面提到的加</a:t>
            </a:r>
            <a:r>
              <a:rPr lang="en-US" altLang="zh-CN" sz="1800" dirty="0"/>
              <a:t>salt</a:t>
            </a:r>
            <a:r>
              <a:rPr lang="zh-CN" altLang="zh-CN" sz="1800" dirty="0"/>
              <a:t>方式，避免词频被泄露</a:t>
            </a:r>
          </a:p>
          <a:p>
            <a:endParaRPr lang="zh-CN" altLang="en-US" dirty="0"/>
          </a:p>
        </p:txBody>
      </p:sp>
      <p:pic>
        <p:nvPicPr>
          <p:cNvPr id="9" name="图片 8">
            <a:extLst>
              <a:ext uri="{FF2B5EF4-FFF2-40B4-BE49-F238E27FC236}">
                <a16:creationId xmlns:a16="http://schemas.microsoft.com/office/drawing/2014/main" xmlns="" id="{AE4597BA-A505-4603-923D-583B238B461C}"/>
              </a:ext>
            </a:extLst>
          </p:cNvPr>
          <p:cNvPicPr/>
          <p:nvPr/>
        </p:nvPicPr>
        <p:blipFill>
          <a:blip r:embed="rId2"/>
          <a:stretch>
            <a:fillRect/>
          </a:stretch>
        </p:blipFill>
        <p:spPr>
          <a:xfrm>
            <a:off x="8162253" y="2636029"/>
            <a:ext cx="714375" cy="419100"/>
          </a:xfrm>
          <a:prstGeom prst="rect">
            <a:avLst/>
          </a:prstGeom>
        </p:spPr>
      </p:pic>
      <p:pic>
        <p:nvPicPr>
          <p:cNvPr id="10" name="图片 9">
            <a:extLst>
              <a:ext uri="{FF2B5EF4-FFF2-40B4-BE49-F238E27FC236}">
                <a16:creationId xmlns:a16="http://schemas.microsoft.com/office/drawing/2014/main" xmlns="" id="{A2437795-C67E-4F27-BCC4-59853FE58DC6}"/>
              </a:ext>
            </a:extLst>
          </p:cNvPr>
          <p:cNvPicPr/>
          <p:nvPr/>
        </p:nvPicPr>
        <p:blipFill>
          <a:blip r:embed="rId3"/>
          <a:stretch>
            <a:fillRect/>
          </a:stretch>
        </p:blipFill>
        <p:spPr>
          <a:xfrm>
            <a:off x="9878886" y="2636029"/>
            <a:ext cx="1375398" cy="625699"/>
          </a:xfrm>
          <a:prstGeom prst="rect">
            <a:avLst/>
          </a:prstGeom>
        </p:spPr>
      </p:pic>
    </p:spTree>
    <p:extLst>
      <p:ext uri="{BB962C8B-B14F-4D97-AF65-F5344CB8AC3E}">
        <p14:creationId xmlns:p14="http://schemas.microsoft.com/office/powerpoint/2010/main" val="2692755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Token</a:t>
            </a:r>
            <a:r>
              <a:rPr lang="zh-CN" altLang="en-US" dirty="0" smtClean="0"/>
              <a:t>化</a:t>
            </a:r>
            <a:endParaRPr lang="zh-CN" altLang="en-US" dirty="0"/>
          </a:p>
        </p:txBody>
      </p:sp>
      <p:pic>
        <p:nvPicPr>
          <p:cNvPr id="4" name="内容占位符 3"/>
          <p:cNvPicPr>
            <a:picLocks noGrp="1"/>
          </p:cNvPicPr>
          <p:nvPr>
            <p:ph idx="1"/>
          </p:nvPr>
        </p:nvPicPr>
        <p:blipFill>
          <a:blip r:embed="rId2"/>
          <a:stretch>
            <a:fillRect/>
          </a:stretch>
        </p:blipFill>
        <p:spPr>
          <a:xfrm>
            <a:off x="1163797" y="1565698"/>
            <a:ext cx="9395643" cy="4471847"/>
          </a:xfrm>
          <a:prstGeom prst="rect">
            <a:avLst/>
          </a:prstGeom>
        </p:spPr>
      </p:pic>
    </p:spTree>
    <p:extLst>
      <p:ext uri="{BB962C8B-B14F-4D97-AF65-F5344CB8AC3E}">
        <p14:creationId xmlns:p14="http://schemas.microsoft.com/office/powerpoint/2010/main" val="2212019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通信图</a:t>
            </a:r>
            <a:endParaRPr lang="zh-CN" altLang="en-US" dirty="0"/>
          </a:p>
        </p:txBody>
      </p:sp>
      <p:pic>
        <p:nvPicPr>
          <p:cNvPr id="4" name="内容占位符 3" descr="C:\Users\jia\Documents\Tencent Files\811962924\Image\C2C\00FA65377D1960B4538C431D819B0012.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90538" y="1690688"/>
            <a:ext cx="7228618" cy="4735164"/>
          </a:xfrm>
          <a:prstGeom prst="rect">
            <a:avLst/>
          </a:prstGeom>
          <a:noFill/>
          <a:ln>
            <a:noFill/>
          </a:ln>
        </p:spPr>
      </p:pic>
    </p:spTree>
    <p:extLst>
      <p:ext uri="{BB962C8B-B14F-4D97-AF65-F5344CB8AC3E}">
        <p14:creationId xmlns:p14="http://schemas.microsoft.com/office/powerpoint/2010/main" val="1329570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信任模型</a:t>
            </a:r>
            <a:endParaRPr lang="zh-CN" altLang="en-US" dirty="0"/>
          </a:p>
        </p:txBody>
      </p:sp>
      <p:pic>
        <p:nvPicPr>
          <p:cNvPr id="4" name="内容占位符 3"/>
          <p:cNvPicPr>
            <a:picLocks noGrp="1"/>
          </p:cNvPicPr>
          <p:nvPr>
            <p:ph idx="1"/>
          </p:nvPr>
        </p:nvPicPr>
        <p:blipFill>
          <a:blip r:embed="rId2"/>
          <a:stretch>
            <a:fillRect/>
          </a:stretch>
        </p:blipFill>
        <p:spPr>
          <a:xfrm>
            <a:off x="838200" y="1690688"/>
            <a:ext cx="9771345" cy="4497170"/>
          </a:xfrm>
          <a:prstGeom prst="rect">
            <a:avLst/>
          </a:prstGeom>
        </p:spPr>
      </p:pic>
    </p:spTree>
    <p:extLst>
      <p:ext uri="{BB962C8B-B14F-4D97-AF65-F5344CB8AC3E}">
        <p14:creationId xmlns:p14="http://schemas.microsoft.com/office/powerpoint/2010/main" val="1786812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C06C5E-BA70-49AF-B98F-FB7BF8D0FBED}"/>
              </a:ext>
            </a:extLst>
          </p:cNvPr>
          <p:cNvSpPr>
            <a:spLocks noGrp="1"/>
          </p:cNvSpPr>
          <p:nvPr>
            <p:ph type="title"/>
          </p:nvPr>
        </p:nvSpPr>
        <p:spPr/>
        <p:txBody>
          <a:bodyPr/>
          <a:lstStyle/>
          <a:p>
            <a:r>
              <a:rPr lang="en-US" altLang="zh-CN" dirty="0" err="1"/>
              <a:t>blindIDS</a:t>
            </a:r>
            <a:endParaRPr lang="zh-CN" altLang="en-US" dirty="0"/>
          </a:p>
        </p:txBody>
      </p:sp>
      <p:sp>
        <p:nvSpPr>
          <p:cNvPr id="3" name="内容占位符 2">
            <a:extLst>
              <a:ext uri="{FF2B5EF4-FFF2-40B4-BE49-F238E27FC236}">
                <a16:creationId xmlns:a16="http://schemas.microsoft.com/office/drawing/2014/main" xmlns="" id="{6730D3BA-61CB-435C-9B20-70B603759437}"/>
              </a:ext>
            </a:extLst>
          </p:cNvPr>
          <p:cNvSpPr>
            <a:spLocks noGrp="1"/>
          </p:cNvSpPr>
          <p:nvPr>
            <p:ph idx="1"/>
          </p:nvPr>
        </p:nvSpPr>
        <p:spPr/>
        <p:txBody>
          <a:bodyPr>
            <a:normAutofit fontScale="92500" lnSpcReduction="10000"/>
          </a:bodyPr>
          <a:lstStyle/>
          <a:p>
            <a:r>
              <a:rPr lang="en-US" altLang="zh-CN" sz="1900" dirty="0" err="1">
                <a:effectLst/>
                <a:latin typeface="Calibri" panose="020F0502020204030204" pitchFamily="34" charset="0"/>
                <a:ea typeface="宋体" panose="02010600030101010101" pitchFamily="2" charset="-122"/>
                <a:cs typeface="Times New Roman" panose="02020603050405020304" pitchFamily="18" charset="0"/>
              </a:rPr>
              <a:t>blindids</a:t>
            </a:r>
            <a:r>
              <a:rPr lang="zh-CN" altLang="zh-CN" sz="19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9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900" dirty="0">
                <a:effectLst/>
                <a:latin typeface="Calibri" panose="020F0502020204030204" pitchFamily="34" charset="0"/>
                <a:ea typeface="宋体" panose="02010600030101010101" pitchFamily="2" charset="-122"/>
                <a:cs typeface="Times New Roman" panose="02020603050405020304" pitchFamily="18" charset="0"/>
              </a:rPr>
              <a:t>的不同之处在于</a:t>
            </a:r>
            <a:r>
              <a:rPr lang="en-US" altLang="zh-CN" sz="1900" dirty="0">
                <a:effectLst/>
                <a:latin typeface="Calibri" panose="020F0502020204030204" pitchFamily="34" charset="0"/>
                <a:ea typeface="宋体" panose="02010600030101010101" pitchFamily="2" charset="-122"/>
                <a:cs typeface="Times New Roman" panose="02020603050405020304" pitchFamily="18" charset="0"/>
              </a:rPr>
              <a:t>RG:</a:t>
            </a:r>
            <a:r>
              <a:rPr lang="zh-CN" altLang="zh-CN" sz="1900" dirty="0">
                <a:effectLst/>
                <a:latin typeface="Calibri" panose="020F0502020204030204" pitchFamily="34" charset="0"/>
                <a:ea typeface="宋体" panose="02010600030101010101" pitchFamily="2" charset="-122"/>
                <a:cs typeface="Times New Roman" panose="02020603050405020304" pitchFamily="18" charset="0"/>
              </a:rPr>
              <a:t>不同之处：可能会在网络上监听有自己签名的数据包。论文设定：</a:t>
            </a:r>
            <a:r>
              <a:rPr lang="en-US" altLang="zh-CN" sz="19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9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900" dirty="0">
                <a:effectLst/>
                <a:latin typeface="Calibri" panose="020F0502020204030204" pitchFamily="34" charset="0"/>
                <a:ea typeface="宋体" panose="02010600030101010101" pitchFamily="2" charset="-122"/>
                <a:cs typeface="Times New Roman" panose="02020603050405020304" pitchFamily="18" charset="0"/>
              </a:rPr>
              <a:t>RG</a:t>
            </a:r>
            <a:r>
              <a:rPr lang="zh-CN" altLang="zh-CN" sz="1900" dirty="0">
                <a:effectLst/>
                <a:latin typeface="Calibri" panose="020F0502020204030204" pitchFamily="34" charset="0"/>
                <a:ea typeface="宋体" panose="02010600030101010101" pitchFamily="2" charset="-122"/>
                <a:cs typeface="Times New Roman" panose="02020603050405020304" pitchFamily="18" charset="0"/>
              </a:rPr>
              <a:t>不会联手的原因：市场声誉的限制</a:t>
            </a:r>
            <a:endParaRPr lang="en-US" altLang="zh-CN" sz="19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使用的模型：（未加密的）规则</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R </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和一个检测算法，表示为</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Detect</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，将（未加密的）流量</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T </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和该集合</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R </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作为输入。在后文中，我们说该流量是恶意的</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iff</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Detect </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T</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R</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。否则，流量是安全的，并且</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Detect</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T</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R</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。在两种情况下，也可以提供一些辅助信息</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aux</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作为检测算法的输出。</a:t>
            </a:r>
            <a:endPar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过程：</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setup</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：每个人</a:t>
            </a:r>
            <a:r>
              <a:rPr lang="zh-CN" altLang="en-US"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900" kern="100" dirty="0">
                <a:latin typeface="Calibri" panose="020F0502020204030204" pitchFamily="34" charset="0"/>
                <a:ea typeface="宋体" panose="02010600030101010101" pitchFamily="2" charset="-122"/>
                <a:cs typeface="Times New Roman" panose="02020603050405020304" pitchFamily="18" charset="0"/>
              </a:rPr>
              <a:t>指的是通信中的参与者</a:t>
            </a:r>
            <a:r>
              <a:rPr lang="zh-CN" altLang="en-US"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都有一个公钥（可以没有私钥），有公共安全参数生成的一些潜在</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key</a:t>
            </a:r>
            <a:r>
              <a:rPr lang="zh-CN" altLang="en-US" sz="19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RULEGEN</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：输入生成的一组公共安全参数，</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RG</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使用自己的私钥对</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rule</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进行加密，生成</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Brule</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，发送给</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en-US" sz="19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Send</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：使用公共参数，用自己的私钥和</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R</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的公钥发送</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Tmsg</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Tmsg</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，加密后为</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Emsg</a:t>
            </a:r>
            <a:r>
              <a:rPr lang="zh-CN" altLang="en-US" sz="19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detect</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：检测</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使用自己的公钥，加密</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Emsg</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，加密</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Brule</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，输出</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1  1match 0safe</a:t>
            </a:r>
            <a:r>
              <a:rPr lang="zh-CN" altLang="en-US" sz="19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recv</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：使用自己的私钥，</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Emsg</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作为输入。输出</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Tmsg</a:t>
            </a:r>
            <a:endPar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解决的</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的不足：</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大小</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2.</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明文规则</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3.</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不使用</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sslKey</a:t>
            </a:r>
            <a:endPar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开销不取决于规则的数量，使用的不是</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ssl</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加密（使用可解密的搜索加密</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Decryptable Searchable Encryption (DSE)</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一个工具），需要握手。</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setup</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的开销转移到了</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的检测部分，</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DSE</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检测协议使用的检测时间比</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的检测时间更长，但是减少了内存的开销</a:t>
            </a:r>
          </a:p>
          <a:p>
            <a:pPr algn="just"/>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的内存开销大小主要是为每个</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sender</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准备一个乱码电路，大小</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0.5M</a:t>
            </a:r>
            <a:endPar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049649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266A658-1DEA-4A85-B92B-A19E6687CB1E}"/>
              </a:ext>
            </a:extLst>
          </p:cNvPr>
          <p:cNvSpPr>
            <a:spLocks noGrp="1"/>
          </p:cNvSpPr>
          <p:nvPr>
            <p:ph type="title"/>
          </p:nvPr>
        </p:nvSpPr>
        <p:spPr/>
        <p:txBody>
          <a:bodyPr/>
          <a:lstStyle/>
          <a:p>
            <a:r>
              <a:rPr lang="en-US" altLang="zh-CN" dirty="0" err="1"/>
              <a:t>spabox</a:t>
            </a:r>
            <a:endParaRPr lang="zh-CN" altLang="en-US" dirty="0"/>
          </a:p>
        </p:txBody>
      </p:sp>
      <p:sp>
        <p:nvSpPr>
          <p:cNvPr id="3" name="内容占位符 2">
            <a:extLst>
              <a:ext uri="{FF2B5EF4-FFF2-40B4-BE49-F238E27FC236}">
                <a16:creationId xmlns:a16="http://schemas.microsoft.com/office/drawing/2014/main" xmlns="" id="{D6F42884-F84E-4AB6-BF79-E7E55F8D7E46}"/>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解决了恶意程序的检测机器学习问题</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机器学习模型可以加入检测</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分析结果只有客户端能看见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比</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进步之处，保证了分析结果的安全性</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所有在中间间的流量都保持加密状态</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（与设计的协议相比，设计的协议也是</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保持加密状态，但是</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的加密并不是</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aes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加密，而是异或加密）</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对攻击的定义不在是只有关键字的匹配，而是增加了程序符合已知的训练模型，机器学习的匹配</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sap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连接也采用令牌化的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，源连接不做任何处理。与其他协议的不同在于，为了适应机器学习，</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需要进行特殊的预处理。（其他协议仅仅进行分割）</a:t>
            </a:r>
          </a:p>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进行两次匹配：关键字的匹配和机器学习模型的匹配。机器学习的分析结果</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也不应该看到，将其发送给接收者。</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可以断开关键字匹配的规则。</a:t>
            </a:r>
            <a:endParaRPr lang="zh-CN" altLang="en-US" dirty="0"/>
          </a:p>
        </p:txBody>
      </p:sp>
    </p:spTree>
    <p:extLst>
      <p:ext uri="{BB962C8B-B14F-4D97-AF65-F5344CB8AC3E}">
        <p14:creationId xmlns:p14="http://schemas.microsoft.com/office/powerpoint/2010/main" val="1075038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F02376-F19D-4A7F-A45D-D849BBF68679}"/>
              </a:ext>
            </a:extLst>
          </p:cNvPr>
          <p:cNvSpPr>
            <a:spLocks noGrp="1"/>
          </p:cNvSpPr>
          <p:nvPr>
            <p:ph type="title"/>
          </p:nvPr>
        </p:nvSpPr>
        <p:spPr/>
        <p:txBody>
          <a:bodyPr/>
          <a:lstStyle/>
          <a:p>
            <a:r>
              <a:rPr lang="en-US" altLang="zh-CN" dirty="0"/>
              <a:t>ENDBOX</a:t>
            </a:r>
            <a:endParaRPr lang="zh-CN" altLang="en-US" dirty="0"/>
          </a:p>
        </p:txBody>
      </p:sp>
      <p:sp>
        <p:nvSpPr>
          <p:cNvPr id="3" name="内容占位符 2">
            <a:extLst>
              <a:ext uri="{FF2B5EF4-FFF2-40B4-BE49-F238E27FC236}">
                <a16:creationId xmlns:a16="http://schemas.microsoft.com/office/drawing/2014/main" xmlns="" id="{137837BA-F664-4C39-9C06-EC2FA98B3EFE}"/>
              </a:ext>
            </a:extLst>
          </p:cNvPr>
          <p:cNvSpPr>
            <a:spLocks noGrp="1"/>
          </p:cNvSpPr>
          <p:nvPr>
            <p:ph idx="1"/>
          </p:nvPr>
        </p:nvSpPr>
        <p:spPr/>
        <p:txBody>
          <a:bodyPr/>
          <a:lstStyle/>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的分散式部署，利用客户端的限制资源处理客户端的流量，减轻服务器端的压力</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在客户端可以收信任的执行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 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提供的。安全区内存存储在称为安全区页面缓存（</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EPC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）的系统保留的内存范围内，该范围已进行透明加密</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可以支持本地和远程验证</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：在客户机上执行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SGX---TEE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），数据包的加解密都发生在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TEE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唯一入口：仅接受使用正确的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endboxclient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端加密的流量。确保没有流量可以绕过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。绕过的流量也不可读</a:t>
            </a:r>
          </a:p>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取消了</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的验证，而是把对流量的验证工作前置到客户端，具体方式是使用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这种安全飞地的方式。</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独有优势：由于并非集种部署</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，对于拒绝服务攻击由很好的阻拦效果，得益于分布式部署，当发生故障时，影响不至于扩散致整个网络</a:t>
            </a:r>
          </a:p>
          <a:p>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5" name="内容占位符 3">
            <a:extLst>
              <a:ext uri="{FF2B5EF4-FFF2-40B4-BE49-F238E27FC236}">
                <a16:creationId xmlns:a16="http://schemas.microsoft.com/office/drawing/2014/main" xmlns="" id="{CB7B9A2D-466B-449B-B605-7DAFE5A5CDB0}"/>
              </a:ext>
            </a:extLst>
          </p:cNvPr>
          <p:cNvPicPr>
            <a:picLocks/>
          </p:cNvPicPr>
          <p:nvPr/>
        </p:nvPicPr>
        <p:blipFill>
          <a:blip r:embed="rId2"/>
          <a:stretch>
            <a:fillRect/>
          </a:stretch>
        </p:blipFill>
        <p:spPr>
          <a:xfrm>
            <a:off x="8420334" y="82099"/>
            <a:ext cx="3152716" cy="1550357"/>
          </a:xfrm>
          <a:prstGeom prst="rect">
            <a:avLst/>
          </a:prstGeom>
        </p:spPr>
      </p:pic>
    </p:spTree>
    <p:extLst>
      <p:ext uri="{BB962C8B-B14F-4D97-AF65-F5344CB8AC3E}">
        <p14:creationId xmlns:p14="http://schemas.microsoft.com/office/powerpoint/2010/main" val="1987599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PRIVDPI</a:t>
            </a:r>
            <a:endParaRPr lang="zh-CN" altLang="en-US" dirty="0"/>
          </a:p>
        </p:txBody>
      </p:sp>
      <p:sp>
        <p:nvSpPr>
          <p:cNvPr id="3" name="内容占位符 2"/>
          <p:cNvSpPr>
            <a:spLocks noGrp="1"/>
          </p:cNvSpPr>
          <p:nvPr>
            <p:ph idx="1"/>
          </p:nvPr>
        </p:nvSpPr>
        <p:spPr/>
        <p:txBody>
          <a:bodyPr/>
          <a:lstStyle/>
          <a:p>
            <a:r>
              <a:rPr lang="zh-CN" altLang="zh-CN" dirty="0"/>
              <a:t>相对于</a:t>
            </a:r>
            <a:r>
              <a:rPr lang="en-US" altLang="zh-CN" dirty="0" err="1"/>
              <a:t>blindbox</a:t>
            </a:r>
            <a:r>
              <a:rPr lang="zh-CN" altLang="zh-CN" dirty="0"/>
              <a:t>，提出了可重复使用的方案</a:t>
            </a:r>
          </a:p>
          <a:p>
            <a:r>
              <a:rPr lang="en-US" altLang="zh-CN" dirty="0" err="1"/>
              <a:t>Blindbox</a:t>
            </a:r>
            <a:r>
              <a:rPr lang="zh-CN" altLang="zh-CN" dirty="0"/>
              <a:t>的每次会话都需要进行</a:t>
            </a:r>
            <a:r>
              <a:rPr lang="en-US" altLang="zh-CN" dirty="0"/>
              <a:t>setup</a:t>
            </a:r>
            <a:r>
              <a:rPr lang="zh-CN" altLang="zh-CN" dirty="0"/>
              <a:t>步骤和加密规则，这些花费是巨大的需要大概</a:t>
            </a:r>
            <a:r>
              <a:rPr lang="en-US" altLang="zh-CN" dirty="0"/>
              <a:t>97s</a:t>
            </a:r>
            <a:r>
              <a:rPr lang="zh-CN" altLang="zh-CN" dirty="0"/>
              <a:t>的时间和</a:t>
            </a:r>
            <a:r>
              <a:rPr lang="en-US" altLang="zh-CN" dirty="0"/>
              <a:t>50GB</a:t>
            </a:r>
            <a:r>
              <a:rPr lang="zh-CN" altLang="zh-CN" dirty="0"/>
              <a:t>的空间</a:t>
            </a:r>
          </a:p>
          <a:p>
            <a:pPr lvl="0"/>
            <a:r>
              <a:rPr lang="zh-CN" altLang="zh-CN" dirty="0"/>
              <a:t>设置和</a:t>
            </a:r>
            <a:r>
              <a:rPr lang="en-US" altLang="zh-CN" dirty="0" err="1"/>
              <a:t>blindbox</a:t>
            </a:r>
            <a:r>
              <a:rPr lang="zh-CN" altLang="zh-CN" dirty="0"/>
              <a:t>很像，新的区别是使用了模糊规则</a:t>
            </a:r>
          </a:p>
          <a:p>
            <a:pPr lvl="0"/>
            <a:r>
              <a:rPr lang="zh-CN" altLang="zh-CN" dirty="0"/>
              <a:t>并不是每个规则都需要进行</a:t>
            </a:r>
            <a:r>
              <a:rPr lang="en-US" altLang="zh-CN" dirty="0"/>
              <a:t>setup</a:t>
            </a:r>
            <a:r>
              <a:rPr lang="zh-CN" altLang="zh-CN" dirty="0"/>
              <a:t>，只有新连接到</a:t>
            </a:r>
            <a:r>
              <a:rPr lang="en-US" altLang="zh-CN" dirty="0"/>
              <a:t>MB</a:t>
            </a:r>
            <a:r>
              <a:rPr lang="zh-CN" altLang="zh-CN" dirty="0"/>
              <a:t>的需要进行</a:t>
            </a:r>
            <a:r>
              <a:rPr lang="en-US" altLang="zh-CN" dirty="0"/>
              <a:t>setup</a:t>
            </a:r>
            <a:endParaRPr lang="zh-CN" altLang="zh-CN" dirty="0"/>
          </a:p>
          <a:p>
            <a:pPr lvl="0"/>
            <a:r>
              <a:rPr lang="en-US" altLang="zh-CN" dirty="0"/>
              <a:t>Token</a:t>
            </a:r>
            <a:r>
              <a:rPr lang="zh-CN" altLang="zh-CN" dirty="0"/>
              <a:t>也不需要每个都重新计算，</a:t>
            </a:r>
            <a:r>
              <a:rPr lang="en-US" altLang="zh-CN" dirty="0"/>
              <a:t>token</a:t>
            </a:r>
            <a:r>
              <a:rPr lang="zh-CN" altLang="zh-CN" dirty="0"/>
              <a:t>也是可以重用的</a:t>
            </a:r>
          </a:p>
          <a:p>
            <a:pPr lvl="0"/>
            <a:r>
              <a:rPr lang="zh-CN" altLang="zh-CN" dirty="0"/>
              <a:t>相比</a:t>
            </a:r>
            <a:r>
              <a:rPr lang="en-US" altLang="zh-CN" dirty="0" err="1"/>
              <a:t>blindbox</a:t>
            </a:r>
            <a:r>
              <a:rPr lang="zh-CN" altLang="zh-CN" dirty="0"/>
              <a:t>来说需要的带宽更小，也更</a:t>
            </a:r>
            <a:r>
              <a:rPr lang="zh-CN" altLang="zh-CN" dirty="0" smtClean="0"/>
              <a:t>有效率</a:t>
            </a:r>
            <a:endParaRPr lang="en-US" altLang="zh-CN" dirty="0" smtClean="0"/>
          </a:p>
          <a:p>
            <a:pPr lvl="0"/>
            <a:r>
              <a:rPr lang="zh-CN" altLang="en-US" dirty="0" smtClean="0"/>
              <a:t>在</a:t>
            </a:r>
            <a:r>
              <a:rPr lang="en-US" altLang="zh-CN" dirty="0" smtClean="0"/>
              <a:t>MB</a:t>
            </a:r>
            <a:r>
              <a:rPr lang="zh-CN" altLang="en-US" dirty="0" smtClean="0"/>
              <a:t>端维持一个模糊规则表，在</a:t>
            </a:r>
            <a:r>
              <a:rPr lang="en-US" altLang="zh-CN" dirty="0" smtClean="0"/>
              <a:t>client</a:t>
            </a:r>
            <a:r>
              <a:rPr lang="zh-CN" altLang="en-US" dirty="0" smtClean="0"/>
              <a:t>端维持一个</a:t>
            </a:r>
            <a:r>
              <a:rPr lang="en-US" altLang="zh-CN" dirty="0" smtClean="0"/>
              <a:t>token</a:t>
            </a:r>
            <a:r>
              <a:rPr lang="zh-CN" altLang="en-US" dirty="0" smtClean="0"/>
              <a:t>表</a:t>
            </a:r>
            <a:endParaRPr lang="zh-CN" altLang="zh-CN" dirty="0"/>
          </a:p>
          <a:p>
            <a:endParaRPr lang="zh-CN" altLang="en-US" dirty="0"/>
          </a:p>
        </p:txBody>
      </p:sp>
    </p:spTree>
    <p:extLst>
      <p:ext uri="{BB962C8B-B14F-4D97-AF65-F5344CB8AC3E}">
        <p14:creationId xmlns:p14="http://schemas.microsoft.com/office/powerpoint/2010/main" val="1772867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Privdpi</a:t>
            </a:r>
            <a:r>
              <a:rPr lang="zh-CN" altLang="en-US" dirty="0" smtClean="0"/>
              <a:t>的结构</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467302"/>
            <a:ext cx="9957178" cy="3457509"/>
          </a:xfrm>
          <a:prstGeom prst="rect">
            <a:avLst/>
          </a:prstGeom>
        </p:spPr>
      </p:pic>
    </p:spTree>
    <p:extLst>
      <p:ext uri="{BB962C8B-B14F-4D97-AF65-F5344CB8AC3E}">
        <p14:creationId xmlns:p14="http://schemas.microsoft.com/office/powerpoint/2010/main" val="266870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CD231CA-6751-4B08-962C-F345D7D919D8}"/>
              </a:ext>
            </a:extLst>
          </p:cNvPr>
          <p:cNvSpPr>
            <a:spLocks noGrp="1"/>
          </p:cNvSpPr>
          <p:nvPr>
            <p:ph type="title"/>
          </p:nvPr>
        </p:nvSpPr>
        <p:spPr/>
        <p:txBody>
          <a:bodyPr/>
          <a:lstStyle/>
          <a:p>
            <a:r>
              <a:rPr lang="en-US" altLang="zh-CN" dirty="0"/>
              <a:t>1.</a:t>
            </a:r>
            <a:r>
              <a:rPr lang="zh-CN" altLang="en-US" dirty="0"/>
              <a:t>中间人方法</a:t>
            </a:r>
          </a:p>
        </p:txBody>
      </p:sp>
      <p:sp>
        <p:nvSpPr>
          <p:cNvPr id="3" name="内容占位符 2">
            <a:extLst>
              <a:ext uri="{FF2B5EF4-FFF2-40B4-BE49-F238E27FC236}">
                <a16:creationId xmlns:a16="http://schemas.microsoft.com/office/drawing/2014/main" xmlns="" id="{08A92C4A-58AF-4608-92E4-BE6B997D7C5F}"/>
              </a:ext>
            </a:extLst>
          </p:cNvPr>
          <p:cNvSpPr>
            <a:spLocks noGrp="1"/>
          </p:cNvSpPr>
          <p:nvPr>
            <p:ph idx="1"/>
          </p:nvPr>
        </p:nvSpPr>
        <p:spPr/>
        <p:txBody>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MitM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。在中间人，不同于建立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p2p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会话，而是建立一个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之间的会话。通 过这样做的话，</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可以检测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的数据，解密并分析。</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该</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 MB </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重新加密和转发数据到</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server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会话在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和服务器之间。这提供了一个切实可行的解决方案是可以被部署，而</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不需要任何修改</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协议</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但它需要一个客户端安装</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根证书。该根证书使</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假装自己是所述服务器（即目的地端点）。在实际上，是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假冒的服务器。这种部署是安全的根证书被安全地存储，更新的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的使用。不幸的是，一些的部署已经被示出是不安全的，由于对的弱点在其执行的所述底层协议，例如作为允许弃用密码套件。此外，基于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sherry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等人的研究，具有</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异构网络设备的大型网络将需要许多经验丰富的管理员来管理它们</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。这带来了另一个隐私担忧：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MITM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方法被使用时，因为许多的这些设备可以具有解密的数据权限。 </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确定哪些设备具有权限跟踪流量是一件困难的事。</a:t>
            </a:r>
          </a:p>
          <a:p>
            <a:endParaRPr lang="zh-CN" altLang="en-US" dirty="0">
              <a:solidFill>
                <a:srgbClr val="C00000"/>
              </a:solidFill>
            </a:endParaRPr>
          </a:p>
        </p:txBody>
      </p:sp>
    </p:spTree>
    <p:extLst>
      <p:ext uri="{BB962C8B-B14F-4D97-AF65-F5344CB8AC3E}">
        <p14:creationId xmlns:p14="http://schemas.microsoft.com/office/powerpoint/2010/main" val="2771790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100" dirty="0"/>
              <a:t>setup</a:t>
            </a:r>
            <a:r>
              <a:rPr lang="zh-CN" altLang="zh-CN" sz="3100" dirty="0"/>
              <a:t>步骤的安全保证：是</a:t>
            </a:r>
            <a:r>
              <a:rPr lang="en-US" altLang="zh-CN" sz="3100" dirty="0"/>
              <a:t>CDH</a:t>
            </a:r>
            <a:r>
              <a:rPr lang="zh-CN" altLang="zh-CN" sz="3100" dirty="0"/>
              <a:t>假设。</a:t>
            </a:r>
            <a:r>
              <a:rPr lang="en-US" altLang="zh-CN" sz="3100" dirty="0"/>
              <a:t>MB</a:t>
            </a:r>
            <a:r>
              <a:rPr lang="zh-CN" altLang="zh-CN" sz="3100" dirty="0"/>
              <a:t>无法根据自己定义的</a:t>
            </a:r>
            <a:r>
              <a:rPr lang="en-US" altLang="zh-CN" sz="3100" dirty="0" err="1"/>
              <a:t>ri</a:t>
            </a:r>
            <a:r>
              <a:rPr lang="zh-CN" altLang="zh-CN" sz="3100" dirty="0"/>
              <a:t>计算新对可重用规则</a:t>
            </a:r>
            <a:r>
              <a:rPr lang="zh-CN" altLang="zh-CN" dirty="0"/>
              <a:t/>
            </a:r>
            <a:br>
              <a:rPr lang="zh-CN" altLang="zh-CN" dirty="0"/>
            </a:br>
            <a:endParaRPr lang="zh-CN" altLang="en-US" dirty="0"/>
          </a:p>
        </p:txBody>
      </p:sp>
      <p:pic>
        <p:nvPicPr>
          <p:cNvPr id="4" name="内容占位符 3" descr="C:\Users\jia\Documents\Tencent Files\811962924\Image\C2C\A69FE5D639983D643F389F1E781F55D6.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01202" y="873647"/>
            <a:ext cx="5080585" cy="5984353"/>
          </a:xfrm>
          <a:prstGeom prst="rect">
            <a:avLst/>
          </a:prstGeom>
          <a:noFill/>
          <a:ln>
            <a:noFill/>
          </a:ln>
        </p:spPr>
      </p:pic>
    </p:spTree>
    <p:extLst>
      <p:ext uri="{BB962C8B-B14F-4D97-AF65-F5344CB8AC3E}">
        <p14:creationId xmlns:p14="http://schemas.microsoft.com/office/powerpoint/2010/main" val="1261367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介绍的</a:t>
            </a:r>
            <a:r>
              <a:rPr lang="en-US" altLang="zh-CN" dirty="0" smtClean="0"/>
              <a:t>MB</a:t>
            </a:r>
            <a:r>
              <a:rPr lang="zh-CN" altLang="en-US" dirty="0"/>
              <a:t>方法</a:t>
            </a:r>
          </a:p>
        </p:txBody>
      </p:sp>
      <p:sp>
        <p:nvSpPr>
          <p:cNvPr id="3" name="内容占位符 2"/>
          <p:cNvSpPr>
            <a:spLocks noGrp="1"/>
          </p:cNvSpPr>
          <p:nvPr>
            <p:ph idx="1"/>
          </p:nvPr>
        </p:nvSpPr>
        <p:spPr/>
        <p:txBody>
          <a:bodyPr>
            <a:normAutofit fontScale="47500" lnSpcReduction="20000"/>
          </a:bodyPr>
          <a:lstStyle/>
          <a:p>
            <a:r>
              <a:rPr lang="en-US" altLang="zh-CN" dirty="0"/>
              <a:t>Justine Sherry. 2016. </a:t>
            </a:r>
            <a:r>
              <a:rPr lang="en-US" altLang="zh-CN" dirty="0" err="1"/>
              <a:t>Middleboxes</a:t>
            </a:r>
            <a:r>
              <a:rPr lang="en-US" altLang="zh-CN" dirty="0"/>
              <a:t> as a Cloud Service. Ph.D. Dissertation. Electrical Engineering and Computer Sciences, University of California at Berkeley.</a:t>
            </a:r>
            <a:r>
              <a:rPr lang="zh-CN" altLang="zh-CN" dirty="0"/>
              <a:t>（</a:t>
            </a:r>
            <a:r>
              <a:rPr lang="en-US" altLang="zh-CN" dirty="0"/>
              <a:t>2016</a:t>
            </a:r>
            <a:r>
              <a:rPr lang="zh-CN" altLang="zh-CN" dirty="0"/>
              <a:t>）</a:t>
            </a:r>
          </a:p>
          <a:p>
            <a:r>
              <a:rPr lang="en-US" altLang="zh-CN" dirty="0" err="1"/>
              <a:t>Jianting</a:t>
            </a:r>
            <a:r>
              <a:rPr lang="en-US" altLang="zh-CN" dirty="0"/>
              <a:t> </a:t>
            </a:r>
            <a:r>
              <a:rPr lang="en-US" altLang="zh-CN" dirty="0" err="1"/>
              <a:t>Ning</a:t>
            </a:r>
            <a:r>
              <a:rPr lang="en-US" altLang="zh-CN" dirty="0"/>
              <a:t>, </a:t>
            </a:r>
            <a:r>
              <a:rPr lang="en-US" altLang="zh-CN" dirty="0" err="1"/>
              <a:t>Geong</a:t>
            </a:r>
            <a:r>
              <a:rPr lang="en-US" altLang="zh-CN" dirty="0"/>
              <a:t> </a:t>
            </a:r>
            <a:r>
              <a:rPr lang="en-US" altLang="zh-CN" dirty="0" err="1"/>
              <a:t>Sen</a:t>
            </a:r>
            <a:r>
              <a:rPr lang="en-US" altLang="zh-CN" dirty="0"/>
              <a:t> </a:t>
            </a:r>
            <a:r>
              <a:rPr lang="en-US" altLang="zh-CN" dirty="0" err="1"/>
              <a:t>Poh</a:t>
            </a:r>
            <a:r>
              <a:rPr lang="en-US" altLang="zh-CN" dirty="0"/>
              <a:t>, </a:t>
            </a:r>
            <a:r>
              <a:rPr lang="en-US" altLang="zh-CN" dirty="0" err="1"/>
              <a:t>Jia-Ch’ng</a:t>
            </a:r>
            <a:r>
              <a:rPr lang="en-US" altLang="zh-CN" dirty="0"/>
              <a:t> </a:t>
            </a:r>
            <a:r>
              <a:rPr lang="en-US" altLang="zh-CN" dirty="0" err="1"/>
              <a:t>Loh</a:t>
            </a:r>
            <a:r>
              <a:rPr lang="en-US" altLang="zh-CN" dirty="0"/>
              <a:t>, Jason Chia, and </a:t>
            </a:r>
            <a:r>
              <a:rPr lang="en-US" altLang="zh-CN" dirty="0" err="1"/>
              <a:t>Ee-Chien</a:t>
            </a:r>
            <a:r>
              <a:rPr lang="en-US" altLang="zh-CN" dirty="0"/>
              <a:t> Chang. 2019. </a:t>
            </a:r>
            <a:r>
              <a:rPr lang="en-US" altLang="zh-CN" dirty="0" err="1"/>
              <a:t>PrivDPI</a:t>
            </a:r>
            <a:r>
              <a:rPr lang="en-US" altLang="zh-CN" dirty="0"/>
              <a:t>: Privacy-Preserving Encrypted Traffic Inspection with Reusable Obfuscated Rules. In Proceedings of the 2019 ACM SIGSAC Conference on Computer and Communications Security, CCS 2019, London, UK, November 11-15, 2019, Lorenzo </a:t>
            </a:r>
            <a:r>
              <a:rPr lang="en-US" altLang="zh-CN" dirty="0" err="1"/>
              <a:t>Cavallaro</a:t>
            </a:r>
            <a:r>
              <a:rPr lang="en-US" altLang="zh-CN" dirty="0"/>
              <a:t>, Johannes Kinder, </a:t>
            </a:r>
            <a:r>
              <a:rPr lang="en-US" altLang="zh-CN" dirty="0" err="1"/>
              <a:t>XiaoFeng</a:t>
            </a:r>
            <a:r>
              <a:rPr lang="en-US" altLang="zh-CN" dirty="0"/>
              <a:t> Wang, and Jonathan Katz (Eds.). ACM, 1657–1670. </a:t>
            </a:r>
            <a:r>
              <a:rPr lang="en-US" altLang="zh-CN" u="sng" dirty="0">
                <a:hlinkClick r:id="rId2"/>
              </a:rPr>
              <a:t>https://doi.org/10.1145/3319535.3354204（2019</a:t>
            </a:r>
            <a:r>
              <a:rPr lang="zh-CN" altLang="zh-CN" dirty="0"/>
              <a:t>）</a:t>
            </a:r>
          </a:p>
          <a:p>
            <a:r>
              <a:rPr lang="en-US" altLang="zh-CN" dirty="0" err="1"/>
              <a:t>Jingyuan</a:t>
            </a:r>
            <a:r>
              <a:rPr lang="en-US" altLang="zh-CN" dirty="0"/>
              <a:t> Fan, </a:t>
            </a:r>
            <a:r>
              <a:rPr lang="en-US" altLang="zh-CN" dirty="0" err="1"/>
              <a:t>Chaowen</a:t>
            </a:r>
            <a:r>
              <a:rPr lang="en-US" altLang="zh-CN" dirty="0"/>
              <a:t> Guan, </a:t>
            </a:r>
            <a:r>
              <a:rPr lang="en-US" altLang="zh-CN" dirty="0" err="1"/>
              <a:t>Kui</a:t>
            </a:r>
            <a:r>
              <a:rPr lang="en-US" altLang="zh-CN" dirty="0"/>
              <a:t> </a:t>
            </a:r>
            <a:r>
              <a:rPr lang="en-US" altLang="zh-CN" dirty="0" err="1"/>
              <a:t>Ren</a:t>
            </a:r>
            <a:r>
              <a:rPr lang="en-US" altLang="zh-CN" dirty="0"/>
              <a:t>, Yong Cui, and </a:t>
            </a:r>
            <a:r>
              <a:rPr lang="en-US" altLang="zh-CN" dirty="0" err="1"/>
              <a:t>Chunming</a:t>
            </a:r>
            <a:r>
              <a:rPr lang="en-US" altLang="zh-CN" dirty="0"/>
              <a:t> </a:t>
            </a:r>
            <a:r>
              <a:rPr lang="en-US" altLang="zh-CN" dirty="0" err="1"/>
              <a:t>Qiao</a:t>
            </a:r>
            <a:r>
              <a:rPr lang="en-US" altLang="zh-CN" dirty="0"/>
              <a:t>. 2017. </a:t>
            </a:r>
            <a:r>
              <a:rPr lang="en-US" altLang="zh-CN" dirty="0" err="1"/>
              <a:t>SPABox</a:t>
            </a:r>
            <a:r>
              <a:rPr lang="en-US" altLang="zh-CN" dirty="0"/>
              <a:t>: Safeguarding Privacy During Deep Packet Inspection at a </a:t>
            </a:r>
            <a:r>
              <a:rPr lang="en-US" altLang="zh-CN" dirty="0" err="1"/>
              <a:t>MiddleBox</a:t>
            </a:r>
            <a:r>
              <a:rPr lang="en-US" altLang="zh-CN" dirty="0"/>
              <a:t>. IEEE/ACM Trans. </a:t>
            </a:r>
            <a:r>
              <a:rPr lang="en-US" altLang="zh-CN" dirty="0" err="1"/>
              <a:t>Netw</a:t>
            </a:r>
            <a:r>
              <a:rPr lang="en-US" altLang="zh-CN" dirty="0"/>
              <a:t>. 25, 6 (2017), 3753–3766. https://doi.org/10.1109/TNET. 2017.2753044</a:t>
            </a:r>
            <a:r>
              <a:rPr lang="zh-CN" altLang="zh-CN" dirty="0"/>
              <a:t>（</a:t>
            </a:r>
            <a:r>
              <a:rPr lang="en-US" altLang="zh-CN" dirty="0"/>
              <a:t>2017</a:t>
            </a:r>
            <a:r>
              <a:rPr lang="zh-CN" altLang="zh-CN" dirty="0"/>
              <a:t>）</a:t>
            </a:r>
          </a:p>
          <a:p>
            <a:r>
              <a:rPr lang="en-US" altLang="zh-CN" dirty="0"/>
              <a:t>David </a:t>
            </a:r>
            <a:r>
              <a:rPr lang="en-US" altLang="zh-CN" dirty="0" err="1"/>
              <a:t>Goltzsche</a:t>
            </a:r>
            <a:r>
              <a:rPr lang="en-US" altLang="zh-CN" dirty="0"/>
              <a:t>, Signe </a:t>
            </a:r>
            <a:r>
              <a:rPr lang="en-US" altLang="zh-CN" dirty="0" err="1"/>
              <a:t>Rüsch</a:t>
            </a:r>
            <a:r>
              <a:rPr lang="en-US" altLang="zh-CN" dirty="0"/>
              <a:t>, Manuel </a:t>
            </a:r>
            <a:r>
              <a:rPr lang="en-US" altLang="zh-CN" dirty="0" err="1"/>
              <a:t>Nieke</a:t>
            </a:r>
            <a:r>
              <a:rPr lang="en-US" altLang="zh-CN" dirty="0"/>
              <a:t>, </a:t>
            </a:r>
            <a:r>
              <a:rPr lang="en-US" altLang="zh-CN" dirty="0" err="1"/>
              <a:t>Sébastien</a:t>
            </a:r>
            <a:r>
              <a:rPr lang="en-US" altLang="zh-CN" dirty="0"/>
              <a:t> </a:t>
            </a:r>
            <a:r>
              <a:rPr lang="en-US" altLang="zh-CN" dirty="0" err="1"/>
              <a:t>Vaucher</a:t>
            </a:r>
            <a:r>
              <a:rPr lang="en-US" altLang="zh-CN" dirty="0"/>
              <a:t>, </a:t>
            </a:r>
            <a:r>
              <a:rPr lang="en-US" altLang="zh-CN" dirty="0" err="1"/>
              <a:t>Nico</a:t>
            </a:r>
            <a:r>
              <a:rPr lang="en-US" altLang="zh-CN" dirty="0"/>
              <a:t> </a:t>
            </a:r>
            <a:r>
              <a:rPr lang="en-US" altLang="zh-CN" dirty="0" err="1"/>
              <a:t>Weichbrodt</a:t>
            </a:r>
            <a:r>
              <a:rPr lang="en-US" altLang="zh-CN" dirty="0"/>
              <a:t>, Valerio </a:t>
            </a:r>
            <a:r>
              <a:rPr lang="en-US" altLang="zh-CN" dirty="0" err="1"/>
              <a:t>Schiavoni</a:t>
            </a:r>
            <a:r>
              <a:rPr lang="en-US" altLang="zh-CN" dirty="0"/>
              <a:t>, Pierre-Louis </a:t>
            </a:r>
            <a:r>
              <a:rPr lang="en-US" altLang="zh-CN" dirty="0" err="1"/>
              <a:t>Aublin</a:t>
            </a:r>
            <a:r>
              <a:rPr lang="en-US" altLang="zh-CN" dirty="0"/>
              <a:t>, Paolo Costa, </a:t>
            </a:r>
            <a:r>
              <a:rPr lang="en-US" altLang="zh-CN" dirty="0" err="1"/>
              <a:t>Christof</a:t>
            </a:r>
            <a:r>
              <a:rPr lang="en-US" altLang="zh-CN" dirty="0"/>
              <a:t> </a:t>
            </a:r>
            <a:r>
              <a:rPr lang="en-US" altLang="zh-CN" dirty="0" err="1"/>
              <a:t>Fetzer</a:t>
            </a:r>
            <a:r>
              <a:rPr lang="en-US" altLang="zh-CN" dirty="0"/>
              <a:t>, Pascal </a:t>
            </a:r>
            <a:r>
              <a:rPr lang="en-US" altLang="zh-CN" dirty="0" err="1"/>
              <a:t>Felber</a:t>
            </a:r>
            <a:r>
              <a:rPr lang="en-US" altLang="zh-CN" dirty="0"/>
              <a:t>, Peter </a:t>
            </a:r>
            <a:r>
              <a:rPr lang="en-US" altLang="zh-CN" dirty="0" err="1"/>
              <a:t>Pietzuch</a:t>
            </a:r>
            <a:r>
              <a:rPr lang="en-US" altLang="zh-CN" dirty="0"/>
              <a:t>, and </a:t>
            </a:r>
            <a:r>
              <a:rPr lang="en-US" altLang="zh-CN" dirty="0" err="1"/>
              <a:t>Rüudiger</a:t>
            </a:r>
            <a:r>
              <a:rPr lang="en-US" altLang="zh-CN" dirty="0"/>
              <a:t> </a:t>
            </a:r>
            <a:r>
              <a:rPr lang="en-US" altLang="zh-CN" dirty="0" err="1"/>
              <a:t>Kapitza</a:t>
            </a:r>
            <a:r>
              <a:rPr lang="en-US" altLang="zh-CN" dirty="0"/>
              <a:t>. 2018. ENDBOX: Scalable </a:t>
            </a:r>
            <a:r>
              <a:rPr lang="en-US" altLang="zh-CN" dirty="0" err="1"/>
              <a:t>Middlebox</a:t>
            </a:r>
            <a:r>
              <a:rPr lang="en-US" altLang="zh-CN" dirty="0"/>
              <a:t> Functions Using Client-Side Trusted Execution. In 48th Annual IEEE/IFIP International Conference on Dependable Systems and Networks, DSN 2018, Luxembourg, June 25-28, 2018. IEEE Computer Society, 1–12.</a:t>
            </a:r>
            <a:r>
              <a:rPr lang="zh-CN" altLang="zh-CN" dirty="0"/>
              <a:t>（</a:t>
            </a:r>
            <a:r>
              <a:rPr lang="en-US" altLang="zh-CN" dirty="0"/>
              <a:t>2018</a:t>
            </a:r>
            <a:r>
              <a:rPr lang="zh-CN" altLang="zh-CN" dirty="0"/>
              <a:t>）</a:t>
            </a:r>
          </a:p>
          <a:p>
            <a:r>
              <a:rPr lang="en-US" altLang="zh-CN" dirty="0"/>
              <a:t>Chang </a:t>
            </a:r>
            <a:r>
              <a:rPr lang="en-US" altLang="zh-CN" dirty="0" err="1"/>
              <a:t>Lan</a:t>
            </a:r>
            <a:r>
              <a:rPr lang="en-US" altLang="zh-CN" dirty="0"/>
              <a:t>, Justine Sherry, </a:t>
            </a:r>
            <a:r>
              <a:rPr lang="en-US" altLang="zh-CN" dirty="0" err="1"/>
              <a:t>Raluca</a:t>
            </a:r>
            <a:r>
              <a:rPr lang="en-US" altLang="zh-CN" dirty="0"/>
              <a:t> Ada </a:t>
            </a:r>
            <a:r>
              <a:rPr lang="en-US" altLang="zh-CN" dirty="0" err="1"/>
              <a:t>Popa</a:t>
            </a:r>
            <a:r>
              <a:rPr lang="en-US" altLang="zh-CN" dirty="0"/>
              <a:t>, Sylvia </a:t>
            </a:r>
            <a:r>
              <a:rPr lang="en-US" altLang="zh-CN" dirty="0" err="1"/>
              <a:t>Ratnasamy</a:t>
            </a:r>
            <a:r>
              <a:rPr lang="en-US" altLang="zh-CN" dirty="0"/>
              <a:t>, and </a:t>
            </a:r>
            <a:r>
              <a:rPr lang="en-US" altLang="zh-CN" dirty="0" err="1"/>
              <a:t>Zhi</a:t>
            </a:r>
            <a:r>
              <a:rPr lang="en-US" altLang="zh-CN" dirty="0"/>
              <a:t> Liu. 2016. Embark: Securely Outsourcing </a:t>
            </a:r>
            <a:r>
              <a:rPr lang="en-US" altLang="zh-CN" dirty="0" err="1"/>
              <a:t>Middleboxes</a:t>
            </a:r>
            <a:r>
              <a:rPr lang="en-US" altLang="zh-CN" dirty="0"/>
              <a:t> to the Cloud. In 13th USENIX Symposium on Networked Systems Design and Implementation, NSDI 2016, Santa Clara, CA, USA, March 16-18, 2016, Katerina J. </a:t>
            </a:r>
            <a:r>
              <a:rPr lang="en-US" altLang="zh-CN" dirty="0" err="1"/>
              <a:t>Argyraki</a:t>
            </a:r>
            <a:r>
              <a:rPr lang="en-US" altLang="zh-CN" dirty="0"/>
              <a:t> and Rebecca Isaacs (Eds.). USENIX Association, 255–273. https://www.usenix.org/conference/nsdi16/ technical-sessions/presentation/</a:t>
            </a:r>
            <a:r>
              <a:rPr lang="en-US" altLang="zh-CN" dirty="0" err="1"/>
              <a:t>lan</a:t>
            </a:r>
            <a:r>
              <a:rPr lang="zh-CN" altLang="zh-CN" dirty="0"/>
              <a:t>（</a:t>
            </a:r>
            <a:r>
              <a:rPr lang="en-US" altLang="zh-CN" dirty="0"/>
              <a:t>2016</a:t>
            </a:r>
            <a:r>
              <a:rPr lang="zh-CN" altLang="zh-CN" dirty="0"/>
              <a:t>）</a:t>
            </a:r>
          </a:p>
          <a:p>
            <a:r>
              <a:rPr lang="en-US" altLang="zh-CN" dirty="0" err="1" smtClean="0"/>
              <a:t>Jianting</a:t>
            </a:r>
            <a:r>
              <a:rPr lang="en-US" altLang="zh-CN" dirty="0" smtClean="0"/>
              <a:t> </a:t>
            </a:r>
            <a:r>
              <a:rPr lang="en-US" altLang="zh-CN" dirty="0" err="1"/>
              <a:t>Ning</a:t>
            </a:r>
            <a:r>
              <a:rPr lang="en-US" altLang="zh-CN" dirty="0"/>
              <a:t>, </a:t>
            </a:r>
            <a:r>
              <a:rPr lang="en-US" altLang="zh-CN" dirty="0" err="1"/>
              <a:t>Xinyi</a:t>
            </a:r>
            <a:r>
              <a:rPr lang="en-US" altLang="zh-CN" dirty="0"/>
              <a:t> Huang, </a:t>
            </a:r>
            <a:r>
              <a:rPr lang="en-US" altLang="zh-CN" dirty="0" err="1"/>
              <a:t>Geong</a:t>
            </a:r>
            <a:r>
              <a:rPr lang="en-US" altLang="zh-CN" dirty="0"/>
              <a:t> </a:t>
            </a:r>
            <a:r>
              <a:rPr lang="en-US" altLang="zh-CN" dirty="0" err="1"/>
              <a:t>Sen</a:t>
            </a:r>
            <a:r>
              <a:rPr lang="en-US" altLang="zh-CN" dirty="0"/>
              <a:t> </a:t>
            </a:r>
            <a:r>
              <a:rPr lang="en-US" altLang="zh-CN" dirty="0" err="1"/>
              <a:t>Poh</a:t>
            </a:r>
            <a:r>
              <a:rPr lang="en-US" altLang="zh-CN" dirty="0"/>
              <a:t>, </a:t>
            </a:r>
            <a:r>
              <a:rPr lang="en-US" altLang="zh-CN" dirty="0" err="1"/>
              <a:t>Shengmin</a:t>
            </a:r>
            <a:r>
              <a:rPr lang="en-US" altLang="zh-CN" dirty="0"/>
              <a:t> </a:t>
            </a:r>
            <a:r>
              <a:rPr lang="en-US" altLang="zh-CN" dirty="0" err="1"/>
              <a:t>Xu</a:t>
            </a:r>
            <a:r>
              <a:rPr lang="en-US" altLang="zh-CN" dirty="0"/>
              <a:t>, </a:t>
            </a:r>
            <a:r>
              <a:rPr lang="en-US" altLang="zh-CN" dirty="0" err="1"/>
              <a:t>Jia-Ch’ng</a:t>
            </a:r>
            <a:r>
              <a:rPr lang="en-US" altLang="zh-CN" dirty="0"/>
              <a:t> </a:t>
            </a:r>
            <a:r>
              <a:rPr lang="en-US" altLang="zh-CN" dirty="0" err="1"/>
              <a:t>Loh</a:t>
            </a:r>
            <a:r>
              <a:rPr lang="en-US" altLang="zh-CN" dirty="0"/>
              <a:t>, </a:t>
            </a:r>
            <a:r>
              <a:rPr lang="en-US" altLang="zh-CN" dirty="0" err="1"/>
              <a:t>Jian</a:t>
            </a:r>
            <a:r>
              <a:rPr lang="en-US" altLang="zh-CN" dirty="0"/>
              <a:t> </a:t>
            </a:r>
            <a:r>
              <a:rPr lang="en-US" altLang="zh-CN" dirty="0" err="1"/>
              <a:t>Weng</a:t>
            </a:r>
            <a:r>
              <a:rPr lang="en-US" altLang="zh-CN" dirty="0"/>
              <a:t>, and Robert H. Deng. 2020. Pine: Enabling Privacy-Preserving Deep Packet Inspection on TLS with Rule-Hiding and Fast Connection Establishment. In Computer Security - ESORICS 2020 - 25th European Symposium on Research in Computer Security, ESORICS 2020, Guildford, UK, September 14- 18, 2020, Proceedings, Part I (Lecture Notes in Computer Science), </a:t>
            </a:r>
            <a:r>
              <a:rPr lang="en-US" altLang="zh-CN" dirty="0" err="1"/>
              <a:t>Liqun</a:t>
            </a:r>
            <a:r>
              <a:rPr lang="en-US" altLang="zh-CN" dirty="0"/>
              <a:t> Chen, </a:t>
            </a:r>
            <a:r>
              <a:rPr lang="en-US" altLang="zh-CN" dirty="0" err="1"/>
              <a:t>Ninghui</a:t>
            </a:r>
            <a:r>
              <a:rPr lang="en-US" altLang="zh-CN" dirty="0"/>
              <a:t> Li, </a:t>
            </a:r>
            <a:r>
              <a:rPr lang="en-US" altLang="zh-CN" dirty="0" err="1"/>
              <a:t>Kaitai</a:t>
            </a:r>
            <a:r>
              <a:rPr lang="en-US" altLang="zh-CN" dirty="0"/>
              <a:t> Liang, and Steve A. Schneider (Eds.), Vol. 12308. Springer, 3–22. </a:t>
            </a:r>
            <a:r>
              <a:rPr lang="en-US" altLang="zh-CN" u="sng" dirty="0">
                <a:hlinkClick r:id="rId3"/>
              </a:rPr>
              <a:t>https://doi.org/10.1007/978-3-030-58951-6_1（2020</a:t>
            </a:r>
            <a:r>
              <a:rPr lang="zh-CN" altLang="zh-CN" dirty="0"/>
              <a:t>）</a:t>
            </a:r>
          </a:p>
          <a:p>
            <a:r>
              <a:rPr lang="en-US" altLang="zh-CN" dirty="0" err="1"/>
              <a:t>Sébastien</a:t>
            </a:r>
            <a:r>
              <a:rPr lang="en-US" altLang="zh-CN" dirty="0"/>
              <a:t> Canard, </a:t>
            </a:r>
            <a:r>
              <a:rPr lang="en-US" altLang="zh-CN" dirty="0" err="1"/>
              <a:t>Aïda</a:t>
            </a:r>
            <a:r>
              <a:rPr lang="en-US" altLang="zh-CN" dirty="0"/>
              <a:t> </a:t>
            </a:r>
            <a:r>
              <a:rPr lang="en-US" altLang="zh-CN" dirty="0" err="1"/>
              <a:t>Diop</a:t>
            </a:r>
            <a:r>
              <a:rPr lang="en-US" altLang="zh-CN" dirty="0"/>
              <a:t>, </a:t>
            </a:r>
            <a:r>
              <a:rPr lang="en-US" altLang="zh-CN" dirty="0" err="1"/>
              <a:t>Nizar</a:t>
            </a:r>
            <a:r>
              <a:rPr lang="en-US" altLang="zh-CN" dirty="0"/>
              <a:t> </a:t>
            </a:r>
            <a:r>
              <a:rPr lang="en-US" altLang="zh-CN" dirty="0" err="1"/>
              <a:t>Kheir</a:t>
            </a:r>
            <a:r>
              <a:rPr lang="en-US" altLang="zh-CN" dirty="0"/>
              <a:t>, Marie </a:t>
            </a:r>
            <a:r>
              <a:rPr lang="en-US" altLang="zh-CN" dirty="0" err="1"/>
              <a:t>Paindavoine</a:t>
            </a:r>
            <a:r>
              <a:rPr lang="en-US" altLang="zh-CN" dirty="0"/>
              <a:t>, and Mohamed </a:t>
            </a:r>
            <a:r>
              <a:rPr lang="en-US" altLang="zh-CN" dirty="0" err="1"/>
              <a:t>Sabt</a:t>
            </a:r>
            <a:r>
              <a:rPr lang="en-US" altLang="zh-CN" dirty="0"/>
              <a:t>. 2017. </a:t>
            </a:r>
            <a:r>
              <a:rPr lang="en-US" altLang="zh-CN" dirty="0" err="1"/>
              <a:t>BlindIDS</a:t>
            </a:r>
            <a:r>
              <a:rPr lang="en-US" altLang="zh-CN" dirty="0"/>
              <a:t>: Market-Compliant and Privacy-Friendly Intrusion Detection System over Encrypted Traffic. In Proceedings of the 2017 ACM on Asia Conference on Computer and Communications Security, </a:t>
            </a:r>
            <a:r>
              <a:rPr lang="en-US" altLang="zh-CN" dirty="0" err="1"/>
              <a:t>AsiaCCS</a:t>
            </a:r>
            <a:r>
              <a:rPr lang="en-US" altLang="zh-CN" dirty="0"/>
              <a:t> 2017, Abu Dhabi, United Arab Emirates, April 2-6, 2017, Ramesh Karri, </a:t>
            </a:r>
            <a:r>
              <a:rPr lang="en-US" altLang="zh-CN" dirty="0" err="1"/>
              <a:t>Ozgur</a:t>
            </a:r>
            <a:r>
              <a:rPr lang="en-US" altLang="zh-CN" dirty="0"/>
              <a:t> </a:t>
            </a:r>
            <a:r>
              <a:rPr lang="en-US" altLang="zh-CN" dirty="0" err="1"/>
              <a:t>Sinanoglu</a:t>
            </a:r>
            <a:r>
              <a:rPr lang="en-US" altLang="zh-CN" dirty="0"/>
              <a:t>, Ahmad-Reza </a:t>
            </a:r>
            <a:r>
              <a:rPr lang="en-US" altLang="zh-CN" dirty="0" err="1"/>
              <a:t>Sadeghi</a:t>
            </a:r>
            <a:r>
              <a:rPr lang="en-US" altLang="zh-CN" dirty="0"/>
              <a:t>, and </a:t>
            </a:r>
            <a:r>
              <a:rPr lang="en-US" altLang="zh-CN" dirty="0" err="1"/>
              <a:t>Xun</a:t>
            </a:r>
            <a:r>
              <a:rPr lang="en-US" altLang="zh-CN" dirty="0"/>
              <a:t> Yi (Eds.). ACM, 561–574. </a:t>
            </a:r>
            <a:r>
              <a:rPr lang="en-US" altLang="zh-CN" u="sng" dirty="0">
                <a:hlinkClick r:id="rId4"/>
              </a:rPr>
              <a:t>https://doi.org/10.1145/3052973.3053013</a:t>
            </a:r>
            <a:r>
              <a:rPr lang="zh-CN" altLang="zh-CN" dirty="0"/>
              <a:t>（</a:t>
            </a:r>
            <a:r>
              <a:rPr lang="en-US" altLang="zh-CN" dirty="0"/>
              <a:t>2017</a:t>
            </a:r>
            <a:r>
              <a:rPr lang="zh-CN" altLang="zh-CN" dirty="0" smtClean="0"/>
              <a:t>）</a:t>
            </a:r>
            <a:endParaRPr lang="zh-CN" altLang="zh-CN" dirty="0"/>
          </a:p>
        </p:txBody>
      </p:sp>
    </p:spTree>
    <p:extLst>
      <p:ext uri="{BB962C8B-B14F-4D97-AF65-F5344CB8AC3E}">
        <p14:creationId xmlns:p14="http://schemas.microsoft.com/office/powerpoint/2010/main" val="547648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新</a:t>
            </a:r>
            <a:r>
              <a:rPr lang="zh-CN" altLang="en-US" dirty="0" smtClean="0"/>
              <a:t>的设想</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类似</a:t>
            </a:r>
            <a:r>
              <a:rPr lang="en-US" altLang="zh-CN" dirty="0" err="1" smtClean="0"/>
              <a:t>privdpi</a:t>
            </a:r>
            <a:r>
              <a:rPr lang="zh-CN" altLang="en-US" dirty="0" smtClean="0"/>
              <a:t>，每个</a:t>
            </a:r>
            <a:r>
              <a:rPr lang="en-US" altLang="zh-CN" dirty="0" smtClean="0"/>
              <a:t>client</a:t>
            </a:r>
            <a:r>
              <a:rPr lang="zh-CN" altLang="en-US" dirty="0" smtClean="0"/>
              <a:t>进行一次</a:t>
            </a:r>
            <a:r>
              <a:rPr lang="en-US" altLang="zh-CN" dirty="0" smtClean="0"/>
              <a:t>setup</a:t>
            </a:r>
          </a:p>
          <a:p>
            <a:r>
              <a:rPr lang="en-US" altLang="zh-CN" dirty="0" err="1" smtClean="0"/>
              <a:t>Privdpi</a:t>
            </a:r>
            <a:r>
              <a:rPr lang="zh-CN" altLang="en-US" dirty="0" smtClean="0"/>
              <a:t>对</a:t>
            </a:r>
            <a:r>
              <a:rPr lang="en-US" altLang="zh-CN" dirty="0" smtClean="0"/>
              <a:t>token</a:t>
            </a:r>
            <a:r>
              <a:rPr lang="zh-CN" altLang="en-US" dirty="0" smtClean="0"/>
              <a:t>进行模运算和</a:t>
            </a:r>
            <a:r>
              <a:rPr lang="en-US" altLang="zh-CN" dirty="0" smtClean="0"/>
              <a:t>hash</a:t>
            </a:r>
            <a:r>
              <a:rPr lang="zh-CN" altLang="en-US" dirty="0" smtClean="0"/>
              <a:t>函数运算，运算量大</a:t>
            </a:r>
            <a:endParaRPr lang="en-US" altLang="zh-CN" dirty="0" smtClean="0"/>
          </a:p>
          <a:p>
            <a:r>
              <a:rPr lang="zh-CN" altLang="en-US" dirty="0" smtClean="0"/>
              <a:t>新的方案使用异或运算和</a:t>
            </a:r>
            <a:r>
              <a:rPr lang="en-US" altLang="zh-CN" dirty="0" smtClean="0"/>
              <a:t>hash</a:t>
            </a:r>
            <a:r>
              <a:rPr lang="zh-CN" altLang="en-US" dirty="0" smtClean="0"/>
              <a:t>运算，单个</a:t>
            </a:r>
            <a:r>
              <a:rPr lang="en-US" altLang="zh-CN" dirty="0" smtClean="0"/>
              <a:t>token</a:t>
            </a:r>
            <a:r>
              <a:rPr lang="zh-CN" altLang="en-US" dirty="0" smtClean="0"/>
              <a:t>的运算量小</a:t>
            </a:r>
            <a:endParaRPr lang="en-US" altLang="zh-CN" dirty="0" smtClean="0"/>
          </a:p>
          <a:p>
            <a:r>
              <a:rPr lang="en-US" altLang="zh-CN" dirty="0" err="1" smtClean="0"/>
              <a:t>Privdpi</a:t>
            </a:r>
            <a:r>
              <a:rPr lang="zh-CN" altLang="en-US" dirty="0" smtClean="0"/>
              <a:t>使用每个</a:t>
            </a:r>
            <a:r>
              <a:rPr lang="en-US" altLang="zh-CN" dirty="0" err="1" smtClean="0"/>
              <a:t>msg</a:t>
            </a:r>
            <a:r>
              <a:rPr lang="zh-CN" altLang="en-US" dirty="0" smtClean="0"/>
              <a:t>的前后两端取</a:t>
            </a:r>
            <a:r>
              <a:rPr lang="en-US" altLang="zh-CN" dirty="0" smtClean="0"/>
              <a:t>token</a:t>
            </a:r>
            <a:r>
              <a:rPr lang="zh-CN" altLang="en-US" dirty="0" smtClean="0"/>
              <a:t>，相比</a:t>
            </a:r>
            <a:r>
              <a:rPr lang="en-US" altLang="zh-CN" dirty="0" err="1" smtClean="0"/>
              <a:t>blindbox</a:t>
            </a:r>
            <a:r>
              <a:rPr lang="zh-CN" altLang="en-US" dirty="0" smtClean="0"/>
              <a:t>取的</a:t>
            </a:r>
            <a:r>
              <a:rPr lang="en-US" altLang="zh-CN" dirty="0" smtClean="0"/>
              <a:t>token</a:t>
            </a:r>
            <a:r>
              <a:rPr lang="zh-CN" altLang="en-US" dirty="0" smtClean="0"/>
              <a:t>数量有所减少。</a:t>
            </a:r>
            <a:endParaRPr lang="en-US" altLang="zh-CN" dirty="0" smtClean="0"/>
          </a:p>
          <a:p>
            <a:r>
              <a:rPr lang="zh-CN" altLang="en-US" dirty="0" smtClean="0"/>
              <a:t>新的方案希望增加中文本地化的功能，</a:t>
            </a:r>
            <a:r>
              <a:rPr lang="en-US" altLang="zh-CN" dirty="0" err="1" smtClean="0"/>
              <a:t>privdpi</a:t>
            </a:r>
            <a:r>
              <a:rPr lang="zh-CN" altLang="en-US" dirty="0" smtClean="0"/>
              <a:t>和</a:t>
            </a:r>
            <a:r>
              <a:rPr lang="en-US" altLang="zh-CN" dirty="0" err="1" smtClean="0"/>
              <a:t>blindbox</a:t>
            </a:r>
            <a:r>
              <a:rPr lang="zh-CN" altLang="en-US" dirty="0" smtClean="0"/>
              <a:t>都是在将文本转为</a:t>
            </a:r>
            <a:r>
              <a:rPr lang="en-US" altLang="zh-CN" dirty="0" smtClean="0"/>
              <a:t>16</a:t>
            </a:r>
            <a:r>
              <a:rPr lang="zh-CN" altLang="en-US" dirty="0" smtClean="0"/>
              <a:t>进制之后再取</a:t>
            </a:r>
            <a:r>
              <a:rPr lang="en-US" altLang="zh-CN" dirty="0" smtClean="0"/>
              <a:t>token</a:t>
            </a:r>
            <a:r>
              <a:rPr lang="zh-CN" altLang="en-US" dirty="0" smtClean="0"/>
              <a:t>，新的方法通过先使用分词的方式，再取</a:t>
            </a:r>
            <a:r>
              <a:rPr lang="en-US" altLang="zh-CN" dirty="0" smtClean="0"/>
              <a:t>token</a:t>
            </a:r>
            <a:r>
              <a:rPr lang="zh-CN" altLang="en-US" dirty="0" smtClean="0"/>
              <a:t>。对</a:t>
            </a:r>
            <a:r>
              <a:rPr lang="en-US" altLang="zh-CN" dirty="0" smtClean="0"/>
              <a:t>token</a:t>
            </a:r>
            <a:r>
              <a:rPr lang="zh-CN" altLang="en-US" dirty="0" smtClean="0"/>
              <a:t>的选取更加准确，同时再配合停用词，使传输的</a:t>
            </a:r>
            <a:r>
              <a:rPr lang="en-US" altLang="zh-CN" dirty="0" smtClean="0"/>
              <a:t>token</a:t>
            </a:r>
            <a:r>
              <a:rPr lang="zh-CN" altLang="en-US" dirty="0" smtClean="0"/>
              <a:t>数量进一步减少</a:t>
            </a:r>
            <a:endParaRPr lang="en-US" altLang="zh-CN" dirty="0" smtClean="0"/>
          </a:p>
          <a:p>
            <a:r>
              <a:rPr lang="en-US" altLang="zh-CN" dirty="0" smtClean="0"/>
              <a:t>Setup</a:t>
            </a:r>
            <a:r>
              <a:rPr lang="zh-CN" altLang="en-US" dirty="0" smtClean="0"/>
              <a:t>步骤使用不进行</a:t>
            </a:r>
            <a:r>
              <a:rPr lang="en-US" altLang="zh-CN" dirty="0" smtClean="0"/>
              <a:t>GC</a:t>
            </a:r>
            <a:r>
              <a:rPr lang="zh-CN" altLang="en-US" dirty="0" smtClean="0"/>
              <a:t>的</a:t>
            </a:r>
            <a:r>
              <a:rPr lang="en-US" altLang="zh-CN" smtClean="0"/>
              <a:t>OT</a:t>
            </a:r>
            <a:endParaRPr lang="en-US" altLang="zh-CN" dirty="0" smtClean="0"/>
          </a:p>
          <a:p>
            <a:endParaRPr lang="zh-CN" altLang="en-US" dirty="0"/>
          </a:p>
        </p:txBody>
      </p:sp>
    </p:spTree>
    <p:extLst>
      <p:ext uri="{BB962C8B-B14F-4D97-AF65-F5344CB8AC3E}">
        <p14:creationId xmlns:p14="http://schemas.microsoft.com/office/powerpoint/2010/main" val="2036299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D504C97-AE7E-47CD-93C6-0D9CC352C99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xmlns="" id="{5C938A63-7133-4BBF-BC05-D96195CDD654}"/>
              </a:ext>
            </a:extLst>
          </p:cNvPr>
          <p:cNvSpPr>
            <a:spLocks noGrp="1"/>
          </p:cNvSpPr>
          <p:nvPr>
            <p:ph idx="1"/>
          </p:nvPr>
        </p:nvSpPr>
        <p:spPr/>
        <p:txBody>
          <a:bodyPr/>
          <a:lstStyle/>
          <a:p>
            <a:r>
              <a:rPr lang="zh-CN" altLang="en-US" dirty="0"/>
              <a:t>谢谢</a:t>
            </a:r>
          </a:p>
        </p:txBody>
      </p:sp>
    </p:spTree>
    <p:extLst>
      <p:ext uri="{BB962C8B-B14F-4D97-AF65-F5344CB8AC3E}">
        <p14:creationId xmlns:p14="http://schemas.microsoft.com/office/powerpoint/2010/main" val="91081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3ED2D2-F8EE-43C1-BFC6-6360AB1E8CAF}"/>
              </a:ext>
            </a:extLst>
          </p:cNvPr>
          <p:cNvSpPr>
            <a:spLocks noGrp="1"/>
          </p:cNvSpPr>
          <p:nvPr>
            <p:ph type="title"/>
          </p:nvPr>
        </p:nvSpPr>
        <p:spPr/>
        <p:txBody>
          <a:bodyPr/>
          <a:lstStyle/>
          <a:p>
            <a:r>
              <a:rPr lang="en-US" altLang="zh-CN" dirty="0"/>
              <a:t>2.</a:t>
            </a:r>
            <a:r>
              <a:rPr lang="zh-CN" altLang="en-US" dirty="0"/>
              <a:t>密钥共享和委派</a:t>
            </a:r>
          </a:p>
        </p:txBody>
      </p:sp>
      <p:sp>
        <p:nvSpPr>
          <p:cNvPr id="3" name="内容占位符 2">
            <a:extLst>
              <a:ext uri="{FF2B5EF4-FFF2-40B4-BE49-F238E27FC236}">
                <a16:creationId xmlns:a16="http://schemas.microsoft.com/office/drawing/2014/main" xmlns="" id="{62BCB891-A13B-4E3B-A098-98621C0B22AB}"/>
              </a:ext>
            </a:extLst>
          </p:cNvPr>
          <p:cNvSpPr>
            <a:spLocks noGrp="1"/>
          </p:cNvSpPr>
          <p:nvPr>
            <p:ph idx="1"/>
          </p:nvPr>
        </p:nvSpPr>
        <p:spPr/>
        <p:txBody>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在这种方法中，企业分享他们的</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证书</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，或私钥，以及客户共享会话密钥用的中间件。他们都支持通过行业实际使用。对于例如，一个服务器共享其私有密钥与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CDN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，或者在服务器共享静态密钥与中间件，如去尾中的企业运输安全（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ETS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）标准化由</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ETSI [ 19 ]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问题包括：不支持完美正向保密（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PFS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 1.3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不兼容。</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无论是中间人方法还是密钥共享的方法都违背了端到端加密和数据数据隐私并且难以实现</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存储解密的数据还带了工具和数据泄露的问题。这意味着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的管理员需要仔细并诚实的进行设置。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US-</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Cret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已经发出警告，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https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可能以为这种设置导致变得薄弱。</a:t>
            </a: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隐私保护的方法：一个调查关于用户接受对加密的流量检查（即</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）通过中间盒进行审查。</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1976</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年参加者接受了调查，</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75.8</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％表示对隐私有顾虑，</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70.9</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％的受调查者担心政府在监控。此外，使用中间人密钥共享作为一个工具来检查网络流量可能还违反保密规定。例如，</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83.2%</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的调查者认为第三方检测应该被事先通知</a:t>
            </a:r>
            <a:endParaRPr lang="zh-CN" altLang="en-US" dirty="0"/>
          </a:p>
        </p:txBody>
      </p:sp>
    </p:spTree>
    <p:extLst>
      <p:ext uri="{BB962C8B-B14F-4D97-AF65-F5344CB8AC3E}">
        <p14:creationId xmlns:p14="http://schemas.microsoft.com/office/powerpoint/2010/main" val="277965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EEA5A3E-BA29-434B-89E8-8F9E32D32C51}"/>
              </a:ext>
            </a:extLst>
          </p:cNvPr>
          <p:cNvSpPr>
            <a:spLocks noGrp="1"/>
          </p:cNvSpPr>
          <p:nvPr>
            <p:ph type="title"/>
          </p:nvPr>
        </p:nvSpPr>
        <p:spPr/>
        <p:txBody>
          <a:bodyPr/>
          <a:lstStyle/>
          <a:p>
            <a:r>
              <a:rPr lang="en-US" altLang="zh-CN" dirty="0"/>
              <a:t>MB</a:t>
            </a:r>
            <a:r>
              <a:rPr lang="zh-CN" altLang="en-US" dirty="0"/>
              <a:t>的外包</a:t>
            </a:r>
          </a:p>
        </p:txBody>
      </p:sp>
      <p:sp>
        <p:nvSpPr>
          <p:cNvPr id="3" name="内容占位符 2">
            <a:extLst>
              <a:ext uri="{FF2B5EF4-FFF2-40B4-BE49-F238E27FC236}">
                <a16:creationId xmlns:a16="http://schemas.microsoft.com/office/drawing/2014/main" xmlns="" id="{8A1778EE-2925-4CE9-BD28-28CACDEF6765}"/>
              </a:ext>
            </a:extLst>
          </p:cNvPr>
          <p:cNvSpPr>
            <a:spLocks noGrp="1"/>
          </p:cNvSpPr>
          <p:nvPr>
            <p:ph idx="1"/>
          </p:nvPr>
        </p:nvSpPr>
        <p:spPr/>
        <p:txBody>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由于管理管理设备的困难也助长了新的中间件服务的发展。当前的一个趋势时</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外包到云。它减轻了企业的负担：购买相关硬件，安装（包括软件和硬件），配置，操作和维护中间盒。从而</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使该企业以专注于它的关键业务</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。相比较于企业内部的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，部署在云上的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更容易带来关于数据泄露的担心，因为数据需要被路由到处理者所在的地方。因此许多关于在云端的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的研究，包括包括</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隐私保护检查的加密流量</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。在另外，基于云计算的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必须提供</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低延迟</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的操作，因为流量被重新路由到了云中。一个例子是：</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embark</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。低延迟的实现是通过一个架构称作为：</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APLOMB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。一般的解决办法是创建一个</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加密数据流。可搜索加密的方法被用于和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上的规则集进行匹配。</a:t>
            </a:r>
            <a:endParaRPr lang="zh-CN" altLang="en-US" dirty="0"/>
          </a:p>
        </p:txBody>
      </p:sp>
    </p:spTree>
    <p:extLst>
      <p:ext uri="{BB962C8B-B14F-4D97-AF65-F5344CB8AC3E}">
        <p14:creationId xmlns:p14="http://schemas.microsoft.com/office/powerpoint/2010/main" val="1323709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8CE6D7-2DF1-48C8-8A6B-A7DC0C1EC192}"/>
              </a:ext>
            </a:extLst>
          </p:cNvPr>
          <p:cNvSpPr>
            <a:spLocks noGrp="1"/>
          </p:cNvSpPr>
          <p:nvPr>
            <p:ph type="title"/>
          </p:nvPr>
        </p:nvSpPr>
        <p:spPr/>
        <p:txBody>
          <a:bodyPr/>
          <a:lstStyle/>
          <a:p>
            <a:r>
              <a:rPr lang="zh-CN" altLang="en-US" dirty="0"/>
              <a:t>本论文的研究概述</a:t>
            </a:r>
          </a:p>
        </p:txBody>
      </p:sp>
      <p:sp>
        <p:nvSpPr>
          <p:cNvPr id="3" name="内容占位符 2">
            <a:extLst>
              <a:ext uri="{FF2B5EF4-FFF2-40B4-BE49-F238E27FC236}">
                <a16:creationId xmlns:a16="http://schemas.microsoft.com/office/drawing/2014/main" xmlns="" id="{325D5E14-0B5D-4382-A946-214E5B6571A1}"/>
              </a:ext>
            </a:extLst>
          </p:cNvPr>
          <p:cNvSpPr>
            <a:spLocks noGrp="1"/>
          </p:cNvSpPr>
          <p:nvPr>
            <p:ph idx="1"/>
          </p:nvPr>
        </p:nvSpPr>
        <p:spPr/>
        <p:txBody>
          <a:bodyPr>
            <a:normAutofit lnSpcReduction="10000"/>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本质上，在寻找一个在两个</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基线之间</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的解决方案，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能够对加密流量执行深入检测的方法</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对解密流量使用中间人检测和密钥共享方法</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。近几年被提出了一些解决方案取解决这些问题。本文把这些方法分为四个大类，本文同时还把中间人方法作为第五个类别进行比较。不同的方法需要被清楚的描述自己的优势和不足。（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）定义一个通用的架构，标记它们的用例和约束。我们定义了三个不用的模型，这些类型的流量会作为网络流量通过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。我们把它们归类为</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面向客户端的</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面向服务器的</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服务器客户端的</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）我们定义了一个信任模型，包含了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系统中不同的参与者。（</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）将隐私保护技术分为主动的和被动的。被动的检测技术不对流量解密进行检测，或者不改变底层的协议。主动检测协议则会解密流量或者改变底层的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协议内容。这些技术还被分类为访问控制，可搜索加密，机器学习和可信硬件。（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）分析当前研究和潜在的研究方向。我们检测当前模型和存在的攻击。我们相信有进一步提升的可能。</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为实用和高效的部署与最优检测能力，它似乎</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解密再加密有效载荷是一个更好的方法</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。一个问题</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是多少加密数据需要被解密</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，且需要保护隐私。我们相信，基于这一事实，一个新的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的安全协议（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MSP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）需要被提出并提供标准化的解决方案。它可能是可信硬件的方法，例如 如使用</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英特</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，正在被开发，加密流量的解密在一个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无权访问的地方进行解密和检测。</a:t>
            </a: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在欧盟机构的网络安全</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ENISA</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也公布一个调查加密的流量分析。该调查描述</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6</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个关键要素（即</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应用程序识别，网络分析，</a:t>
            </a:r>
            <a:r>
              <a:rPr lang="zh-CN" altLang="zh-CN" sz="1800" dirty="0">
                <a:solidFill>
                  <a:srgbClr val="C00000"/>
                </a:solidFill>
                <a:effectLst/>
                <a:ea typeface="Calibri" panose="020F0502020204030204" pitchFamily="34" charset="0"/>
                <a:cs typeface="Times New Roman" panose="02020603050405020304" pitchFamily="18" charset="0"/>
              </a:rPr>
              <a:t> </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用户信息识别，加密的恶意软件，文件</a:t>
            </a:r>
            <a:r>
              <a:rPr lang="en-US"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设备</a:t>
            </a:r>
            <a:r>
              <a:rPr lang="en-US"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网站</a:t>
            </a:r>
            <a:r>
              <a:rPr lang="en-US"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位置手指甲的检测印刷和</a:t>
            </a:r>
            <a:r>
              <a:rPr lang="en-US"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DNS</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隧道检测</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9932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9417BF8-206F-4058-BAC4-E11F3B4A8AB5}"/>
              </a:ext>
            </a:extLst>
          </p:cNvPr>
          <p:cNvSpPr>
            <a:spLocks noGrp="1"/>
          </p:cNvSpPr>
          <p:nvPr>
            <p:ph type="title"/>
          </p:nvPr>
        </p:nvSpPr>
        <p:spPr/>
        <p:txBody>
          <a:bodyPr/>
          <a:lstStyle/>
          <a:p>
            <a:r>
              <a:rPr lang="zh-CN" altLang="en-US" dirty="0"/>
              <a:t>系统模型和用例</a:t>
            </a:r>
          </a:p>
        </p:txBody>
      </p:sp>
      <p:sp>
        <p:nvSpPr>
          <p:cNvPr id="3" name="内容占位符 2">
            <a:extLst>
              <a:ext uri="{FF2B5EF4-FFF2-40B4-BE49-F238E27FC236}">
                <a16:creationId xmlns:a16="http://schemas.microsoft.com/office/drawing/2014/main" xmlns="" id="{4522FE71-3CDA-4836-8D3E-B17143EE8A77}"/>
              </a:ext>
            </a:extLst>
          </p:cNvPr>
          <p:cNvSpPr>
            <a:spLocks noGrp="1"/>
          </p:cNvSpPr>
          <p:nvPr>
            <p:ph idx="1"/>
          </p:nvPr>
        </p:nvSpPr>
        <p:spPr/>
        <p:txBody>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我们注意到在内置的中间盒设置中，</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通常直接作用域一个通过的流量，其中一个或多个中间盒被放在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盒</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直接的线路上。</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常见的使用包括：评估控制，计费和使用情况监视，资产跟踪，名称或标签解析和操作控制。</a:t>
            </a:r>
            <a:r>
              <a:rPr lang="zh-CN" altLang="zh-CN" sz="1800" dirty="0">
                <a:effectLst/>
                <a:ea typeface="Calibri" panose="020F0502020204030204" pitchFamily="34" charset="0"/>
                <a:cs typeface="Times New Roman" panose="02020603050405020304" pitchFamily="18" charset="0"/>
              </a:rPr>
              <a:t> </a:t>
            </a:r>
            <a:r>
              <a:rPr lang="en-US" altLang="zh-CN" sz="1800" dirty="0">
                <a:effectLst/>
                <a:ea typeface="Calibri" panose="020F0502020204030204" pitchFamily="34" charset="0"/>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也可能会存储这些流量并进行分析。</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网络安全用例包括网络防火墙，</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应用程序防火墙，入侵检测系统（</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IDS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）和入侵防御系统（</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IPS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7431684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6658</Words>
  <Application>Microsoft Office PowerPoint</Application>
  <PresentationFormat>宽屏</PresentationFormat>
  <Paragraphs>196</Paragraphs>
  <Slides>53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53</vt:i4>
      </vt:variant>
    </vt:vector>
  </HeadingPairs>
  <TitlesOfParts>
    <vt:vector size="60" baseType="lpstr">
      <vt:lpstr>等线</vt:lpstr>
      <vt:lpstr>等线 Light</vt:lpstr>
      <vt:lpstr>宋体</vt:lpstr>
      <vt:lpstr>Arial</vt:lpstr>
      <vt:lpstr>Calibri</vt:lpstr>
      <vt:lpstr>Times New Roman</vt:lpstr>
      <vt:lpstr>Office 主题​​</vt:lpstr>
      <vt:lpstr>深度包检测</vt:lpstr>
      <vt:lpstr>概论</vt:lpstr>
      <vt:lpstr>引言</vt:lpstr>
      <vt:lpstr>业界实践和新方法</vt:lpstr>
      <vt:lpstr>1.中间人方法</vt:lpstr>
      <vt:lpstr>2.密钥共享和委派</vt:lpstr>
      <vt:lpstr>MB的外包</vt:lpstr>
      <vt:lpstr>本论文的研究概述</vt:lpstr>
      <vt:lpstr>系统模型和用例</vt:lpstr>
      <vt:lpstr>面向客户端的MB</vt:lpstr>
      <vt:lpstr>面向服务器的MB</vt:lpstr>
      <vt:lpstr>信任模型</vt:lpstr>
      <vt:lpstr>Ps.例外endbox两个端点都可以是不诚实的</vt:lpstr>
      <vt:lpstr>信任模型假设</vt:lpstr>
      <vt:lpstr>PowerPoint 演示文稿</vt:lpstr>
      <vt:lpstr>安全要求</vt:lpstr>
      <vt:lpstr>使用的技术</vt:lpstr>
      <vt:lpstr>中间人</vt:lpstr>
      <vt:lpstr>PowerPoint 演示文稿</vt:lpstr>
      <vt:lpstr>PowerPoint 演示文稿</vt:lpstr>
      <vt:lpstr>中间人检测评价</vt:lpstr>
      <vt:lpstr>可搜索加密</vt:lpstr>
      <vt:lpstr>不解密底层流量进行token匹配的工作</vt:lpstr>
      <vt:lpstr>SE的特点</vt:lpstr>
      <vt:lpstr>访问控制技术</vt:lpstr>
      <vt:lpstr>PowerPoint 演示文稿</vt:lpstr>
      <vt:lpstr>AC的特点</vt:lpstr>
      <vt:lpstr>机器学习</vt:lpstr>
      <vt:lpstr>PowerPoint 演示文稿</vt:lpstr>
      <vt:lpstr>技术特点</vt:lpstr>
      <vt:lpstr>可信任硬件</vt:lpstr>
      <vt:lpstr>PowerPoint 演示文稿</vt:lpstr>
      <vt:lpstr>TH的特点</vt:lpstr>
      <vt:lpstr>比较</vt:lpstr>
      <vt:lpstr>对消息的检查效果</vt:lpstr>
      <vt:lpstr>PowerPoint 演示文稿</vt:lpstr>
      <vt:lpstr>PowerPoint 演示文稿</vt:lpstr>
      <vt:lpstr>讨论</vt:lpstr>
      <vt:lpstr>效能</vt:lpstr>
      <vt:lpstr>总结</vt:lpstr>
      <vt:lpstr>blindbox</vt:lpstr>
      <vt:lpstr>Token化</vt:lpstr>
      <vt:lpstr>通信图</vt:lpstr>
      <vt:lpstr>信任模型</vt:lpstr>
      <vt:lpstr>blindIDS</vt:lpstr>
      <vt:lpstr>spabox</vt:lpstr>
      <vt:lpstr>ENDBOX</vt:lpstr>
      <vt:lpstr>PRIVDPI</vt:lpstr>
      <vt:lpstr>Privdpi的结构</vt:lpstr>
      <vt:lpstr>setup步骤的安全保证：是CDH假设。MB无法根据自己定义的ri计算新对可重用规则 </vt:lpstr>
      <vt:lpstr>介绍的MB方法</vt:lpstr>
      <vt:lpstr>新的设想</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深度包检测</dc:title>
  <dc:creator>贾 曦</dc:creator>
  <cp:lastModifiedBy>贾 曦</cp:lastModifiedBy>
  <cp:revision>11</cp:revision>
  <dcterms:created xsi:type="dcterms:W3CDTF">2021-03-18T09:42:23Z</dcterms:created>
  <dcterms:modified xsi:type="dcterms:W3CDTF">2021-03-19T02:57:46Z</dcterms:modified>
</cp:coreProperties>
</file>