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59" r:id="rId5"/>
    <p:sldId id="257" r:id="rId6"/>
    <p:sldId id="256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0482" autoAdjust="0"/>
  </p:normalViewPr>
  <p:slideViewPr>
    <p:cSldViewPr snapToGrid="0">
      <p:cViewPr varScale="1">
        <p:scale>
          <a:sx n="149" d="100"/>
          <a:sy n="149" d="100"/>
        </p:scale>
        <p:origin x="28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ポイント内訳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6B3-455D-B747-A9EFA93DA4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6B3-455D-B747-A9EFA93DA4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6B3-455D-B747-A9EFA93DA4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6B3-455D-B747-A9EFA93DA4A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楽天ポイント1</c:v>
                </c:pt>
                <c:pt idx="1">
                  <c:v>amazonポイント</c:v>
                </c:pt>
                <c:pt idx="2">
                  <c:v>PayPayポイント</c:v>
                </c:pt>
                <c:pt idx="3">
                  <c:v>PayPayポイント2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D-4ABE-8AA7-8394F8EA1DF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A3B0B-8BB5-059A-2B08-7F55B0876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848BB4-8795-04F6-F554-D3E122B94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A79D9-DD7C-DF57-0C64-1CC34DA1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8C126-4111-12AA-1E12-1C3150CB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C4449-DD15-064D-658D-203E27B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1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23346-AF34-E3CD-6574-E980981C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A07106-F454-1820-A715-E411E3A3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09DEB-F281-887F-F928-4A2F3C5E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44B38-4CBD-CB62-505A-6422AE1E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3AFFB-8E94-1EA3-26D2-0D08750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1C6C0B-5FC4-5E6C-808E-10808A54A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576510-A0B7-24F9-536D-4D8B75A97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583F72-547D-5355-960A-385A6057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973D1-20DB-8BF1-A3CE-16EB1401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70B276-E90C-D460-DDC0-C3E8B0A5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1730-5E5C-9A04-83A7-697CFCEF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C6D-143C-A671-6F3B-B4A37A4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3DEC8-FBCE-B03B-A07D-A72EC11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20CF5-8DD5-9A3E-658A-E598B792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74B804-C675-423E-6F27-8348506F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2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71292-BD5C-04E5-BC08-C803C49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230BA-B54F-D7A1-D642-08E9C5D9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5F370-A6C0-EC5A-BEB4-0E19610C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A5FEA-1AA3-BFE7-1C6E-D94FD54D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2FC84-F9DA-F0A4-87F7-1C295A8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E382D-95E6-1F50-4696-05A4DDEA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8713C-8697-AAEC-1526-C24318A1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C3BE9B-7FDD-DCB1-0EAB-6F895497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838C6-ED0F-91E0-643F-4D9211FA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9A8257-E100-E90A-D94F-4774185A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88038E-01AF-A900-2713-BA953328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42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D5D16-3D7F-8C4D-A226-3B6C71AD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FD4EC-6423-F311-AB18-1BB74BDB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03440A-9150-917D-010A-CCB4A6D2C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52A5232-DA67-82CA-65E9-E4A0BF813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DA0ABB-7E35-E106-118F-65D8CB79B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58D360-2077-AD34-34D1-B8A86526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5AF1D-E204-35A7-3C76-86564162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D66672-F908-DA2F-E059-48902B82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0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2A118-8174-AC81-7403-15D21E92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13CF19-F5F0-5999-3B93-E7D984B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3DF278-CA31-B6AE-31E2-6A7710C8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9773F9-4051-4257-04EE-8AA5BAED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7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475198-7D99-4055-57C4-B3A5E90D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9B8495-D433-1CEC-9793-C8C3D962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4C35D2-EED7-F70C-0213-53C706A8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5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0B73F-4AD6-DC1C-1831-FA2EB0A2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3F9AF-4E63-A4B6-1CF9-3C58A38F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70AC30-44E4-218C-39E4-7FEF7DDF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247DD-745F-42D3-975B-4D18A1B8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EAB447-4506-1A19-4A5F-0A7F2B38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2B1CC-4054-86EF-1319-12CF882A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2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B4703-C89C-3D39-2936-AF52C7A3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D7BC6B-C3C7-BC73-5459-1BCA1FDA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F09302-EAC4-5DE6-1E4B-F0D13059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362A8-3977-3894-6285-E96278E2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070150-45E4-888D-9E3E-66FC7F67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6B4DBB-8A36-A5E0-4096-18FB840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0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F57B18-C9DE-3E2E-0BE7-FC4F3721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FA8173-787B-2459-A284-8990522C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0D411-2485-E2C2-B000-8335DB46E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177D-D6CA-45C8-90F2-A45E2521134E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6BB38-64AB-2347-4BC8-5494E6B8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3925A-8FC9-AD59-9841-AA62D8C81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C838-5842-4298-9C75-CFEF3F90B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46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71DCF-7A8F-D5F7-7D6E-6A1915E5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基本設計書</a:t>
            </a:r>
          </a:p>
        </p:txBody>
      </p:sp>
    </p:spTree>
    <p:extLst>
      <p:ext uri="{BB962C8B-B14F-4D97-AF65-F5344CB8AC3E}">
        <p14:creationId xmlns:p14="http://schemas.microsoft.com/office/powerpoint/2010/main" val="348068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7368A-48E5-A43E-4B73-C4E11419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831" y="2103437"/>
            <a:ext cx="2806611" cy="1325563"/>
          </a:xfrm>
        </p:spPr>
        <p:txBody>
          <a:bodyPr/>
          <a:lstStyle/>
          <a:p>
            <a:r>
              <a:rPr kumimoji="1" lang="ja-JP" altLang="en-US" dirty="0"/>
              <a:t>要件定義</a:t>
            </a:r>
          </a:p>
        </p:txBody>
      </p:sp>
    </p:spTree>
    <p:extLst>
      <p:ext uri="{BB962C8B-B14F-4D97-AF65-F5344CB8AC3E}">
        <p14:creationId xmlns:p14="http://schemas.microsoft.com/office/powerpoint/2010/main" val="31780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00295-959B-5DC7-EE91-F37A13A5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820"/>
            <a:ext cx="10515600" cy="574214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アプリケーション名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ポイ活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目的</a:t>
            </a:r>
            <a:endParaRPr lang="en-US" altLang="ja-JP" dirty="0"/>
          </a:p>
          <a:p>
            <a:pPr lvl="1"/>
            <a:r>
              <a:rPr kumimoji="1" lang="ja-JP" altLang="en-US" dirty="0"/>
              <a:t>ポイントを効率的に管理するためのアプリケーション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複数のポイントアカウントを一括で管理でき、それらに紐づく情報</a:t>
            </a:r>
            <a:r>
              <a:rPr kumimoji="1" lang="en-US" altLang="ja-JP" dirty="0"/>
              <a:t>(ID</a:t>
            </a:r>
            <a:r>
              <a:rPr kumimoji="1" lang="ja-JP" altLang="en-US" dirty="0"/>
              <a:t>、パスワード、ポイントとその有効期限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を閲覧できる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必要な機能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アカウント管理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ログイン</a:t>
            </a:r>
            <a:endParaRPr lang="en-US" altLang="ja-JP" dirty="0"/>
          </a:p>
          <a:p>
            <a:pPr lvl="1"/>
            <a:r>
              <a:rPr kumimoji="1" lang="ja-JP" altLang="en-US" dirty="0"/>
              <a:t>（ログアウト）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Web</a:t>
            </a:r>
            <a:r>
              <a:rPr kumimoji="1" lang="ja-JP" altLang="en-US" dirty="0"/>
              <a:t>上に公開されたポイント情報を取得（ポイント数や有効期限）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ポイント情報の一覧表示</a:t>
            </a:r>
          </a:p>
        </p:txBody>
      </p:sp>
    </p:spTree>
    <p:extLst>
      <p:ext uri="{BB962C8B-B14F-4D97-AF65-F5344CB8AC3E}">
        <p14:creationId xmlns:p14="http://schemas.microsoft.com/office/powerpoint/2010/main" val="33843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7869F-1959-934D-67B6-8B550774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075" y="2479675"/>
            <a:ext cx="4667250" cy="1325563"/>
          </a:xfrm>
        </p:spPr>
        <p:txBody>
          <a:bodyPr/>
          <a:lstStyle/>
          <a:p>
            <a:r>
              <a:rPr kumimoji="1" lang="ja-JP" altLang="en-US" dirty="0"/>
              <a:t>アプリ画面仕様</a:t>
            </a:r>
          </a:p>
        </p:txBody>
      </p:sp>
    </p:spTree>
    <p:extLst>
      <p:ext uri="{BB962C8B-B14F-4D97-AF65-F5344CB8AC3E}">
        <p14:creationId xmlns:p14="http://schemas.microsoft.com/office/powerpoint/2010/main" val="5772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758FFD-AA1E-ED7D-24C2-96B77A4CED6A}"/>
              </a:ext>
            </a:extLst>
          </p:cNvPr>
          <p:cNvSpPr txBox="1"/>
          <p:nvPr/>
        </p:nvSpPr>
        <p:spPr>
          <a:xfrm>
            <a:off x="578224" y="201706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r>
              <a:rPr kumimoji="1" lang="ja-JP" altLang="en-US" dirty="0"/>
              <a:t>ページ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9D11D6-A331-FFB5-D433-CB46C2A1272E}"/>
              </a:ext>
            </a:extLst>
          </p:cNvPr>
          <p:cNvSpPr/>
          <p:nvPr/>
        </p:nvSpPr>
        <p:spPr>
          <a:xfrm>
            <a:off x="1279059" y="925229"/>
            <a:ext cx="10016469" cy="49376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F02A6F-A5DD-DDA6-11ED-D689069B37BC}"/>
              </a:ext>
            </a:extLst>
          </p:cNvPr>
          <p:cNvSpPr/>
          <p:nvPr/>
        </p:nvSpPr>
        <p:spPr>
          <a:xfrm>
            <a:off x="3926541" y="1976717"/>
            <a:ext cx="4504765" cy="484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2F0B1C-388A-09B1-20D9-5F58A6639403}"/>
              </a:ext>
            </a:extLst>
          </p:cNvPr>
          <p:cNvSpPr/>
          <p:nvPr/>
        </p:nvSpPr>
        <p:spPr>
          <a:xfrm>
            <a:off x="3926541" y="2909978"/>
            <a:ext cx="4504765" cy="484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0152-865B-F023-2B8E-E349211A1FF2}"/>
              </a:ext>
            </a:extLst>
          </p:cNvPr>
          <p:cNvSpPr txBox="1"/>
          <p:nvPr/>
        </p:nvSpPr>
        <p:spPr>
          <a:xfrm>
            <a:off x="3926541" y="1555842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ID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213CE0-8FC9-A839-BF88-A9B76862A605}"/>
              </a:ext>
            </a:extLst>
          </p:cNvPr>
          <p:cNvSpPr txBox="1"/>
          <p:nvPr/>
        </p:nvSpPr>
        <p:spPr>
          <a:xfrm>
            <a:off x="3926541" y="2555787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pass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CF570F11-142F-9E35-0ACC-0B6B273EF74E}"/>
              </a:ext>
            </a:extLst>
          </p:cNvPr>
          <p:cNvSpPr/>
          <p:nvPr/>
        </p:nvSpPr>
        <p:spPr>
          <a:xfrm>
            <a:off x="2796312" y="4006480"/>
            <a:ext cx="3665221" cy="703528"/>
          </a:xfrm>
          <a:prstGeom prst="wedgeRectCallout">
            <a:avLst>
              <a:gd name="adj1" fmla="val -2355"/>
              <a:gd name="adj2" fmla="val -1099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回目は自動入力できるといい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C61F87-E705-4E74-76A4-6D09FFFA1DF9}"/>
              </a:ext>
            </a:extLst>
          </p:cNvPr>
          <p:cNvSpPr txBox="1"/>
          <p:nvPr/>
        </p:nvSpPr>
        <p:spPr>
          <a:xfrm>
            <a:off x="7247965" y="3535083"/>
            <a:ext cx="1183341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9B51F1-8228-4DAB-CA75-5A5824E93AA5}"/>
              </a:ext>
            </a:extLst>
          </p:cNvPr>
          <p:cNvSpPr txBox="1"/>
          <p:nvPr/>
        </p:nvSpPr>
        <p:spPr>
          <a:xfrm>
            <a:off x="4891143" y="206594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90000"/>
                  </a:schemeClr>
                </a:solidFill>
              </a:rPr>
              <a:t>example@gmail.com</a:t>
            </a:r>
            <a:endParaRPr kumimoji="1" lang="ja-JP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F90B506-38F0-F7DF-ADF3-2006B31BD87A}"/>
              </a:ext>
            </a:extLst>
          </p:cNvPr>
          <p:cNvSpPr/>
          <p:nvPr/>
        </p:nvSpPr>
        <p:spPr>
          <a:xfrm>
            <a:off x="4540174" y="878398"/>
            <a:ext cx="3665221" cy="703528"/>
          </a:xfrm>
          <a:prstGeom prst="wedgeRectCallout">
            <a:avLst>
              <a:gd name="adj1" fmla="val -7345"/>
              <a:gd name="adj2" fmla="val 8123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例となるメールアドレスをデフォルトで薄く表示させておく、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C3423F-1FF2-193D-4501-190A53985320}"/>
              </a:ext>
            </a:extLst>
          </p:cNvPr>
          <p:cNvSpPr txBox="1"/>
          <p:nvPr/>
        </p:nvSpPr>
        <p:spPr>
          <a:xfrm>
            <a:off x="7247964" y="4074497"/>
            <a:ext cx="1183341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新規登録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8F1D1BB-3334-44CE-9ED2-BF92F6C47AA7}"/>
              </a:ext>
            </a:extLst>
          </p:cNvPr>
          <p:cNvSpPr/>
          <p:nvPr/>
        </p:nvSpPr>
        <p:spPr>
          <a:xfrm>
            <a:off x="6287293" y="4985776"/>
            <a:ext cx="3665221" cy="703528"/>
          </a:xfrm>
          <a:prstGeom prst="wedgeRectCallout">
            <a:avLst>
              <a:gd name="adj1" fmla="val -2355"/>
              <a:gd name="adj2" fmla="val -1099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今回はログインと新規登録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のページは同じでいい</a:t>
            </a:r>
          </a:p>
        </p:txBody>
      </p:sp>
    </p:spTree>
    <p:extLst>
      <p:ext uri="{BB962C8B-B14F-4D97-AF65-F5344CB8AC3E}">
        <p14:creationId xmlns:p14="http://schemas.microsoft.com/office/powerpoint/2010/main" val="41665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3F7978-A84C-D13C-01E0-AB2379989B99}"/>
              </a:ext>
            </a:extLst>
          </p:cNvPr>
          <p:cNvSpPr/>
          <p:nvPr/>
        </p:nvSpPr>
        <p:spPr>
          <a:xfrm>
            <a:off x="1279059" y="925229"/>
            <a:ext cx="10016469" cy="49376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902CC9-6282-0B81-2EBB-FCAC0C2A066D}"/>
              </a:ext>
            </a:extLst>
          </p:cNvPr>
          <p:cNvSpPr txBox="1"/>
          <p:nvPr/>
        </p:nvSpPr>
        <p:spPr>
          <a:xfrm>
            <a:off x="324318" y="-15396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メインページ</a:t>
            </a:r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293DED5-E914-0E55-69D7-7513C98D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522276"/>
              </p:ext>
            </p:extLst>
          </p:nvPr>
        </p:nvGraphicFramePr>
        <p:xfrm>
          <a:off x="1413530" y="1142999"/>
          <a:ext cx="3534988" cy="303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13C87141-4715-7479-D62E-58948A90F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68490"/>
              </p:ext>
            </p:extLst>
          </p:nvPr>
        </p:nvGraphicFramePr>
        <p:xfrm>
          <a:off x="5260040" y="1489022"/>
          <a:ext cx="5887570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42">
                  <a:extLst>
                    <a:ext uri="{9D8B030D-6E8A-4147-A177-3AD203B41FA5}">
                      <a16:colId xmlns:a16="http://schemas.microsoft.com/office/drawing/2014/main" val="198037032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672250811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3820995713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386914216"/>
                    </a:ext>
                  </a:extLst>
                </a:gridCol>
                <a:gridCol w="1008528">
                  <a:extLst>
                    <a:ext uri="{9D8B030D-6E8A-4147-A177-3AD203B41FA5}">
                      <a16:colId xmlns:a16="http://schemas.microsoft.com/office/drawing/2014/main" val="1860221907"/>
                    </a:ext>
                  </a:extLst>
                </a:gridCol>
              </a:tblGrid>
              <a:tr h="40909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ポイント名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総ポイント数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最短期限ポイント数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最短期限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92835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楽天ポイント</a:t>
                      </a:r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Aaaaa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2024/6/6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96305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Amazon</a:t>
                      </a:r>
                      <a:r>
                        <a:rPr kumimoji="1" lang="ja-JP" altLang="en-US" sz="1200" dirty="0"/>
                        <a:t>ポイント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Bbbbb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2025/1/1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62965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PayPay</a:t>
                      </a:r>
                      <a:r>
                        <a:rPr kumimoji="1" lang="ja-JP" altLang="en-US" sz="1200" dirty="0"/>
                        <a:t>ポイント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Ccccc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3000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2024/4/5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95023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PayPay</a:t>
                      </a:r>
                      <a:r>
                        <a:rPr kumimoji="1" lang="ja-JP" altLang="en-US" sz="1200" dirty="0"/>
                        <a:t>ポイント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Ddddd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4000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2024/5/6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3229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2C05BB-B089-5131-5F4B-ACDAEB89FFB8}"/>
              </a:ext>
            </a:extLst>
          </p:cNvPr>
          <p:cNvSpPr txBox="1"/>
          <p:nvPr/>
        </p:nvSpPr>
        <p:spPr>
          <a:xfrm>
            <a:off x="10326636" y="3764902"/>
            <a:ext cx="671234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更新</a:t>
            </a:r>
            <a:endParaRPr kumimoji="1"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997EBDF-8102-34A7-CD8F-3EBCC0B62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15711"/>
              </p:ext>
            </p:extLst>
          </p:nvPr>
        </p:nvGraphicFramePr>
        <p:xfrm>
          <a:off x="5260040" y="4284535"/>
          <a:ext cx="588757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84">
                  <a:extLst>
                    <a:ext uri="{9D8B030D-6E8A-4147-A177-3AD203B41FA5}">
                      <a16:colId xmlns:a16="http://schemas.microsoft.com/office/drawing/2014/main" val="1980370321"/>
                    </a:ext>
                  </a:extLst>
                </a:gridCol>
                <a:gridCol w="1575945">
                  <a:extLst>
                    <a:ext uri="{9D8B030D-6E8A-4147-A177-3AD203B41FA5}">
                      <a16:colId xmlns:a16="http://schemas.microsoft.com/office/drawing/2014/main" val="2672250811"/>
                    </a:ext>
                  </a:extLst>
                </a:gridCol>
                <a:gridCol w="2109341">
                  <a:extLst>
                    <a:ext uri="{9D8B030D-6E8A-4147-A177-3AD203B41FA5}">
                      <a16:colId xmlns:a16="http://schemas.microsoft.com/office/drawing/2014/main" val="3820995713"/>
                    </a:ext>
                  </a:extLst>
                </a:gridCol>
              </a:tblGrid>
              <a:tr h="246152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ポイント名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Pass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92835"/>
                  </a:ext>
                </a:extLst>
              </a:tr>
              <a:tr h="246152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eeee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xxxxxx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96305"/>
                  </a:ext>
                </a:extLst>
              </a:tr>
            </a:tbl>
          </a:graphicData>
        </a:graphic>
      </p:graphicFrame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CDA586C3-88FA-8D78-094B-CEFFBCCE20FB}"/>
              </a:ext>
            </a:extLst>
          </p:cNvPr>
          <p:cNvSpPr/>
          <p:nvPr/>
        </p:nvSpPr>
        <p:spPr>
          <a:xfrm>
            <a:off x="5397624" y="1023185"/>
            <a:ext cx="5515318" cy="389965"/>
          </a:xfrm>
          <a:prstGeom prst="wedgeRectCallout">
            <a:avLst>
              <a:gd name="adj1" fmla="val -32017"/>
              <a:gd name="adj2" fmla="val 10204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を押す毎に、対象列が、降順、昇順で切り替わる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FCA660B-D79A-19B4-8C4A-24316C845412}"/>
              </a:ext>
            </a:extLst>
          </p:cNvPr>
          <p:cNvSpPr/>
          <p:nvPr/>
        </p:nvSpPr>
        <p:spPr>
          <a:xfrm>
            <a:off x="2756158" y="5630871"/>
            <a:ext cx="2613211" cy="703528"/>
          </a:xfrm>
          <a:prstGeom prst="wedgeRectCallout">
            <a:avLst>
              <a:gd name="adj1" fmla="val 41819"/>
              <a:gd name="adj2" fmla="val -754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プルダウンで複数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ポイント名選択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4C7B34-57BE-5EC1-73C5-EC6197FF1987}"/>
              </a:ext>
            </a:extLst>
          </p:cNvPr>
          <p:cNvSpPr txBox="1"/>
          <p:nvPr/>
        </p:nvSpPr>
        <p:spPr>
          <a:xfrm>
            <a:off x="10335723" y="4983476"/>
            <a:ext cx="658315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4893741-94F7-1231-225D-42C74BC763FD}"/>
              </a:ext>
            </a:extLst>
          </p:cNvPr>
          <p:cNvSpPr/>
          <p:nvPr/>
        </p:nvSpPr>
        <p:spPr>
          <a:xfrm>
            <a:off x="448470" y="4481411"/>
            <a:ext cx="2613211" cy="703528"/>
          </a:xfrm>
          <a:prstGeom prst="wedgeRectCallout">
            <a:avLst>
              <a:gd name="adj1" fmla="val 33666"/>
              <a:gd name="adj2" fmla="val -754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表の値によって、自動で更新される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B6BF2C8-AD82-6186-A0EA-8F1215937BCA}"/>
              </a:ext>
            </a:extLst>
          </p:cNvPr>
          <p:cNvSpPr/>
          <p:nvPr/>
        </p:nvSpPr>
        <p:spPr>
          <a:xfrm>
            <a:off x="10954390" y="2573465"/>
            <a:ext cx="2613211" cy="1073660"/>
          </a:xfrm>
          <a:prstGeom prst="wedgeRectCallout">
            <a:avLst>
              <a:gd name="adj1" fmla="val -46648"/>
              <a:gd name="adj2" fmla="val 6809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更新ボタンを押した時に、各ポイントの情報が更新される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6FD9794-7B1E-5B56-AE8D-DA4A2F8AB754}"/>
              </a:ext>
            </a:extLst>
          </p:cNvPr>
          <p:cNvGrpSpPr/>
          <p:nvPr/>
        </p:nvGrpSpPr>
        <p:grpSpPr>
          <a:xfrm>
            <a:off x="6287293" y="1605764"/>
            <a:ext cx="142042" cy="224301"/>
            <a:chOff x="5782567" y="452224"/>
            <a:chExt cx="215008" cy="337680"/>
          </a:xfrm>
          <a:solidFill>
            <a:schemeClr val="bg1"/>
          </a:solidFill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64861BE-2444-9D9F-FE40-0717C04F2017}"/>
                </a:ext>
              </a:extLst>
            </p:cNvPr>
            <p:cNvSpPr/>
            <p:nvPr/>
          </p:nvSpPr>
          <p:spPr>
            <a:xfrm>
              <a:off x="5782567" y="452224"/>
              <a:ext cx="215008" cy="33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D4C46EAF-ED0A-30F0-7ADF-20BCDFC81F2B}"/>
                </a:ext>
              </a:extLst>
            </p:cNvPr>
            <p:cNvSpPr/>
            <p:nvPr/>
          </p:nvSpPr>
          <p:spPr>
            <a:xfrm rot="10800000">
              <a:off x="5823349" y="539728"/>
              <a:ext cx="118796" cy="17815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BD4027E-483E-6D3E-79B8-549EEB6C0702}"/>
              </a:ext>
            </a:extLst>
          </p:cNvPr>
          <p:cNvGrpSpPr/>
          <p:nvPr/>
        </p:nvGrpSpPr>
        <p:grpSpPr>
          <a:xfrm>
            <a:off x="7165613" y="1605764"/>
            <a:ext cx="142042" cy="224301"/>
            <a:chOff x="5782567" y="452224"/>
            <a:chExt cx="215008" cy="337680"/>
          </a:xfrm>
          <a:solidFill>
            <a:schemeClr val="bg1"/>
          </a:solidFill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A0358D8-136F-948A-6821-5AE739E4C5CA}"/>
                </a:ext>
              </a:extLst>
            </p:cNvPr>
            <p:cNvSpPr/>
            <p:nvPr/>
          </p:nvSpPr>
          <p:spPr>
            <a:xfrm>
              <a:off x="5782567" y="452224"/>
              <a:ext cx="215008" cy="33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E6016C85-42F2-E33A-2BF6-13EF3AF027D4}"/>
                </a:ext>
              </a:extLst>
            </p:cNvPr>
            <p:cNvSpPr/>
            <p:nvPr/>
          </p:nvSpPr>
          <p:spPr>
            <a:xfrm rot="10800000">
              <a:off x="5823349" y="539728"/>
              <a:ext cx="118796" cy="17815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F4A7EC5-69EC-F593-68D5-3E4EFF6DCFBA}"/>
              </a:ext>
            </a:extLst>
          </p:cNvPr>
          <p:cNvGrpSpPr/>
          <p:nvPr/>
        </p:nvGrpSpPr>
        <p:grpSpPr>
          <a:xfrm>
            <a:off x="8356511" y="1621336"/>
            <a:ext cx="142042" cy="224301"/>
            <a:chOff x="5782567" y="452224"/>
            <a:chExt cx="215008" cy="337680"/>
          </a:xfrm>
          <a:solidFill>
            <a:schemeClr val="bg1"/>
          </a:solidFill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040265B-7FAC-C0FD-71F6-7BDC56CFDA35}"/>
                </a:ext>
              </a:extLst>
            </p:cNvPr>
            <p:cNvSpPr/>
            <p:nvPr/>
          </p:nvSpPr>
          <p:spPr>
            <a:xfrm>
              <a:off x="5782567" y="452224"/>
              <a:ext cx="215008" cy="33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6025FC7-89B6-5306-DD2D-9B2F81235492}"/>
                </a:ext>
              </a:extLst>
            </p:cNvPr>
            <p:cNvSpPr/>
            <p:nvPr/>
          </p:nvSpPr>
          <p:spPr>
            <a:xfrm rot="10800000">
              <a:off x="5823349" y="539728"/>
              <a:ext cx="118796" cy="17815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863FDE9-7E30-3865-5733-187D7F64FC3C}"/>
              </a:ext>
            </a:extLst>
          </p:cNvPr>
          <p:cNvGrpSpPr/>
          <p:nvPr/>
        </p:nvGrpSpPr>
        <p:grpSpPr>
          <a:xfrm>
            <a:off x="9980124" y="1621336"/>
            <a:ext cx="142042" cy="224301"/>
            <a:chOff x="5782567" y="452224"/>
            <a:chExt cx="215008" cy="337680"/>
          </a:xfrm>
          <a:solidFill>
            <a:schemeClr val="bg1"/>
          </a:solidFill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1CF1EF5-0315-76D6-EB7C-2ED11E0E4297}"/>
                </a:ext>
              </a:extLst>
            </p:cNvPr>
            <p:cNvSpPr/>
            <p:nvPr/>
          </p:nvSpPr>
          <p:spPr>
            <a:xfrm>
              <a:off x="5782567" y="452224"/>
              <a:ext cx="215008" cy="33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9E34B59-0F6A-5945-A532-8E601B65AACB}"/>
                </a:ext>
              </a:extLst>
            </p:cNvPr>
            <p:cNvSpPr/>
            <p:nvPr/>
          </p:nvSpPr>
          <p:spPr>
            <a:xfrm rot="10800000">
              <a:off x="5823349" y="539728"/>
              <a:ext cx="118796" cy="17815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FC11782-40DA-F8A6-3EE6-54E57FD0A67F}"/>
              </a:ext>
            </a:extLst>
          </p:cNvPr>
          <p:cNvGrpSpPr/>
          <p:nvPr/>
        </p:nvGrpSpPr>
        <p:grpSpPr>
          <a:xfrm>
            <a:off x="10967096" y="1621336"/>
            <a:ext cx="142042" cy="224301"/>
            <a:chOff x="5782567" y="452224"/>
            <a:chExt cx="215008" cy="337680"/>
          </a:xfrm>
          <a:solidFill>
            <a:schemeClr val="bg1"/>
          </a:solidFill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3003FAE-CB35-78D7-1A3D-AE6C8F6C3FE7}"/>
                </a:ext>
              </a:extLst>
            </p:cNvPr>
            <p:cNvSpPr/>
            <p:nvPr/>
          </p:nvSpPr>
          <p:spPr>
            <a:xfrm>
              <a:off x="5782567" y="452224"/>
              <a:ext cx="215008" cy="33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21BC522-5AC0-0B05-4123-A10DADBC1901}"/>
                </a:ext>
              </a:extLst>
            </p:cNvPr>
            <p:cNvSpPr/>
            <p:nvPr/>
          </p:nvSpPr>
          <p:spPr>
            <a:xfrm rot="10800000">
              <a:off x="5823349" y="539728"/>
              <a:ext cx="118796" cy="17815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83F85C0-3DA2-0052-05A8-C9B2B3A4B315}"/>
              </a:ext>
            </a:extLst>
          </p:cNvPr>
          <p:cNvGrpSpPr/>
          <p:nvPr/>
        </p:nvGrpSpPr>
        <p:grpSpPr>
          <a:xfrm>
            <a:off x="5480065" y="1087386"/>
            <a:ext cx="142042" cy="224301"/>
            <a:chOff x="5782567" y="452224"/>
            <a:chExt cx="215008" cy="337680"/>
          </a:xfrm>
          <a:solidFill>
            <a:schemeClr val="bg1"/>
          </a:solidFill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D1EA618-8830-0BBB-5336-D5419F496C22}"/>
                </a:ext>
              </a:extLst>
            </p:cNvPr>
            <p:cNvSpPr/>
            <p:nvPr/>
          </p:nvSpPr>
          <p:spPr>
            <a:xfrm>
              <a:off x="5782567" y="452224"/>
              <a:ext cx="215008" cy="33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D72A24F8-528D-4B2F-5C33-6BDD96DC9FC8}"/>
                </a:ext>
              </a:extLst>
            </p:cNvPr>
            <p:cNvSpPr/>
            <p:nvPr/>
          </p:nvSpPr>
          <p:spPr>
            <a:xfrm rot="10800000">
              <a:off x="5823349" y="539728"/>
              <a:ext cx="118796" cy="17815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F7956E9-2495-C14C-6EAE-32B5E8EF26F0}"/>
              </a:ext>
            </a:extLst>
          </p:cNvPr>
          <p:cNvSpPr/>
          <p:nvPr/>
        </p:nvSpPr>
        <p:spPr>
          <a:xfrm>
            <a:off x="7192555" y="5662932"/>
            <a:ext cx="4968882" cy="1435659"/>
          </a:xfrm>
          <a:prstGeom prst="wedgeRectCallout">
            <a:avLst>
              <a:gd name="adj1" fmla="val 18700"/>
              <a:gd name="adj2" fmla="val -6494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ポイント名、</a:t>
            </a:r>
            <a:r>
              <a:rPr kumimoji="1" lang="en-US" altLang="ja-JP" dirty="0">
                <a:solidFill>
                  <a:schemeClr val="tx1"/>
                </a:solidFill>
              </a:rPr>
              <a:t>ID</a:t>
            </a:r>
            <a:r>
              <a:rPr kumimoji="1" lang="ja-JP" altLang="en-US" dirty="0">
                <a:solidFill>
                  <a:schemeClr val="tx1"/>
                </a:solidFill>
              </a:rPr>
              <a:t>、</a:t>
            </a:r>
            <a:r>
              <a:rPr kumimoji="1" lang="en-US" altLang="ja-JP" dirty="0">
                <a:solidFill>
                  <a:schemeClr val="tx1"/>
                </a:solidFill>
              </a:rPr>
              <a:t>Pass</a:t>
            </a:r>
            <a:r>
              <a:rPr kumimoji="1" lang="ja-JP" altLang="en-US" dirty="0">
                <a:solidFill>
                  <a:schemeClr val="tx1"/>
                </a:solidFill>
              </a:rPr>
              <a:t>を</a:t>
            </a:r>
            <a:r>
              <a:rPr lang="ja-JP" altLang="en-US" dirty="0">
                <a:solidFill>
                  <a:schemeClr val="tx1"/>
                </a:solidFill>
              </a:rPr>
              <a:t>入力した状態で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登録ボタンを押すと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上の表に新しいアカウントが追加される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22807C7-71E5-4ABE-0206-F43E29E4294F}"/>
              </a:ext>
            </a:extLst>
          </p:cNvPr>
          <p:cNvSpPr/>
          <p:nvPr/>
        </p:nvSpPr>
        <p:spPr>
          <a:xfrm>
            <a:off x="5260040" y="4833174"/>
            <a:ext cx="2188325" cy="725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BEA8F2A-80C3-512A-3046-3AE71093AA70}"/>
              </a:ext>
            </a:extLst>
          </p:cNvPr>
          <p:cNvSpPr/>
          <p:nvPr/>
        </p:nvSpPr>
        <p:spPr>
          <a:xfrm>
            <a:off x="5265959" y="4838594"/>
            <a:ext cx="2188325" cy="239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D107A67-1203-78C8-B7D3-9E3342E7516E}"/>
              </a:ext>
            </a:extLst>
          </p:cNvPr>
          <p:cNvSpPr/>
          <p:nvPr/>
        </p:nvSpPr>
        <p:spPr>
          <a:xfrm>
            <a:off x="5265959" y="5078028"/>
            <a:ext cx="2188325" cy="239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A966269-EECC-34E7-B46E-1EC660BBEF78}"/>
              </a:ext>
            </a:extLst>
          </p:cNvPr>
          <p:cNvSpPr/>
          <p:nvPr/>
        </p:nvSpPr>
        <p:spPr>
          <a:xfrm>
            <a:off x="5265959" y="5319181"/>
            <a:ext cx="2188325" cy="239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D9A2028-AEB2-7E89-5C72-84BCA8A6060A}"/>
              </a:ext>
            </a:extLst>
          </p:cNvPr>
          <p:cNvGrpSpPr/>
          <p:nvPr/>
        </p:nvGrpSpPr>
        <p:grpSpPr>
          <a:xfrm>
            <a:off x="7315180" y="4608822"/>
            <a:ext cx="142042" cy="224301"/>
            <a:chOff x="5782567" y="452224"/>
            <a:chExt cx="215008" cy="337680"/>
          </a:xfrm>
          <a:solidFill>
            <a:schemeClr val="bg1"/>
          </a:solidFill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6832ED7-A075-386C-F6F4-EE8632DBB5EE}"/>
                </a:ext>
              </a:extLst>
            </p:cNvPr>
            <p:cNvSpPr/>
            <p:nvPr/>
          </p:nvSpPr>
          <p:spPr>
            <a:xfrm>
              <a:off x="5782567" y="452224"/>
              <a:ext cx="215008" cy="33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7876E9A3-6CFE-A32F-D768-3F83604D1473}"/>
                </a:ext>
              </a:extLst>
            </p:cNvPr>
            <p:cNvSpPr/>
            <p:nvPr/>
          </p:nvSpPr>
          <p:spPr>
            <a:xfrm rot="10800000">
              <a:off x="5823349" y="539728"/>
              <a:ext cx="118796" cy="17815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DA5BD50-7ADA-CD98-C85D-DBB620CCF7FE}"/>
              </a:ext>
            </a:extLst>
          </p:cNvPr>
          <p:cNvSpPr txBox="1"/>
          <p:nvPr/>
        </p:nvSpPr>
        <p:spPr>
          <a:xfrm>
            <a:off x="5819317" y="4854915"/>
            <a:ext cx="6786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/>
              <a:t>楽天ポイント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52A373E-28D5-6EEB-5C0A-8C579EC0F2CB}"/>
              </a:ext>
            </a:extLst>
          </p:cNvPr>
          <p:cNvSpPr txBox="1"/>
          <p:nvPr/>
        </p:nvSpPr>
        <p:spPr>
          <a:xfrm>
            <a:off x="5784664" y="5087793"/>
            <a:ext cx="6786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/>
              <a:t>Ponta</a:t>
            </a:r>
            <a:r>
              <a:rPr kumimoji="1" lang="ja-JP" altLang="en-US" sz="1100" dirty="0"/>
              <a:t>ポイント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F4EC48-7DDF-8836-A142-71E0C82BC03F}"/>
              </a:ext>
            </a:extLst>
          </p:cNvPr>
          <p:cNvSpPr txBox="1"/>
          <p:nvPr/>
        </p:nvSpPr>
        <p:spPr>
          <a:xfrm>
            <a:off x="5784664" y="5330632"/>
            <a:ext cx="6786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dirty="0"/>
              <a:t>T</a:t>
            </a:r>
            <a:r>
              <a:rPr kumimoji="1" lang="ja-JP" altLang="en-US" sz="1100" dirty="0"/>
              <a:t>ポイント</a:t>
            </a:r>
          </a:p>
        </p:txBody>
      </p:sp>
    </p:spTree>
    <p:extLst>
      <p:ext uri="{BB962C8B-B14F-4D97-AF65-F5344CB8AC3E}">
        <p14:creationId xmlns:p14="http://schemas.microsoft.com/office/powerpoint/2010/main" val="25553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3DC8B-1596-AC77-84EB-CD9CE7E2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460625"/>
            <a:ext cx="3638550" cy="1325563"/>
          </a:xfrm>
        </p:spPr>
        <p:txBody>
          <a:bodyPr/>
          <a:lstStyle/>
          <a:p>
            <a:r>
              <a:rPr kumimoji="1" lang="ja-JP" altLang="en-US" dirty="0"/>
              <a:t>シーケンス図</a:t>
            </a:r>
          </a:p>
        </p:txBody>
      </p:sp>
    </p:spTree>
    <p:extLst>
      <p:ext uri="{BB962C8B-B14F-4D97-AF65-F5344CB8AC3E}">
        <p14:creationId xmlns:p14="http://schemas.microsoft.com/office/powerpoint/2010/main" val="230992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11C64E-F63D-3787-3435-C167DF4E0800}"/>
              </a:ext>
            </a:extLst>
          </p:cNvPr>
          <p:cNvSpPr/>
          <p:nvPr/>
        </p:nvSpPr>
        <p:spPr>
          <a:xfrm>
            <a:off x="5172454" y="2656460"/>
            <a:ext cx="127913" cy="3112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3E711B3-B31D-A336-FEF9-D6F7187DBB2E}"/>
              </a:ext>
            </a:extLst>
          </p:cNvPr>
          <p:cNvSpPr/>
          <p:nvPr/>
        </p:nvSpPr>
        <p:spPr>
          <a:xfrm>
            <a:off x="1999033" y="1345520"/>
            <a:ext cx="130629" cy="3936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C58BCE6-4E41-18BA-3A46-A72F1DF43F61}"/>
              </a:ext>
            </a:extLst>
          </p:cNvPr>
          <p:cNvSpPr/>
          <p:nvPr/>
        </p:nvSpPr>
        <p:spPr>
          <a:xfrm>
            <a:off x="8356244" y="295905"/>
            <a:ext cx="889201" cy="3092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AC51AF-2A39-CA70-31C5-1CD129A2AFE5}"/>
              </a:ext>
            </a:extLst>
          </p:cNvPr>
          <p:cNvSpPr/>
          <p:nvPr/>
        </p:nvSpPr>
        <p:spPr>
          <a:xfrm>
            <a:off x="1011583" y="295905"/>
            <a:ext cx="1964155" cy="3092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ログインページ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D4CE4D4-6434-BBCF-89B3-AE4D75BF0498}"/>
              </a:ext>
            </a:extLst>
          </p:cNvPr>
          <p:cNvSpPr/>
          <p:nvPr/>
        </p:nvSpPr>
        <p:spPr>
          <a:xfrm>
            <a:off x="4521740" y="295905"/>
            <a:ext cx="1964155" cy="3092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メイン</a:t>
            </a:r>
            <a:r>
              <a:rPr kumimoji="1" lang="ja-JP" altLang="en-US" dirty="0">
                <a:solidFill>
                  <a:schemeClr val="tx1"/>
                </a:solidFill>
              </a:rPr>
              <a:t>ページ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E63D5D-52B5-3EE1-5B68-5DE8C207F655}"/>
              </a:ext>
            </a:extLst>
          </p:cNvPr>
          <p:cNvSpPr/>
          <p:nvPr/>
        </p:nvSpPr>
        <p:spPr>
          <a:xfrm>
            <a:off x="8800844" y="1345519"/>
            <a:ext cx="127913" cy="4072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9ADD01-373D-33F2-5FA9-E868B351F9F4}"/>
              </a:ext>
            </a:extLst>
          </p:cNvPr>
          <p:cNvCxnSpPr>
            <a:cxnSpLocks/>
          </p:cNvCxnSpPr>
          <p:nvPr/>
        </p:nvCxnSpPr>
        <p:spPr>
          <a:xfrm>
            <a:off x="2129662" y="1624519"/>
            <a:ext cx="667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C3FBCC7-F3B0-11EF-9A00-0AA95079F15B}"/>
              </a:ext>
            </a:extLst>
          </p:cNvPr>
          <p:cNvSpPr txBox="1"/>
          <p:nvPr/>
        </p:nvSpPr>
        <p:spPr>
          <a:xfrm>
            <a:off x="4703715" y="1315696"/>
            <a:ext cx="249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ID,PW</a:t>
            </a:r>
            <a:r>
              <a:rPr lang="ja-JP" altLang="en-US" sz="1400" dirty="0"/>
              <a:t>入力（新規登録）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520A1FA-6E1E-5E27-777C-651F1F4478BE}"/>
              </a:ext>
            </a:extLst>
          </p:cNvPr>
          <p:cNvCxnSpPr>
            <a:cxnSpLocks/>
          </p:cNvCxnSpPr>
          <p:nvPr/>
        </p:nvCxnSpPr>
        <p:spPr>
          <a:xfrm>
            <a:off x="2064347" y="1889039"/>
            <a:ext cx="667118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CD98D9-92A5-EADC-FD0E-93AD2A630E63}"/>
              </a:ext>
            </a:extLst>
          </p:cNvPr>
          <p:cNvSpPr txBox="1"/>
          <p:nvPr/>
        </p:nvSpPr>
        <p:spPr>
          <a:xfrm>
            <a:off x="4832193" y="1605272"/>
            <a:ext cx="165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登録結果</a:t>
            </a:r>
            <a:endParaRPr kumimoji="1" lang="ja-JP" altLang="en-US" sz="1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C528660-472A-C6B2-BB17-DE793FDE8EEA}"/>
              </a:ext>
            </a:extLst>
          </p:cNvPr>
          <p:cNvCxnSpPr>
            <a:cxnSpLocks/>
          </p:cNvCxnSpPr>
          <p:nvPr/>
        </p:nvCxnSpPr>
        <p:spPr>
          <a:xfrm>
            <a:off x="2129662" y="2582157"/>
            <a:ext cx="665806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810A840-0AFB-DAAE-B282-A77FA80EDB77}"/>
              </a:ext>
            </a:extLst>
          </p:cNvPr>
          <p:cNvCxnSpPr>
            <a:cxnSpLocks/>
          </p:cNvCxnSpPr>
          <p:nvPr/>
        </p:nvCxnSpPr>
        <p:spPr>
          <a:xfrm>
            <a:off x="2116548" y="2292485"/>
            <a:ext cx="667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FC094C-1F39-5C63-ABF0-DE0EC40A1EF0}"/>
              </a:ext>
            </a:extLst>
          </p:cNvPr>
          <p:cNvSpPr txBox="1"/>
          <p:nvPr/>
        </p:nvSpPr>
        <p:spPr>
          <a:xfrm>
            <a:off x="4703714" y="2026314"/>
            <a:ext cx="249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ID,PW</a:t>
            </a:r>
            <a:r>
              <a:rPr lang="ja-JP" altLang="en-US" sz="1400" dirty="0"/>
              <a:t>入力（ログイン）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2D1847-4FDC-2B29-B4C0-578632565D21}"/>
              </a:ext>
            </a:extLst>
          </p:cNvPr>
          <p:cNvSpPr txBox="1"/>
          <p:nvPr/>
        </p:nvSpPr>
        <p:spPr>
          <a:xfrm>
            <a:off x="4832193" y="2315221"/>
            <a:ext cx="165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照合結果</a:t>
            </a:r>
            <a:endParaRPr kumimoji="1" lang="ja-JP" altLang="en-US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8DCE18-ED3F-B6AE-3E70-18E5A32B50A4}"/>
              </a:ext>
            </a:extLst>
          </p:cNvPr>
          <p:cNvCxnSpPr>
            <a:cxnSpLocks/>
          </p:cNvCxnSpPr>
          <p:nvPr/>
        </p:nvCxnSpPr>
        <p:spPr>
          <a:xfrm>
            <a:off x="5313642" y="2672355"/>
            <a:ext cx="34218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2C361C-5F5D-5A8A-9ED3-E05AAF88FAD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346978" y="3336355"/>
            <a:ext cx="5691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CA2E91-DC0B-D621-F384-567895971458}"/>
              </a:ext>
            </a:extLst>
          </p:cNvPr>
          <p:cNvSpPr txBox="1"/>
          <p:nvPr/>
        </p:nvSpPr>
        <p:spPr>
          <a:xfrm>
            <a:off x="5759998" y="2656461"/>
            <a:ext cx="264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</a:t>
            </a:r>
            <a:r>
              <a:rPr lang="ja-JP" altLang="en-US" sz="1400" dirty="0"/>
              <a:t>に対する</a:t>
            </a:r>
            <a:r>
              <a:rPr lang="en-US" altLang="ja-JP" sz="1400" dirty="0"/>
              <a:t>DB</a:t>
            </a:r>
            <a:r>
              <a:rPr lang="ja-JP" altLang="en-US" sz="1400" dirty="0"/>
              <a:t>情報を渡す</a:t>
            </a:r>
            <a:endParaRPr kumimoji="1" lang="ja-JP" altLang="en-US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48AE487-29BA-C85E-2F32-CFF649E79FC3}"/>
              </a:ext>
            </a:extLst>
          </p:cNvPr>
          <p:cNvSpPr txBox="1"/>
          <p:nvPr/>
        </p:nvSpPr>
        <p:spPr>
          <a:xfrm>
            <a:off x="7062039" y="3034734"/>
            <a:ext cx="249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更新ボタンクリック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D8070FA-1E53-B8F9-AAFF-EF765D85B217}"/>
              </a:ext>
            </a:extLst>
          </p:cNvPr>
          <p:cNvCxnSpPr>
            <a:cxnSpLocks/>
          </p:cNvCxnSpPr>
          <p:nvPr/>
        </p:nvCxnSpPr>
        <p:spPr>
          <a:xfrm>
            <a:off x="5378957" y="3520283"/>
            <a:ext cx="34218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B58E232-A6DA-7E46-8028-6B5D8B62A6D5}"/>
              </a:ext>
            </a:extLst>
          </p:cNvPr>
          <p:cNvSpPr txBox="1"/>
          <p:nvPr/>
        </p:nvSpPr>
        <p:spPr>
          <a:xfrm>
            <a:off x="6093426" y="3544167"/>
            <a:ext cx="264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登録されている全ポイントの</a:t>
            </a:r>
            <a:r>
              <a:rPr lang="en-US" altLang="ja-JP" sz="1400" dirty="0"/>
              <a:t>DB</a:t>
            </a:r>
            <a:r>
              <a:rPr lang="ja-JP" altLang="en-US" sz="1400" dirty="0"/>
              <a:t>情報を更新して渡す</a:t>
            </a:r>
            <a:endParaRPr kumimoji="1" lang="ja-JP" altLang="en-US" sz="1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9C71420-DC9F-C516-6AB7-C5733E20C681}"/>
              </a:ext>
            </a:extLst>
          </p:cNvPr>
          <p:cNvCxnSpPr>
            <a:cxnSpLocks/>
          </p:cNvCxnSpPr>
          <p:nvPr/>
        </p:nvCxnSpPr>
        <p:spPr>
          <a:xfrm>
            <a:off x="5346978" y="4496231"/>
            <a:ext cx="5671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308C38-7092-6C6A-0C86-C18982539CA8}"/>
              </a:ext>
            </a:extLst>
          </p:cNvPr>
          <p:cNvSpPr txBox="1"/>
          <p:nvPr/>
        </p:nvSpPr>
        <p:spPr>
          <a:xfrm>
            <a:off x="5951090" y="4214311"/>
            <a:ext cx="249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登録ボタンクリック</a:t>
            </a:r>
            <a:endParaRPr kumimoji="1" lang="ja-JP" altLang="en-US" sz="1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381837-0F6A-1AA0-759A-F1D9C6C62DD0}"/>
              </a:ext>
            </a:extLst>
          </p:cNvPr>
          <p:cNvCxnSpPr>
            <a:cxnSpLocks/>
          </p:cNvCxnSpPr>
          <p:nvPr/>
        </p:nvCxnSpPr>
        <p:spPr>
          <a:xfrm>
            <a:off x="5378957" y="4680159"/>
            <a:ext cx="34218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948C68F-FC40-22A8-0222-BFC66363FDAE}"/>
              </a:ext>
            </a:extLst>
          </p:cNvPr>
          <p:cNvSpPr txBox="1"/>
          <p:nvPr/>
        </p:nvSpPr>
        <p:spPr>
          <a:xfrm>
            <a:off x="6114069" y="4664217"/>
            <a:ext cx="264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登録されたポイントのみの</a:t>
            </a:r>
            <a:br>
              <a:rPr lang="en-US" altLang="ja-JP" sz="1400" dirty="0"/>
            </a:br>
            <a:r>
              <a:rPr lang="en-US" altLang="ja-JP" sz="1400" dirty="0"/>
              <a:t>DB</a:t>
            </a:r>
            <a:r>
              <a:rPr lang="ja-JP" altLang="en-US" sz="1400" dirty="0"/>
              <a:t>情報を渡す</a:t>
            </a:r>
            <a:endParaRPr kumimoji="1" lang="ja-JP" altLang="en-US" sz="14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347ACF6-5BFA-FC88-57F7-724B6F80EB8B}"/>
              </a:ext>
            </a:extLst>
          </p:cNvPr>
          <p:cNvSpPr/>
          <p:nvPr/>
        </p:nvSpPr>
        <p:spPr>
          <a:xfrm>
            <a:off x="9845224" y="290253"/>
            <a:ext cx="2346776" cy="4823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各ポイントサービスブラウザ</a:t>
            </a:r>
            <a:r>
              <a:rPr lang="en-US" altLang="ja-JP" dirty="0">
                <a:solidFill>
                  <a:schemeClr val="tx1"/>
                </a:solidFill>
              </a:rPr>
              <a:t>(or API)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6C22D1-E1EC-5CBF-849F-82DD23725811}"/>
              </a:ext>
            </a:extLst>
          </p:cNvPr>
          <p:cNvSpPr/>
          <p:nvPr/>
        </p:nvSpPr>
        <p:spPr>
          <a:xfrm>
            <a:off x="11038722" y="1299964"/>
            <a:ext cx="127913" cy="4072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0A10499-DA19-DA96-9B6D-63B85071BC31}"/>
              </a:ext>
            </a:extLst>
          </p:cNvPr>
          <p:cNvSpPr txBox="1"/>
          <p:nvPr/>
        </p:nvSpPr>
        <p:spPr>
          <a:xfrm>
            <a:off x="9131779" y="3562136"/>
            <a:ext cx="264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ポイント情報を渡す</a:t>
            </a:r>
            <a:endParaRPr kumimoji="1" lang="ja-JP" altLang="en-US" sz="14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8EABCE5-3EFA-73E2-FA76-BBD82E78D571}"/>
              </a:ext>
            </a:extLst>
          </p:cNvPr>
          <p:cNvCxnSpPr>
            <a:cxnSpLocks/>
          </p:cNvCxnSpPr>
          <p:nvPr/>
        </p:nvCxnSpPr>
        <p:spPr>
          <a:xfrm>
            <a:off x="8928757" y="3520283"/>
            <a:ext cx="20898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111E2A1-AAE0-FF77-29B9-78C94B820B61}"/>
              </a:ext>
            </a:extLst>
          </p:cNvPr>
          <p:cNvCxnSpPr>
            <a:cxnSpLocks/>
          </p:cNvCxnSpPr>
          <p:nvPr/>
        </p:nvCxnSpPr>
        <p:spPr>
          <a:xfrm>
            <a:off x="8928757" y="4680159"/>
            <a:ext cx="20898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27EAF5-10CE-5257-ECEC-E47BBD4ACD0C}"/>
              </a:ext>
            </a:extLst>
          </p:cNvPr>
          <p:cNvSpPr txBox="1"/>
          <p:nvPr/>
        </p:nvSpPr>
        <p:spPr>
          <a:xfrm>
            <a:off x="9099928" y="4691971"/>
            <a:ext cx="264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ポイント情報を渡す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291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1FC198F-C311-A116-72A7-5022EE720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49831"/>
              </p:ext>
            </p:extLst>
          </p:nvPr>
        </p:nvGraphicFramePr>
        <p:xfrm>
          <a:off x="1047750" y="787400"/>
          <a:ext cx="10096500" cy="31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0">
                  <a:extLst>
                    <a:ext uri="{9D8B030D-6E8A-4147-A177-3AD203B41FA5}">
                      <a16:colId xmlns:a16="http://schemas.microsoft.com/office/drawing/2014/main" val="3095634323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3055122100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590156712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2179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4/18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9567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4/23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全体的に更新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説明が抽象的だったため追記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9223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5/9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ログインページに新規登録ボタン追加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86467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シーケンス図追加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ファイル名を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アプリ開発画面仕様から、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基本設計書に変更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694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AFEA0F-7C80-11FB-CBDC-A174BE8F145E}"/>
              </a:ext>
            </a:extLst>
          </p:cNvPr>
          <p:cNvSpPr txBox="1"/>
          <p:nvPr/>
        </p:nvSpPr>
        <p:spPr>
          <a:xfrm>
            <a:off x="304800" y="139700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更新履歴</a:t>
            </a:r>
          </a:p>
        </p:txBody>
      </p:sp>
    </p:spTree>
    <p:extLst>
      <p:ext uri="{BB962C8B-B14F-4D97-AF65-F5344CB8AC3E}">
        <p14:creationId xmlns:p14="http://schemas.microsoft.com/office/powerpoint/2010/main" val="118833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340</Words>
  <Application>Microsoft Office PowerPoint</Application>
  <PresentationFormat>ワイド画面</PresentationFormat>
  <Paragraphs>104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基本設計書</vt:lpstr>
      <vt:lpstr>要件定義</vt:lpstr>
      <vt:lpstr>PowerPoint プレゼンテーション</vt:lpstr>
      <vt:lpstr>アプリ画面仕様</vt:lpstr>
      <vt:lpstr>PowerPoint プレゼンテーション</vt:lpstr>
      <vt:lpstr>PowerPoint プレゼンテーション</vt:lpstr>
      <vt:lpstr>シーケンス図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d.kamimura1220@gmail.com</dc:creator>
  <cp:lastModifiedBy>d.kamimura1220@gmail.com</cp:lastModifiedBy>
  <cp:revision>6</cp:revision>
  <dcterms:created xsi:type="dcterms:W3CDTF">2024-04-17T15:01:34Z</dcterms:created>
  <dcterms:modified xsi:type="dcterms:W3CDTF">2024-05-12T15:38:01Z</dcterms:modified>
</cp:coreProperties>
</file>