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9975" cy="42806938"/>
  <p:notesSz cx="6858000" cy="9144000"/>
  <p:defaultTextStyle>
    <a:defPPr>
      <a:defRPr lang="ja-JP"/>
    </a:defPPr>
    <a:lvl1pPr marL="0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1pPr>
    <a:lvl2pPr marL="1754048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2pPr>
    <a:lvl3pPr marL="3508096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3pPr>
    <a:lvl4pPr marL="5262143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4pPr>
    <a:lvl5pPr marL="7016191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5pPr>
    <a:lvl6pPr marL="8770239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6pPr>
    <a:lvl7pPr marL="10524287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7pPr>
    <a:lvl8pPr marL="12278335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8pPr>
    <a:lvl9pPr marL="14032382" algn="l" defTabSz="3508096" rtl="0" eaLnBrk="1" latinLnBrk="0" hangingPunct="1">
      <a:defRPr kumimoji="1" sz="69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0"/>
    <p:restoredTop sz="94571"/>
  </p:normalViewPr>
  <p:slideViewPr>
    <p:cSldViewPr snapToGrid="0" snapToObjects="1">
      <p:cViewPr>
        <p:scale>
          <a:sx n="60" d="100"/>
          <a:sy n="60" d="100"/>
        </p:scale>
        <p:origin x="-88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0E7-5951-BF4A-AFFA-A28A72450A9C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5D2BD-9A49-054E-B950-3D74D0F67D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6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1pPr>
    <a:lvl2pPr marL="1754048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2pPr>
    <a:lvl3pPr marL="3508096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3pPr>
    <a:lvl4pPr marL="5262143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4pPr>
    <a:lvl5pPr marL="7016191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5pPr>
    <a:lvl6pPr marL="8770239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6pPr>
    <a:lvl7pPr marL="10524287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7pPr>
    <a:lvl8pPr marL="12278335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8pPr>
    <a:lvl9pPr marL="14032382" algn="l" defTabSz="3508096" rtl="0" eaLnBrk="1" latinLnBrk="0" hangingPunct="1">
      <a:defRPr kumimoji="1" sz="4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36800" y="1143000"/>
            <a:ext cx="2184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5D2BD-9A49-054E-B950-3D74D0F67D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4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7005676"/>
            <a:ext cx="25737979" cy="14903156"/>
          </a:xfrm>
        </p:spPr>
        <p:txBody>
          <a:bodyPr anchor="b"/>
          <a:lstStyle>
            <a:lvl1pPr algn="ctr">
              <a:defRPr sz="198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3555"/>
            <a:ext cx="22709981" cy="10335098"/>
          </a:xfrm>
        </p:spPr>
        <p:txBody>
          <a:bodyPr/>
          <a:lstStyle>
            <a:lvl1pPr marL="0" indent="0" algn="ctr">
              <a:buNone/>
              <a:defRPr sz="7948"/>
            </a:lvl1pPr>
            <a:lvl2pPr marL="1514018" indent="0" algn="ctr">
              <a:buNone/>
              <a:defRPr sz="6623"/>
            </a:lvl2pPr>
            <a:lvl3pPr marL="3028036" indent="0" algn="ctr">
              <a:buNone/>
              <a:defRPr sz="5961"/>
            </a:lvl3pPr>
            <a:lvl4pPr marL="4542053" indent="0" algn="ctr">
              <a:buNone/>
              <a:defRPr sz="5298"/>
            </a:lvl4pPr>
            <a:lvl5pPr marL="6056071" indent="0" algn="ctr">
              <a:buNone/>
              <a:defRPr sz="5298"/>
            </a:lvl5pPr>
            <a:lvl6pPr marL="7570089" indent="0" algn="ctr">
              <a:buNone/>
              <a:defRPr sz="5298"/>
            </a:lvl6pPr>
            <a:lvl7pPr marL="9084107" indent="0" algn="ctr">
              <a:buNone/>
              <a:defRPr sz="5298"/>
            </a:lvl7pPr>
            <a:lvl8pPr marL="10598125" indent="0" algn="ctr">
              <a:buNone/>
              <a:defRPr sz="5298"/>
            </a:lvl8pPr>
            <a:lvl9pPr marL="12112142" indent="0" algn="ctr">
              <a:buNone/>
              <a:defRPr sz="5298"/>
            </a:lvl9pPr>
          </a:lstStyle>
          <a:p>
            <a:r>
              <a:rPr lang="ja-JP" altLang="en-US"/>
              <a:t>マスター サブタイトルの書式設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073"/>
            <a:ext cx="6529120" cy="362769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073"/>
            <a:ext cx="19208859" cy="362769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9" y="10672020"/>
            <a:ext cx="26116478" cy="17806494"/>
          </a:xfrm>
        </p:spPr>
        <p:txBody>
          <a:bodyPr anchor="b"/>
          <a:lstStyle>
            <a:lvl1pPr>
              <a:defRPr sz="198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9" y="28646970"/>
            <a:ext cx="26116478" cy="9364015"/>
          </a:xfrm>
        </p:spPr>
        <p:txBody>
          <a:bodyPr/>
          <a:lstStyle>
            <a:lvl1pPr marL="0" indent="0">
              <a:buNone/>
              <a:defRPr sz="7948">
                <a:solidFill>
                  <a:schemeClr val="tx1"/>
                </a:solidFill>
              </a:defRPr>
            </a:lvl1pPr>
            <a:lvl2pPr marL="1514018" indent="0">
              <a:buNone/>
              <a:defRPr sz="6623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8" y="11395365"/>
            <a:ext cx="12868989" cy="271606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365"/>
            <a:ext cx="12868989" cy="271606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083"/>
            <a:ext cx="26116478" cy="82740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5" y="10493648"/>
            <a:ext cx="12809847" cy="5142775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5" y="15636423"/>
            <a:ext cx="12809847" cy="229988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3648"/>
            <a:ext cx="12872933" cy="5142775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36423"/>
            <a:ext cx="12872933" cy="229988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796"/>
            <a:ext cx="9766080" cy="998828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3" y="6163416"/>
            <a:ext cx="15329237" cy="30420671"/>
          </a:xfrm>
        </p:spPr>
        <p:txBody>
          <a:bodyPr/>
          <a:lstStyle>
            <a:lvl1pPr>
              <a:defRPr sz="10597"/>
            </a:lvl1pPr>
            <a:lvl2pPr>
              <a:defRPr sz="9272"/>
            </a:lvl2pPr>
            <a:lvl3pPr>
              <a:defRPr sz="7948"/>
            </a:lvl3pPr>
            <a:lvl4pPr>
              <a:defRPr sz="6623"/>
            </a:lvl4pPr>
            <a:lvl5pPr>
              <a:defRPr sz="6623"/>
            </a:lvl5pPr>
            <a:lvl6pPr>
              <a:defRPr sz="6623"/>
            </a:lvl6pPr>
            <a:lvl7pPr>
              <a:defRPr sz="6623"/>
            </a:lvl7pPr>
            <a:lvl8pPr>
              <a:defRPr sz="6623"/>
            </a:lvl8pPr>
            <a:lvl9pPr>
              <a:defRPr sz="66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082"/>
            <a:ext cx="9766080" cy="23791544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796"/>
            <a:ext cx="9766080" cy="998828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3" y="6163416"/>
            <a:ext cx="15329237" cy="30420671"/>
          </a:xfrm>
        </p:spPr>
        <p:txBody>
          <a:bodyPr anchor="t"/>
          <a:lstStyle>
            <a:lvl1pPr marL="0" indent="0">
              <a:buNone/>
              <a:defRPr sz="10597"/>
            </a:lvl1pPr>
            <a:lvl2pPr marL="1514018" indent="0">
              <a:buNone/>
              <a:defRPr sz="9272"/>
            </a:lvl2pPr>
            <a:lvl3pPr marL="3028036" indent="0">
              <a:buNone/>
              <a:defRPr sz="7948"/>
            </a:lvl3pPr>
            <a:lvl4pPr marL="4542053" indent="0">
              <a:buNone/>
              <a:defRPr sz="6623"/>
            </a:lvl4pPr>
            <a:lvl5pPr marL="6056071" indent="0">
              <a:buNone/>
              <a:defRPr sz="6623"/>
            </a:lvl5pPr>
            <a:lvl6pPr marL="7570089" indent="0">
              <a:buNone/>
              <a:defRPr sz="6623"/>
            </a:lvl6pPr>
            <a:lvl7pPr marL="9084107" indent="0">
              <a:buNone/>
              <a:defRPr sz="6623"/>
            </a:lvl7pPr>
            <a:lvl8pPr marL="10598125" indent="0">
              <a:buNone/>
              <a:defRPr sz="6623"/>
            </a:lvl8pPr>
            <a:lvl9pPr marL="12112142" indent="0">
              <a:buNone/>
              <a:defRPr sz="6623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082"/>
            <a:ext cx="9766080" cy="23791544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749" y="2279083"/>
            <a:ext cx="26116478" cy="8274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749" y="11395365"/>
            <a:ext cx="26116478" cy="2716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8" y="39675699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D3AF-3D3D-D04C-AA67-860CF9B7EE4A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5699"/>
            <a:ext cx="10219492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5233" y="39675699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8EF2-45D3-5B44-866A-B27C08DC35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3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8036" rtl="0" eaLnBrk="1" latinLnBrk="0" hangingPunct="1">
        <a:lnSpc>
          <a:spcPct val="90000"/>
        </a:lnSpc>
        <a:spcBef>
          <a:spcPct val="0"/>
        </a:spcBef>
        <a:buNone/>
        <a:defRPr kumimoji="1" sz="14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09" indent="-757009" algn="l" defTabSz="3028036" rtl="0" eaLnBrk="1" latinLnBrk="0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kumimoji="1" sz="9272" kern="1200">
          <a:solidFill>
            <a:schemeClr val="tx1"/>
          </a:solidFill>
          <a:latin typeface="+mn-lt"/>
          <a:ea typeface="+mn-ea"/>
          <a:cs typeface="+mn-cs"/>
        </a:defRPr>
      </a:lvl1pPr>
      <a:lvl2pPr marL="2271027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3785045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6623" kern="1200">
          <a:solidFill>
            <a:schemeClr val="tx1"/>
          </a:solidFill>
          <a:latin typeface="+mn-lt"/>
          <a:ea typeface="+mn-ea"/>
          <a:cs typeface="+mn-cs"/>
        </a:defRPr>
      </a:lvl3pPr>
      <a:lvl4pPr marL="5299062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3080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7098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41116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5134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9151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.png"/><Relationship Id="rId7" Type="http://schemas.openxmlformats.org/officeDocument/2006/relationships/image" Target="../media/image1.emf"/><Relationship Id="rId12" Type="http://schemas.openxmlformats.org/officeDocument/2006/relationships/image" Target="../media/image8.png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Excel_______1.xlsx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.xlsx"/><Relationship Id="rId11" Type="http://schemas.openxmlformats.org/officeDocument/2006/relationships/image" Target="../media/image7.jp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19" Type="http://schemas.openxmlformats.org/officeDocument/2006/relationships/image" Target="../media/image13.png"/><Relationship Id="rId4" Type="http://schemas.openxmlformats.org/officeDocument/2006/relationships/hyperlink" Target="https://github.com/RIKEN-RCCS/riken_simulator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145635" y="1019701"/>
            <a:ext cx="26101216" cy="3943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0020"/>
              </a:lnSpc>
            </a:pPr>
            <a:r>
              <a:rPr lang="en-US" altLang="ja-JP" sz="9600" dirty="0"/>
              <a:t>Codesign Supercomputer </a:t>
            </a:r>
            <a:r>
              <a:rPr lang="en-US" altLang="ja-JP" sz="9600" dirty="0" err="1"/>
              <a:t>Fugaku</a:t>
            </a:r>
            <a:endParaRPr lang="en-US" altLang="ja-JP" sz="9600" dirty="0"/>
          </a:p>
          <a:p>
            <a:pPr algn="ctr">
              <a:lnSpc>
                <a:spcPts val="10020"/>
              </a:lnSpc>
            </a:pPr>
            <a:r>
              <a:rPr lang="en-US" altLang="ja-JP" sz="9600" dirty="0"/>
              <a:t> and Target Applications </a:t>
            </a:r>
          </a:p>
          <a:p>
            <a:pPr algn="ctr">
              <a:lnSpc>
                <a:spcPts val="10020"/>
              </a:lnSpc>
            </a:pPr>
            <a:r>
              <a:rPr lang="en-US" altLang="ja-JP" sz="9600" dirty="0"/>
              <a:t>through Performance Optimization</a:t>
            </a:r>
            <a:endParaRPr kumimoji="1" lang="ja-JP" altLang="en-US" sz="9600" dirty="0"/>
          </a:p>
        </p:txBody>
      </p:sp>
      <p:sp>
        <p:nvSpPr>
          <p:cNvPr id="8" name="正方形/長方形 7"/>
          <p:cNvSpPr/>
          <p:nvPr/>
        </p:nvSpPr>
        <p:spPr>
          <a:xfrm>
            <a:off x="2122641" y="8588483"/>
            <a:ext cx="169239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i="1" dirty="0"/>
              <a:t>Target applications</a:t>
            </a:r>
            <a:endParaRPr lang="en-US" altLang="ja-JP" sz="3600" b="1" i="1" dirty="0"/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r</a:t>
            </a:r>
            <a:r>
              <a:rPr lang="ja-JP" altLang="en-US" sz="3200" dirty="0"/>
              <a:t>epresent </a:t>
            </a:r>
            <a:r>
              <a:rPr lang="ja-JP" altLang="en-US" sz="3200"/>
              <a:t>the </a:t>
            </a:r>
            <a:r>
              <a:rPr lang="en-US" altLang="ja-JP" sz="3200" dirty="0"/>
              <a:t>social/scientific </a:t>
            </a:r>
            <a:r>
              <a:rPr lang="ja-JP" altLang="en-US" sz="3200"/>
              <a:t>priority </a:t>
            </a:r>
            <a:r>
              <a:rPr lang="en-US" altLang="ja-JP" sz="3200" dirty="0"/>
              <a:t>issues selected by the ministry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use different</a:t>
            </a:r>
            <a:r>
              <a:rPr lang="ja-JP" altLang="en-US" sz="3200" dirty="0"/>
              <a:t> numerical schemes,</a:t>
            </a:r>
            <a:r>
              <a:rPr lang="en-US" altLang="ja-JP" sz="3200" dirty="0"/>
              <a:t> </a:t>
            </a:r>
            <a:r>
              <a:rPr lang="ja-JP" altLang="en-US" sz="3200" dirty="0"/>
              <a:t>grid structure</a:t>
            </a:r>
            <a:r>
              <a:rPr lang="en-US" altLang="ja-JP" sz="3200" dirty="0"/>
              <a:t>s, data types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/>
              <a:t>cover typical applications workload </a:t>
            </a:r>
            <a:r>
              <a:rPr lang="en-US" altLang="ja-JP" sz="3200" dirty="0"/>
              <a:t>in total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2143"/>
              </p:ext>
            </p:extLst>
          </p:nvPr>
        </p:nvGraphicFramePr>
        <p:xfrm>
          <a:off x="1650319" y="12408746"/>
          <a:ext cx="27309876" cy="7629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9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0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15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49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273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794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794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01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801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2357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2800" b="0" i="0" u="none" strike="noStrike" dirty="0">
                          <a:effectLst/>
                          <a:latin typeface="+mn-lt"/>
                        </a:rPr>
                        <a:t>Target application</a:t>
                      </a: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Type</a:t>
                      </a:r>
                      <a:r>
                        <a:rPr kumimoji="1" lang="en-US" altLang="ja-JP" sz="2800" b="0" baseline="0" dirty="0">
                          <a:latin typeface="+mn-lt"/>
                        </a:rPr>
                        <a:t> of algorithm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#nodes</a:t>
                      </a:r>
                    </a:p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/job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structured grid 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unstructured grid 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particle method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dense matrix (local)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dense matrix (dist.)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comm. latency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comm. B/W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neighbor comm.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global comm.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02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dirty="0">
                          <a:latin typeface="+mn-lt"/>
                        </a:rPr>
                        <a:t>heavy I/O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GENESIS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Molecular dynamics for proteins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1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latin typeface="+mn-lt"/>
                        </a:rPr>
                        <a:t>☑️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02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02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latin typeface="+mn-lt"/>
                        </a:rPr>
                        <a:t>☑️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latin typeface="+mn-lt"/>
                        </a:rPr>
                        <a:t>☑️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</a:t>
                      </a:r>
                      <a:r>
                        <a:rPr kumimoji="1" lang="en-US" sz="2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Genomon</a:t>
                      </a: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baseline="0" dirty="0">
                          <a:latin typeface="+mn-lt"/>
                        </a:rPr>
                        <a:t>Genome data analysis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96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2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GAMERA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Earthquake simulation using hybrid grid FEM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entire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NICAM+LETKF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Weather prediction using structured FVM + LETKF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131072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</a:t>
                      </a:r>
                      <a:r>
                        <a:rPr kumimoji="1" lang="en-US" sz="2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NTChem</a:t>
                      </a: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Electron correlation energy </a:t>
                      </a:r>
                      <a:r>
                        <a:rPr kumimoji="1" lang="en-US" altLang="ja-JP" sz="2800" b="0" baseline="0" dirty="0">
                          <a:latin typeface="+mn-lt"/>
                        </a:rPr>
                        <a:t>using </a:t>
                      </a:r>
                      <a:r>
                        <a:rPr kumimoji="1" lang="en-US" altLang="ja-JP" sz="2800" b="0" dirty="0">
                          <a:latin typeface="+mn-lt"/>
                        </a:rPr>
                        <a:t>molecular orbital method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20732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charset="-128"/>
                          <a:cs typeface="MS PGothic" charset="-128"/>
                        </a:rPr>
                        <a:t>ADVENTURE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Structure analysis FEM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4096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RSDFT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>
                          <a:latin typeface="+mn-lt"/>
                        </a:rPr>
                        <a:t>Electronic-structure calculations using density functional theory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10368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FFB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pPr marL="0" marR="0" indent="0" algn="l" defTabSz="302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dirty="0">
                          <a:latin typeface="+mn-lt"/>
                        </a:rPr>
                        <a:t>Thermal fluid flow using FEM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entire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9494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MS PGothic" charset="-128"/>
                        </a:rPr>
                        <a:t> LQCD 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38862" marR="38862" marT="38862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latin typeface="+mn-lt"/>
                        </a:rPr>
                        <a:t>Lattice QCD simulation using</a:t>
                      </a:r>
                      <a:r>
                        <a:rPr kumimoji="1" lang="en-US" altLang="ja-JP" sz="2800" b="0" baseline="0" dirty="0">
                          <a:latin typeface="+mn-lt"/>
                        </a:rPr>
                        <a:t> </a:t>
                      </a:r>
                      <a:r>
                        <a:rPr kumimoji="1" lang="en-US" altLang="ja-JP" sz="2800" b="0" dirty="0">
                          <a:latin typeface="+mn-lt"/>
                        </a:rPr>
                        <a:t>grid Monte Carlo</a:t>
                      </a:r>
                      <a:r>
                        <a:rPr kumimoji="1" lang="en-US" altLang="ja-JP" sz="2800" b="0" baseline="0" dirty="0">
                          <a:latin typeface="+mn-lt"/>
                        </a:rPr>
                        <a:t> method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latin typeface="+mn-lt"/>
                        </a:rPr>
                        <a:t>147456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>
                          <a:latin typeface="+mn-lt"/>
                        </a:rPr>
                        <a:t>☑️</a:t>
                      </a:r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1D9852-6F9E-9D4B-AC7A-ACB33FE27DC5}"/>
              </a:ext>
            </a:extLst>
          </p:cNvPr>
          <p:cNvSpPr/>
          <p:nvPr/>
        </p:nvSpPr>
        <p:spPr>
          <a:xfrm>
            <a:off x="15359324" y="28083028"/>
            <a:ext cx="130764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User option in performance and power balance</a:t>
            </a:r>
          </a:p>
          <a:p>
            <a:r>
              <a:rPr lang="en-US" altLang="ja-JP" sz="3200" dirty="0"/>
              <a:t>u</a:t>
            </a:r>
            <a:r>
              <a:rPr lang="ja-JP" altLang="en-US" sz="3200"/>
              <a:t>ser</a:t>
            </a:r>
            <a:r>
              <a:rPr lang="en-US" altLang="ja-JP" sz="3200" dirty="0"/>
              <a:t>s</a:t>
            </a:r>
            <a:r>
              <a:rPr lang="ja-JP" altLang="en-US" sz="3200"/>
              <a:t> </a:t>
            </a:r>
            <a:r>
              <a:rPr lang="en-US" altLang="ja-JP" sz="3200"/>
              <a:t>can </a:t>
            </a:r>
            <a:r>
              <a:rPr lang="ja-JP" altLang="en-US" sz="3200"/>
              <a:t>choose</a:t>
            </a:r>
            <a:r>
              <a:rPr lang="en-US" altLang="ja-JP" sz="3200" dirty="0"/>
              <a:t> the combination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CPU frequency mode (2GHz/2.2GHz) and economy mode (on/off)</a:t>
            </a:r>
          </a:p>
          <a:p>
            <a:r>
              <a:rPr lang="en-US" altLang="ja-JP" sz="3200" dirty="0"/>
              <a:t>administrators can deploy a policy to promote the intended operation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8EF212B-4F0D-0C4D-A431-D342432BF48A}"/>
              </a:ext>
            </a:extLst>
          </p:cNvPr>
          <p:cNvSpPr/>
          <p:nvPr/>
        </p:nvSpPr>
        <p:spPr>
          <a:xfrm>
            <a:off x="2139988" y="20132998"/>
            <a:ext cx="13219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Codesign approach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simultaneous development of the system and applications using performance measures, under power constraint</a:t>
            </a:r>
            <a:endParaRPr lang="en-US" altLang="ja-JP" sz="3200" b="1" i="1" dirty="0"/>
          </a:p>
          <a:p>
            <a:r>
              <a:rPr lang="en-US" altLang="ja-JP" sz="3600" b="1" i="1" dirty="0"/>
              <a:t>Codesign from target application’s view</a:t>
            </a:r>
          </a:p>
          <a:p>
            <a:r>
              <a:rPr lang="en-US" altLang="ja-JP" sz="3200" dirty="0"/>
              <a:t>Repeat optimizing the application, interacting with system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identify the </a:t>
            </a:r>
            <a:r>
              <a:rPr lang="en-US" altLang="ja-JP" sz="3200" dirty="0"/>
              <a:t>performance</a:t>
            </a:r>
            <a:r>
              <a:rPr lang="ja-JP" altLang="en-US" sz="3200"/>
              <a:t> bottleneck</a:t>
            </a:r>
            <a:r>
              <a:rPr lang="en-US" altLang="ja-JP" sz="3200" dirty="0"/>
              <a:t> utilizing performance tools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optimization effort in applications</a:t>
            </a:r>
          </a:p>
          <a:p>
            <a:pPr marL="2211248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alternative algorithm, source level manual tuning</a:t>
            </a:r>
          </a:p>
          <a:p>
            <a:pPr marL="13716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system design improvement</a:t>
            </a:r>
            <a:r>
              <a:rPr lang="en-US" altLang="ja-JP" sz="3200" dirty="0"/>
              <a:t> request for feasibility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rerun the cycle with new source code and new design parameters</a:t>
            </a:r>
          </a:p>
          <a:p>
            <a:pPr marL="1422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look for further optimization </a:t>
            </a:r>
            <a:r>
              <a:rPr lang="en-US" altLang="ja-JP" sz="3200" dirty="0"/>
              <a:t>possibility</a:t>
            </a:r>
            <a:r>
              <a:rPr lang="ja-JP" altLang="en-US" sz="3200"/>
              <a:t> from different angles</a:t>
            </a:r>
            <a:endParaRPr lang="en-US" altLang="ja-JP" sz="3200" dirty="0"/>
          </a:p>
        </p:txBody>
      </p:sp>
      <p:sp>
        <p:nvSpPr>
          <p:cNvPr id="20" name="右カーブ矢印 19">
            <a:extLst>
              <a:ext uri="{FF2B5EF4-FFF2-40B4-BE49-F238E27FC236}">
                <a16:creationId xmlns:a16="http://schemas.microsoft.com/office/drawing/2014/main" id="{930E7650-55FE-F441-8490-ABD99BC40FF1}"/>
              </a:ext>
            </a:extLst>
          </p:cNvPr>
          <p:cNvSpPr/>
          <p:nvPr/>
        </p:nvSpPr>
        <p:spPr>
          <a:xfrm flipV="1">
            <a:off x="965575" y="22663340"/>
            <a:ext cx="1184914" cy="25815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AA5DF57-5E99-C84F-9D89-2B0161AAB792}"/>
              </a:ext>
            </a:extLst>
          </p:cNvPr>
          <p:cNvSpPr/>
          <p:nvPr/>
        </p:nvSpPr>
        <p:spPr>
          <a:xfrm>
            <a:off x="2139988" y="25716838"/>
            <a:ext cx="1285259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Performance bottleneck analysis using  tools</a:t>
            </a:r>
          </a:p>
          <a:p>
            <a:r>
              <a:rPr lang="en-US" altLang="ja-JP" sz="3200" dirty="0"/>
              <a:t>tools for analysis on existing platform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general profilers(</a:t>
            </a:r>
            <a:r>
              <a:rPr lang="en-US" altLang="ja-JP" sz="3200" dirty="0" err="1"/>
              <a:t>fipp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fapp</a:t>
            </a:r>
            <a:r>
              <a:rPr lang="en-US" altLang="ja-JP" sz="3200" dirty="0"/>
              <a:t>) statistics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precise PA (HWPC) for detail component analysis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altLang="ja-JP" sz="3200" dirty="0"/>
              <a:t>flops, </a:t>
            </a:r>
            <a:r>
              <a:rPr lang="en-US" altLang="ja-JP" sz="3200" dirty="0" err="1"/>
              <a:t>intops</a:t>
            </a:r>
            <a:r>
              <a:rPr lang="en-US" altLang="ja-JP" sz="3200" dirty="0"/>
              <a:t>, B/W, SIMD rate, cash hit/miss, ..</a:t>
            </a:r>
          </a:p>
          <a:p>
            <a:r>
              <a:rPr lang="en-US" altLang="ja-JP" sz="3200" dirty="0"/>
              <a:t>tools for </a:t>
            </a:r>
            <a:r>
              <a:rPr lang="en-US" altLang="ja-JP" sz="3200" dirty="0" err="1"/>
              <a:t>Fugaku</a:t>
            </a:r>
            <a:r>
              <a:rPr lang="en-US" altLang="ja-JP" sz="3200" dirty="0"/>
              <a:t> </a:t>
            </a:r>
            <a:r>
              <a:rPr lang="en-US" altLang="ja-JP" sz="3200"/>
              <a:t>performance prediction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PA prediction tool using FX100 precise PA : static, interpolation, quick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instruction simulators : dynamic, accurate, expensive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 err="1"/>
              <a:t>Fugaku</a:t>
            </a:r>
            <a:r>
              <a:rPr lang="en-US" altLang="ja-JP" sz="3200" dirty="0"/>
              <a:t> prototype test vehicle</a:t>
            </a:r>
          </a:p>
          <a:p>
            <a:pPr marL="11938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prediction tools are private ,except for RIKEN simulator available at </a:t>
            </a:r>
            <a:r>
              <a:rPr lang="en-US" altLang="ja-JP" sz="3200" dirty="0">
                <a:hlinkClick r:id="rId4"/>
              </a:rPr>
              <a:t>https://github.com/RIKEN-RCCS/riken_simulator</a:t>
            </a:r>
            <a:endParaRPr lang="en-US" altLang="ja-JP" sz="3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1B28704-D043-384C-AE8E-CEE1470B8D72}"/>
              </a:ext>
            </a:extLst>
          </p:cNvPr>
          <p:cNvSpPr/>
          <p:nvPr/>
        </p:nvSpPr>
        <p:spPr>
          <a:xfrm>
            <a:off x="15359324" y="34559380"/>
            <a:ext cx="13673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Codesign achievements</a:t>
            </a:r>
            <a:endParaRPr lang="en-US" altLang="ja-JP" sz="3200" dirty="0"/>
          </a:p>
          <a:p>
            <a:r>
              <a:rPr lang="en-US" altLang="ja-JP" sz="3200" dirty="0"/>
              <a:t>numerous optimization cycles resulting 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Target applications production ready from day 1 on </a:t>
            </a:r>
            <a:r>
              <a:rPr lang="en-US" altLang="ja-JP" sz="3200" dirty="0" err="1"/>
              <a:t>Fugaku</a:t>
            </a:r>
            <a:endParaRPr lang="en-US" altLang="ja-JP" sz="32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optimized performance on </a:t>
            </a:r>
            <a:r>
              <a:rPr lang="en-US" altLang="ja-JP" sz="3200" dirty="0" err="1"/>
              <a:t>Fugaku</a:t>
            </a:r>
            <a:r>
              <a:rPr lang="en-US" altLang="ja-JP" sz="3200" dirty="0"/>
              <a:t>, also efficient on modern HPC systems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in depth programming guide for succeeding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err="1"/>
              <a:t>Fugaku</a:t>
            </a:r>
            <a:r>
              <a:rPr lang="en-US" altLang="ja-JP" sz="3200" dirty="0"/>
              <a:t> hardware and software oriented to HPC applications demand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60+ codesign requests were reflected in the system development phase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early </a:t>
            </a:r>
            <a:r>
              <a:rPr lang="ja-JP" altLang="en-US" sz="3200"/>
              <a:t>stage codesign contribute</a:t>
            </a:r>
            <a:r>
              <a:rPr lang="en-US" altLang="ja-JP" sz="3200" dirty="0"/>
              <a:t>s</a:t>
            </a:r>
            <a:r>
              <a:rPr lang="ja-JP" altLang="en-US" sz="3200"/>
              <a:t> to the systems architecture</a:t>
            </a:r>
            <a:r>
              <a:rPr lang="en-US" altLang="ja-JP" sz="3200" dirty="0"/>
              <a:t>:</a:t>
            </a:r>
          </a:p>
          <a:p>
            <a:pPr marL="1905000" lvl="2" indent="-457200">
              <a:buFont typeface="Arial" panose="020B0604020202020204" pitchFamily="34" charset="0"/>
              <a:buChar char="•"/>
            </a:pPr>
            <a:r>
              <a:rPr lang="ja-JP" altLang="en-US" sz="3200"/>
              <a:t>processor and memory specification</a:t>
            </a:r>
            <a:r>
              <a:rPr lang="en-US" altLang="ja-JP" sz="3200" dirty="0"/>
              <a:t>, data mechanism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l</a:t>
            </a:r>
            <a:r>
              <a:rPr lang="ja-JP" altLang="en-US" sz="3200"/>
              <a:t>ater stage codesign contribute</a:t>
            </a:r>
            <a:r>
              <a:rPr lang="en-US" altLang="ja-JP" sz="3200" dirty="0"/>
              <a:t>s</a:t>
            </a:r>
            <a:r>
              <a:rPr lang="ja-JP" altLang="en-US" sz="3200"/>
              <a:t> to the system software</a:t>
            </a:r>
            <a:r>
              <a:rPr lang="en-US" altLang="ja-JP" sz="3200" dirty="0"/>
              <a:t>:</a:t>
            </a:r>
          </a:p>
          <a:p>
            <a:pPr marL="1905000" lvl="2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c</a:t>
            </a:r>
            <a:r>
              <a:rPr lang="ja-JP" altLang="en-US" sz="3200"/>
              <a:t>ompiler</a:t>
            </a:r>
            <a:r>
              <a:rPr lang="en-US" altLang="ja-JP" sz="3200" dirty="0"/>
              <a:t> optimization feature,</a:t>
            </a:r>
            <a:r>
              <a:rPr lang="ja-JP" altLang="en-US" sz="3200"/>
              <a:t> </a:t>
            </a:r>
            <a:r>
              <a:rPr lang="en-US" altLang="ja-JP" sz="3200" dirty="0"/>
              <a:t>numerical</a:t>
            </a:r>
            <a:r>
              <a:rPr lang="ja-JP" altLang="en-US" sz="3200"/>
              <a:t> librar</a:t>
            </a:r>
            <a:r>
              <a:rPr lang="en-US" altLang="ja-JP" sz="3200" dirty="0"/>
              <a:t>y, MPI/network library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6D82CAE-ABFE-FC4B-B471-A10BF58B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733" y="7240166"/>
            <a:ext cx="10452100" cy="4140200"/>
          </a:xfrm>
          <a:prstGeom prst="rect">
            <a:avLst/>
          </a:prstGeom>
        </p:spPr>
      </p:pic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8859F1F4-0D5A-434F-BA31-6E7112FC1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73837"/>
              </p:ext>
            </p:extLst>
          </p:nvPr>
        </p:nvGraphicFramePr>
        <p:xfrm>
          <a:off x="16040920" y="40197410"/>
          <a:ext cx="12718423" cy="234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シート" r:id="rId6" imgW="9728200" imgH="1790700" progId="Excel.Sheet.12">
                  <p:embed/>
                </p:oleObj>
              </mc:Choice>
              <mc:Fallback>
                <p:oleObj name="シート" r:id="rId6" imgW="9728200" imgH="179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40920" y="40197410"/>
                        <a:ext cx="12718423" cy="2341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図 34">
            <a:extLst>
              <a:ext uri="{FF2B5EF4-FFF2-40B4-BE49-F238E27FC236}">
                <a16:creationId xmlns:a16="http://schemas.microsoft.com/office/drawing/2014/main" id="{876359C0-ECA8-E746-BAE8-9A7E3A390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00" y="523231"/>
            <a:ext cx="4536367" cy="237035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A0ABEEF-5113-6045-8399-1C40B637B8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92574" y="523231"/>
            <a:ext cx="4881176" cy="227944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22DBDA-223F-9F47-BB77-AE17993BF8CA}"/>
              </a:ext>
            </a:extLst>
          </p:cNvPr>
          <p:cNvSpPr txBox="1"/>
          <p:nvPr/>
        </p:nvSpPr>
        <p:spPr>
          <a:xfrm>
            <a:off x="7613025" y="5258917"/>
            <a:ext cx="140153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5400" dirty="0"/>
              <a:t>Kazunori </a:t>
            </a:r>
            <a:r>
              <a:rPr lang="en-US" altLang="ja-JP" sz="5400" dirty="0" err="1"/>
              <a:t>Mikami</a:t>
            </a:r>
            <a:r>
              <a:rPr lang="en-US" altLang="ja-JP" sz="5400" dirty="0"/>
              <a:t>, Hirofumi Tomita, </a:t>
            </a:r>
            <a:r>
              <a:rPr lang="en-US" altLang="ja-JP" sz="5400"/>
              <a:t>Kazuo Minami</a:t>
            </a:r>
            <a:endParaRPr lang="en-US" altLang="ja-JP" sz="5400" dirty="0"/>
          </a:p>
          <a:p>
            <a:pPr algn="ctr"/>
            <a:r>
              <a:rPr lang="en-US" altLang="ja-JP" sz="5400" dirty="0"/>
              <a:t>RIKEN Center for Computational Science</a:t>
            </a:r>
            <a:endParaRPr kumimoji="1" lang="ja-JP" altLang="en-US" sz="5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1D5C130-CA46-ED48-A8D7-61B73078C0D4}"/>
              </a:ext>
            </a:extLst>
          </p:cNvPr>
          <p:cNvSpPr/>
          <p:nvPr/>
        </p:nvSpPr>
        <p:spPr>
          <a:xfrm>
            <a:off x="2145635" y="6967789"/>
            <a:ext cx="169009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Supercomputer </a:t>
            </a:r>
            <a:r>
              <a:rPr lang="en-US" altLang="ja-JP" sz="3600" b="1" i="1" dirty="0" err="1"/>
              <a:t>Fugaku</a:t>
            </a:r>
            <a:endParaRPr lang="en-US" altLang="ja-JP" sz="3600" b="1" i="1" dirty="0"/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the flagship supercomputer of Japan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development started in FY2014, due production service in FY2020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CBCAC82-5E3D-8F4E-9339-CA5DF74CCE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06600" y="7265499"/>
            <a:ext cx="4339960" cy="2430378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07AC769-31D3-9A49-AF26-5BFDC2F16BBE}"/>
              </a:ext>
            </a:extLst>
          </p:cNvPr>
          <p:cNvSpPr/>
          <p:nvPr/>
        </p:nvSpPr>
        <p:spPr>
          <a:xfrm>
            <a:off x="2145635" y="10598516"/>
            <a:ext cx="187077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Codesign</a:t>
            </a:r>
            <a:r>
              <a:rPr lang="ja-JP" altLang="en-US" sz="3600" b="1" i="1"/>
              <a:t> </a:t>
            </a:r>
            <a:r>
              <a:rPr lang="en-US" altLang="ja-JP" sz="3600" b="1" i="1" dirty="0"/>
              <a:t>goal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complete </a:t>
            </a:r>
            <a:r>
              <a:rPr lang="en-US" altLang="ja-JP" sz="3200" dirty="0" err="1"/>
              <a:t>Fugaku</a:t>
            </a:r>
            <a:r>
              <a:rPr lang="en-US" altLang="ja-JP" sz="3200" dirty="0"/>
              <a:t> making it deliver </a:t>
            </a:r>
            <a:r>
              <a:rPr lang="ja-JP" altLang="en-US" sz="3200"/>
              <a:t>the </a:t>
            </a:r>
            <a:r>
              <a:rPr lang="en-US" altLang="ja-JP" sz="3200" dirty="0"/>
              <a:t>efficient computing capability for a range of applications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modernize target applications to achieve expected performance on </a:t>
            </a:r>
            <a:r>
              <a:rPr lang="en-US" altLang="ja-JP" sz="3200" dirty="0" err="1"/>
              <a:t>Fugaku</a:t>
            </a:r>
            <a:r>
              <a:rPr lang="en-US" altLang="ja-JP" sz="3200" dirty="0"/>
              <a:t>, and on similar HPC systems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AF8F7BE-472D-6C4F-9646-467AC12751A7}"/>
              </a:ext>
            </a:extLst>
          </p:cNvPr>
          <p:cNvGrpSpPr/>
          <p:nvPr/>
        </p:nvGrpSpPr>
        <p:grpSpPr>
          <a:xfrm>
            <a:off x="11093221" y="26131816"/>
            <a:ext cx="3613379" cy="2656302"/>
            <a:chOff x="11421769" y="26335557"/>
            <a:chExt cx="3613379" cy="408043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F0A62A1-CB25-744A-AC38-C12C2F7A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21769" y="26335557"/>
              <a:ext cx="3613379" cy="4080433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A2DAD6A-676F-8049-BC26-4466E4BF290E}"/>
                </a:ext>
              </a:extLst>
            </p:cNvPr>
            <p:cNvSpPr txBox="1"/>
            <p:nvPr/>
          </p:nvSpPr>
          <p:spPr>
            <a:xfrm>
              <a:off x="12867251" y="26433639"/>
              <a:ext cx="1839349" cy="3473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p</a:t>
              </a:r>
              <a:r>
                <a:rPr kumimoji="1" lang="en-US" altLang="ja-JP" sz="1600" dirty="0"/>
                <a:t>recise PA snapshot</a:t>
              </a:r>
              <a:endParaRPr kumimoji="1" lang="ja-JP" altLang="en-US" sz="160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83D5279-D657-D742-B9C7-C29FA2EBB450}"/>
              </a:ext>
            </a:extLst>
          </p:cNvPr>
          <p:cNvSpPr/>
          <p:nvPr/>
        </p:nvSpPr>
        <p:spPr>
          <a:xfrm>
            <a:off x="2150489" y="31287594"/>
            <a:ext cx="132366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Addressing bottlenecks</a:t>
            </a:r>
          </a:p>
          <a:p>
            <a:r>
              <a:rPr lang="en-US" altLang="ja-JP" sz="3200" dirty="0"/>
              <a:t>discuss how the bottleneck should be improved – apps, system S/W, H/W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applications: tuning effort in applications is essential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system S/W: enhancing compilers and libraries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ja-JP" sz="3200" dirty="0"/>
              <a:t>System H/W: specification design and implementation enhancement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CBB6B98-E83C-7A49-9E60-31914B7A44D2}"/>
              </a:ext>
            </a:extLst>
          </p:cNvPr>
          <p:cNvSpPr/>
          <p:nvPr/>
        </p:nvSpPr>
        <p:spPr>
          <a:xfrm>
            <a:off x="2150488" y="33900440"/>
            <a:ext cx="13236685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Optimization in applications</a:t>
            </a:r>
          </a:p>
          <a:p>
            <a:r>
              <a:rPr lang="en-US" altLang="ja-JP" sz="3200" dirty="0"/>
              <a:t>manual tuning is required in many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choose good algorithm, most importantly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simplify the code structure, rewrite code for better instruction mix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existing HPC tuning tactics are usually effective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r>
              <a:rPr lang="en-US" altLang="ja-JP" sz="3200" dirty="0"/>
              <a:t>optimization effort in communication bound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NICAM+LETKF deployed new frame work adopting global </a:t>
            </a:r>
            <a:r>
              <a:rPr lang="en-US" altLang="ja-JP" sz="3200" dirty="0" err="1"/>
              <a:t>alltoall</a:t>
            </a:r>
            <a:r>
              <a:rPr lang="en-US" altLang="ja-JP" sz="3200" dirty="0"/>
              <a:t> among all members, instead of sequential gather/scatter from every ensemble member, which resulted in dramatic performance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27C03D5B-9E5C-5F49-8B34-60219A9A35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69" y="36569799"/>
            <a:ext cx="2763501" cy="175357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BF874F5-1C6A-6748-A1FD-6FA2B4BFFE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59" y="36566378"/>
            <a:ext cx="2712500" cy="1736701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E407C64-1D26-D741-9309-3F1E1BFC9EC0}"/>
              </a:ext>
            </a:extLst>
          </p:cNvPr>
          <p:cNvSpPr/>
          <p:nvPr/>
        </p:nvSpPr>
        <p:spPr>
          <a:xfrm>
            <a:off x="15359325" y="20231364"/>
            <a:ext cx="132366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Optimization in system software</a:t>
            </a:r>
          </a:p>
          <a:p>
            <a:r>
              <a:rPr lang="en-US" altLang="ja-JP" sz="3200" dirty="0"/>
              <a:t>incorporate the tuning capability into compilers as much as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automatic optimization feature, additional fine control directives, useful compiler messages for performance consideration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6A4EB48-2BED-A544-AC61-532514CBEE1E}"/>
              </a:ext>
            </a:extLst>
          </p:cNvPr>
          <p:cNvSpPr/>
          <p:nvPr/>
        </p:nvSpPr>
        <p:spPr>
          <a:xfrm>
            <a:off x="15359325" y="24511093"/>
            <a:ext cx="1380652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i="1" dirty="0"/>
              <a:t>Optimization in system hardware</a:t>
            </a:r>
          </a:p>
          <a:p>
            <a:r>
              <a:rPr lang="en-US" altLang="ja-JP" sz="3200" dirty="0"/>
              <a:t>enhance CPU architecture to resolve bottleneck indicated by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A64FX instruction handling mechanism in L1 cache</a:t>
            </a:r>
          </a:p>
          <a:p>
            <a:pPr marL="1301750" lvl="1" indent="-444500">
              <a:buFont typeface="Arial" panose="020B0604020202020204" pitchFamily="34" charset="0"/>
              <a:buChar char="•"/>
            </a:pPr>
            <a:r>
              <a:rPr lang="en-US" altLang="ja-JP" sz="3200" dirty="0"/>
              <a:t>combined gather mechanism</a:t>
            </a:r>
          </a:p>
          <a:p>
            <a:pPr marL="2254250" lvl="2" indent="-444500">
              <a:buFont typeface="Arial" panose="020B0604020202020204" pitchFamily="34" charset="0"/>
              <a:buChar char="•"/>
            </a:pPr>
            <a:r>
              <a:rPr lang="en-US" altLang="ja-JP" sz="3200" dirty="0"/>
              <a:t>reduce the gather overhead in 128B address space</a:t>
            </a:r>
          </a:p>
          <a:p>
            <a:pPr marL="1301750" lvl="1" indent="-444500">
              <a:buFont typeface="Arial" panose="020B0604020202020204" pitchFamily="34" charset="0"/>
              <a:buChar char="•"/>
            </a:pPr>
            <a:r>
              <a:rPr lang="en-US" altLang="ja-JP" sz="3200" dirty="0"/>
              <a:t>cache eviction reducing mechanism</a:t>
            </a:r>
          </a:p>
          <a:p>
            <a:pPr marL="2254250" lvl="2" indent="-444500">
              <a:buFont typeface="Arial" panose="020B0604020202020204" pitchFamily="34" charset="0"/>
              <a:buChar char="•"/>
            </a:pPr>
            <a:r>
              <a:rPr lang="en-US" altLang="ja-JP" sz="3200" dirty="0"/>
              <a:t>mitigate cache refill penalty for codes needing lots of load streams</a:t>
            </a:r>
          </a:p>
        </p:txBody>
      </p:sp>
      <p:sp>
        <p:nvSpPr>
          <p:cNvPr id="62" name="テキスト プレースホルダー 2">
            <a:extLst>
              <a:ext uri="{FF2B5EF4-FFF2-40B4-BE49-F238E27FC236}">
                <a16:creationId xmlns:a16="http://schemas.microsoft.com/office/drawing/2014/main" id="{8D3B20E6-1599-8640-821F-9458AF7AF6EC}"/>
              </a:ext>
            </a:extLst>
          </p:cNvPr>
          <p:cNvSpPr txBox="1">
            <a:spLocks/>
          </p:cNvSpPr>
          <p:nvPr/>
        </p:nvSpPr>
        <p:spPr>
          <a:xfrm>
            <a:off x="24433789" y="25958851"/>
            <a:ext cx="2793509" cy="611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ja-JP" b="0" dirty="0">
                <a:latin typeface="+mn-lt"/>
              </a:rPr>
              <a:t>do </a:t>
            </a:r>
            <a:r>
              <a:rPr lang="en-US" altLang="ja-JP" b="0" dirty="0" err="1">
                <a:latin typeface="+mn-lt"/>
              </a:rPr>
              <a:t>i</a:t>
            </a:r>
            <a:r>
              <a:rPr lang="en-US" altLang="ja-JP" b="0" dirty="0">
                <a:latin typeface="+mn-lt"/>
              </a:rPr>
              <a:t>=1,n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b="0" dirty="0">
                <a:latin typeface="+mn-lt"/>
              </a:rPr>
              <a:t>a(</a:t>
            </a:r>
            <a:r>
              <a:rPr lang="en-US" altLang="ja-JP" b="0" dirty="0" err="1">
                <a:latin typeface="+mn-lt"/>
              </a:rPr>
              <a:t>i</a:t>
            </a:r>
            <a:r>
              <a:rPr lang="en-US" altLang="ja-JP" b="0" dirty="0">
                <a:latin typeface="+mn-lt"/>
              </a:rPr>
              <a:t>) = b(index(</a:t>
            </a:r>
            <a:r>
              <a:rPr lang="en-US" altLang="ja-JP" b="0" dirty="0" err="1">
                <a:latin typeface="+mn-lt"/>
              </a:rPr>
              <a:t>i</a:t>
            </a:r>
            <a:r>
              <a:rPr lang="en-US" altLang="ja-JP" b="0" dirty="0">
                <a:latin typeface="+mn-lt"/>
              </a:rPr>
              <a:t>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b="0" dirty="0">
                <a:latin typeface="+mn-lt"/>
              </a:rPr>
              <a:t>end do</a:t>
            </a:r>
          </a:p>
        </p:txBody>
      </p:sp>
      <p:sp>
        <p:nvSpPr>
          <p:cNvPr id="63" name="テキスト プレースホルダー 2">
            <a:extLst>
              <a:ext uri="{FF2B5EF4-FFF2-40B4-BE49-F238E27FC236}">
                <a16:creationId xmlns:a16="http://schemas.microsoft.com/office/drawing/2014/main" id="{F97A8B6A-599B-C14D-80FF-1AEA6498A5E3}"/>
              </a:ext>
            </a:extLst>
          </p:cNvPr>
          <p:cNvSpPr txBox="1">
            <a:spLocks/>
          </p:cNvSpPr>
          <p:nvPr/>
        </p:nvSpPr>
        <p:spPr>
          <a:xfrm>
            <a:off x="24433789" y="27071917"/>
            <a:ext cx="5023656" cy="567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0">
              <a:lnSpc>
                <a:spcPct val="40000"/>
              </a:lnSpc>
              <a:buNone/>
            </a:pPr>
            <a:r>
              <a:rPr lang="en-US" altLang="ja-JP" b="0" dirty="0">
                <a:latin typeface="+mn-lt"/>
              </a:rPr>
              <a:t>do </a:t>
            </a:r>
            <a:r>
              <a:rPr lang="en-US" altLang="ja-JP" b="0" dirty="0" err="1">
                <a:latin typeface="+mn-lt"/>
              </a:rPr>
              <a:t>i</a:t>
            </a:r>
            <a:r>
              <a:rPr lang="en-US" altLang="ja-JP" b="0" dirty="0">
                <a:latin typeface="+mn-lt"/>
              </a:rPr>
              <a:t>=1,n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ja-JP" b="0" dirty="0">
                <a:latin typeface="+mn-lt"/>
              </a:rPr>
              <a:t>a(</a:t>
            </a:r>
            <a:r>
              <a:rPr lang="en-US" altLang="ja-JP" b="0" dirty="0" err="1">
                <a:latin typeface="+mn-lt"/>
              </a:rPr>
              <a:t>i,j</a:t>
            </a:r>
            <a:r>
              <a:rPr lang="en-US" altLang="ja-JP" b="0" dirty="0">
                <a:latin typeface="+mn-lt"/>
              </a:rPr>
              <a:t>) = (b(</a:t>
            </a:r>
            <a:r>
              <a:rPr lang="en-US" altLang="ja-JP" b="0" dirty="0" err="1">
                <a:latin typeface="+mn-lt"/>
              </a:rPr>
              <a:t>i,j</a:t>
            </a:r>
            <a:r>
              <a:rPr lang="en-US" altLang="ja-JP" b="0" dirty="0">
                <a:latin typeface="+mn-lt"/>
              </a:rPr>
              <a:t>)+b(i+1,j)+b(i,j+1)) * (c(</a:t>
            </a:r>
            <a:r>
              <a:rPr lang="en-US" altLang="ja-JP" b="0" dirty="0" err="1">
                <a:latin typeface="+mn-lt"/>
              </a:rPr>
              <a:t>i,j</a:t>
            </a:r>
            <a:r>
              <a:rPr lang="en-US" altLang="ja-JP" b="0" dirty="0">
                <a:latin typeface="+mn-lt"/>
              </a:rPr>
              <a:t>)+c(i+1,j)+c(i,j+1)) + ..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altLang="ja-JP" b="0" dirty="0">
                <a:latin typeface="+mn-lt"/>
              </a:rPr>
              <a:t>end do</a:t>
            </a: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4197583F-875C-3943-9FC2-14F5C3FF8F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7" y="40445322"/>
            <a:ext cx="4163059" cy="19620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791428FF-98D5-E449-8E92-D3A00970FB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5" y="40445322"/>
            <a:ext cx="4145767" cy="19403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6" name="円/楕円 65">
            <a:extLst>
              <a:ext uri="{FF2B5EF4-FFF2-40B4-BE49-F238E27FC236}">
                <a16:creationId xmlns:a16="http://schemas.microsoft.com/office/drawing/2014/main" id="{160BBD38-B22A-9549-8444-A0C3D2CE212B}"/>
              </a:ext>
            </a:extLst>
          </p:cNvPr>
          <p:cNvSpPr/>
          <p:nvPr/>
        </p:nvSpPr>
        <p:spPr>
          <a:xfrm>
            <a:off x="4721473" y="40721300"/>
            <a:ext cx="328773" cy="1109609"/>
          </a:xfrm>
          <a:prstGeom prst="ellipse">
            <a:avLst/>
          </a:prstGeom>
          <a:noFill/>
          <a:ln w="25400" cap="flat">
            <a:solidFill>
              <a:srgbClr val="FF40FF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7CD599C8-2108-B141-84FA-2AE15C7DB8C6}"/>
              </a:ext>
            </a:extLst>
          </p:cNvPr>
          <p:cNvSpPr/>
          <p:nvPr/>
        </p:nvSpPr>
        <p:spPr>
          <a:xfrm>
            <a:off x="9076623" y="40721300"/>
            <a:ext cx="296396" cy="492050"/>
          </a:xfrm>
          <a:prstGeom prst="ellipse">
            <a:avLst/>
          </a:prstGeom>
          <a:noFill/>
          <a:ln w="25400" cap="flat">
            <a:solidFill>
              <a:srgbClr val="FF40FF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A2BA226-A4CB-604B-88B8-043CB50A764F}"/>
              </a:ext>
            </a:extLst>
          </p:cNvPr>
          <p:cNvCxnSpPr>
            <a:cxnSpLocks/>
          </p:cNvCxnSpPr>
          <p:nvPr/>
        </p:nvCxnSpPr>
        <p:spPr>
          <a:xfrm>
            <a:off x="15536975" y="31421633"/>
            <a:ext cx="4172344" cy="0"/>
          </a:xfrm>
          <a:prstGeom prst="line">
            <a:avLst/>
          </a:prstGeom>
          <a:noFill/>
          <a:ln w="25400" cap="flat">
            <a:solidFill>
              <a:srgbClr val="FF40FF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49CB233-1BEB-2748-8747-5A635F5FD867}"/>
              </a:ext>
            </a:extLst>
          </p:cNvPr>
          <p:cNvGrpSpPr/>
          <p:nvPr/>
        </p:nvGrpSpPr>
        <p:grpSpPr>
          <a:xfrm>
            <a:off x="15468397" y="30932889"/>
            <a:ext cx="4932332" cy="3378983"/>
            <a:chOff x="15783662" y="30676524"/>
            <a:chExt cx="4932332" cy="3378983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DF4839F-55DD-5044-9CC1-5099EA2AFE7C}"/>
                </a:ext>
              </a:extLst>
            </p:cNvPr>
            <p:cNvSpPr/>
            <p:nvPr/>
          </p:nvSpPr>
          <p:spPr>
            <a:xfrm>
              <a:off x="16311185" y="31083453"/>
              <a:ext cx="919136" cy="13445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4F43D81-8903-C44B-9C6B-E2DAB0460A3E}"/>
                </a:ext>
              </a:extLst>
            </p:cNvPr>
            <p:cNvSpPr/>
            <p:nvPr/>
          </p:nvSpPr>
          <p:spPr>
            <a:xfrm>
              <a:off x="16315087" y="31164925"/>
              <a:ext cx="966842" cy="126304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F4E171F2-FF87-5449-8038-DC92630EEC7C}"/>
                </a:ext>
              </a:extLst>
            </p:cNvPr>
            <p:cNvSpPr/>
            <p:nvPr/>
          </p:nvSpPr>
          <p:spPr>
            <a:xfrm>
              <a:off x="16324594" y="31479069"/>
              <a:ext cx="1306744" cy="94890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1935794-0BB9-3542-99FD-76AA2C6B5EC1}"/>
                </a:ext>
              </a:extLst>
            </p:cNvPr>
            <p:cNvSpPr/>
            <p:nvPr/>
          </p:nvSpPr>
          <p:spPr>
            <a:xfrm>
              <a:off x="16333068" y="31550247"/>
              <a:ext cx="1410361" cy="8777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4988469D-546F-5A45-A8BB-73E60657F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84599" y="30920628"/>
              <a:ext cx="0" cy="178893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C7C7620-B883-7F4C-93CF-625C007FA0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44384" y="32441935"/>
              <a:ext cx="1867632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6F770ABA-4802-B84A-BF71-F92F4B492A39}"/>
                </a:ext>
              </a:extLst>
            </p:cNvPr>
            <p:cNvSpPr txBox="1"/>
            <p:nvPr/>
          </p:nvSpPr>
          <p:spPr>
            <a:xfrm>
              <a:off x="15919351" y="30676524"/>
              <a:ext cx="546199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l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speed</a:t>
              </a:r>
              <a:endParaRPr lang="ja-JP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67DB5E8-A046-0441-9574-9D27C22395D8}"/>
                </a:ext>
              </a:extLst>
            </p:cNvPr>
            <p:cNvSpPr/>
            <p:nvPr/>
          </p:nvSpPr>
          <p:spPr>
            <a:xfrm>
              <a:off x="18466399" y="31027009"/>
              <a:ext cx="973843" cy="1377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04CF5344-DF9F-5540-8286-63C63B823AD7}"/>
                </a:ext>
              </a:extLst>
            </p:cNvPr>
            <p:cNvSpPr/>
            <p:nvPr/>
          </p:nvSpPr>
          <p:spPr>
            <a:xfrm>
              <a:off x="18466399" y="31163978"/>
              <a:ext cx="1024389" cy="1240827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E766F816-3AA2-404E-ABC9-4A370ED2D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0116" y="30919681"/>
              <a:ext cx="0" cy="177760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BA2C9D2-0A10-6842-82C1-4ED1FF9A26CA}"/>
                </a:ext>
              </a:extLst>
            </p:cNvPr>
            <p:cNvSpPr txBox="1"/>
            <p:nvPr/>
          </p:nvSpPr>
          <p:spPr>
            <a:xfrm>
              <a:off x="17869879" y="30686753"/>
              <a:ext cx="623544" cy="438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ctr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power</a:t>
              </a:r>
            </a:p>
            <a:p>
              <a:pPr algn="ctr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(W)</a:t>
              </a:r>
              <a:endParaRPr lang="ja-JP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050B240-0236-C04B-901F-5E9BE07C003C}"/>
                </a:ext>
              </a:extLst>
            </p:cNvPr>
            <p:cNvSpPr txBox="1"/>
            <p:nvPr/>
          </p:nvSpPr>
          <p:spPr>
            <a:xfrm>
              <a:off x="15783662" y="31753960"/>
              <a:ext cx="2372142" cy="43858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l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speed x time = const.(job)</a:t>
              </a:r>
            </a:p>
            <a:p>
              <a:pPr algn="l" defTabSz="685800" rtl="0" latinLnBrk="1" hangingPunct="0"/>
              <a:r>
                <a:rPr lang="en-US" altLang="ja-JP" sz="1200" dirty="0">
                  <a:solidFill>
                    <a:srgbClr val="FF0000"/>
                  </a:solidFill>
                  <a:latin typeface="+mn-ea"/>
                  <a:ea typeface="+mn-ea"/>
                </a:rPr>
                <a:t>the shorter time, the better</a:t>
              </a:r>
              <a:endParaRPr lang="ja-JP" altLang="en-US" sz="12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0B9F872-00B3-194A-92D5-24C11D96588E}"/>
                </a:ext>
              </a:extLst>
            </p:cNvPr>
            <p:cNvSpPr txBox="1"/>
            <p:nvPr/>
          </p:nvSpPr>
          <p:spPr>
            <a:xfrm>
              <a:off x="17679097" y="32463294"/>
              <a:ext cx="435073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l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time</a:t>
              </a:r>
              <a:endParaRPr lang="ja-JP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3E53CEB-F91F-474B-9904-62F66CFAB10D}"/>
                </a:ext>
              </a:extLst>
            </p:cNvPr>
            <p:cNvSpPr txBox="1"/>
            <p:nvPr/>
          </p:nvSpPr>
          <p:spPr>
            <a:xfrm>
              <a:off x="19902402" y="32463294"/>
              <a:ext cx="511236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l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time</a:t>
              </a:r>
              <a:endParaRPr lang="ja-JP" altLang="en-US" sz="120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82" name="オブジェクト 81">
              <a:extLst>
                <a:ext uri="{FF2B5EF4-FFF2-40B4-BE49-F238E27FC236}">
                  <a16:creationId xmlns:a16="http://schemas.microsoft.com/office/drawing/2014/main" id="{CD73BE11-C207-B742-83E1-6E025C3F4E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360487"/>
                </p:ext>
              </p:extLst>
            </p:nvPr>
          </p:nvGraphicFramePr>
          <p:xfrm>
            <a:off x="15955295" y="32979182"/>
            <a:ext cx="4295775" cy="107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" name="シート" r:id="rId16" imgW="5727700" imgH="1435100" progId="Excel.Sheet.12">
                    <p:embed/>
                  </p:oleObj>
                </mc:Choice>
                <mc:Fallback>
                  <p:oleObj name="シート" r:id="rId16" imgW="5727700" imgH="1435100" progId="Excel.Sheet.12">
                    <p:embed/>
                    <p:pic>
                      <p:nvPicPr>
                        <p:cNvPr id="26" name="オブジェクト 25">
                          <a:extLst>
                            <a:ext uri="{FF2B5EF4-FFF2-40B4-BE49-F238E27FC236}">
                              <a16:creationId xmlns:a16="http://schemas.microsoft.com/office/drawing/2014/main" id="{DF257238-B637-8C4A-98A8-BF21D04DA6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955295" y="32979182"/>
                          <a:ext cx="4295775" cy="1076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D12AC78F-8B13-914D-B935-C273CA2BCAE3}"/>
                </a:ext>
              </a:extLst>
            </p:cNvPr>
            <p:cNvSpPr/>
            <p:nvPr/>
          </p:nvSpPr>
          <p:spPr>
            <a:xfrm>
              <a:off x="18188910" y="33266488"/>
              <a:ext cx="612202" cy="330495"/>
            </a:xfrm>
            <a:prstGeom prst="ellips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algn="l" defTabSz="685800" rtl="0" latinLnBrk="1" hangingPunct="0"/>
              <a:endParaRPr lang="ja-JP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69A26622-3FC2-3C47-8E51-2D369A11EE34}"/>
                </a:ext>
              </a:extLst>
            </p:cNvPr>
            <p:cNvSpPr/>
            <p:nvPr/>
          </p:nvSpPr>
          <p:spPr>
            <a:xfrm>
              <a:off x="19782992" y="33503850"/>
              <a:ext cx="603290" cy="277976"/>
            </a:xfrm>
            <a:prstGeom prst="ellipse">
              <a:avLst/>
            </a:prstGeom>
            <a:noFill/>
            <a:ln w="25400" cap="flat">
              <a:solidFill>
                <a:srgbClr val="FF40FF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algn="l" defTabSz="685800" rtl="0" latinLnBrk="1" hangingPunct="0"/>
              <a:endParaRPr lang="ja-JP" altLang="en-US" sz="1350">
                <a:solidFill>
                  <a:srgbClr val="000000"/>
                </a:solidFill>
              </a:endParaRPr>
            </a:p>
          </p:txBody>
        </p:sp>
        <p:cxnSp>
          <p:nvCxnSpPr>
            <p:cNvPr id="85" name="曲線コネクタ 84">
              <a:extLst>
                <a:ext uri="{FF2B5EF4-FFF2-40B4-BE49-F238E27FC236}">
                  <a16:creationId xmlns:a16="http://schemas.microsoft.com/office/drawing/2014/main" id="{F0D81E4F-F53A-0C43-9DEF-E18F1F5F2569}"/>
                </a:ext>
              </a:extLst>
            </p:cNvPr>
            <p:cNvCxnSpPr>
              <a:cxnSpLocks/>
              <a:stCxn id="79" idx="2"/>
              <a:endCxn id="83" idx="1"/>
            </p:cNvCxnSpPr>
            <p:nvPr/>
          </p:nvCxnSpPr>
          <p:spPr>
            <a:xfrm rot="16200000" flipH="1">
              <a:off x="17062975" y="32099298"/>
              <a:ext cx="1122348" cy="1308832"/>
            </a:xfrm>
            <a:prstGeom prst="curvedConnector3">
              <a:avLst>
                <a:gd name="adj1" fmla="val 50000"/>
              </a:avLst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曲線コネクタ 85">
              <a:extLst>
                <a:ext uri="{FF2B5EF4-FFF2-40B4-BE49-F238E27FC236}">
                  <a16:creationId xmlns:a16="http://schemas.microsoft.com/office/drawing/2014/main" id="{003E9FEA-64B7-394A-8FF5-FB66BFD120DB}"/>
                </a:ext>
              </a:extLst>
            </p:cNvPr>
            <p:cNvCxnSpPr>
              <a:cxnSpLocks/>
              <a:endCxn id="84" idx="7"/>
            </p:cNvCxnSpPr>
            <p:nvPr/>
          </p:nvCxnSpPr>
          <p:spPr>
            <a:xfrm rot="16200000" flipH="1">
              <a:off x="19294528" y="32541155"/>
              <a:ext cx="1374676" cy="632131"/>
            </a:xfrm>
            <a:prstGeom prst="curvedConnector3">
              <a:avLst/>
            </a:prstGeom>
            <a:noFill/>
            <a:ln w="25400" cap="flat">
              <a:solidFill>
                <a:srgbClr val="FF40FF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810FB626-B3B5-0940-A074-0E9532582BD2}"/>
                </a:ext>
              </a:extLst>
            </p:cNvPr>
            <p:cNvSpPr/>
            <p:nvPr/>
          </p:nvSpPr>
          <p:spPr>
            <a:xfrm>
              <a:off x="18476617" y="31397340"/>
              <a:ext cx="1306375" cy="10274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CF32A6E-9829-4C4D-86BC-CF7D7027DC02}"/>
                </a:ext>
              </a:extLst>
            </p:cNvPr>
            <p:cNvSpPr/>
            <p:nvPr/>
          </p:nvSpPr>
          <p:spPr>
            <a:xfrm>
              <a:off x="18493423" y="31493354"/>
              <a:ext cx="1391474" cy="91233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81555B2-9065-8748-831C-E840CC6519AA}"/>
                </a:ext>
              </a:extLst>
            </p:cNvPr>
            <p:cNvSpPr txBox="1"/>
            <p:nvPr/>
          </p:nvSpPr>
          <p:spPr>
            <a:xfrm>
              <a:off x="18493423" y="31746936"/>
              <a:ext cx="2222571" cy="43858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l" defTabSz="685800" rtl="0" latinLnBrk="1" hangingPunct="0"/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power x time = energy (</a:t>
              </a:r>
              <a:r>
                <a:rPr lang="en-US" altLang="ja-JP" sz="1200" dirty="0" err="1">
                  <a:solidFill>
                    <a:srgbClr val="000000"/>
                  </a:solidFill>
                  <a:latin typeface="+mn-ea"/>
                  <a:ea typeface="+mn-ea"/>
                </a:rPr>
                <a:t>Wh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algn="l" defTabSz="685800" rtl="0" latinLnBrk="1" hangingPunct="0"/>
              <a:r>
                <a:rPr lang="en-US" altLang="ja-JP" sz="1200" dirty="0">
                  <a:solidFill>
                    <a:srgbClr val="FF40FF"/>
                  </a:solidFill>
                  <a:latin typeface="+mn-ea"/>
                  <a:ea typeface="+mn-ea"/>
                </a:rPr>
                <a:t>the smaller area, the better</a:t>
              </a:r>
              <a:endParaRPr lang="ja-JP" altLang="en-US" sz="1200">
                <a:solidFill>
                  <a:srgbClr val="FF40FF"/>
                </a:solidFill>
                <a:latin typeface="+mn-ea"/>
                <a:ea typeface="+mn-ea"/>
              </a:endParaRP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C2D8A5C7-AA33-534A-87B1-B46CCBDC971A}"/>
                </a:ext>
              </a:extLst>
            </p:cNvPr>
            <p:cNvCxnSpPr>
              <a:cxnSpLocks/>
            </p:cNvCxnSpPr>
            <p:nvPr/>
          </p:nvCxnSpPr>
          <p:spPr>
            <a:xfrm>
              <a:off x="18174766" y="32435166"/>
              <a:ext cx="1917136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3" name="テキスト プレースホルダー 4">
            <a:extLst>
              <a:ext uri="{FF2B5EF4-FFF2-40B4-BE49-F238E27FC236}">
                <a16:creationId xmlns:a16="http://schemas.microsoft.com/office/drawing/2014/main" id="{52D5DC61-0113-DB4F-BC84-B7FCDA50C4E0}"/>
              </a:ext>
            </a:extLst>
          </p:cNvPr>
          <p:cNvSpPr txBox="1">
            <a:spLocks/>
          </p:cNvSpPr>
          <p:nvPr/>
        </p:nvSpPr>
        <p:spPr>
          <a:xfrm>
            <a:off x="15536975" y="30360051"/>
            <a:ext cx="4501884" cy="557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500" b="1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500" b="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500" b="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50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50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r>
              <a:rPr kumimoji="1" lang="en-US" altLang="ja-JP" sz="1200" b="0" dirty="0" err="1">
                <a:latin typeface="+mn-lt"/>
                <a:ea typeface="Meiryo UI" panose="020B0604030504040204" pitchFamily="34" charset="-128"/>
              </a:rPr>
              <a:t>NTChem</a:t>
            </a:r>
            <a:r>
              <a:rPr kumimoji="1" lang="en-US" altLang="ja-JP" sz="1200" b="0" dirty="0">
                <a:latin typeface="+mn-lt"/>
                <a:ea typeface="Meiryo UI" panose="020B0604030504040204" pitchFamily="34" charset="-128"/>
              </a:rPr>
              <a:t> power profile example, same job, same # of nodes/job</a:t>
            </a:r>
          </a:p>
          <a:p>
            <a:r>
              <a:rPr kumimoji="1" lang="en-US" altLang="ja-JP" sz="1200" b="0" dirty="0">
                <a:latin typeface="+mn-lt"/>
                <a:ea typeface="Meiryo UI" panose="020B0604030504040204" pitchFamily="34" charset="-128"/>
              </a:rPr>
              <a:t>speed and power axes are both  relative to </a:t>
            </a:r>
            <a:r>
              <a:rPr kumimoji="1" lang="en-US" altLang="ja-JP" sz="1200" b="0" dirty="0">
                <a:solidFill>
                  <a:srgbClr val="FF40FF"/>
                </a:solidFill>
                <a:latin typeface="+mn-lt"/>
                <a:ea typeface="Meiryo UI" panose="020B0604030504040204" pitchFamily="34" charset="-128"/>
              </a:rPr>
              <a:t>eco off normal mode</a:t>
            </a:r>
            <a:endParaRPr kumimoji="1" lang="ja-JP" altLang="en-US" sz="1200" b="0">
              <a:solidFill>
                <a:schemeClr val="tx1"/>
              </a:solidFill>
              <a:latin typeface="+mn-lt"/>
              <a:ea typeface="Meiryo UI" panose="020B0604030504040204" pitchFamily="34" charset="-128"/>
            </a:endParaRPr>
          </a:p>
        </p:txBody>
      </p:sp>
      <p:sp>
        <p:nvSpPr>
          <p:cNvPr id="92" name="テキスト プレースホルダー 2">
            <a:extLst>
              <a:ext uri="{FF2B5EF4-FFF2-40B4-BE49-F238E27FC236}">
                <a16:creationId xmlns:a16="http://schemas.microsoft.com/office/drawing/2014/main" id="{C65B7C78-D1EB-9144-A3FE-CCCB7B73F968}"/>
              </a:ext>
            </a:extLst>
          </p:cNvPr>
          <p:cNvSpPr txBox="1">
            <a:spLocks/>
          </p:cNvSpPr>
          <p:nvPr/>
        </p:nvSpPr>
        <p:spPr>
          <a:xfrm>
            <a:off x="11713056" y="40476613"/>
            <a:ext cx="1942193" cy="641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ja-JP" sz="1200" b="0" dirty="0">
                <a:latin typeface="+mn-lt"/>
              </a:rPr>
              <a:t>NICAM+LETKF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1200" b="0" dirty="0">
                <a:latin typeface="+mn-lt"/>
              </a:rPr>
              <a:t>1024 ensemble members x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1200" b="0" dirty="0">
                <a:latin typeface="+mn-lt"/>
              </a:rPr>
              <a:t>128 nodes/member</a:t>
            </a:r>
          </a:p>
          <a:p>
            <a:pPr marL="0" indent="0">
              <a:lnSpc>
                <a:spcPct val="50000"/>
              </a:lnSpc>
              <a:buNone/>
            </a:pPr>
            <a:endParaRPr kumimoji="1" lang="en-US" altLang="ja-JP" sz="1200" b="0" dirty="0">
              <a:latin typeface="+mn-lt"/>
            </a:endParaRPr>
          </a:p>
        </p:txBody>
      </p:sp>
      <p:pic>
        <p:nvPicPr>
          <p:cNvPr id="94" name="図 93">
            <a:extLst>
              <a:ext uri="{FF2B5EF4-FFF2-40B4-BE49-F238E27FC236}">
                <a16:creationId xmlns:a16="http://schemas.microsoft.com/office/drawing/2014/main" id="{F22598F7-0D13-3B43-ADCC-9C098AFB13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299" y="22477614"/>
            <a:ext cx="3072463" cy="2046235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4FA97FFF-20C9-D441-918A-785E917A60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313" y="22477355"/>
            <a:ext cx="2861381" cy="2037650"/>
          </a:xfrm>
          <a:prstGeom prst="rect">
            <a:avLst/>
          </a:prstGeom>
        </p:spPr>
      </p:pic>
      <p:sp>
        <p:nvSpPr>
          <p:cNvPr id="96" name="テキスト プレースホルダー 2">
            <a:extLst>
              <a:ext uri="{FF2B5EF4-FFF2-40B4-BE49-F238E27FC236}">
                <a16:creationId xmlns:a16="http://schemas.microsoft.com/office/drawing/2014/main" id="{D5531512-742B-C748-B9FF-BB4AAA1EB28F}"/>
              </a:ext>
            </a:extLst>
          </p:cNvPr>
          <p:cNvSpPr txBox="1">
            <a:spLocks/>
          </p:cNvSpPr>
          <p:nvPr/>
        </p:nvSpPr>
        <p:spPr>
          <a:xfrm>
            <a:off x="16014550" y="22519836"/>
            <a:ext cx="2446425" cy="1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-3572">
              <a:buNone/>
            </a:pPr>
            <a:r>
              <a:rPr kumimoji="1" lang="en-US" altLang="ja-JP" sz="1000" b="0" dirty="0">
                <a:latin typeface="+mn-lt"/>
              </a:rPr>
              <a:t>seq. and serial inner prod.</a:t>
            </a:r>
          </a:p>
        </p:txBody>
      </p:sp>
      <p:sp>
        <p:nvSpPr>
          <p:cNvPr id="97" name="テキスト プレースホルダー 2">
            <a:extLst>
              <a:ext uri="{FF2B5EF4-FFF2-40B4-BE49-F238E27FC236}">
                <a16:creationId xmlns:a16="http://schemas.microsoft.com/office/drawing/2014/main" id="{B97A659A-8247-1B43-B2C9-1000AF33450D}"/>
              </a:ext>
            </a:extLst>
          </p:cNvPr>
          <p:cNvSpPr txBox="1">
            <a:spLocks/>
          </p:cNvSpPr>
          <p:nvPr/>
        </p:nvSpPr>
        <p:spPr>
          <a:xfrm>
            <a:off x="18460975" y="22512991"/>
            <a:ext cx="1786464" cy="419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-3572" algn="ctr">
              <a:buNone/>
            </a:pPr>
            <a:r>
              <a:rPr kumimoji="1" lang="en-US" altLang="ja-JP" sz="1000" b="0" dirty="0">
                <a:latin typeface="+mn-lt"/>
              </a:rPr>
              <a:t>unrolling</a:t>
            </a:r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E3ABD8F1-4FEC-1242-9D04-0A256F78C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525" y="22466719"/>
            <a:ext cx="2099783" cy="2053154"/>
          </a:xfrm>
          <a:prstGeom prst="rect">
            <a:avLst/>
          </a:prstGeom>
        </p:spPr>
      </p:pic>
      <p:sp>
        <p:nvSpPr>
          <p:cNvPr id="99" name="テキスト プレースホルダー 2">
            <a:extLst>
              <a:ext uri="{FF2B5EF4-FFF2-40B4-BE49-F238E27FC236}">
                <a16:creationId xmlns:a16="http://schemas.microsoft.com/office/drawing/2014/main" id="{12539282-5FF1-6C41-90C4-C7BD9E272D2D}"/>
              </a:ext>
            </a:extLst>
          </p:cNvPr>
          <p:cNvSpPr txBox="1">
            <a:spLocks/>
          </p:cNvSpPr>
          <p:nvPr/>
        </p:nvSpPr>
        <p:spPr>
          <a:xfrm>
            <a:off x="20549187" y="22519838"/>
            <a:ext cx="1786464" cy="454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-3572" algn="ctr">
              <a:buNone/>
            </a:pPr>
            <a:r>
              <a:rPr kumimoji="1" lang="en-US" altLang="ja-JP" sz="1000" b="0" dirty="0">
                <a:latin typeface="+mn-lt"/>
              </a:rPr>
              <a:t>aggressive optimization</a:t>
            </a: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D23E9FFB-C725-5043-A6ED-6283E76CC8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742" y="23207746"/>
            <a:ext cx="1702164" cy="1375879"/>
          </a:xfrm>
          <a:prstGeom prst="rect">
            <a:avLst/>
          </a:prstGeom>
        </p:spPr>
      </p:pic>
      <p:sp>
        <p:nvSpPr>
          <p:cNvPr id="101" name="テキスト プレースホルダー 2">
            <a:extLst>
              <a:ext uri="{FF2B5EF4-FFF2-40B4-BE49-F238E27FC236}">
                <a16:creationId xmlns:a16="http://schemas.microsoft.com/office/drawing/2014/main" id="{D9F9FCD2-1E76-824B-9D58-DF66AB19A8E0}"/>
              </a:ext>
            </a:extLst>
          </p:cNvPr>
          <p:cNvSpPr txBox="1">
            <a:spLocks/>
          </p:cNvSpPr>
          <p:nvPr/>
        </p:nvSpPr>
        <p:spPr>
          <a:xfrm>
            <a:off x="22440308" y="22477354"/>
            <a:ext cx="1702164" cy="7197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-3572" algn="ctr">
              <a:buNone/>
            </a:pPr>
            <a:r>
              <a:rPr kumimoji="1" lang="en-US" altLang="ja-JP" sz="1000" b="0" dirty="0" err="1">
                <a:latin typeface="+mn-lt"/>
              </a:rPr>
              <a:t>Fugaku</a:t>
            </a:r>
            <a:r>
              <a:rPr kumimoji="1" lang="en-US" altLang="ja-JP" sz="1000" b="0" dirty="0">
                <a:latin typeface="+mn-lt"/>
              </a:rPr>
              <a:t> </a:t>
            </a:r>
          </a:p>
        </p:txBody>
      </p:sp>
      <p:sp>
        <p:nvSpPr>
          <p:cNvPr id="102" name="テキスト プレースホルダー 2">
            <a:extLst>
              <a:ext uri="{FF2B5EF4-FFF2-40B4-BE49-F238E27FC236}">
                <a16:creationId xmlns:a16="http://schemas.microsoft.com/office/drawing/2014/main" id="{3745C44E-8783-9146-A756-5AEFBA5ADEB6}"/>
              </a:ext>
            </a:extLst>
          </p:cNvPr>
          <p:cNvSpPr txBox="1">
            <a:spLocks/>
          </p:cNvSpPr>
          <p:nvPr/>
        </p:nvSpPr>
        <p:spPr>
          <a:xfrm>
            <a:off x="21586177" y="22756055"/>
            <a:ext cx="2429299" cy="780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-3572" algn="ctr">
              <a:lnSpc>
                <a:spcPct val="30000"/>
              </a:lnSpc>
              <a:buNone/>
            </a:pPr>
            <a:endParaRPr kumimoji="1" lang="en-US" altLang="ja-JP" sz="1000" b="0" dirty="0">
              <a:latin typeface="+mn-lt"/>
            </a:endParaRPr>
          </a:p>
          <a:p>
            <a:pPr marL="0" indent="-3572" algn="ctr">
              <a:lnSpc>
                <a:spcPct val="30000"/>
              </a:lnSpc>
              <a:buNone/>
            </a:pPr>
            <a:r>
              <a:rPr kumimoji="1" lang="en-US" altLang="ja-JP" sz="1000" b="0" dirty="0">
                <a:latin typeface="+mn-lt"/>
              </a:rPr>
              <a:t>compiler aggressive optimization</a:t>
            </a:r>
          </a:p>
          <a:p>
            <a:pPr marL="0" indent="-3572" algn="ctr">
              <a:lnSpc>
                <a:spcPct val="30000"/>
              </a:lnSpc>
              <a:buNone/>
            </a:pPr>
            <a:r>
              <a:rPr kumimoji="1" lang="en-US" altLang="ja-JP" sz="1000" b="0" dirty="0">
                <a:latin typeface="+mn-lt"/>
              </a:rPr>
              <a:t>loops restructured,</a:t>
            </a:r>
          </a:p>
          <a:p>
            <a:pPr marL="0" indent="-3572" algn="ctr">
              <a:lnSpc>
                <a:spcPct val="30000"/>
              </a:lnSpc>
              <a:buNone/>
            </a:pPr>
            <a:r>
              <a:rPr kumimoji="1" lang="en-US" altLang="ja-JP" sz="1000" b="0" dirty="0">
                <a:latin typeface="+mn-lt"/>
              </a:rPr>
              <a:t>SVE SIMD instructions,</a:t>
            </a:r>
          </a:p>
          <a:p>
            <a:pPr marL="0" indent="-3572" algn="ctr">
              <a:lnSpc>
                <a:spcPct val="30000"/>
              </a:lnSpc>
              <a:buNone/>
            </a:pPr>
            <a:r>
              <a:rPr kumimoji="1" lang="en-US" altLang="ja-JP" sz="1000" b="0" dirty="0">
                <a:latin typeface="+mn-lt"/>
              </a:rPr>
              <a:t>software pipelining</a:t>
            </a:r>
          </a:p>
        </p:txBody>
      </p:sp>
      <p:sp>
        <p:nvSpPr>
          <p:cNvPr id="103" name="テキスト プレースホルダー 2">
            <a:extLst>
              <a:ext uri="{FF2B5EF4-FFF2-40B4-BE49-F238E27FC236}">
                <a16:creationId xmlns:a16="http://schemas.microsoft.com/office/drawing/2014/main" id="{680336DA-48A9-E240-9476-069A95F38D66}"/>
              </a:ext>
            </a:extLst>
          </p:cNvPr>
          <p:cNvSpPr txBox="1">
            <a:spLocks/>
          </p:cNvSpPr>
          <p:nvPr/>
        </p:nvSpPr>
        <p:spPr>
          <a:xfrm>
            <a:off x="20688675" y="22257899"/>
            <a:ext cx="3326801" cy="203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0">
              <a:buNone/>
            </a:pPr>
            <a:r>
              <a:rPr kumimoji="1" lang="en-US" altLang="ja-JP" sz="1200" b="0" dirty="0">
                <a:latin typeface="+mn-lt"/>
              </a:rPr>
              <a:t>compiler’s automatic optimization feature</a:t>
            </a:r>
            <a:endParaRPr kumimoji="1" lang="en-US" altLang="ja-JP" sz="1200" dirty="0">
              <a:latin typeface="+mn-lt"/>
            </a:endParaRPr>
          </a:p>
        </p:txBody>
      </p:sp>
      <p:sp>
        <p:nvSpPr>
          <p:cNvPr id="106" name="テキスト プレースホルダー 2">
            <a:extLst>
              <a:ext uri="{FF2B5EF4-FFF2-40B4-BE49-F238E27FC236}">
                <a16:creationId xmlns:a16="http://schemas.microsoft.com/office/drawing/2014/main" id="{6181C563-45B2-7346-9E23-A08687299911}"/>
              </a:ext>
            </a:extLst>
          </p:cNvPr>
          <p:cNvSpPr txBox="1">
            <a:spLocks/>
          </p:cNvSpPr>
          <p:nvPr/>
        </p:nvSpPr>
        <p:spPr>
          <a:xfrm>
            <a:off x="7699009" y="36566378"/>
            <a:ext cx="5739876" cy="14787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r>
              <a:rPr kumimoji="1" lang="en-US" altLang="ja-JP" sz="1200" b="0" dirty="0">
                <a:latin typeface="+mn-lt"/>
              </a:rPr>
              <a:t>Scalar code example</a:t>
            </a:r>
          </a:p>
          <a:p>
            <a:pPr lvl="1"/>
            <a:r>
              <a:rPr kumimoji="1" lang="en-US" altLang="ja-JP" sz="1200" dirty="0">
                <a:latin typeface="+mn-lt"/>
              </a:rPr>
              <a:t>Loop fusing for longer loop</a:t>
            </a:r>
          </a:p>
          <a:p>
            <a:pPr lvl="1"/>
            <a:r>
              <a:rPr kumimoji="1" lang="en-US" altLang="ja-JP" sz="1200" dirty="0">
                <a:latin typeface="+mn-lt"/>
              </a:rPr>
              <a:t>Dimension exchange for shorter memory access stride</a:t>
            </a:r>
          </a:p>
          <a:p>
            <a:r>
              <a:rPr kumimoji="1" lang="en-US" altLang="ja-JP" sz="1200" b="0" dirty="0">
                <a:latin typeface="+mn-lt"/>
              </a:rPr>
              <a:t>The effect</a:t>
            </a:r>
          </a:p>
          <a:p>
            <a:pPr lvl="1"/>
            <a:r>
              <a:rPr kumimoji="1" lang="en-US" altLang="ja-JP" sz="1200" dirty="0">
                <a:latin typeface="+mn-lt"/>
              </a:rPr>
              <a:t>reduced data access wait time (lower green and flesh color)</a:t>
            </a:r>
          </a:p>
          <a:p>
            <a:pPr lvl="1"/>
            <a:r>
              <a:rPr kumimoji="1" lang="en-US" altLang="ja-JP" sz="1200" dirty="0">
                <a:latin typeface="+mn-lt"/>
              </a:rPr>
              <a:t>still long </a:t>
            </a:r>
            <a:r>
              <a:rPr kumimoji="1" lang="en-US" altLang="ja-JP" sz="1200" dirty="0" err="1">
                <a:latin typeface="+mn-lt"/>
              </a:rPr>
              <a:t>f</a:t>
            </a:r>
            <a:r>
              <a:rPr kumimoji="1" lang="en-US" altLang="ja-JP" sz="1200" b="0" dirty="0" err="1">
                <a:latin typeface="+mn-lt"/>
              </a:rPr>
              <a:t>.p</a:t>
            </a:r>
            <a:r>
              <a:rPr kumimoji="1" lang="en-US" altLang="ja-JP" sz="1200" b="0" dirty="0">
                <a:latin typeface="+mn-lt"/>
              </a:rPr>
              <a:t>. ops wait time (violet)</a:t>
            </a:r>
            <a:r>
              <a:rPr kumimoji="1" lang="en-US" altLang="ja-JP" sz="1200" dirty="0">
                <a:latin typeface="+mn-lt"/>
              </a:rPr>
              <a:t> because of sequential(non-SVE) ops</a:t>
            </a:r>
          </a:p>
        </p:txBody>
      </p:sp>
      <p:sp>
        <p:nvSpPr>
          <p:cNvPr id="107" name="テキスト プレースホルダー 2">
            <a:extLst>
              <a:ext uri="{FF2B5EF4-FFF2-40B4-BE49-F238E27FC236}">
                <a16:creationId xmlns:a16="http://schemas.microsoft.com/office/drawing/2014/main" id="{2EBB611A-CFFF-3542-834D-C1E1663383B7}"/>
              </a:ext>
            </a:extLst>
          </p:cNvPr>
          <p:cNvSpPr txBox="1">
            <a:spLocks/>
          </p:cNvSpPr>
          <p:nvPr/>
        </p:nvSpPr>
        <p:spPr>
          <a:xfrm>
            <a:off x="3509892" y="36449001"/>
            <a:ext cx="3694730" cy="54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600" b="1" baseline="0">
                <a:latin typeface="+mn-ea"/>
                <a:ea typeface="+mn-ea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600" b="0" baseline="0">
                <a:latin typeface="+mn-ea"/>
                <a:ea typeface="+mn-ea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8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600" baseline="0">
                <a:latin typeface="+mn-ea"/>
                <a:ea typeface="+mn-ea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kumimoji="1" lang="en-US" altLang="ja-JP" sz="1200" b="0" dirty="0">
                <a:latin typeface="+mn-lt"/>
              </a:rPr>
              <a:t>time in vertical axis</a:t>
            </a: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ja-JP" sz="1200" b="0" dirty="0">
                <a:latin typeface="+mn-lt"/>
              </a:rPr>
              <a:t>Color represents the architectural components where the instructions are handled and are busy. </a:t>
            </a:r>
            <a:endParaRPr kumimoji="1" lang="en-US" altLang="ja-JP" sz="1200" dirty="0">
              <a:latin typeface="+mn-lt"/>
            </a:endParaRPr>
          </a:p>
        </p:txBody>
      </p:sp>
      <p:sp>
        <p:nvSpPr>
          <p:cNvPr id="104" name="テキスト プレースホルダー 4">
            <a:extLst>
              <a:ext uri="{FF2B5EF4-FFF2-40B4-BE49-F238E27FC236}">
                <a16:creationId xmlns:a16="http://schemas.microsoft.com/office/drawing/2014/main" id="{D0BDA286-770E-F341-9A84-083B24B0AC98}"/>
              </a:ext>
            </a:extLst>
          </p:cNvPr>
          <p:cNvSpPr txBox="1">
            <a:spLocks/>
          </p:cNvSpPr>
          <p:nvPr/>
        </p:nvSpPr>
        <p:spPr>
          <a:xfrm>
            <a:off x="21430954" y="30357682"/>
            <a:ext cx="2271931" cy="559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500" b="1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500" b="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500" b="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50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50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r>
              <a:rPr lang="en-US" altLang="ja-JP" sz="1200" b="0" dirty="0">
                <a:latin typeface="+mn-lt"/>
                <a:ea typeface="Meiryo UI" panose="020B0604030504040204" pitchFamily="34" charset="-128"/>
              </a:rPr>
              <a:t>Average of Target applications</a:t>
            </a:r>
          </a:p>
        </p:txBody>
      </p:sp>
      <p:sp>
        <p:nvSpPr>
          <p:cNvPr id="105" name="テキスト プレースホルダー 4">
            <a:extLst>
              <a:ext uri="{FF2B5EF4-FFF2-40B4-BE49-F238E27FC236}">
                <a16:creationId xmlns:a16="http://schemas.microsoft.com/office/drawing/2014/main" id="{280CB277-228E-BA46-9169-91E7CE3FABF3}"/>
              </a:ext>
            </a:extLst>
          </p:cNvPr>
          <p:cNvSpPr txBox="1">
            <a:spLocks/>
          </p:cNvSpPr>
          <p:nvPr/>
        </p:nvSpPr>
        <p:spPr>
          <a:xfrm>
            <a:off x="23885600" y="30289006"/>
            <a:ext cx="4455449" cy="7229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03597" indent="-203597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80000"/>
              <a:buFont typeface="Wingdings" panose="05000000000000000000" pitchFamily="2" charset="2"/>
              <a:buChar char="l"/>
              <a:defRPr sz="1500" b="1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1pPr>
            <a:lvl2pPr marL="407194" indent="-207169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65000"/>
              <a:buFont typeface="Wingdings" panose="05000000000000000000" pitchFamily="2" charset="2"/>
              <a:buChar char="l"/>
              <a:defRPr sz="1500" b="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2pPr>
            <a:lvl3pPr marL="607219" indent="-200025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45000"/>
              <a:buFont typeface="Wingdings" panose="05000000000000000000" pitchFamily="2" charset="2"/>
              <a:buChar char="l"/>
              <a:defRPr sz="1500" b="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3pPr>
            <a:lvl4pPr marL="808435" indent="-201216">
              <a:lnSpc>
                <a:spcPct val="100000"/>
              </a:lnSpc>
              <a:spcBef>
                <a:spcPts val="750"/>
              </a:spcBef>
              <a:buClr>
                <a:srgbClr val="B01F28"/>
              </a:buClr>
              <a:buSzPct val="130000"/>
              <a:buFont typeface="Adobe Caslon Pro Bold" panose="0205070206050A020403" pitchFamily="18" charset="0"/>
              <a:buChar char="-"/>
              <a:defRPr sz="150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4pPr>
            <a:lvl5pPr marL="1009650" indent="-201216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10000"/>
              <a:buFont typeface="Adobe Caslon Pro" panose="0205050205050A020403" pitchFamily="18" charset="0"/>
              <a:buChar char="-"/>
              <a:defRPr sz="1500" baseline="0">
                <a:latin typeface="Helvetica" pitchFamily="2" charset="0"/>
                <a:ea typeface="Meiryo UI" panose="020B0604030504040204" pitchFamily="50" charset="-128"/>
                <a:cs typeface="Helvetica" pitchFamily="2" charset="0"/>
                <a:sym typeface="Meiryo UI"/>
              </a:defRPr>
            </a:lvl5pPr>
            <a:lvl6pPr marL="1714500" indent="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Meiryo UI" panose="020B0604030504040204" pitchFamily="50" charset="-128"/>
              <a:buNone/>
              <a:defRPr sz="1200">
                <a:latin typeface="Meiryo UI"/>
                <a:ea typeface="Meiryo UI"/>
                <a:cs typeface="Meiryo UI"/>
                <a:sym typeface="Meiryo UI"/>
              </a:defRPr>
            </a:lvl6pPr>
            <a:lvl7pPr marL="22098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7pPr>
            <a:lvl8pPr marL="25527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8pPr>
            <a:lvl9pPr marL="2895600" indent="-152400">
              <a:lnSpc>
                <a:spcPct val="90000"/>
              </a:lnSpc>
              <a:spcBef>
                <a:spcPts val="750"/>
              </a:spcBef>
              <a:buClr>
                <a:srgbClr val="B01F28"/>
              </a:buClr>
              <a:buSzPct val="100000"/>
              <a:buFont typeface="Wingdings"/>
              <a:buChar char="•"/>
              <a:defRPr sz="1200">
                <a:latin typeface="Meiryo UI"/>
                <a:ea typeface="Meiryo UI"/>
                <a:cs typeface="Meiryo UI"/>
                <a:sym typeface="Meiryo UI"/>
              </a:defRPr>
            </a:lvl9pPr>
          </a:lstStyle>
          <a:p>
            <a:pPr marL="0" indent="0">
              <a:buNone/>
            </a:pPr>
            <a:r>
              <a:rPr lang="en-US" altLang="ja-JP" sz="1200" b="0" dirty="0">
                <a:latin typeface="+mn-lt"/>
                <a:ea typeface="Meiryo UI" panose="020B0604030504040204" pitchFamily="34" charset="-128"/>
              </a:rPr>
              <a:t>The results obtained on the evaluation environment in the trial phase do not guarantee the performance, power and other attributes of the supercomputer Fugaku at the start of its operation.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C0AB7C3-545C-5D40-8B02-F8F437E31D2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706412" y="30935032"/>
            <a:ext cx="5854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295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5153</TotalTime>
  <Words>1043</Words>
  <Application>Microsoft Macintosh PowerPoint</Application>
  <PresentationFormat>ユーザー設定</PresentationFormat>
  <Paragraphs>196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4" baseType="lpstr">
      <vt:lpstr>Meiryo UI</vt:lpstr>
      <vt:lpstr>MS PGothic</vt:lpstr>
      <vt:lpstr>游ゴシック</vt:lpstr>
      <vt:lpstr>游ゴシック</vt:lpstr>
      <vt:lpstr>游ゴシック Light</vt:lpstr>
      <vt:lpstr>Arial</vt:lpstr>
      <vt:lpstr>Calibri</vt:lpstr>
      <vt:lpstr>Calibri Light</vt:lpstr>
      <vt:lpstr>Helvetica</vt:lpstr>
      <vt:lpstr>Helvetica Neue</vt:lpstr>
      <vt:lpstr>Wingdings</vt:lpstr>
      <vt:lpstr>ホワイト</vt:lpstr>
      <vt:lpstr>シート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Kazunori Mikami</dc:creator>
  <cp:lastModifiedBy>Microsoft Office ユーザー</cp:lastModifiedBy>
  <cp:revision>283</cp:revision>
  <cp:lastPrinted>2020-06-04T06:40:35Z</cp:lastPrinted>
  <dcterms:created xsi:type="dcterms:W3CDTF">2020-02-02T03:06:35Z</dcterms:created>
  <dcterms:modified xsi:type="dcterms:W3CDTF">2020-10-27T08:40:21Z</dcterms:modified>
</cp:coreProperties>
</file>