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73" autoAdjust="0"/>
    <p:restoredTop sz="94695" autoAdjust="0"/>
  </p:normalViewPr>
  <p:slideViewPr>
    <p:cSldViewPr>
      <p:cViewPr varScale="1">
        <p:scale>
          <a:sx n="65" d="100"/>
          <a:sy n="65" d="100"/>
        </p:scale>
        <p:origin x="-112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29E0F-9B71-441A-92E9-672D61A93A6C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E530-E607-4AAB-A18C-B25ADE6A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8364A-460C-4947-9753-79304F8D1A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3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74" y="4344378"/>
            <a:ext cx="5030653" cy="411284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06" tIns="44953" rIns="89906" bIns="44953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DF9D-1161-4FE1-8340-8D55D659E7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78B4-20D3-42C2-82F4-C9492C634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6354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Definition of Sequential Labeling Task: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a binary image with several foreground objects (‘1’ pixels) in a black background (‘0’ pixels), mark all pixels belonging to the same object with a unique label.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Main Ideas of Sequential Labeling Algorithm: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Scan through the image only twice.</a:t>
            </a:r>
            <a:br>
              <a:rPr lang="en-US" sz="3200" dirty="0" smtClean="0"/>
            </a:br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scan:  Determine object labels.</a:t>
            </a:r>
            <a:br>
              <a:rPr lang="en-US" sz="3200" dirty="0" smtClean="0"/>
            </a:br>
            <a:r>
              <a:rPr lang="en-US" sz="3200" dirty="0" smtClean="0"/>
              <a:t>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scan:  Fix cases where more than 1 label appears in an object. 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During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scan:  Find the label of pixel ‘A’ based on the labels of pixels ‘B’, ‘C’, and ‘D’: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28700" y="5228665"/>
            <a:ext cx="952500" cy="1019735"/>
            <a:chOff x="457200" y="304800"/>
            <a:chExt cx="952500" cy="101973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33450" y="814667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 dirty="0"/>
                <a:t>A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57200" y="814667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 dirty="0"/>
                <a:t>B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33450" y="304800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C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7200" y="304800"/>
              <a:ext cx="476250" cy="509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dirty="0" smtClean="0">
                  <a:cs typeface="Times New Roman" panose="02020603050405020304" pitchFamily="18" charset="0"/>
                </a:rPr>
                <a:t>D</a:t>
              </a:r>
              <a:endParaRPr lang="en-US" altLang="en-US" b="0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57200" y="304800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57200" y="814667"/>
              <a:ext cx="952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57200" y="1324535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57200" y="304800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33450" y="304800"/>
              <a:ext cx="0" cy="1019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409700" y="304800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3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equential-labeling-flow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88900"/>
            <a:ext cx="5957888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1126191"/>
          </a:xfrm>
        </p:spPr>
        <p:txBody>
          <a:bodyPr/>
          <a:lstStyle/>
          <a:p>
            <a:r>
              <a:rPr lang="en-US" altLang="en-US" sz="3900" b="1" dirty="0" smtClean="0"/>
              <a:t>    Sequential </a:t>
            </a:r>
            <a:r>
              <a:rPr lang="en-US" altLang="en-US" sz="3900" b="1" dirty="0"/>
              <a:t>Labeling Algorithm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938895" y="453277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A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462645" y="453277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B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2938895" y="4022912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C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462645" y="4022912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2462645" y="402291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>
            <a:off x="2462645" y="4532779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2462645" y="504264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>
            <a:off x="2462645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>
            <a:off x="2938895" y="4022912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>
            <a:off x="3415145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4736522" y="453277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A</a:t>
            </a:r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4260272" y="453277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B</a:t>
            </a: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4736522" y="4022912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4260272" y="4022912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>
            <a:off x="4260272" y="402291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26" name="Line 18"/>
          <p:cNvSpPr>
            <a:spLocks noChangeShapeType="1"/>
          </p:cNvSpPr>
          <p:nvPr/>
        </p:nvSpPr>
        <p:spPr bwMode="auto">
          <a:xfrm>
            <a:off x="4260272" y="4532779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>
            <a:off x="4260272" y="504264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28" name="Line 20"/>
          <p:cNvSpPr>
            <a:spLocks noChangeShapeType="1"/>
          </p:cNvSpPr>
          <p:nvPr/>
        </p:nvSpPr>
        <p:spPr bwMode="auto">
          <a:xfrm>
            <a:off x="4260272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29" name="Line 21"/>
          <p:cNvSpPr>
            <a:spLocks noChangeShapeType="1"/>
          </p:cNvSpPr>
          <p:nvPr/>
        </p:nvSpPr>
        <p:spPr bwMode="auto">
          <a:xfrm>
            <a:off x="4736522" y="4022912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>
            <a:off x="5212772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5848350" y="453277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A</a:t>
            </a:r>
          </a:p>
        </p:txBody>
      </p:sp>
      <p:sp>
        <p:nvSpPr>
          <p:cNvPr id="222232" name="Rectangle 24"/>
          <p:cNvSpPr>
            <a:spLocks noChangeArrowheads="1"/>
          </p:cNvSpPr>
          <p:nvPr/>
        </p:nvSpPr>
        <p:spPr bwMode="auto">
          <a:xfrm>
            <a:off x="5372100" y="4532779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33" name="Rectangle 25"/>
          <p:cNvSpPr>
            <a:spLocks noChangeArrowheads="1"/>
          </p:cNvSpPr>
          <p:nvPr/>
        </p:nvSpPr>
        <p:spPr bwMode="auto">
          <a:xfrm>
            <a:off x="5848350" y="4022912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C</a:t>
            </a:r>
          </a:p>
        </p:txBody>
      </p:sp>
      <p:sp>
        <p:nvSpPr>
          <p:cNvPr id="222234" name="Rectangle 26"/>
          <p:cNvSpPr>
            <a:spLocks noChangeArrowheads="1"/>
          </p:cNvSpPr>
          <p:nvPr/>
        </p:nvSpPr>
        <p:spPr bwMode="auto">
          <a:xfrm>
            <a:off x="5372100" y="4022912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5372099" y="402291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36" name="Line 28"/>
          <p:cNvSpPr>
            <a:spLocks noChangeShapeType="1"/>
          </p:cNvSpPr>
          <p:nvPr/>
        </p:nvSpPr>
        <p:spPr bwMode="auto">
          <a:xfrm>
            <a:off x="5372099" y="4532779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37" name="Line 29"/>
          <p:cNvSpPr>
            <a:spLocks noChangeShapeType="1"/>
          </p:cNvSpPr>
          <p:nvPr/>
        </p:nvSpPr>
        <p:spPr bwMode="auto">
          <a:xfrm>
            <a:off x="5372099" y="504264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5372099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>
            <a:off x="5848349" y="4022912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40" name="Line 32"/>
          <p:cNvSpPr>
            <a:spLocks noChangeShapeType="1"/>
          </p:cNvSpPr>
          <p:nvPr/>
        </p:nvSpPr>
        <p:spPr bwMode="auto">
          <a:xfrm>
            <a:off x="6324599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51" name="Rectangle 43"/>
          <p:cNvSpPr>
            <a:spLocks noChangeArrowheads="1"/>
          </p:cNvSpPr>
          <p:nvPr/>
        </p:nvSpPr>
        <p:spPr bwMode="auto">
          <a:xfrm>
            <a:off x="5848350" y="5832662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52" name="Rectangle 44"/>
          <p:cNvSpPr>
            <a:spLocks noChangeArrowheads="1"/>
          </p:cNvSpPr>
          <p:nvPr/>
        </p:nvSpPr>
        <p:spPr bwMode="auto">
          <a:xfrm>
            <a:off x="5372100" y="5832662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53" name="Rectangle 45"/>
          <p:cNvSpPr>
            <a:spLocks noChangeArrowheads="1"/>
          </p:cNvSpPr>
          <p:nvPr/>
        </p:nvSpPr>
        <p:spPr bwMode="auto">
          <a:xfrm>
            <a:off x="5848350" y="5322794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C</a:t>
            </a:r>
          </a:p>
        </p:txBody>
      </p:sp>
      <p:sp>
        <p:nvSpPr>
          <p:cNvPr id="222254" name="Rectangle 46"/>
          <p:cNvSpPr>
            <a:spLocks noChangeArrowheads="1"/>
          </p:cNvSpPr>
          <p:nvPr/>
        </p:nvSpPr>
        <p:spPr bwMode="auto">
          <a:xfrm>
            <a:off x="5372100" y="5322794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255" name="Line 47"/>
          <p:cNvSpPr>
            <a:spLocks noChangeShapeType="1"/>
          </p:cNvSpPr>
          <p:nvPr/>
        </p:nvSpPr>
        <p:spPr bwMode="auto">
          <a:xfrm>
            <a:off x="5372099" y="5322794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56" name="Line 48"/>
          <p:cNvSpPr>
            <a:spLocks noChangeShapeType="1"/>
          </p:cNvSpPr>
          <p:nvPr/>
        </p:nvSpPr>
        <p:spPr bwMode="auto">
          <a:xfrm>
            <a:off x="5372099" y="5832662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57" name="Line 49"/>
          <p:cNvSpPr>
            <a:spLocks noChangeShapeType="1"/>
          </p:cNvSpPr>
          <p:nvPr/>
        </p:nvSpPr>
        <p:spPr bwMode="auto">
          <a:xfrm>
            <a:off x="5372099" y="6342529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58" name="Line 50"/>
          <p:cNvSpPr>
            <a:spLocks noChangeShapeType="1"/>
          </p:cNvSpPr>
          <p:nvPr/>
        </p:nvSpPr>
        <p:spPr bwMode="auto">
          <a:xfrm>
            <a:off x="5372099" y="5322794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59" name="Line 51"/>
          <p:cNvSpPr>
            <a:spLocks noChangeShapeType="1"/>
          </p:cNvSpPr>
          <p:nvPr/>
        </p:nvSpPr>
        <p:spPr bwMode="auto">
          <a:xfrm>
            <a:off x="5848349" y="5322794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60" name="Line 52"/>
          <p:cNvSpPr>
            <a:spLocks noChangeShapeType="1"/>
          </p:cNvSpPr>
          <p:nvPr/>
        </p:nvSpPr>
        <p:spPr bwMode="auto">
          <a:xfrm>
            <a:off x="6324599" y="5322794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71" name="Rectangle 63"/>
          <p:cNvSpPr>
            <a:spLocks noChangeArrowheads="1"/>
          </p:cNvSpPr>
          <p:nvPr/>
        </p:nvSpPr>
        <p:spPr bwMode="auto">
          <a:xfrm>
            <a:off x="2938895" y="5838265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72" name="Rectangle 64"/>
          <p:cNvSpPr>
            <a:spLocks noChangeArrowheads="1"/>
          </p:cNvSpPr>
          <p:nvPr/>
        </p:nvSpPr>
        <p:spPr bwMode="auto">
          <a:xfrm>
            <a:off x="2462645" y="5838265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B</a:t>
            </a:r>
          </a:p>
        </p:txBody>
      </p:sp>
      <p:sp>
        <p:nvSpPr>
          <p:cNvPr id="222273" name="Rectangle 65"/>
          <p:cNvSpPr>
            <a:spLocks noChangeArrowheads="1"/>
          </p:cNvSpPr>
          <p:nvPr/>
        </p:nvSpPr>
        <p:spPr bwMode="auto">
          <a:xfrm>
            <a:off x="2938895" y="5328397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C</a:t>
            </a:r>
          </a:p>
        </p:txBody>
      </p:sp>
      <p:sp>
        <p:nvSpPr>
          <p:cNvPr id="222274" name="Rectangle 66"/>
          <p:cNvSpPr>
            <a:spLocks noChangeArrowheads="1"/>
          </p:cNvSpPr>
          <p:nvPr/>
        </p:nvSpPr>
        <p:spPr bwMode="auto">
          <a:xfrm>
            <a:off x="2462645" y="5328397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75" name="Line 67"/>
          <p:cNvSpPr>
            <a:spLocks noChangeShapeType="1"/>
          </p:cNvSpPr>
          <p:nvPr/>
        </p:nvSpPr>
        <p:spPr bwMode="auto">
          <a:xfrm>
            <a:off x="2462645" y="532839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76" name="Line 68"/>
          <p:cNvSpPr>
            <a:spLocks noChangeShapeType="1"/>
          </p:cNvSpPr>
          <p:nvPr/>
        </p:nvSpPr>
        <p:spPr bwMode="auto">
          <a:xfrm>
            <a:off x="2462645" y="5838265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77" name="Line 69"/>
          <p:cNvSpPr>
            <a:spLocks noChangeShapeType="1"/>
          </p:cNvSpPr>
          <p:nvPr/>
        </p:nvSpPr>
        <p:spPr bwMode="auto">
          <a:xfrm>
            <a:off x="2462645" y="634813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78" name="Line 70"/>
          <p:cNvSpPr>
            <a:spLocks noChangeShapeType="1"/>
          </p:cNvSpPr>
          <p:nvPr/>
        </p:nvSpPr>
        <p:spPr bwMode="auto">
          <a:xfrm>
            <a:off x="2462645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79" name="Line 71"/>
          <p:cNvSpPr>
            <a:spLocks noChangeShapeType="1"/>
          </p:cNvSpPr>
          <p:nvPr/>
        </p:nvSpPr>
        <p:spPr bwMode="auto">
          <a:xfrm>
            <a:off x="2938895" y="5328397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80" name="Line 72"/>
          <p:cNvSpPr>
            <a:spLocks noChangeShapeType="1"/>
          </p:cNvSpPr>
          <p:nvPr/>
        </p:nvSpPr>
        <p:spPr bwMode="auto">
          <a:xfrm>
            <a:off x="3415145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81" name="Rectangle 73"/>
          <p:cNvSpPr>
            <a:spLocks noChangeArrowheads="1"/>
          </p:cNvSpPr>
          <p:nvPr/>
        </p:nvSpPr>
        <p:spPr bwMode="auto">
          <a:xfrm>
            <a:off x="7067550" y="5838265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82" name="Rectangle 74"/>
          <p:cNvSpPr>
            <a:spLocks noChangeArrowheads="1"/>
          </p:cNvSpPr>
          <p:nvPr/>
        </p:nvSpPr>
        <p:spPr bwMode="auto">
          <a:xfrm>
            <a:off x="6591300" y="5838265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83" name="Rectangle 75"/>
          <p:cNvSpPr>
            <a:spLocks noChangeArrowheads="1"/>
          </p:cNvSpPr>
          <p:nvPr/>
        </p:nvSpPr>
        <p:spPr bwMode="auto">
          <a:xfrm>
            <a:off x="7067550" y="5328397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284" name="Rectangle 76"/>
          <p:cNvSpPr>
            <a:spLocks noChangeArrowheads="1"/>
          </p:cNvSpPr>
          <p:nvPr/>
        </p:nvSpPr>
        <p:spPr bwMode="auto">
          <a:xfrm>
            <a:off x="6591300" y="5328397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285" name="Line 77"/>
          <p:cNvSpPr>
            <a:spLocks noChangeShapeType="1"/>
          </p:cNvSpPr>
          <p:nvPr/>
        </p:nvSpPr>
        <p:spPr bwMode="auto">
          <a:xfrm>
            <a:off x="6591300" y="532839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86" name="Line 78"/>
          <p:cNvSpPr>
            <a:spLocks noChangeShapeType="1"/>
          </p:cNvSpPr>
          <p:nvPr/>
        </p:nvSpPr>
        <p:spPr bwMode="auto">
          <a:xfrm>
            <a:off x="6591300" y="5838265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87" name="Line 79"/>
          <p:cNvSpPr>
            <a:spLocks noChangeShapeType="1"/>
          </p:cNvSpPr>
          <p:nvPr/>
        </p:nvSpPr>
        <p:spPr bwMode="auto">
          <a:xfrm>
            <a:off x="6591300" y="634813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88" name="Line 80"/>
          <p:cNvSpPr>
            <a:spLocks noChangeShapeType="1"/>
          </p:cNvSpPr>
          <p:nvPr/>
        </p:nvSpPr>
        <p:spPr bwMode="auto">
          <a:xfrm>
            <a:off x="6591300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89" name="Line 81"/>
          <p:cNvSpPr>
            <a:spLocks noChangeShapeType="1"/>
          </p:cNvSpPr>
          <p:nvPr/>
        </p:nvSpPr>
        <p:spPr bwMode="auto">
          <a:xfrm>
            <a:off x="7067550" y="5328397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90" name="Line 82"/>
          <p:cNvSpPr>
            <a:spLocks noChangeShapeType="1"/>
          </p:cNvSpPr>
          <p:nvPr/>
        </p:nvSpPr>
        <p:spPr bwMode="auto">
          <a:xfrm>
            <a:off x="7543800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291" name="Rectangle 83"/>
          <p:cNvSpPr>
            <a:spLocks noChangeArrowheads="1"/>
          </p:cNvSpPr>
          <p:nvPr/>
        </p:nvSpPr>
        <p:spPr bwMode="auto">
          <a:xfrm>
            <a:off x="8217478" y="5838265"/>
            <a:ext cx="476250" cy="509868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solidFill>
                  <a:schemeClr val="tx2"/>
                </a:solidFill>
                <a:latin typeface="Brush Script MT" pitchFamily="66" charset="0"/>
              </a:rPr>
              <a:t>L</a:t>
            </a:r>
          </a:p>
        </p:txBody>
      </p:sp>
      <p:sp>
        <p:nvSpPr>
          <p:cNvPr id="222292" name="Rectangle 84"/>
          <p:cNvSpPr>
            <a:spLocks noChangeArrowheads="1"/>
          </p:cNvSpPr>
          <p:nvPr/>
        </p:nvSpPr>
        <p:spPr bwMode="auto">
          <a:xfrm>
            <a:off x="7741228" y="5838265"/>
            <a:ext cx="476250" cy="509868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solidFill>
                  <a:schemeClr val="tx2"/>
                </a:solidFill>
                <a:latin typeface="Brush Script MT" pitchFamily="66" charset="0"/>
              </a:rPr>
              <a:t>L</a:t>
            </a:r>
          </a:p>
        </p:txBody>
      </p:sp>
      <p:sp>
        <p:nvSpPr>
          <p:cNvPr id="222293" name="Rectangle 85"/>
          <p:cNvSpPr>
            <a:spLocks noChangeArrowheads="1"/>
          </p:cNvSpPr>
          <p:nvPr/>
        </p:nvSpPr>
        <p:spPr bwMode="auto">
          <a:xfrm>
            <a:off x="8217478" y="5328397"/>
            <a:ext cx="476250" cy="509868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solidFill>
                  <a:schemeClr val="tx2"/>
                </a:solidFill>
                <a:latin typeface="Brush Script MT" pitchFamily="66" charset="0"/>
              </a:rPr>
              <a:t>L</a:t>
            </a:r>
          </a:p>
        </p:txBody>
      </p:sp>
      <p:sp>
        <p:nvSpPr>
          <p:cNvPr id="222294" name="Rectangle 86"/>
          <p:cNvSpPr>
            <a:spLocks noChangeArrowheads="1"/>
          </p:cNvSpPr>
          <p:nvPr/>
        </p:nvSpPr>
        <p:spPr bwMode="auto">
          <a:xfrm>
            <a:off x="7741228" y="5328397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295" name="Line 87"/>
          <p:cNvSpPr>
            <a:spLocks noChangeShapeType="1"/>
          </p:cNvSpPr>
          <p:nvPr/>
        </p:nvSpPr>
        <p:spPr bwMode="auto">
          <a:xfrm>
            <a:off x="7741227" y="532839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296" name="Line 88"/>
          <p:cNvSpPr>
            <a:spLocks noChangeShapeType="1"/>
          </p:cNvSpPr>
          <p:nvPr/>
        </p:nvSpPr>
        <p:spPr bwMode="auto">
          <a:xfrm>
            <a:off x="7741227" y="5838265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297" name="Line 89"/>
          <p:cNvSpPr>
            <a:spLocks noChangeShapeType="1"/>
          </p:cNvSpPr>
          <p:nvPr/>
        </p:nvSpPr>
        <p:spPr bwMode="auto">
          <a:xfrm>
            <a:off x="7741227" y="634813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298" name="Line 90"/>
          <p:cNvSpPr>
            <a:spLocks noChangeShapeType="1"/>
          </p:cNvSpPr>
          <p:nvPr/>
        </p:nvSpPr>
        <p:spPr bwMode="auto">
          <a:xfrm>
            <a:off x="7741227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299" name="Line 91"/>
          <p:cNvSpPr>
            <a:spLocks noChangeShapeType="1"/>
          </p:cNvSpPr>
          <p:nvPr/>
        </p:nvSpPr>
        <p:spPr bwMode="auto">
          <a:xfrm>
            <a:off x="8217477" y="5328397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00" name="Line 92"/>
          <p:cNvSpPr>
            <a:spLocks noChangeShapeType="1"/>
          </p:cNvSpPr>
          <p:nvPr/>
        </p:nvSpPr>
        <p:spPr bwMode="auto">
          <a:xfrm>
            <a:off x="8693727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01" name="Rectangle 93"/>
          <p:cNvSpPr>
            <a:spLocks noChangeArrowheads="1"/>
          </p:cNvSpPr>
          <p:nvPr/>
        </p:nvSpPr>
        <p:spPr bwMode="auto">
          <a:xfrm>
            <a:off x="7067550" y="4527176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A</a:t>
            </a:r>
          </a:p>
        </p:txBody>
      </p:sp>
      <p:sp>
        <p:nvSpPr>
          <p:cNvPr id="222302" name="Rectangle 94"/>
          <p:cNvSpPr>
            <a:spLocks noChangeArrowheads="1"/>
          </p:cNvSpPr>
          <p:nvPr/>
        </p:nvSpPr>
        <p:spPr bwMode="auto">
          <a:xfrm>
            <a:off x="6591300" y="4527176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 smtClean="0">
                <a:latin typeface="Brush Script MT" panose="03060802040406070304" pitchFamily="66" charset="0"/>
              </a:rPr>
              <a:t>L</a:t>
            </a:r>
            <a:r>
              <a:rPr lang="en-US" altLang="en-US" b="0" dirty="0" smtClean="0"/>
              <a:t> </a:t>
            </a:r>
            <a:endParaRPr lang="en-US" altLang="en-US" b="0" dirty="0"/>
          </a:p>
        </p:txBody>
      </p:sp>
      <p:sp>
        <p:nvSpPr>
          <p:cNvPr id="222303" name="Rectangle 95"/>
          <p:cNvSpPr>
            <a:spLocks noChangeArrowheads="1"/>
          </p:cNvSpPr>
          <p:nvPr/>
        </p:nvSpPr>
        <p:spPr bwMode="auto">
          <a:xfrm>
            <a:off x="7067550" y="4017309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Brush Script MT" pitchFamily="66" charset="0"/>
              </a:rPr>
              <a:t>L</a:t>
            </a:r>
          </a:p>
        </p:txBody>
      </p:sp>
      <p:sp>
        <p:nvSpPr>
          <p:cNvPr id="222304" name="Rectangle 96"/>
          <p:cNvSpPr>
            <a:spLocks noChangeArrowheads="1"/>
          </p:cNvSpPr>
          <p:nvPr/>
        </p:nvSpPr>
        <p:spPr bwMode="auto">
          <a:xfrm>
            <a:off x="6591300" y="401730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305" name="Line 97"/>
          <p:cNvSpPr>
            <a:spLocks noChangeShapeType="1"/>
          </p:cNvSpPr>
          <p:nvPr/>
        </p:nvSpPr>
        <p:spPr bwMode="auto">
          <a:xfrm>
            <a:off x="6591300" y="4017309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06" name="Line 98"/>
          <p:cNvSpPr>
            <a:spLocks noChangeShapeType="1"/>
          </p:cNvSpPr>
          <p:nvPr/>
        </p:nvSpPr>
        <p:spPr bwMode="auto">
          <a:xfrm>
            <a:off x="6591300" y="4527176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07" name="Line 99"/>
          <p:cNvSpPr>
            <a:spLocks noChangeShapeType="1"/>
          </p:cNvSpPr>
          <p:nvPr/>
        </p:nvSpPr>
        <p:spPr bwMode="auto">
          <a:xfrm>
            <a:off x="6591300" y="5037044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08" name="Line 100"/>
          <p:cNvSpPr>
            <a:spLocks noChangeShapeType="1"/>
          </p:cNvSpPr>
          <p:nvPr/>
        </p:nvSpPr>
        <p:spPr bwMode="auto">
          <a:xfrm>
            <a:off x="6591300" y="4017309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09" name="Line 101"/>
          <p:cNvSpPr>
            <a:spLocks noChangeShapeType="1"/>
          </p:cNvSpPr>
          <p:nvPr/>
        </p:nvSpPr>
        <p:spPr bwMode="auto">
          <a:xfrm>
            <a:off x="7067550" y="4017309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10" name="Line 102"/>
          <p:cNvSpPr>
            <a:spLocks noChangeShapeType="1"/>
          </p:cNvSpPr>
          <p:nvPr/>
        </p:nvSpPr>
        <p:spPr bwMode="auto">
          <a:xfrm>
            <a:off x="7543800" y="4017309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11" name="Rectangle 103"/>
          <p:cNvSpPr>
            <a:spLocks noChangeArrowheads="1"/>
          </p:cNvSpPr>
          <p:nvPr/>
        </p:nvSpPr>
        <p:spPr bwMode="auto">
          <a:xfrm>
            <a:off x="8217478" y="4532779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A</a:t>
            </a:r>
          </a:p>
        </p:txBody>
      </p:sp>
      <p:sp>
        <p:nvSpPr>
          <p:cNvPr id="222312" name="Rectangle 104"/>
          <p:cNvSpPr>
            <a:spLocks noChangeArrowheads="1"/>
          </p:cNvSpPr>
          <p:nvPr/>
        </p:nvSpPr>
        <p:spPr bwMode="auto">
          <a:xfrm>
            <a:off x="7758546" y="4532779"/>
            <a:ext cx="441614" cy="493059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Brush Script MT" pitchFamily="66" charset="0"/>
              </a:rPr>
              <a:t>L’</a:t>
            </a:r>
            <a:endParaRPr lang="en-US" altLang="en-US" sz="2200" dirty="0">
              <a:solidFill>
                <a:schemeClr val="tx2"/>
              </a:solidFill>
              <a:latin typeface="Brush Script MT" pitchFamily="66" charset="0"/>
            </a:endParaRPr>
          </a:p>
        </p:txBody>
      </p:sp>
      <p:sp>
        <p:nvSpPr>
          <p:cNvPr id="222313" name="Rectangle 105"/>
          <p:cNvSpPr>
            <a:spLocks noChangeArrowheads="1"/>
          </p:cNvSpPr>
          <p:nvPr/>
        </p:nvSpPr>
        <p:spPr bwMode="auto">
          <a:xfrm>
            <a:off x="8217478" y="4022912"/>
            <a:ext cx="476250" cy="50986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Brush Script MT" pitchFamily="66" charset="0"/>
              </a:rPr>
              <a:t>L</a:t>
            </a:r>
          </a:p>
        </p:txBody>
      </p:sp>
      <p:sp>
        <p:nvSpPr>
          <p:cNvPr id="222314" name="Rectangle 106"/>
          <p:cNvSpPr>
            <a:spLocks noChangeArrowheads="1"/>
          </p:cNvSpPr>
          <p:nvPr/>
        </p:nvSpPr>
        <p:spPr bwMode="auto">
          <a:xfrm>
            <a:off x="7741228" y="4022912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315" name="Line 107"/>
          <p:cNvSpPr>
            <a:spLocks noChangeShapeType="1"/>
          </p:cNvSpPr>
          <p:nvPr/>
        </p:nvSpPr>
        <p:spPr bwMode="auto">
          <a:xfrm>
            <a:off x="7741227" y="402291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16" name="Line 108"/>
          <p:cNvSpPr>
            <a:spLocks noChangeShapeType="1"/>
          </p:cNvSpPr>
          <p:nvPr/>
        </p:nvSpPr>
        <p:spPr bwMode="auto">
          <a:xfrm>
            <a:off x="7741227" y="4532779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17" name="Line 109"/>
          <p:cNvSpPr>
            <a:spLocks noChangeShapeType="1"/>
          </p:cNvSpPr>
          <p:nvPr/>
        </p:nvSpPr>
        <p:spPr bwMode="auto">
          <a:xfrm>
            <a:off x="7741227" y="504264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18" name="Line 110"/>
          <p:cNvSpPr>
            <a:spLocks noChangeShapeType="1"/>
          </p:cNvSpPr>
          <p:nvPr/>
        </p:nvSpPr>
        <p:spPr bwMode="auto">
          <a:xfrm>
            <a:off x="7741227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19" name="Line 111"/>
          <p:cNvSpPr>
            <a:spLocks noChangeShapeType="1"/>
          </p:cNvSpPr>
          <p:nvPr/>
        </p:nvSpPr>
        <p:spPr bwMode="auto">
          <a:xfrm>
            <a:off x="8217477" y="4022912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20" name="Line 112"/>
          <p:cNvSpPr>
            <a:spLocks noChangeShapeType="1"/>
          </p:cNvSpPr>
          <p:nvPr/>
        </p:nvSpPr>
        <p:spPr bwMode="auto">
          <a:xfrm>
            <a:off x="8693727" y="4022912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 anchor="b"/>
          <a:lstStyle/>
          <a:p>
            <a:endParaRPr lang="en-US"/>
          </a:p>
        </p:txBody>
      </p:sp>
      <p:sp>
        <p:nvSpPr>
          <p:cNvPr id="222321" name="Rectangle 113"/>
          <p:cNvSpPr>
            <a:spLocks noChangeArrowheads="1"/>
          </p:cNvSpPr>
          <p:nvPr/>
        </p:nvSpPr>
        <p:spPr bwMode="auto">
          <a:xfrm>
            <a:off x="4736522" y="5838265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322" name="Rectangle 114"/>
          <p:cNvSpPr>
            <a:spLocks noChangeArrowheads="1"/>
          </p:cNvSpPr>
          <p:nvPr/>
        </p:nvSpPr>
        <p:spPr bwMode="auto">
          <a:xfrm>
            <a:off x="4260272" y="5838265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B</a:t>
            </a:r>
          </a:p>
        </p:txBody>
      </p:sp>
      <p:sp>
        <p:nvSpPr>
          <p:cNvPr id="222323" name="Rectangle 115"/>
          <p:cNvSpPr>
            <a:spLocks noChangeArrowheads="1"/>
          </p:cNvSpPr>
          <p:nvPr/>
        </p:nvSpPr>
        <p:spPr bwMode="auto">
          <a:xfrm>
            <a:off x="4736522" y="5328397"/>
            <a:ext cx="476250" cy="509868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>
                <a:latin typeface="Brush Script MT" pitchFamily="66" charset="0"/>
              </a:rPr>
              <a:t>L</a:t>
            </a:r>
          </a:p>
        </p:txBody>
      </p:sp>
      <p:sp>
        <p:nvSpPr>
          <p:cNvPr id="222324" name="Rectangle 116"/>
          <p:cNvSpPr>
            <a:spLocks noChangeArrowheads="1"/>
          </p:cNvSpPr>
          <p:nvPr/>
        </p:nvSpPr>
        <p:spPr bwMode="auto">
          <a:xfrm>
            <a:off x="4260272" y="5328397"/>
            <a:ext cx="476250" cy="50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>
            <a:lvl1pPr defTabSz="1019175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/>
              <a:t>D</a:t>
            </a:r>
          </a:p>
        </p:txBody>
      </p:sp>
      <p:sp>
        <p:nvSpPr>
          <p:cNvPr id="222325" name="Line 117"/>
          <p:cNvSpPr>
            <a:spLocks noChangeShapeType="1"/>
          </p:cNvSpPr>
          <p:nvPr/>
        </p:nvSpPr>
        <p:spPr bwMode="auto">
          <a:xfrm>
            <a:off x="4260272" y="5328397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26" name="Line 118"/>
          <p:cNvSpPr>
            <a:spLocks noChangeShapeType="1"/>
          </p:cNvSpPr>
          <p:nvPr/>
        </p:nvSpPr>
        <p:spPr bwMode="auto">
          <a:xfrm>
            <a:off x="4260272" y="5838265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27" name="Line 119"/>
          <p:cNvSpPr>
            <a:spLocks noChangeShapeType="1"/>
          </p:cNvSpPr>
          <p:nvPr/>
        </p:nvSpPr>
        <p:spPr bwMode="auto">
          <a:xfrm>
            <a:off x="4260272" y="6348132"/>
            <a:ext cx="95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28" name="Line 120"/>
          <p:cNvSpPr>
            <a:spLocks noChangeShapeType="1"/>
          </p:cNvSpPr>
          <p:nvPr/>
        </p:nvSpPr>
        <p:spPr bwMode="auto">
          <a:xfrm>
            <a:off x="4260272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29" name="Line 121"/>
          <p:cNvSpPr>
            <a:spLocks noChangeShapeType="1"/>
          </p:cNvSpPr>
          <p:nvPr/>
        </p:nvSpPr>
        <p:spPr bwMode="auto">
          <a:xfrm>
            <a:off x="4736522" y="5328397"/>
            <a:ext cx="0" cy="1019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30" name="Line 122"/>
          <p:cNvSpPr>
            <a:spLocks noChangeShapeType="1"/>
          </p:cNvSpPr>
          <p:nvPr/>
        </p:nvSpPr>
        <p:spPr bwMode="auto">
          <a:xfrm>
            <a:off x="5212772" y="5328397"/>
            <a:ext cx="0" cy="101973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31" name="Text Box 123"/>
          <p:cNvSpPr txBox="1">
            <a:spLocks noChangeArrowheads="1"/>
          </p:cNvSpPr>
          <p:nvPr/>
        </p:nvSpPr>
        <p:spPr bwMode="auto">
          <a:xfrm>
            <a:off x="2413577" y="1546412"/>
            <a:ext cx="1393619" cy="162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2500" dirty="0"/>
              <a:t>Case </a:t>
            </a:r>
            <a:r>
              <a:rPr lang="en-US" altLang="en-US" sz="2500" dirty="0" smtClean="0"/>
              <a:t>2: </a:t>
            </a:r>
            <a:endParaRPr lang="en-US" altLang="en-US" sz="2500" dirty="0"/>
          </a:p>
          <a:p>
            <a:endParaRPr lang="en-US" altLang="en-US" sz="2500" dirty="0"/>
          </a:p>
          <a:p>
            <a:r>
              <a:rPr lang="en-US" altLang="en-US" sz="2500" dirty="0"/>
              <a:t>D labeled</a:t>
            </a:r>
          </a:p>
          <a:p>
            <a:r>
              <a:rPr lang="en-US" altLang="en-US" sz="2500" dirty="0"/>
              <a:t>B, C not</a:t>
            </a:r>
          </a:p>
        </p:txBody>
      </p:sp>
      <p:sp>
        <p:nvSpPr>
          <p:cNvPr id="222332" name="Text Box 124"/>
          <p:cNvSpPr txBox="1">
            <a:spLocks noChangeArrowheads="1"/>
          </p:cNvSpPr>
          <p:nvPr/>
        </p:nvSpPr>
        <p:spPr bwMode="auto">
          <a:xfrm>
            <a:off x="4630304" y="1546412"/>
            <a:ext cx="1124314" cy="20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2500" dirty="0"/>
              <a:t>Case </a:t>
            </a:r>
            <a:r>
              <a:rPr lang="en-US" altLang="en-US" sz="2500" dirty="0" smtClean="0"/>
              <a:t>3:</a:t>
            </a:r>
            <a:endParaRPr lang="en-US" altLang="en-US" sz="2500" dirty="0"/>
          </a:p>
          <a:p>
            <a:endParaRPr lang="en-US" altLang="en-US" sz="2500" dirty="0"/>
          </a:p>
          <a:p>
            <a:r>
              <a:rPr lang="en-US" altLang="en-US" sz="2500" dirty="0"/>
              <a:t>Either</a:t>
            </a:r>
          </a:p>
          <a:p>
            <a:r>
              <a:rPr lang="en-US" altLang="en-US" sz="2500" dirty="0"/>
              <a:t>B or C</a:t>
            </a:r>
          </a:p>
          <a:p>
            <a:r>
              <a:rPr lang="en-US" altLang="en-US" sz="2500" dirty="0"/>
              <a:t>labeled</a:t>
            </a:r>
          </a:p>
        </p:txBody>
      </p:sp>
      <p:sp>
        <p:nvSpPr>
          <p:cNvPr id="222333" name="Text Box 125"/>
          <p:cNvSpPr txBox="1">
            <a:spLocks noChangeArrowheads="1"/>
          </p:cNvSpPr>
          <p:nvPr/>
        </p:nvSpPr>
        <p:spPr bwMode="auto">
          <a:xfrm>
            <a:off x="609600" y="1574937"/>
            <a:ext cx="1288462" cy="20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2500" dirty="0"/>
              <a:t>Case </a:t>
            </a:r>
            <a:r>
              <a:rPr lang="en-US" altLang="en-US" sz="2500" dirty="0" smtClean="0"/>
              <a:t>1:</a:t>
            </a:r>
            <a:endParaRPr lang="en-US" altLang="en-US" sz="2500" dirty="0"/>
          </a:p>
          <a:p>
            <a:endParaRPr lang="en-US" altLang="en-US" sz="2500" dirty="0"/>
          </a:p>
          <a:p>
            <a:r>
              <a:rPr lang="en-US" altLang="en-US" sz="2500" dirty="0"/>
              <a:t>Neither</a:t>
            </a:r>
          </a:p>
          <a:p>
            <a:r>
              <a:rPr lang="en-US" altLang="en-US" sz="2500" dirty="0"/>
              <a:t>B,C, or D</a:t>
            </a:r>
          </a:p>
          <a:p>
            <a:r>
              <a:rPr lang="en-US" altLang="en-US" sz="2500" dirty="0"/>
              <a:t>labeled</a:t>
            </a:r>
          </a:p>
        </p:txBody>
      </p:sp>
      <p:sp>
        <p:nvSpPr>
          <p:cNvPr id="222334" name="Text Box 126"/>
          <p:cNvSpPr txBox="1">
            <a:spLocks noChangeArrowheads="1"/>
          </p:cNvSpPr>
          <p:nvPr/>
        </p:nvSpPr>
        <p:spPr bwMode="auto">
          <a:xfrm>
            <a:off x="6895523" y="1546412"/>
            <a:ext cx="1124314" cy="162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2500"/>
              <a:t>Case 4:</a:t>
            </a:r>
          </a:p>
          <a:p>
            <a:endParaRPr lang="en-US" altLang="en-US" sz="2500"/>
          </a:p>
          <a:p>
            <a:r>
              <a:rPr lang="en-US" altLang="en-US" sz="2500"/>
              <a:t>B, C </a:t>
            </a:r>
          </a:p>
          <a:p>
            <a:r>
              <a:rPr lang="en-US" altLang="en-US" sz="2500"/>
              <a:t>labeled</a:t>
            </a:r>
          </a:p>
        </p:txBody>
      </p:sp>
      <p:sp>
        <p:nvSpPr>
          <p:cNvPr id="222335" name="Text Box 127"/>
          <p:cNvSpPr txBox="1">
            <a:spLocks noChangeArrowheads="1"/>
          </p:cNvSpPr>
          <p:nvPr/>
        </p:nvSpPr>
        <p:spPr bwMode="auto">
          <a:xfrm>
            <a:off x="6425045" y="3071813"/>
            <a:ext cx="867353" cy="46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2500"/>
              <a:t>same</a:t>
            </a:r>
          </a:p>
        </p:txBody>
      </p:sp>
      <p:sp>
        <p:nvSpPr>
          <p:cNvPr id="222336" name="Text Box 128"/>
          <p:cNvSpPr txBox="1">
            <a:spLocks noChangeArrowheads="1"/>
          </p:cNvSpPr>
          <p:nvPr/>
        </p:nvSpPr>
        <p:spPr bwMode="auto">
          <a:xfrm>
            <a:off x="7412182" y="3071813"/>
            <a:ext cx="1293528" cy="46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2500"/>
              <a:t>different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4038600"/>
            <a:ext cx="952500" cy="2319618"/>
            <a:chOff x="4814455" y="4022912"/>
            <a:chExt cx="952500" cy="2319618"/>
          </a:xfrm>
        </p:grpSpPr>
        <p:sp>
          <p:nvSpPr>
            <p:cNvPr id="222241" name="Rectangle 33"/>
            <p:cNvSpPr>
              <a:spLocks noChangeArrowheads="1"/>
            </p:cNvSpPr>
            <p:nvPr/>
          </p:nvSpPr>
          <p:spPr bwMode="auto">
            <a:xfrm>
              <a:off x="5290705" y="4532779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 dirty="0"/>
                <a:t>A</a:t>
              </a:r>
            </a:p>
          </p:txBody>
        </p:sp>
        <p:sp>
          <p:nvSpPr>
            <p:cNvPr id="222242" name="Rectangle 34"/>
            <p:cNvSpPr>
              <a:spLocks noChangeArrowheads="1"/>
            </p:cNvSpPr>
            <p:nvPr/>
          </p:nvSpPr>
          <p:spPr bwMode="auto">
            <a:xfrm>
              <a:off x="4814455" y="4532779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B</a:t>
              </a:r>
            </a:p>
          </p:txBody>
        </p:sp>
        <p:sp>
          <p:nvSpPr>
            <p:cNvPr id="222243" name="Rectangle 35"/>
            <p:cNvSpPr>
              <a:spLocks noChangeArrowheads="1"/>
            </p:cNvSpPr>
            <p:nvPr/>
          </p:nvSpPr>
          <p:spPr bwMode="auto">
            <a:xfrm>
              <a:off x="5290705" y="4022912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C</a:t>
              </a:r>
            </a:p>
          </p:txBody>
        </p:sp>
        <p:sp>
          <p:nvSpPr>
            <p:cNvPr id="222244" name="Rectangle 36"/>
            <p:cNvSpPr>
              <a:spLocks noChangeArrowheads="1"/>
            </p:cNvSpPr>
            <p:nvPr/>
          </p:nvSpPr>
          <p:spPr bwMode="auto">
            <a:xfrm>
              <a:off x="4814455" y="4022912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D</a:t>
              </a:r>
            </a:p>
          </p:txBody>
        </p:sp>
        <p:sp>
          <p:nvSpPr>
            <p:cNvPr id="222245" name="Line 37"/>
            <p:cNvSpPr>
              <a:spLocks noChangeShapeType="1"/>
            </p:cNvSpPr>
            <p:nvPr/>
          </p:nvSpPr>
          <p:spPr bwMode="auto">
            <a:xfrm>
              <a:off x="4814455" y="4022912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46" name="Line 38"/>
            <p:cNvSpPr>
              <a:spLocks noChangeShapeType="1"/>
            </p:cNvSpPr>
            <p:nvPr/>
          </p:nvSpPr>
          <p:spPr bwMode="auto">
            <a:xfrm>
              <a:off x="4814455" y="4532779"/>
              <a:ext cx="952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47" name="Line 39"/>
            <p:cNvSpPr>
              <a:spLocks noChangeShapeType="1"/>
            </p:cNvSpPr>
            <p:nvPr/>
          </p:nvSpPr>
          <p:spPr bwMode="auto">
            <a:xfrm>
              <a:off x="4814455" y="5042647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48" name="Line 40"/>
            <p:cNvSpPr>
              <a:spLocks noChangeShapeType="1"/>
            </p:cNvSpPr>
            <p:nvPr/>
          </p:nvSpPr>
          <p:spPr bwMode="auto">
            <a:xfrm>
              <a:off x="4814455" y="4022912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49" name="Line 41"/>
            <p:cNvSpPr>
              <a:spLocks noChangeShapeType="1"/>
            </p:cNvSpPr>
            <p:nvPr/>
          </p:nvSpPr>
          <p:spPr bwMode="auto">
            <a:xfrm>
              <a:off x="5290705" y="4022912"/>
              <a:ext cx="0" cy="1019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50" name="Line 42"/>
            <p:cNvSpPr>
              <a:spLocks noChangeShapeType="1"/>
            </p:cNvSpPr>
            <p:nvPr/>
          </p:nvSpPr>
          <p:spPr bwMode="auto">
            <a:xfrm>
              <a:off x="5766955" y="4022912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5290705" y="5832662"/>
              <a:ext cx="476250" cy="50986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>
                  <a:solidFill>
                    <a:schemeClr val="tx2"/>
                  </a:solidFill>
                  <a:latin typeface="Brush Script MT" pitchFamily="66" charset="0"/>
                </a:rPr>
                <a:t>L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4814455" y="5832662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B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5290705" y="5322794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C</a:t>
              </a:r>
            </a:p>
          </p:txBody>
        </p:sp>
        <p:sp>
          <p:nvSpPr>
            <p:cNvPr id="222264" name="Rectangle 56"/>
            <p:cNvSpPr>
              <a:spLocks noChangeArrowheads="1"/>
            </p:cNvSpPr>
            <p:nvPr/>
          </p:nvSpPr>
          <p:spPr bwMode="auto">
            <a:xfrm>
              <a:off x="4814455" y="5322794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D</a:t>
              </a:r>
            </a:p>
          </p:txBody>
        </p:sp>
        <p:sp>
          <p:nvSpPr>
            <p:cNvPr id="222265" name="Line 57"/>
            <p:cNvSpPr>
              <a:spLocks noChangeShapeType="1"/>
            </p:cNvSpPr>
            <p:nvPr/>
          </p:nvSpPr>
          <p:spPr bwMode="auto">
            <a:xfrm>
              <a:off x="4814455" y="5322794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66" name="Line 58"/>
            <p:cNvSpPr>
              <a:spLocks noChangeShapeType="1"/>
            </p:cNvSpPr>
            <p:nvPr/>
          </p:nvSpPr>
          <p:spPr bwMode="auto">
            <a:xfrm>
              <a:off x="4814455" y="5832662"/>
              <a:ext cx="952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67" name="Line 59"/>
            <p:cNvSpPr>
              <a:spLocks noChangeShapeType="1"/>
            </p:cNvSpPr>
            <p:nvPr/>
          </p:nvSpPr>
          <p:spPr bwMode="auto">
            <a:xfrm>
              <a:off x="4814455" y="6342529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68" name="Line 60"/>
            <p:cNvSpPr>
              <a:spLocks noChangeShapeType="1"/>
            </p:cNvSpPr>
            <p:nvPr/>
          </p:nvSpPr>
          <p:spPr bwMode="auto">
            <a:xfrm>
              <a:off x="4814455" y="5322794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69" name="Line 61"/>
            <p:cNvSpPr>
              <a:spLocks noChangeShapeType="1"/>
            </p:cNvSpPr>
            <p:nvPr/>
          </p:nvSpPr>
          <p:spPr bwMode="auto">
            <a:xfrm>
              <a:off x="5290705" y="5322794"/>
              <a:ext cx="0" cy="1019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270" name="Line 62"/>
            <p:cNvSpPr>
              <a:spLocks noChangeShapeType="1"/>
            </p:cNvSpPr>
            <p:nvPr/>
          </p:nvSpPr>
          <p:spPr bwMode="auto">
            <a:xfrm>
              <a:off x="5766955" y="5322794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222337" name="Line 129"/>
            <p:cNvSpPr>
              <a:spLocks noChangeShapeType="1"/>
            </p:cNvSpPr>
            <p:nvPr/>
          </p:nvSpPr>
          <p:spPr bwMode="auto">
            <a:xfrm flipH="1">
              <a:off x="5312353" y="5108482"/>
              <a:ext cx="4329" cy="1848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</p:grpSp>
      <p:sp>
        <p:nvSpPr>
          <p:cNvPr id="222338" name="Line 130"/>
          <p:cNvSpPr>
            <a:spLocks noChangeShapeType="1"/>
          </p:cNvSpPr>
          <p:nvPr/>
        </p:nvSpPr>
        <p:spPr bwMode="auto">
          <a:xfrm flipH="1">
            <a:off x="5869998" y="5108482"/>
            <a:ext cx="4329" cy="18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39" name="Line 131"/>
          <p:cNvSpPr>
            <a:spLocks noChangeShapeType="1"/>
          </p:cNvSpPr>
          <p:nvPr/>
        </p:nvSpPr>
        <p:spPr bwMode="auto">
          <a:xfrm flipH="1">
            <a:off x="4766829" y="5108482"/>
            <a:ext cx="4329" cy="18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40" name="Line 132"/>
          <p:cNvSpPr>
            <a:spLocks noChangeShapeType="1"/>
          </p:cNvSpPr>
          <p:nvPr/>
        </p:nvSpPr>
        <p:spPr bwMode="auto">
          <a:xfrm flipH="1">
            <a:off x="2960543" y="5108482"/>
            <a:ext cx="4329" cy="18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41" name="Line 133"/>
          <p:cNvSpPr>
            <a:spLocks noChangeShapeType="1"/>
          </p:cNvSpPr>
          <p:nvPr/>
        </p:nvSpPr>
        <p:spPr bwMode="auto">
          <a:xfrm flipH="1">
            <a:off x="7089198" y="5108482"/>
            <a:ext cx="4329" cy="18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2342" name="Line 134"/>
          <p:cNvSpPr>
            <a:spLocks noChangeShapeType="1"/>
          </p:cNvSpPr>
          <p:nvPr/>
        </p:nvSpPr>
        <p:spPr bwMode="auto">
          <a:xfrm flipH="1">
            <a:off x="8244898" y="5108482"/>
            <a:ext cx="4329" cy="18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304800"/>
            <a:ext cx="952500" cy="1019735"/>
            <a:chOff x="457200" y="304800"/>
            <a:chExt cx="952500" cy="1019735"/>
          </a:xfrm>
        </p:grpSpPr>
        <p:sp>
          <p:nvSpPr>
            <p:cNvPr id="135" name="Rectangle 3"/>
            <p:cNvSpPr>
              <a:spLocks noChangeArrowheads="1"/>
            </p:cNvSpPr>
            <p:nvPr/>
          </p:nvSpPr>
          <p:spPr bwMode="auto">
            <a:xfrm>
              <a:off x="933450" y="814667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 dirty="0"/>
                <a:t>A</a:t>
              </a:r>
            </a:p>
          </p:txBody>
        </p:sp>
        <p:sp>
          <p:nvSpPr>
            <p:cNvPr id="136" name="Rectangle 4"/>
            <p:cNvSpPr>
              <a:spLocks noChangeArrowheads="1"/>
            </p:cNvSpPr>
            <p:nvPr/>
          </p:nvSpPr>
          <p:spPr bwMode="auto">
            <a:xfrm>
              <a:off x="457200" y="814667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 dirty="0"/>
                <a:t>B</a:t>
              </a:r>
            </a:p>
          </p:txBody>
        </p:sp>
        <p:sp>
          <p:nvSpPr>
            <p:cNvPr id="137" name="Rectangle 5"/>
            <p:cNvSpPr>
              <a:spLocks noChangeArrowheads="1"/>
            </p:cNvSpPr>
            <p:nvPr/>
          </p:nvSpPr>
          <p:spPr bwMode="auto">
            <a:xfrm>
              <a:off x="933450" y="304800"/>
              <a:ext cx="476250" cy="5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b="0"/>
                <a:t>C</a:t>
              </a: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457200" y="304800"/>
              <a:ext cx="476250" cy="509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82058" tIns="41029" rIns="82058" bIns="41029"/>
            <a:lstStyle>
              <a:lvl1pPr defTabSz="1019175"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9588" defTabSz="1019175">
                <a:spcBef>
                  <a:spcPct val="20000"/>
                </a:spcBef>
                <a:buChar char="–"/>
                <a:defRPr sz="27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9175" defTabSz="10191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8763" defTabSz="10191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8350" defTabSz="10191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955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527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99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715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dirty="0" smtClean="0">
                  <a:cs typeface="Times New Roman" panose="02020603050405020304" pitchFamily="18" charset="0"/>
                </a:rPr>
                <a:t>D</a:t>
              </a:r>
              <a:endParaRPr lang="en-US" altLang="en-US" b="0" dirty="0">
                <a:cs typeface="Times New Roman" panose="02020603050405020304" pitchFamily="18" charset="0"/>
              </a:endParaRPr>
            </a:p>
          </p:txBody>
        </p:sp>
        <p:sp>
          <p:nvSpPr>
            <p:cNvPr id="139" name="Line 7"/>
            <p:cNvSpPr>
              <a:spLocks noChangeShapeType="1"/>
            </p:cNvSpPr>
            <p:nvPr/>
          </p:nvSpPr>
          <p:spPr bwMode="auto">
            <a:xfrm>
              <a:off x="457200" y="304800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>
              <a:off x="457200" y="814667"/>
              <a:ext cx="952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41" name="Line 9"/>
            <p:cNvSpPr>
              <a:spLocks noChangeShapeType="1"/>
            </p:cNvSpPr>
            <p:nvPr/>
          </p:nvSpPr>
          <p:spPr bwMode="auto">
            <a:xfrm>
              <a:off x="457200" y="1324535"/>
              <a:ext cx="9525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42" name="Line 10"/>
            <p:cNvSpPr>
              <a:spLocks noChangeShapeType="1"/>
            </p:cNvSpPr>
            <p:nvPr/>
          </p:nvSpPr>
          <p:spPr bwMode="auto">
            <a:xfrm>
              <a:off x="457200" y="304800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43" name="Line 11"/>
            <p:cNvSpPr>
              <a:spLocks noChangeShapeType="1"/>
            </p:cNvSpPr>
            <p:nvPr/>
          </p:nvSpPr>
          <p:spPr bwMode="auto">
            <a:xfrm>
              <a:off x="933450" y="304800"/>
              <a:ext cx="0" cy="1019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1409700" y="304800"/>
              <a:ext cx="0" cy="10197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058" tIns="41029" rIns="82058" bIns="41029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112</Words>
  <Application>Microsoft Macintosh PowerPoint</Application>
  <PresentationFormat>On-screen Show (4:3)</PresentationFormat>
  <Paragraphs>80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Definition of Sequential Labeling Task:  Given a binary image with several foreground objects (‘1’ pixels) in a black background (‘0’ pixels), mark all pixels belonging to the same object with a unique label. </vt:lpstr>
      <vt:lpstr>Main Ideas of Sequential Labeling Algorithm:  Scan through the image only twice. 1st scan:  Determine object labels. 2nd scan:  Fix cases where more than 1 label appears in an object.    During 1st scan:  Find the label of pixel ‘A’ based on the labels of pixels ‘B’, ‘C’, and ‘D’:</vt:lpstr>
      <vt:lpstr>PowerPoint Presentation</vt:lpstr>
      <vt:lpstr>    Sequential Labeling Algorithm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Labeling Algorithm</dc:title>
  <dc:subject/>
  <dc:creator>Betke, Margrit</dc:creator>
  <cp:keywords/>
  <dc:description/>
  <cp:lastModifiedBy>Margrit Betke</cp:lastModifiedBy>
  <cp:revision>5</cp:revision>
  <dcterms:created xsi:type="dcterms:W3CDTF">2015-09-09T20:22:59Z</dcterms:created>
  <dcterms:modified xsi:type="dcterms:W3CDTF">2021-02-09T13:27:21Z</dcterms:modified>
  <cp:category/>
</cp:coreProperties>
</file>