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sldIdLst>
    <p:sldId id="256" r:id="rId2"/>
    <p:sldId id="257" r:id="rId3"/>
    <p:sldId id="258" r:id="rId4"/>
    <p:sldId id="259" r:id="rId5"/>
    <p:sldId id="331" r:id="rId6"/>
    <p:sldId id="267" r:id="rId7"/>
    <p:sldId id="268" r:id="rId8"/>
    <p:sldId id="269" r:id="rId9"/>
    <p:sldId id="261" r:id="rId10"/>
    <p:sldId id="262" r:id="rId11"/>
    <p:sldId id="263" r:id="rId12"/>
    <p:sldId id="264" r:id="rId13"/>
    <p:sldId id="265" r:id="rId14"/>
    <p:sldId id="266" r:id="rId15"/>
    <p:sldId id="330" r:id="rId16"/>
    <p:sldId id="271" r:id="rId17"/>
    <p:sldId id="272" r:id="rId18"/>
    <p:sldId id="273" r:id="rId19"/>
    <p:sldId id="274" r:id="rId20"/>
    <p:sldId id="385"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2" r:id="rId77"/>
    <p:sldId id="333" r:id="rId78"/>
    <p:sldId id="350"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1" r:id="rId96"/>
    <p:sldId id="352" r:id="rId97"/>
    <p:sldId id="353" r:id="rId98"/>
    <p:sldId id="354" r:id="rId99"/>
    <p:sldId id="355" r:id="rId100"/>
    <p:sldId id="356" r:id="rId101"/>
    <p:sldId id="357" r:id="rId102"/>
    <p:sldId id="358" r:id="rId103"/>
    <p:sldId id="360" r:id="rId104"/>
    <p:sldId id="361" r:id="rId105"/>
    <p:sldId id="362" r:id="rId106"/>
    <p:sldId id="363" r:id="rId107"/>
    <p:sldId id="364" r:id="rId108"/>
    <p:sldId id="365" r:id="rId109"/>
    <p:sldId id="371" r:id="rId110"/>
    <p:sldId id="366" r:id="rId111"/>
    <p:sldId id="367" r:id="rId112"/>
    <p:sldId id="368" r:id="rId113"/>
    <p:sldId id="369" r:id="rId114"/>
    <p:sldId id="370"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lya, Rajanya (Contractor)" userId="a96b191c-6299-4f2d-b59a-deb908d6acc3" providerId="ADAL" clId="{5C02AD4E-B8B7-4E49-91C8-66947F5F17F4}"/>
    <pc:docChg chg="delSld modSld">
      <pc:chgData name="Kamilya, Rajanya (Contractor)" userId="a96b191c-6299-4f2d-b59a-deb908d6acc3" providerId="ADAL" clId="{5C02AD4E-B8B7-4E49-91C8-66947F5F17F4}" dt="2024-03-27T17:38:09.171" v="11" actId="47"/>
      <pc:docMkLst>
        <pc:docMk/>
      </pc:docMkLst>
      <pc:sldChg chg="modSp mod">
        <pc:chgData name="Kamilya, Rajanya (Contractor)" userId="a96b191c-6299-4f2d-b59a-deb908d6acc3" providerId="ADAL" clId="{5C02AD4E-B8B7-4E49-91C8-66947F5F17F4}" dt="2024-03-27T10:28:44.585" v="10" actId="1035"/>
        <pc:sldMkLst>
          <pc:docMk/>
          <pc:sldMk cId="0" sldId="341"/>
        </pc:sldMkLst>
        <pc:picChg chg="mod">
          <ac:chgData name="Kamilya, Rajanya (Contractor)" userId="a96b191c-6299-4f2d-b59a-deb908d6acc3" providerId="ADAL" clId="{5C02AD4E-B8B7-4E49-91C8-66947F5F17F4}" dt="2024-03-27T10:28:44.585" v="10" actId="1035"/>
          <ac:picMkLst>
            <pc:docMk/>
            <pc:sldMk cId="0" sldId="341"/>
            <ac:picMk id="1028" creationId="{00000000-0000-0000-0000-000000000000}"/>
          </ac:picMkLst>
        </pc:picChg>
      </pc:sldChg>
      <pc:sldChg chg="del">
        <pc:chgData name="Kamilya, Rajanya (Contractor)" userId="a96b191c-6299-4f2d-b59a-deb908d6acc3" providerId="ADAL" clId="{5C02AD4E-B8B7-4E49-91C8-66947F5F17F4}" dt="2024-03-27T17:38:09.171" v="11" actId="47"/>
        <pc:sldMkLst>
          <pc:docMk/>
          <pc:sldMk cId="0" sldId="3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BE79C-DF44-461D-921E-F2C4A0B39C8B}" type="datetimeFigureOut">
              <a:rPr lang="en-US" smtClean="0"/>
              <a:pPr/>
              <a:t>3/27/2024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83B482-5479-4701-B54F-42D086ABD4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DF0600-8694-40BF-9CD1-55780B70BA16}" type="slidenum">
              <a:rPr lang="en-US"/>
              <a:pPr fontAlgn="base">
                <a:spcBef>
                  <a:spcPct val="0"/>
                </a:spcBef>
                <a:spcAft>
                  <a:spcPct val="0"/>
                </a:spcAft>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77C0B4-B745-42AE-B23A-ADD76134ABB0}" type="slidenum">
              <a:rPr lang="en-US"/>
              <a:pPr fontAlgn="base">
                <a:spcBef>
                  <a:spcPct val="0"/>
                </a:spcBef>
                <a:spcAft>
                  <a:spcPct val="0"/>
                </a:spcAft>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3CEC9A-38BA-426C-B41E-8B648F43E347}"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3CEC9A-38BA-426C-B41E-8B648F43E347}"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3CEC9A-38BA-426C-B41E-8B648F43E347}"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3CEC9A-38BA-426C-B41E-8B648F43E347}"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3CEC9A-38BA-426C-B41E-8B648F43E347}"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3CEC9A-38BA-426C-B41E-8B648F43E347}"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3CEC9A-38BA-426C-B41E-8B648F43E347}" type="datetimeFigureOut">
              <a:rPr lang="en-US" smtClean="0"/>
              <a:pPr/>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3CEC9A-38BA-426C-B41E-8B648F43E347}" type="datetimeFigureOut">
              <a:rPr lang="en-US" smtClean="0"/>
              <a:pPr/>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CEC9A-38BA-426C-B41E-8B648F43E347}" type="datetimeFigureOut">
              <a:rPr lang="en-US" smtClean="0"/>
              <a:pPr/>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3CEC9A-38BA-426C-B41E-8B648F43E347}"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3CEC9A-38BA-426C-B41E-8B648F43E347}"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CEC9A-38BA-426C-B41E-8B648F43E347}" type="datetimeFigureOut">
              <a:rPr lang="en-US" smtClean="0"/>
              <a:pPr/>
              <a:t>3/27/2024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A9CB0-DA70-4519-B451-42BDC5C391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682094"/>
            <a:ext cx="8534400" cy="5575052"/>
          </a:xfrm>
          <a:prstGeom prst="rect">
            <a:avLst/>
          </a:prstGeom>
        </p:spPr>
        <p:txBody>
          <a:bodyPr wrap="square">
            <a:spAutoFit/>
          </a:bodyPr>
          <a:lstStyle/>
          <a:p>
            <a:pPr>
              <a:lnSpc>
                <a:spcPct val="150000"/>
              </a:lnSpc>
            </a:pPr>
            <a:r>
              <a:rPr lang="en-US" sz="2400" b="1" dirty="0" err="1">
                <a:solidFill>
                  <a:srgbClr val="00B0F0"/>
                </a:solidFill>
              </a:rPr>
              <a:t>Teradata</a:t>
            </a:r>
            <a:r>
              <a:rPr lang="en-US" sz="2400" b="1" dirty="0">
                <a:solidFill>
                  <a:srgbClr val="00B0F0"/>
                </a:solidFill>
              </a:rPr>
              <a:t> is a Relational Database Management  System (RDBMS):</a:t>
            </a:r>
          </a:p>
          <a:p>
            <a:pPr marL="914400" lvl="1" indent="-457200">
              <a:lnSpc>
                <a:spcPct val="150000"/>
              </a:lnSpc>
              <a:buFont typeface="Calibri" pitchFamily="34" charset="0"/>
              <a:buAutoNum type="arabicPeriod"/>
            </a:pPr>
            <a:r>
              <a:rPr lang="en-US" sz="2400" dirty="0"/>
              <a:t>Designed to run the world’s largest commercial databases. </a:t>
            </a:r>
          </a:p>
          <a:p>
            <a:pPr marL="914400" lvl="1" indent="-457200">
              <a:lnSpc>
                <a:spcPct val="150000"/>
              </a:lnSpc>
              <a:buFont typeface="Calibri" pitchFamily="34" charset="0"/>
              <a:buAutoNum type="arabicPeriod"/>
            </a:pPr>
            <a:r>
              <a:rPr lang="en-US" sz="2400" dirty="0"/>
              <a:t>Preferred solution for enterprise data warehousing (OLAP).</a:t>
            </a:r>
          </a:p>
          <a:p>
            <a:pPr marL="914400" lvl="1" indent="-457200">
              <a:lnSpc>
                <a:spcPct val="150000"/>
              </a:lnSpc>
              <a:buFont typeface="Calibri" pitchFamily="34" charset="0"/>
              <a:buAutoNum type="arabicPeriod"/>
            </a:pPr>
            <a:r>
              <a:rPr lang="en-US" sz="2400" dirty="0"/>
              <a:t>Executes on UNIX-MP-RAS or NT-based system platforms</a:t>
            </a:r>
          </a:p>
          <a:p>
            <a:pPr marL="914400" lvl="1" indent="-457200">
              <a:lnSpc>
                <a:spcPct val="150000"/>
              </a:lnSpc>
              <a:buFont typeface="Calibri" pitchFamily="34" charset="0"/>
              <a:buAutoNum type="arabicPeriod"/>
            </a:pPr>
            <a:r>
              <a:rPr lang="en-US" sz="2400" dirty="0"/>
              <a:t>Compliant with ANSI industry standards</a:t>
            </a:r>
          </a:p>
          <a:p>
            <a:pPr marL="914400" lvl="1" indent="-457200">
              <a:lnSpc>
                <a:spcPct val="150000"/>
              </a:lnSpc>
              <a:buFont typeface="Calibri" pitchFamily="34" charset="0"/>
              <a:buAutoNum type="arabicPeriod"/>
            </a:pPr>
            <a:r>
              <a:rPr lang="en-US" sz="2400" dirty="0"/>
              <a:t>Runs on single (SMP) or multiple (MPP) nodes </a:t>
            </a:r>
          </a:p>
          <a:p>
            <a:pPr marL="914400" lvl="1" indent="-457200">
              <a:lnSpc>
                <a:spcPct val="150000"/>
              </a:lnSpc>
              <a:buFont typeface="Calibri" pitchFamily="34" charset="0"/>
              <a:buAutoNum type="arabicPeriod"/>
            </a:pPr>
            <a:r>
              <a:rPr lang="en-US" sz="2400" dirty="0"/>
              <a:t>Acts as “Database server” to client applications throughout the enterprise</a:t>
            </a:r>
          </a:p>
          <a:p>
            <a:pPr marL="914400" lvl="1" indent="-457200">
              <a:lnSpc>
                <a:spcPct val="150000"/>
              </a:lnSpc>
              <a:buFont typeface="Calibri" pitchFamily="34" charset="0"/>
              <a:buAutoNum type="arabicPeriod"/>
            </a:pPr>
            <a:r>
              <a:rPr lang="en-US" sz="2400" dirty="0"/>
              <a:t>Uses </a:t>
            </a:r>
            <a:r>
              <a:rPr lang="en-US" sz="2400" b="1" dirty="0"/>
              <a:t>Parallelism</a:t>
            </a:r>
            <a:r>
              <a:rPr lang="en-US" sz="2400" dirty="0"/>
              <a:t> to manage Terabytes of data</a:t>
            </a:r>
          </a:p>
          <a:p>
            <a:pPr marL="914400" lvl="1" indent="-457200">
              <a:lnSpc>
                <a:spcPct val="150000"/>
              </a:lnSpc>
              <a:buFont typeface="Calibri" pitchFamily="34" charset="0"/>
              <a:buAutoNum type="arabicPeriod"/>
            </a:pPr>
            <a:r>
              <a:rPr lang="en-US" sz="2400" dirty="0"/>
              <a:t>“Shared-Nothing Architecture”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1196866" cy="369332"/>
          </a:xfrm>
          <a:prstGeom prst="rect">
            <a:avLst/>
          </a:prstGeom>
        </p:spPr>
        <p:txBody>
          <a:bodyPr wrap="none">
            <a:spAutoFit/>
          </a:bodyPr>
          <a:lstStyle/>
          <a:p>
            <a:r>
              <a:rPr lang="en-US" b="1" dirty="0"/>
              <a:t>The AMPs </a:t>
            </a:r>
            <a:endParaRPr lang="en-US" dirty="0"/>
          </a:p>
        </p:txBody>
      </p:sp>
      <p:sp>
        <p:nvSpPr>
          <p:cNvPr id="3" name="Rectangle 2"/>
          <p:cNvSpPr/>
          <p:nvPr/>
        </p:nvSpPr>
        <p:spPr>
          <a:xfrm>
            <a:off x="457200" y="990600"/>
            <a:ext cx="8458200" cy="2862322"/>
          </a:xfrm>
          <a:prstGeom prst="rect">
            <a:avLst/>
          </a:prstGeom>
        </p:spPr>
        <p:txBody>
          <a:bodyPr wrap="square">
            <a:spAutoFit/>
          </a:bodyPr>
          <a:lstStyle/>
          <a:p>
            <a:r>
              <a:rPr lang="en-US" dirty="0"/>
              <a:t>The PE passes the PLAN to the AMPs over the BYNET. The AMPs then retrieve the rows they own from their disks and pass it back to the PE over the BYNET</a:t>
            </a:r>
          </a:p>
          <a:p>
            <a:endParaRPr lang="en-US" dirty="0"/>
          </a:p>
          <a:p>
            <a:r>
              <a:rPr lang="en-US" dirty="0"/>
              <a:t>The AMPs organize every table in separate blocks just like you might organize your clothes in separate dresser drawers </a:t>
            </a:r>
          </a:p>
          <a:p>
            <a:endParaRPr lang="en-US" dirty="0"/>
          </a:p>
          <a:p>
            <a:r>
              <a:rPr lang="en-US" dirty="0"/>
              <a:t>When a table is first created each AMP creates a table header on their disk </a:t>
            </a:r>
          </a:p>
          <a:p>
            <a:endParaRPr lang="en-US" dirty="0"/>
          </a:p>
          <a:p>
            <a:r>
              <a:rPr lang="en-US" dirty="0"/>
              <a:t>When the table is loaded each AMP receives rows for that table that they and only they own.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1143000" y="533400"/>
            <a:ext cx="7010400" cy="5691187"/>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1295400" y="381000"/>
            <a:ext cx="6553200" cy="5495925"/>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1143000" y="1023938"/>
            <a:ext cx="7086600" cy="5300662"/>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1828800" y="990600"/>
            <a:ext cx="5586412" cy="4829175"/>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600200" y="1028700"/>
            <a:ext cx="6019800" cy="5448300"/>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2328971" cy="369332"/>
          </a:xfrm>
          <a:prstGeom prst="rect">
            <a:avLst/>
          </a:prstGeom>
        </p:spPr>
        <p:txBody>
          <a:bodyPr wrap="none">
            <a:spAutoFit/>
          </a:bodyPr>
          <a:lstStyle/>
          <a:p>
            <a:r>
              <a:rPr lang="en-US" b="1" dirty="0" err="1"/>
              <a:t>Teradata</a:t>
            </a:r>
            <a:r>
              <a:rPr lang="en-US" b="1" dirty="0"/>
              <a:t> – JOIN INDEX</a:t>
            </a:r>
          </a:p>
        </p:txBody>
      </p:sp>
      <p:sp>
        <p:nvSpPr>
          <p:cNvPr id="3" name="Rectangle 2"/>
          <p:cNvSpPr/>
          <p:nvPr/>
        </p:nvSpPr>
        <p:spPr>
          <a:xfrm>
            <a:off x="381000" y="990600"/>
            <a:ext cx="8458200" cy="4247317"/>
          </a:xfrm>
          <a:prstGeom prst="rect">
            <a:avLst/>
          </a:prstGeom>
        </p:spPr>
        <p:txBody>
          <a:bodyPr wrap="square">
            <a:spAutoFit/>
          </a:bodyPr>
          <a:lstStyle/>
          <a:p>
            <a:r>
              <a:rPr lang="en-US" dirty="0"/>
              <a:t>JOIN INDEX is a materialized view. </a:t>
            </a:r>
          </a:p>
          <a:p>
            <a:endParaRPr lang="en-US" dirty="0"/>
          </a:p>
          <a:p>
            <a:r>
              <a:rPr lang="en-US" dirty="0"/>
              <a:t>Its definition is permanently stored and the data is updated whenever the base tables referred in the join index is updated. </a:t>
            </a:r>
          </a:p>
          <a:p>
            <a:endParaRPr lang="en-US" dirty="0"/>
          </a:p>
          <a:p>
            <a:r>
              <a:rPr lang="en-US" dirty="0"/>
              <a:t>JOIN INDEX may contain one or more tables and also contain pre-aggregated data. </a:t>
            </a:r>
          </a:p>
          <a:p>
            <a:endParaRPr lang="en-US" dirty="0"/>
          </a:p>
          <a:p>
            <a:r>
              <a:rPr lang="en-US" dirty="0"/>
              <a:t>Join indexes are mainly used for improving the performance</a:t>
            </a:r>
          </a:p>
          <a:p>
            <a:endParaRPr lang="en-US" dirty="0"/>
          </a:p>
          <a:p>
            <a:endParaRPr lang="en-US" dirty="0"/>
          </a:p>
          <a:p>
            <a:r>
              <a:rPr lang="en-US" dirty="0"/>
              <a:t> Single Table Join Index (STJI)</a:t>
            </a:r>
          </a:p>
          <a:p>
            <a:endParaRPr lang="en-US" dirty="0"/>
          </a:p>
          <a:p>
            <a:r>
              <a:rPr lang="en-US" dirty="0"/>
              <a:t> Multi Table Join Index (MTJI)</a:t>
            </a:r>
          </a:p>
          <a:p>
            <a:endParaRPr lang="en-US" dirty="0"/>
          </a:p>
          <a:p>
            <a:r>
              <a:rPr lang="en-US" dirty="0"/>
              <a:t> Aggregated Join Index (AJI)</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6172200" cy="7755969"/>
          </a:xfrm>
          <a:prstGeom prst="rect">
            <a:avLst/>
          </a:prstGeom>
        </p:spPr>
        <p:txBody>
          <a:bodyPr wrap="square">
            <a:spAutoFit/>
          </a:bodyPr>
          <a:lstStyle/>
          <a:p>
            <a:r>
              <a:rPr lang="en-US" b="1" dirty="0"/>
              <a:t>CREATE SET TABLE EMPLOYEE,FALLBACK</a:t>
            </a:r>
          </a:p>
          <a:p>
            <a:r>
              <a:rPr lang="en-US" b="1" dirty="0"/>
              <a:t>(</a:t>
            </a:r>
          </a:p>
          <a:p>
            <a:r>
              <a:rPr lang="en-US" b="1" dirty="0" err="1"/>
              <a:t>EmployeeNo</a:t>
            </a:r>
            <a:r>
              <a:rPr lang="en-US" b="1" dirty="0"/>
              <a:t> INTEGER,</a:t>
            </a:r>
          </a:p>
          <a:p>
            <a:r>
              <a:rPr lang="en-US" b="1" dirty="0" err="1"/>
              <a:t>FirstName</a:t>
            </a:r>
            <a:r>
              <a:rPr lang="en-US" b="1" dirty="0"/>
              <a:t> VARCHAR(30) ,</a:t>
            </a:r>
          </a:p>
          <a:p>
            <a:r>
              <a:rPr lang="en-US" b="1" dirty="0" err="1"/>
              <a:t>LastName</a:t>
            </a:r>
            <a:r>
              <a:rPr lang="en-US" b="1" dirty="0"/>
              <a:t> VARCHAR(30) ,</a:t>
            </a:r>
          </a:p>
          <a:p>
            <a:r>
              <a:rPr lang="en-US" b="1" dirty="0"/>
              <a:t>DOB DATE FORMAT 'YYYY-MM-DD',</a:t>
            </a:r>
          </a:p>
          <a:p>
            <a:r>
              <a:rPr lang="en-US" b="1" dirty="0" err="1"/>
              <a:t>JoinedDate</a:t>
            </a:r>
            <a:r>
              <a:rPr lang="en-US" b="1" dirty="0"/>
              <a:t> DATE FORMAT 'YYYY-MM-DD',</a:t>
            </a:r>
          </a:p>
          <a:p>
            <a:r>
              <a:rPr lang="en-US" b="1" dirty="0" err="1"/>
              <a:t>DepartmentNo</a:t>
            </a:r>
            <a:r>
              <a:rPr lang="en-US" b="1" dirty="0"/>
              <a:t> BYTEINT</a:t>
            </a:r>
          </a:p>
          <a:p>
            <a:r>
              <a:rPr lang="en-US" b="1" dirty="0"/>
              <a:t>)  UNIQUE PRIMARY INDEX ( </a:t>
            </a:r>
            <a:r>
              <a:rPr lang="en-US" b="1" dirty="0" err="1"/>
              <a:t>EmployeeNo</a:t>
            </a:r>
            <a:r>
              <a:rPr lang="en-US" b="1" dirty="0"/>
              <a:t> );</a:t>
            </a:r>
          </a:p>
          <a:p>
            <a:endParaRPr lang="en-US" b="1" dirty="0"/>
          </a:p>
          <a:p>
            <a:endParaRPr lang="en-US" sz="2400" b="1" dirty="0"/>
          </a:p>
          <a:p>
            <a:r>
              <a:rPr lang="en-US" sz="2400" dirty="0"/>
              <a:t>CREATE SET TABLE SALARY,FALLBACK</a:t>
            </a:r>
          </a:p>
          <a:p>
            <a:r>
              <a:rPr lang="en-US" sz="2400" dirty="0"/>
              <a:t>( </a:t>
            </a:r>
            <a:r>
              <a:rPr lang="en-US" sz="2400" dirty="0" err="1"/>
              <a:t>EmployeeNo</a:t>
            </a:r>
            <a:r>
              <a:rPr lang="en-US" sz="2400" dirty="0"/>
              <a:t> INTEGER,</a:t>
            </a:r>
          </a:p>
          <a:p>
            <a:r>
              <a:rPr lang="en-US" sz="2400" dirty="0"/>
              <a:t>Gross INTEGER,</a:t>
            </a:r>
          </a:p>
          <a:p>
            <a:r>
              <a:rPr lang="en-US" sz="2400" dirty="0"/>
              <a:t>Deduction INTEGER,</a:t>
            </a:r>
          </a:p>
          <a:p>
            <a:r>
              <a:rPr lang="en-US" sz="2400" dirty="0" err="1"/>
              <a:t>NetPay</a:t>
            </a:r>
            <a:r>
              <a:rPr lang="en-US" sz="2400" dirty="0"/>
              <a:t> INTEGER )</a:t>
            </a:r>
          </a:p>
          <a:p>
            <a:r>
              <a:rPr lang="en-US" sz="2400" dirty="0"/>
              <a:t>PRIMARY INDEX ( </a:t>
            </a:r>
            <a:r>
              <a:rPr lang="en-US" sz="2400" dirty="0" err="1"/>
              <a:t>EmployeeNo</a:t>
            </a:r>
            <a:r>
              <a:rPr lang="en-US" sz="2400"/>
              <a:t> );</a:t>
            </a:r>
            <a:endParaRPr lang="en-US" sz="2400" dirty="0"/>
          </a:p>
          <a:p>
            <a:endParaRPr lang="en-US" sz="2400"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229600" cy="6186309"/>
          </a:xfrm>
          <a:prstGeom prst="rect">
            <a:avLst/>
          </a:prstGeom>
        </p:spPr>
        <p:txBody>
          <a:bodyPr wrap="square">
            <a:spAutoFit/>
          </a:bodyPr>
          <a:lstStyle/>
          <a:p>
            <a:r>
              <a:rPr lang="en-US" sz="2400" dirty="0"/>
              <a:t>Multi Table Join Index (MTJI)</a:t>
            </a:r>
          </a:p>
          <a:p>
            <a:endParaRPr lang="en-US" sz="2400" dirty="0"/>
          </a:p>
          <a:p>
            <a:r>
              <a:rPr lang="en-US" sz="2400" dirty="0"/>
              <a:t>CREATE JOIN INDEX </a:t>
            </a:r>
            <a:r>
              <a:rPr lang="en-US" sz="2400" dirty="0" err="1"/>
              <a:t>Employee_JI</a:t>
            </a:r>
            <a:endParaRPr lang="en-US" sz="2400" dirty="0"/>
          </a:p>
          <a:p>
            <a:r>
              <a:rPr lang="en-US" sz="2400" dirty="0"/>
              <a:t>AS</a:t>
            </a:r>
          </a:p>
          <a:p>
            <a:r>
              <a:rPr lang="en-US" sz="2400" dirty="0"/>
              <a:t>SELECT </a:t>
            </a:r>
            <a:r>
              <a:rPr lang="en-US" sz="2400" dirty="0" err="1"/>
              <a:t>EmployeeNo,FirstName,LastName</a:t>
            </a:r>
            <a:r>
              <a:rPr lang="en-US" sz="2400" dirty="0"/>
              <a:t>,</a:t>
            </a:r>
          </a:p>
          <a:p>
            <a:r>
              <a:rPr lang="en-US" sz="2400" dirty="0" err="1"/>
              <a:t>BirthDate,JoinedDate,DepartmentNo</a:t>
            </a:r>
            <a:endParaRPr lang="en-US" sz="2400" dirty="0"/>
          </a:p>
          <a:p>
            <a:r>
              <a:rPr lang="en-US" sz="2400" dirty="0"/>
              <a:t>FROM Employee</a:t>
            </a:r>
          </a:p>
          <a:p>
            <a:r>
              <a:rPr lang="en-US" sz="2400" dirty="0"/>
              <a:t>PRIMARY INDEX(</a:t>
            </a:r>
            <a:r>
              <a:rPr lang="en-US" sz="2400" dirty="0" err="1"/>
              <a:t>FirstName</a:t>
            </a:r>
            <a:r>
              <a:rPr lang="en-US" sz="2400" dirty="0"/>
              <a:t>);</a:t>
            </a:r>
          </a:p>
          <a:p>
            <a:endParaRPr lang="en-US" sz="2400" dirty="0"/>
          </a:p>
          <a:p>
            <a:endParaRPr lang="en-US" sz="2000" dirty="0"/>
          </a:p>
          <a:p>
            <a:r>
              <a:rPr lang="en-US" sz="2000" dirty="0"/>
              <a:t>If the user submits a query with a WHERE clause on </a:t>
            </a:r>
            <a:r>
              <a:rPr lang="en-US" sz="2000" dirty="0" err="1"/>
              <a:t>EmployeeNo</a:t>
            </a:r>
            <a:r>
              <a:rPr lang="en-US" sz="2000" dirty="0"/>
              <a:t>, then the system will query the Employee table using the unique primary index</a:t>
            </a:r>
          </a:p>
          <a:p>
            <a:endParaRPr lang="en-US" sz="2000" dirty="0"/>
          </a:p>
          <a:p>
            <a:r>
              <a:rPr lang="en-US" sz="2000" dirty="0"/>
              <a:t>If the user queries the employee</a:t>
            </a:r>
          </a:p>
          <a:p>
            <a:r>
              <a:rPr lang="en-US" sz="2000" dirty="0"/>
              <a:t>table using </a:t>
            </a:r>
            <a:r>
              <a:rPr lang="en-US" sz="2000" dirty="0" err="1"/>
              <a:t>employee_name</a:t>
            </a:r>
            <a:r>
              <a:rPr lang="en-US" sz="2000" dirty="0"/>
              <a:t>, then the system may access the join index </a:t>
            </a:r>
            <a:r>
              <a:rPr lang="en-US" sz="2000" dirty="0" err="1"/>
              <a:t>Employee_JI</a:t>
            </a:r>
            <a:r>
              <a:rPr lang="en-US" sz="2000" dirty="0"/>
              <a:t>  using </a:t>
            </a:r>
            <a:r>
              <a:rPr lang="en-US" sz="2000" dirty="0" err="1"/>
              <a:t>employee_name</a:t>
            </a:r>
            <a:r>
              <a:rPr lang="en-US" sz="2000" dirty="0"/>
              <a:t>.</a:t>
            </a:r>
          </a:p>
          <a:p>
            <a:endParaRPr lang="en-US" sz="2000" dirty="0"/>
          </a:p>
          <a:p>
            <a:r>
              <a:rPr lang="en-US" sz="2000" dirty="0"/>
              <a:t>EXPLAIN SELECT * FROM EMPLOYEE WHERE </a:t>
            </a:r>
            <a:r>
              <a:rPr lang="en-US" sz="2000" dirty="0" err="1"/>
              <a:t>FirstName</a:t>
            </a:r>
            <a:r>
              <a:rPr lang="en-US" sz="2000" dirty="0"/>
              <a:t>='Mike';</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153400" cy="5262979"/>
          </a:xfrm>
          <a:prstGeom prst="rect">
            <a:avLst/>
          </a:prstGeom>
        </p:spPr>
        <p:txBody>
          <a:bodyPr wrap="square">
            <a:spAutoFit/>
          </a:bodyPr>
          <a:lstStyle/>
          <a:p>
            <a:r>
              <a:rPr lang="en-US" sz="2400" dirty="0"/>
              <a:t>CREATE JOIN INDEX </a:t>
            </a:r>
            <a:r>
              <a:rPr lang="en-US" sz="2400" dirty="0" err="1"/>
              <a:t>Employee_Salary_JI</a:t>
            </a:r>
            <a:endParaRPr lang="en-US" sz="2400" dirty="0"/>
          </a:p>
          <a:p>
            <a:r>
              <a:rPr lang="en-US" sz="2400" dirty="0"/>
              <a:t>AS</a:t>
            </a:r>
          </a:p>
          <a:p>
            <a:r>
              <a:rPr lang="en-US" sz="2400" dirty="0"/>
              <a:t>SELECT </a:t>
            </a:r>
            <a:r>
              <a:rPr lang="en-US" sz="2400" dirty="0" err="1"/>
              <a:t>a.EmployeeNo,a.FirstName,a.LastName</a:t>
            </a:r>
            <a:r>
              <a:rPr lang="en-US" sz="2400" dirty="0"/>
              <a:t>,</a:t>
            </a:r>
          </a:p>
          <a:p>
            <a:r>
              <a:rPr lang="en-US" sz="2400" dirty="0"/>
              <a:t>a.BirthDate,a.JoinedDate,a.DepartmentNo,b.Gross,b.Deduction,b.NetPay FROM Employee a</a:t>
            </a:r>
          </a:p>
          <a:p>
            <a:r>
              <a:rPr lang="en-US" sz="2400" dirty="0"/>
              <a:t>INNER JOIN Salary b</a:t>
            </a:r>
          </a:p>
          <a:p>
            <a:r>
              <a:rPr lang="en-US" sz="2400" dirty="0"/>
              <a:t>ON(</a:t>
            </a:r>
            <a:r>
              <a:rPr lang="en-US" sz="2400" dirty="0" err="1"/>
              <a:t>a.EmployeeNo</a:t>
            </a:r>
            <a:r>
              <a:rPr lang="en-US" sz="2400" dirty="0"/>
              <a:t>=</a:t>
            </a:r>
            <a:r>
              <a:rPr lang="en-US" sz="2400" dirty="0" err="1"/>
              <a:t>b.EmployeeNo</a:t>
            </a:r>
            <a:r>
              <a:rPr lang="en-US" sz="2400" dirty="0"/>
              <a:t>)</a:t>
            </a:r>
          </a:p>
          <a:p>
            <a:r>
              <a:rPr lang="en-US" sz="2400" dirty="0"/>
              <a:t>PRIMARY INDEX(</a:t>
            </a:r>
            <a:r>
              <a:rPr lang="en-US" sz="2400" dirty="0" err="1"/>
              <a:t>FirstName</a:t>
            </a:r>
            <a:r>
              <a:rPr lang="en-US" sz="2400" dirty="0"/>
              <a:t>);</a:t>
            </a:r>
          </a:p>
          <a:p>
            <a:endParaRPr lang="en-US" sz="2400" dirty="0"/>
          </a:p>
          <a:p>
            <a:r>
              <a:rPr lang="en-US" sz="2000" dirty="0"/>
              <a:t>Whenever the base tables Employee or Salary are updated, then the Join index </a:t>
            </a:r>
            <a:r>
              <a:rPr lang="en-US" sz="2000" dirty="0" err="1"/>
              <a:t>Employee_Salary_JI</a:t>
            </a:r>
            <a:r>
              <a:rPr lang="en-US" sz="2000" dirty="0"/>
              <a:t> is also automatically updated</a:t>
            </a:r>
          </a:p>
          <a:p>
            <a:endParaRPr lang="en-US" sz="2000" dirty="0"/>
          </a:p>
          <a:p>
            <a:r>
              <a:rPr lang="en-US" sz="2000" dirty="0"/>
              <a:t>If you are running a query joining</a:t>
            </a:r>
          </a:p>
          <a:p>
            <a:r>
              <a:rPr lang="en-US" sz="2000" dirty="0"/>
              <a:t>Employee and Salary tables, then the optimizer may choose to access the data from  </a:t>
            </a:r>
            <a:r>
              <a:rPr lang="en-US" sz="2000" dirty="0" err="1"/>
              <a:t>Employee_Salary_JI</a:t>
            </a:r>
            <a:r>
              <a:rPr lang="en-US" sz="2000" dirty="0"/>
              <a:t> directly instead of joining the tables.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2159245" cy="369332"/>
          </a:xfrm>
          <a:prstGeom prst="rect">
            <a:avLst/>
          </a:prstGeom>
        </p:spPr>
        <p:txBody>
          <a:bodyPr wrap="none">
            <a:spAutoFit/>
          </a:bodyPr>
          <a:lstStyle/>
          <a:p>
            <a:r>
              <a:rPr lang="en-US" b="1" dirty="0"/>
              <a:t>Aggregate Join Index</a:t>
            </a:r>
            <a:endParaRPr lang="en-US" dirty="0"/>
          </a:p>
        </p:txBody>
      </p:sp>
      <p:sp>
        <p:nvSpPr>
          <p:cNvPr id="3" name="Rectangle 2"/>
          <p:cNvSpPr/>
          <p:nvPr/>
        </p:nvSpPr>
        <p:spPr>
          <a:xfrm>
            <a:off x="381000" y="1447800"/>
            <a:ext cx="8229600" cy="2031325"/>
          </a:xfrm>
          <a:prstGeom prst="rect">
            <a:avLst/>
          </a:prstGeom>
        </p:spPr>
        <p:txBody>
          <a:bodyPr wrap="square">
            <a:spAutoFit/>
          </a:bodyPr>
          <a:lstStyle/>
          <a:p>
            <a:r>
              <a:rPr lang="en-US" dirty="0"/>
              <a:t>CREATE JOIN INDEX </a:t>
            </a:r>
            <a:r>
              <a:rPr lang="en-US" dirty="0" err="1"/>
              <a:t>Employee_Salary_JI</a:t>
            </a:r>
            <a:endParaRPr lang="en-US" dirty="0"/>
          </a:p>
          <a:p>
            <a:r>
              <a:rPr lang="en-US" dirty="0"/>
              <a:t>AS</a:t>
            </a:r>
          </a:p>
          <a:p>
            <a:r>
              <a:rPr lang="en-US" dirty="0"/>
              <a:t>SELECT </a:t>
            </a:r>
            <a:r>
              <a:rPr lang="en-US" dirty="0" err="1"/>
              <a:t>a.DepartmentNo,SUM</a:t>
            </a:r>
            <a:r>
              <a:rPr lang="en-US" dirty="0"/>
              <a:t>(</a:t>
            </a:r>
            <a:r>
              <a:rPr lang="en-US" dirty="0" err="1"/>
              <a:t>b.NetPay</a:t>
            </a:r>
            <a:r>
              <a:rPr lang="en-US" dirty="0"/>
              <a:t>) AS </a:t>
            </a:r>
            <a:r>
              <a:rPr lang="en-US" dirty="0" err="1"/>
              <a:t>TotalPay</a:t>
            </a:r>
            <a:endParaRPr lang="en-US" dirty="0"/>
          </a:p>
          <a:p>
            <a:r>
              <a:rPr lang="en-US" dirty="0"/>
              <a:t>FROM Employee a INNER JOIN Salary b ON( </a:t>
            </a:r>
            <a:r>
              <a:rPr lang="en-US" dirty="0" err="1"/>
              <a:t>a.EmployeeNo</a:t>
            </a:r>
            <a:r>
              <a:rPr lang="en-US" dirty="0"/>
              <a:t>=</a:t>
            </a:r>
            <a:r>
              <a:rPr lang="en-US" dirty="0" err="1"/>
              <a:t>b.EmployeeNo</a:t>
            </a:r>
            <a:r>
              <a:rPr lang="en-US" dirty="0"/>
              <a:t>)</a:t>
            </a:r>
          </a:p>
          <a:p>
            <a:r>
              <a:rPr lang="en-US" dirty="0"/>
              <a:t>GROUP BY </a:t>
            </a:r>
            <a:r>
              <a:rPr lang="en-US" dirty="0" err="1"/>
              <a:t>a.DepartmentNo</a:t>
            </a:r>
            <a:r>
              <a:rPr lang="en-US" dirty="0"/>
              <a:t> Primary Index(</a:t>
            </a:r>
            <a:r>
              <a:rPr lang="en-US" dirty="0" err="1"/>
              <a:t>DepartmentNo</a:t>
            </a:r>
            <a:r>
              <a:rPr lang="en-US" dirty="0"/>
              <a:t>);</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95400" y="533400"/>
            <a:ext cx="7010400" cy="5314950"/>
          </a:xfrm>
          <a:prstGeom prst="rect">
            <a:avLst/>
          </a:prstGeom>
          <a:noFill/>
          <a:ln w="9525">
            <a:noFill/>
            <a:miter lim="800000"/>
            <a:headEnd/>
            <a:tailEnd/>
          </a:ln>
          <a:effec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3202287" cy="400110"/>
          </a:xfrm>
          <a:prstGeom prst="rect">
            <a:avLst/>
          </a:prstGeom>
        </p:spPr>
        <p:txBody>
          <a:bodyPr wrap="none">
            <a:spAutoFit/>
          </a:bodyPr>
          <a:lstStyle/>
          <a:p>
            <a:r>
              <a:rPr lang="en-US" sz="2000" b="1" dirty="0" err="1"/>
              <a:t>Teradata</a:t>
            </a:r>
            <a:r>
              <a:rPr lang="en-US" sz="2000" b="1" dirty="0"/>
              <a:t> – Stored Procedure</a:t>
            </a:r>
          </a:p>
        </p:txBody>
      </p:sp>
      <p:pic>
        <p:nvPicPr>
          <p:cNvPr id="20482" name="Picture 2"/>
          <p:cNvPicPr>
            <a:picLocks noChangeAspect="1" noChangeArrowheads="1"/>
          </p:cNvPicPr>
          <p:nvPr/>
        </p:nvPicPr>
        <p:blipFill>
          <a:blip r:embed="rId2"/>
          <a:srcRect/>
          <a:stretch>
            <a:fillRect/>
          </a:stretch>
        </p:blipFill>
        <p:spPr bwMode="auto">
          <a:xfrm>
            <a:off x="4114800" y="304800"/>
            <a:ext cx="3638550" cy="1190625"/>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762000" y="1371600"/>
            <a:ext cx="6324600" cy="5029200"/>
          </a:xfrm>
          <a:prstGeom prst="rect">
            <a:avLst/>
          </a:prstGeom>
          <a:noFill/>
          <a:ln w="9525">
            <a:noFill/>
            <a:miter lim="800000"/>
            <a:headEnd/>
            <a:tailEnd/>
          </a:ln>
          <a:effectLst/>
        </p:spPr>
      </p:pic>
      <p:sp>
        <p:nvSpPr>
          <p:cNvPr id="5" name="Rectangle 4"/>
          <p:cNvSpPr/>
          <p:nvPr/>
        </p:nvSpPr>
        <p:spPr>
          <a:xfrm>
            <a:off x="685800" y="6488668"/>
            <a:ext cx="4162871" cy="369332"/>
          </a:xfrm>
          <a:prstGeom prst="rect">
            <a:avLst/>
          </a:prstGeom>
        </p:spPr>
        <p:txBody>
          <a:bodyPr wrap="none">
            <a:spAutoFit/>
          </a:bodyPr>
          <a:lstStyle/>
          <a:p>
            <a:r>
              <a:rPr lang="en-US" dirty="0"/>
              <a:t>CALL </a:t>
            </a:r>
            <a:r>
              <a:rPr lang="en-US" dirty="0" err="1"/>
              <a:t>InsertSalary</a:t>
            </a:r>
            <a:r>
              <a:rPr lang="en-US" dirty="0"/>
              <a:t>(105,20000,2000,18000);</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229600" cy="5078313"/>
          </a:xfrm>
          <a:prstGeom prst="rect">
            <a:avLst/>
          </a:prstGeom>
        </p:spPr>
        <p:txBody>
          <a:bodyPr wrap="square">
            <a:spAutoFit/>
          </a:bodyPr>
          <a:lstStyle/>
          <a:p>
            <a:r>
              <a:rPr lang="en-US" b="1" dirty="0"/>
              <a:t>Join Methods</a:t>
            </a:r>
          </a:p>
          <a:p>
            <a:r>
              <a:rPr lang="en-US" dirty="0" err="1"/>
              <a:t>Teradata</a:t>
            </a:r>
            <a:r>
              <a:rPr lang="en-US" dirty="0"/>
              <a:t> uses different join methods to perform join operations. Some of the commonly</a:t>
            </a:r>
          </a:p>
          <a:p>
            <a:endParaRPr lang="en-US" dirty="0"/>
          </a:p>
          <a:p>
            <a:endParaRPr lang="en-US" dirty="0"/>
          </a:p>
          <a:p>
            <a:r>
              <a:rPr lang="en-US" dirty="0"/>
              <a:t>used Join methods are:</a:t>
            </a:r>
          </a:p>
          <a:p>
            <a:endParaRPr lang="en-US" dirty="0"/>
          </a:p>
          <a:p>
            <a:r>
              <a:rPr lang="en-US" dirty="0"/>
              <a:t> </a:t>
            </a:r>
            <a:r>
              <a:rPr lang="en-US" b="1" dirty="0"/>
              <a:t>Merge Join</a:t>
            </a:r>
          </a:p>
          <a:p>
            <a:endParaRPr lang="en-US" b="1" dirty="0"/>
          </a:p>
          <a:p>
            <a:r>
              <a:rPr lang="en-US" b="1" dirty="0"/>
              <a:t> Nested Jon</a:t>
            </a:r>
          </a:p>
          <a:p>
            <a:endParaRPr lang="en-US" b="1" dirty="0"/>
          </a:p>
          <a:p>
            <a:r>
              <a:rPr lang="en-US" b="1" dirty="0"/>
              <a:t> Product Join</a:t>
            </a:r>
          </a:p>
          <a:p>
            <a:endParaRPr lang="en-US" b="1" dirty="0"/>
          </a:p>
          <a:p>
            <a:r>
              <a:rPr lang="en-US" b="1" dirty="0"/>
              <a:t>Merge Join</a:t>
            </a:r>
          </a:p>
          <a:p>
            <a:r>
              <a:rPr lang="en-US" dirty="0"/>
              <a:t>Merge Join method takes place when the join is based on the equality condition. </a:t>
            </a:r>
          </a:p>
          <a:p>
            <a:endParaRPr lang="en-US" dirty="0"/>
          </a:p>
          <a:p>
            <a:r>
              <a:rPr lang="en-US" dirty="0"/>
              <a:t>Merge Join requires the joining rows to be on the same AMP. Rows are joined based on their row hash.</a:t>
            </a:r>
            <a:endParaRPr lang="en-US" b="1"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1200329"/>
          </a:xfrm>
          <a:prstGeom prst="rect">
            <a:avLst/>
          </a:prstGeom>
        </p:spPr>
        <p:txBody>
          <a:bodyPr wrap="square">
            <a:spAutoFit/>
          </a:bodyPr>
          <a:lstStyle/>
          <a:p>
            <a:r>
              <a:rPr lang="en-US" b="1" dirty="0"/>
              <a:t>Strategy #1</a:t>
            </a:r>
          </a:p>
          <a:p>
            <a:r>
              <a:rPr lang="en-US" dirty="0"/>
              <a:t>If the join columns are the primary indexes of the corresponding tables, then the joining</a:t>
            </a:r>
          </a:p>
          <a:p>
            <a:r>
              <a:rPr lang="en-US" dirty="0"/>
              <a:t>rows are already on the same AMP. In this case, no distribution is required.</a:t>
            </a:r>
          </a:p>
          <a:p>
            <a:r>
              <a:rPr lang="en-US" dirty="0"/>
              <a:t>Consider the following Employee and Salary Tables.</a:t>
            </a:r>
          </a:p>
        </p:txBody>
      </p:sp>
      <p:sp>
        <p:nvSpPr>
          <p:cNvPr id="3" name="Rectangle 2"/>
          <p:cNvSpPr/>
          <p:nvPr/>
        </p:nvSpPr>
        <p:spPr>
          <a:xfrm>
            <a:off x="533400" y="1600200"/>
            <a:ext cx="8610600" cy="1477328"/>
          </a:xfrm>
          <a:prstGeom prst="rect">
            <a:avLst/>
          </a:prstGeom>
        </p:spPr>
        <p:txBody>
          <a:bodyPr wrap="square">
            <a:spAutoFit/>
          </a:bodyPr>
          <a:lstStyle/>
          <a:p>
            <a:r>
              <a:rPr lang="en-US" b="1" dirty="0"/>
              <a:t>CREATE SET TABLE EMPLOYEE,FALLBACK</a:t>
            </a:r>
          </a:p>
          <a:p>
            <a:r>
              <a:rPr lang="en-US" b="1" dirty="0"/>
              <a:t>(</a:t>
            </a:r>
          </a:p>
          <a:p>
            <a:r>
              <a:rPr lang="en-US" b="1" dirty="0" err="1"/>
              <a:t>EmployeeNo</a:t>
            </a:r>
            <a:r>
              <a:rPr lang="en-US" b="1" dirty="0"/>
              <a:t> INTEGER, </a:t>
            </a:r>
            <a:r>
              <a:rPr lang="en-US" b="1" dirty="0" err="1"/>
              <a:t>FirstName</a:t>
            </a:r>
            <a:r>
              <a:rPr lang="en-US" b="1" dirty="0"/>
              <a:t> VARCHAR(30) ,</a:t>
            </a:r>
            <a:r>
              <a:rPr lang="en-US" b="1" dirty="0" err="1"/>
              <a:t>LastName</a:t>
            </a:r>
            <a:r>
              <a:rPr lang="en-US" b="1" dirty="0"/>
              <a:t> VARCHAR(30) ,</a:t>
            </a:r>
          </a:p>
          <a:p>
            <a:r>
              <a:rPr lang="en-US" b="1" dirty="0"/>
              <a:t>DOB DATE FORMAT 'YYYY-MM-DD', </a:t>
            </a:r>
            <a:r>
              <a:rPr lang="en-US" b="1" dirty="0" err="1"/>
              <a:t>JoinedDate</a:t>
            </a:r>
            <a:r>
              <a:rPr lang="en-US" b="1" dirty="0"/>
              <a:t> DATE FORMAT 'YYYY-MM-DD',</a:t>
            </a:r>
          </a:p>
          <a:p>
            <a:r>
              <a:rPr lang="en-US" b="1" dirty="0" err="1"/>
              <a:t>DepartmentNo</a:t>
            </a:r>
            <a:r>
              <a:rPr lang="en-US" b="1" dirty="0"/>
              <a:t> BYTEINT )UNIQUE PRIMARY INDEX ( </a:t>
            </a:r>
            <a:r>
              <a:rPr lang="en-US" b="1" dirty="0" err="1"/>
              <a:t>EmployeeNo</a:t>
            </a:r>
            <a:r>
              <a:rPr lang="en-US" b="1" dirty="0"/>
              <a:t> );</a:t>
            </a:r>
          </a:p>
        </p:txBody>
      </p:sp>
      <p:sp>
        <p:nvSpPr>
          <p:cNvPr id="4" name="Rectangle 3"/>
          <p:cNvSpPr/>
          <p:nvPr/>
        </p:nvSpPr>
        <p:spPr>
          <a:xfrm>
            <a:off x="533400" y="3200400"/>
            <a:ext cx="8001000" cy="1200329"/>
          </a:xfrm>
          <a:prstGeom prst="rect">
            <a:avLst/>
          </a:prstGeom>
        </p:spPr>
        <p:txBody>
          <a:bodyPr wrap="square">
            <a:spAutoFit/>
          </a:bodyPr>
          <a:lstStyle/>
          <a:p>
            <a:endParaRPr lang="en-US" b="1" dirty="0"/>
          </a:p>
          <a:p>
            <a:r>
              <a:rPr lang="en-US" b="1" dirty="0"/>
              <a:t>CREATE SET TABLE Salary</a:t>
            </a:r>
          </a:p>
          <a:p>
            <a:r>
              <a:rPr lang="en-US" b="1" dirty="0"/>
              <a:t>( </a:t>
            </a:r>
            <a:r>
              <a:rPr lang="en-US" b="1" dirty="0" err="1"/>
              <a:t>EmployeeNo</a:t>
            </a:r>
            <a:r>
              <a:rPr lang="en-US" b="1" dirty="0"/>
              <a:t> INTEGER, Gross </a:t>
            </a:r>
            <a:r>
              <a:rPr lang="en-US" b="1" dirty="0" err="1"/>
              <a:t>INTEGER,Deduction</a:t>
            </a:r>
            <a:r>
              <a:rPr lang="en-US" b="1" dirty="0"/>
              <a:t> INTEGER,</a:t>
            </a:r>
          </a:p>
          <a:p>
            <a:r>
              <a:rPr lang="en-US" b="1" dirty="0" err="1"/>
              <a:t>NetPay</a:t>
            </a:r>
            <a:r>
              <a:rPr lang="en-US" b="1" dirty="0"/>
              <a:t> INTEGER )UNIQUE PRIMARY INDEX(</a:t>
            </a:r>
            <a:r>
              <a:rPr lang="en-US" b="1" dirty="0" err="1"/>
              <a:t>EmployeeNo</a:t>
            </a:r>
            <a:r>
              <a:rPr lang="en-US" b="1" dirty="0"/>
              <a:t>);</a:t>
            </a:r>
          </a:p>
        </p:txBody>
      </p:sp>
      <p:sp>
        <p:nvSpPr>
          <p:cNvPr id="5" name="Rectangle 4"/>
          <p:cNvSpPr/>
          <p:nvPr/>
        </p:nvSpPr>
        <p:spPr>
          <a:xfrm>
            <a:off x="609600" y="4724400"/>
            <a:ext cx="8229600" cy="923330"/>
          </a:xfrm>
          <a:prstGeom prst="rect">
            <a:avLst/>
          </a:prstGeom>
        </p:spPr>
        <p:txBody>
          <a:bodyPr wrap="square">
            <a:spAutoFit/>
          </a:bodyPr>
          <a:lstStyle/>
          <a:p>
            <a:r>
              <a:rPr lang="en-US" dirty="0"/>
              <a:t>When these two tables are joined on </a:t>
            </a:r>
            <a:r>
              <a:rPr lang="en-US" dirty="0" err="1"/>
              <a:t>EmployeeNo</a:t>
            </a:r>
            <a:r>
              <a:rPr lang="en-US" dirty="0"/>
              <a:t> column, then no redistribution takes place since </a:t>
            </a:r>
            <a:r>
              <a:rPr lang="en-US" dirty="0" err="1"/>
              <a:t>EmployeeNo</a:t>
            </a:r>
            <a:r>
              <a:rPr lang="en-US" dirty="0"/>
              <a:t> is the primary index of both the tables which are being joined.</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001000" cy="646331"/>
          </a:xfrm>
          <a:prstGeom prst="rect">
            <a:avLst/>
          </a:prstGeom>
        </p:spPr>
        <p:txBody>
          <a:bodyPr wrap="square">
            <a:spAutoFit/>
          </a:bodyPr>
          <a:lstStyle/>
          <a:p>
            <a:r>
              <a:rPr lang="en-US" b="1" dirty="0"/>
              <a:t>Strategy #2</a:t>
            </a:r>
          </a:p>
          <a:p>
            <a:r>
              <a:rPr lang="en-US" dirty="0"/>
              <a:t>Consider the following Employee and Department tables</a:t>
            </a:r>
          </a:p>
        </p:txBody>
      </p:sp>
      <p:sp>
        <p:nvSpPr>
          <p:cNvPr id="3" name="Rectangle 2"/>
          <p:cNvSpPr/>
          <p:nvPr/>
        </p:nvSpPr>
        <p:spPr>
          <a:xfrm>
            <a:off x="381000" y="1295400"/>
            <a:ext cx="7239000" cy="1754326"/>
          </a:xfrm>
          <a:prstGeom prst="rect">
            <a:avLst/>
          </a:prstGeom>
        </p:spPr>
        <p:txBody>
          <a:bodyPr wrap="square">
            <a:spAutoFit/>
          </a:bodyPr>
          <a:lstStyle/>
          <a:p>
            <a:r>
              <a:rPr lang="en-US" b="1" dirty="0"/>
              <a:t>CREATE SET TABLE EMPLOYEE,FALLBACK</a:t>
            </a:r>
          </a:p>
          <a:p>
            <a:r>
              <a:rPr lang="en-US" b="1" dirty="0"/>
              <a:t>(</a:t>
            </a:r>
          </a:p>
          <a:p>
            <a:r>
              <a:rPr lang="en-US" b="1" dirty="0" err="1"/>
              <a:t>EmployeeNo</a:t>
            </a:r>
            <a:r>
              <a:rPr lang="en-US" b="1" dirty="0"/>
              <a:t> INTEGER, </a:t>
            </a:r>
            <a:r>
              <a:rPr lang="en-US" b="1" dirty="0" err="1"/>
              <a:t>FirstName</a:t>
            </a:r>
            <a:r>
              <a:rPr lang="en-US" b="1" dirty="0"/>
              <a:t> VARCHAR(30) ,</a:t>
            </a:r>
          </a:p>
          <a:p>
            <a:r>
              <a:rPr lang="en-US" b="1" dirty="0" err="1"/>
              <a:t>LastName</a:t>
            </a:r>
            <a:r>
              <a:rPr lang="en-US" b="1" dirty="0"/>
              <a:t> VARCHAR(30) , DOB DATE FORMAT 'YYYY-MM-DD',</a:t>
            </a:r>
          </a:p>
          <a:p>
            <a:r>
              <a:rPr lang="en-US" b="1" dirty="0" err="1"/>
              <a:t>JoinedDate</a:t>
            </a:r>
            <a:r>
              <a:rPr lang="en-US" b="1" dirty="0"/>
              <a:t> DATE FORMAT 'YYYY-MM-DD', </a:t>
            </a:r>
            <a:r>
              <a:rPr lang="en-US" b="1" dirty="0" err="1"/>
              <a:t>DepartmentNo</a:t>
            </a:r>
            <a:r>
              <a:rPr lang="en-US" b="1" dirty="0"/>
              <a:t> BYTEINT</a:t>
            </a:r>
          </a:p>
          <a:p>
            <a:r>
              <a:rPr lang="en-US" b="1" dirty="0"/>
              <a:t>) UNIQUE PRIMARY INDEX ( </a:t>
            </a:r>
            <a:r>
              <a:rPr lang="en-US" b="1" dirty="0" err="1"/>
              <a:t>EmployeeNo</a:t>
            </a:r>
            <a:r>
              <a:rPr lang="en-US" b="1" dirty="0"/>
              <a:t> );</a:t>
            </a:r>
          </a:p>
        </p:txBody>
      </p:sp>
      <p:sp>
        <p:nvSpPr>
          <p:cNvPr id="4" name="Rectangle 3"/>
          <p:cNvSpPr/>
          <p:nvPr/>
        </p:nvSpPr>
        <p:spPr>
          <a:xfrm>
            <a:off x="457200" y="3276600"/>
            <a:ext cx="7315200" cy="1477328"/>
          </a:xfrm>
          <a:prstGeom prst="rect">
            <a:avLst/>
          </a:prstGeom>
        </p:spPr>
        <p:txBody>
          <a:bodyPr wrap="square">
            <a:spAutoFit/>
          </a:bodyPr>
          <a:lstStyle/>
          <a:p>
            <a:r>
              <a:rPr lang="en-US" b="1" dirty="0"/>
              <a:t>CREATE SET TABLE DEPARTMENT,FALLBACK</a:t>
            </a:r>
          </a:p>
          <a:p>
            <a:r>
              <a:rPr lang="en-US" b="1" dirty="0"/>
              <a:t>(</a:t>
            </a:r>
          </a:p>
          <a:p>
            <a:r>
              <a:rPr lang="en-US" b="1" dirty="0" err="1"/>
              <a:t>DepartmentNo</a:t>
            </a:r>
            <a:r>
              <a:rPr lang="en-US" b="1" dirty="0"/>
              <a:t> BYTEINT,</a:t>
            </a:r>
          </a:p>
          <a:p>
            <a:r>
              <a:rPr lang="en-US" b="1" dirty="0" err="1"/>
              <a:t>DepartmentName</a:t>
            </a:r>
            <a:r>
              <a:rPr lang="en-US" b="1" dirty="0"/>
              <a:t> CHAR(15) )</a:t>
            </a:r>
          </a:p>
          <a:p>
            <a:r>
              <a:rPr lang="en-US" b="1" dirty="0"/>
              <a:t>UNIQUE PRIMARY INDEX ( </a:t>
            </a:r>
            <a:r>
              <a:rPr lang="en-US" b="1" dirty="0" err="1"/>
              <a:t>DepartmentNo</a:t>
            </a:r>
            <a:r>
              <a:rPr lang="en-US" b="1" dirty="0"/>
              <a:t> );</a:t>
            </a:r>
          </a:p>
        </p:txBody>
      </p:sp>
      <p:sp>
        <p:nvSpPr>
          <p:cNvPr id="5" name="Rectangle 4"/>
          <p:cNvSpPr/>
          <p:nvPr/>
        </p:nvSpPr>
        <p:spPr>
          <a:xfrm>
            <a:off x="609600" y="5029200"/>
            <a:ext cx="4572000" cy="1200329"/>
          </a:xfrm>
          <a:prstGeom prst="rect">
            <a:avLst/>
          </a:prstGeom>
        </p:spPr>
        <p:txBody>
          <a:bodyPr>
            <a:spAutoFit/>
          </a:bodyPr>
          <a:lstStyle/>
          <a:p>
            <a:r>
              <a:rPr lang="en-US" dirty="0"/>
              <a:t>In this scenario, joining rows may not be on the same AMP. In such case,</a:t>
            </a:r>
          </a:p>
          <a:p>
            <a:r>
              <a:rPr lang="en-US" dirty="0" err="1"/>
              <a:t>Teradata</a:t>
            </a:r>
            <a:r>
              <a:rPr lang="en-US" dirty="0"/>
              <a:t> may redistribute employee table on </a:t>
            </a:r>
            <a:r>
              <a:rPr lang="en-US" dirty="0" err="1"/>
              <a:t>DepartmentNo</a:t>
            </a:r>
            <a:r>
              <a:rPr lang="en-US" dirty="0"/>
              <a:t> column.</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229600" cy="1200329"/>
          </a:xfrm>
          <a:prstGeom prst="rect">
            <a:avLst/>
          </a:prstGeom>
        </p:spPr>
        <p:txBody>
          <a:bodyPr wrap="square">
            <a:spAutoFit/>
          </a:bodyPr>
          <a:lstStyle/>
          <a:p>
            <a:r>
              <a:rPr lang="en-US" b="1" dirty="0"/>
              <a:t>Nested Join</a:t>
            </a:r>
          </a:p>
          <a:p>
            <a:r>
              <a:rPr lang="en-US" dirty="0"/>
              <a:t>Nested Join doesn’t use all AMPs. For the Nested Join to take place, one of the condition should be equality on the unique primary index of one table and then joining this column to any index on the other table</a:t>
            </a:r>
          </a:p>
        </p:txBody>
      </p:sp>
      <p:sp>
        <p:nvSpPr>
          <p:cNvPr id="3" name="Rectangle 2"/>
          <p:cNvSpPr/>
          <p:nvPr/>
        </p:nvSpPr>
        <p:spPr>
          <a:xfrm>
            <a:off x="304800" y="2133600"/>
            <a:ext cx="8229600" cy="3139321"/>
          </a:xfrm>
          <a:prstGeom prst="rect">
            <a:avLst/>
          </a:prstGeom>
        </p:spPr>
        <p:txBody>
          <a:bodyPr wrap="square">
            <a:spAutoFit/>
          </a:bodyPr>
          <a:lstStyle/>
          <a:p>
            <a:r>
              <a:rPr lang="en-US" b="1" dirty="0"/>
              <a:t>Product Join</a:t>
            </a:r>
          </a:p>
          <a:p>
            <a:r>
              <a:rPr lang="en-US" dirty="0"/>
              <a:t>Product Join compares each qualifying row from one table with each qualifying row from other table. Product join may take place due to some of the following factors:</a:t>
            </a:r>
          </a:p>
          <a:p>
            <a:endParaRPr lang="en-US" dirty="0"/>
          </a:p>
          <a:p>
            <a:r>
              <a:rPr lang="en-US" dirty="0"/>
              <a:t> Where condition is missing.</a:t>
            </a:r>
          </a:p>
          <a:p>
            <a:endParaRPr lang="en-US" dirty="0"/>
          </a:p>
          <a:p>
            <a:r>
              <a:rPr lang="en-US" dirty="0"/>
              <a:t> Join condition is not based on equality condition.</a:t>
            </a:r>
          </a:p>
          <a:p>
            <a:endParaRPr lang="en-US" dirty="0"/>
          </a:p>
          <a:p>
            <a:r>
              <a:rPr lang="en-US" dirty="0"/>
              <a:t> Table aliases is not correct.</a:t>
            </a:r>
          </a:p>
          <a:p>
            <a:endParaRPr lang="en-US" dirty="0"/>
          </a:p>
          <a:p>
            <a:r>
              <a:rPr lang="en-US" dirty="0"/>
              <a:t> Multiple join conditions.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0"/>
            <a:ext cx="8763000" cy="6186309"/>
          </a:xfrm>
          <a:prstGeom prst="rect">
            <a:avLst/>
          </a:prstGeom>
        </p:spPr>
        <p:txBody>
          <a:bodyPr wrap="square">
            <a:spAutoFit/>
          </a:bodyPr>
          <a:lstStyle/>
          <a:p>
            <a:r>
              <a:rPr lang="en-US" b="1" dirty="0" err="1"/>
              <a:t>FastLoad</a:t>
            </a:r>
            <a:r>
              <a:rPr lang="en-US" b="1" dirty="0"/>
              <a:t> utility</a:t>
            </a:r>
          </a:p>
          <a:p>
            <a:endParaRPr lang="en-US" dirty="0"/>
          </a:p>
          <a:p>
            <a:r>
              <a:rPr lang="en-US" dirty="0" err="1"/>
              <a:t>FastLoad</a:t>
            </a:r>
            <a:r>
              <a:rPr lang="en-US" dirty="0"/>
              <a:t> utility is used to load data into empty tables. Since it does not use transient</a:t>
            </a:r>
          </a:p>
          <a:p>
            <a:r>
              <a:rPr lang="en-US" dirty="0"/>
              <a:t>journals, data can be loaded quickly. It doesn't load duplicate rows even if the target table</a:t>
            </a:r>
          </a:p>
          <a:p>
            <a:r>
              <a:rPr lang="en-US" dirty="0"/>
              <a:t>is a MULTISET table.</a:t>
            </a:r>
          </a:p>
          <a:p>
            <a:endParaRPr lang="en-US" dirty="0"/>
          </a:p>
          <a:p>
            <a:endParaRPr lang="en-US" dirty="0"/>
          </a:p>
          <a:p>
            <a:r>
              <a:rPr lang="en-US" b="1" dirty="0"/>
              <a:t>Phase 1</a:t>
            </a:r>
          </a:p>
          <a:p>
            <a:r>
              <a:rPr lang="en-US" dirty="0"/>
              <a:t>The Parsing engines read the records from the input file and sends a block to each AMP </a:t>
            </a:r>
          </a:p>
          <a:p>
            <a:endParaRPr lang="en-US" dirty="0"/>
          </a:p>
          <a:p>
            <a:r>
              <a:rPr lang="en-US" dirty="0"/>
              <a:t>Each AMP stores the blocks of records.</a:t>
            </a:r>
          </a:p>
          <a:p>
            <a:endParaRPr lang="en-US" dirty="0"/>
          </a:p>
          <a:p>
            <a:r>
              <a:rPr lang="en-US" dirty="0"/>
              <a:t>Then AMPs hash each record and redistribute them to the correct AMP.</a:t>
            </a:r>
          </a:p>
          <a:p>
            <a:endParaRPr lang="en-US" dirty="0"/>
          </a:p>
          <a:p>
            <a:r>
              <a:rPr lang="en-US" dirty="0"/>
              <a:t>At the end of Phase 1, each AMP has its rows but they are not in row hash sequence.</a:t>
            </a:r>
          </a:p>
          <a:p>
            <a:r>
              <a:rPr lang="en-US" b="1" dirty="0"/>
              <a:t>Phase 2</a:t>
            </a:r>
          </a:p>
          <a:p>
            <a:endParaRPr lang="en-US" dirty="0"/>
          </a:p>
          <a:p>
            <a:r>
              <a:rPr lang="en-US" dirty="0"/>
              <a:t>Phase 2 starts when </a:t>
            </a:r>
            <a:r>
              <a:rPr lang="en-US" dirty="0" err="1"/>
              <a:t>FastLoad</a:t>
            </a:r>
            <a:r>
              <a:rPr lang="en-US" dirty="0"/>
              <a:t> receives the END LOADING statement.</a:t>
            </a:r>
          </a:p>
          <a:p>
            <a:endParaRPr lang="en-US" dirty="0"/>
          </a:p>
          <a:p>
            <a:r>
              <a:rPr lang="en-US" dirty="0"/>
              <a:t>Each AMP sorts the records on row hash and writes them to the disk.</a:t>
            </a:r>
          </a:p>
          <a:p>
            <a:endParaRPr lang="en-US" dirty="0"/>
          </a:p>
          <a:p>
            <a:r>
              <a:rPr lang="en-US" dirty="0"/>
              <a:t>Locks on the target table is released and the error tables are dropped</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4572000" cy="1477328"/>
          </a:xfrm>
          <a:prstGeom prst="rect">
            <a:avLst/>
          </a:prstGeom>
        </p:spPr>
        <p:txBody>
          <a:bodyPr>
            <a:spAutoFit/>
          </a:bodyPr>
          <a:lstStyle/>
          <a:p>
            <a:r>
              <a:rPr lang="en-US" dirty="0"/>
              <a:t>101,Mike,James,1980-01-05,2010-03-01,1</a:t>
            </a:r>
          </a:p>
          <a:p>
            <a:r>
              <a:rPr lang="en-US" dirty="0"/>
              <a:t>102,Robert,Williams,1983-03-05,2010-09-01,1</a:t>
            </a:r>
          </a:p>
          <a:p>
            <a:r>
              <a:rPr lang="en-US" dirty="0"/>
              <a:t>103,Peter,Paul,1983-04-01,2009-02-12,2</a:t>
            </a:r>
          </a:p>
          <a:p>
            <a:r>
              <a:rPr lang="en-US" dirty="0"/>
              <a:t>104,Alex,Stuart,1984-11-06,2014-01-01,2</a:t>
            </a:r>
          </a:p>
          <a:p>
            <a:r>
              <a:rPr lang="en-US" dirty="0"/>
              <a:t>105,Robert,James,1984-12-01,2015-03-09,3</a:t>
            </a:r>
          </a:p>
        </p:txBody>
      </p:sp>
      <p:sp>
        <p:nvSpPr>
          <p:cNvPr id="3" name="Rectangle 2"/>
          <p:cNvSpPr/>
          <p:nvPr/>
        </p:nvSpPr>
        <p:spPr>
          <a:xfrm>
            <a:off x="304800" y="228600"/>
            <a:ext cx="995401" cy="369332"/>
          </a:xfrm>
          <a:prstGeom prst="rect">
            <a:avLst/>
          </a:prstGeom>
        </p:spPr>
        <p:txBody>
          <a:bodyPr wrap="none">
            <a:spAutoFit/>
          </a:bodyPr>
          <a:lstStyle/>
          <a:p>
            <a:r>
              <a:rPr lang="en-US" b="1" dirty="0"/>
              <a:t>Example</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7162800" cy="5324535"/>
          </a:xfrm>
          <a:prstGeom prst="rect">
            <a:avLst/>
          </a:prstGeom>
        </p:spPr>
        <p:txBody>
          <a:bodyPr wrap="square">
            <a:spAutoFit/>
          </a:bodyPr>
          <a:lstStyle/>
          <a:p>
            <a:r>
              <a:rPr lang="en-US" sz="2000" dirty="0"/>
              <a:t>LOGON 192.168.1.102/</a:t>
            </a:r>
            <a:r>
              <a:rPr lang="en-US" sz="2000" dirty="0" err="1"/>
              <a:t>dbc,dbc</a:t>
            </a:r>
            <a:r>
              <a:rPr lang="en-US" sz="2000" dirty="0"/>
              <a:t>;</a:t>
            </a:r>
          </a:p>
          <a:p>
            <a:r>
              <a:rPr lang="en-US" sz="2000" dirty="0"/>
              <a:t>DATABASE </a:t>
            </a:r>
            <a:r>
              <a:rPr lang="en-US" sz="2000" dirty="0" err="1"/>
              <a:t>tduser</a:t>
            </a:r>
            <a:r>
              <a:rPr lang="en-US" sz="2000" dirty="0"/>
              <a:t>;</a:t>
            </a:r>
          </a:p>
          <a:p>
            <a:r>
              <a:rPr lang="en-US" sz="2000" dirty="0"/>
              <a:t>BEGIN LOADING </a:t>
            </a:r>
            <a:r>
              <a:rPr lang="en-US" sz="2000" dirty="0" err="1"/>
              <a:t>tduser.Employee_Stg</a:t>
            </a:r>
            <a:endParaRPr lang="en-US" sz="2000" dirty="0"/>
          </a:p>
          <a:p>
            <a:r>
              <a:rPr lang="en-US" sz="2000" dirty="0"/>
              <a:t>ERRORFILES </a:t>
            </a:r>
            <a:r>
              <a:rPr lang="en-US" sz="2000" dirty="0" err="1"/>
              <a:t>Employee_ET</a:t>
            </a:r>
            <a:r>
              <a:rPr lang="en-US" sz="2000" dirty="0"/>
              <a:t>, </a:t>
            </a:r>
            <a:r>
              <a:rPr lang="en-US" sz="2000" dirty="0" err="1"/>
              <a:t>Employee_UV</a:t>
            </a:r>
            <a:endParaRPr lang="en-US" sz="2000" dirty="0"/>
          </a:p>
          <a:p>
            <a:r>
              <a:rPr lang="en-US" sz="2000" dirty="0"/>
              <a:t>CHECKPOINT 10;</a:t>
            </a:r>
          </a:p>
          <a:p>
            <a:r>
              <a:rPr lang="en-US" sz="2000" dirty="0"/>
              <a:t>SET RECORD VARTEXT ",";</a:t>
            </a:r>
          </a:p>
          <a:p>
            <a:r>
              <a:rPr lang="en-US" sz="2000" dirty="0"/>
              <a:t>DEFINE </a:t>
            </a:r>
            <a:r>
              <a:rPr lang="en-US" sz="2000" dirty="0" err="1"/>
              <a:t>in_EmployeeNo</a:t>
            </a:r>
            <a:r>
              <a:rPr lang="en-US" sz="2000" dirty="0"/>
              <a:t> (VARCHAR(10)) ,</a:t>
            </a:r>
          </a:p>
          <a:p>
            <a:r>
              <a:rPr lang="en-US" sz="2000" dirty="0" err="1"/>
              <a:t>in_FirstName</a:t>
            </a:r>
            <a:r>
              <a:rPr lang="en-US" sz="2000" dirty="0"/>
              <a:t> (VARCHAR(30)) , </a:t>
            </a:r>
            <a:r>
              <a:rPr lang="en-US" sz="2000" dirty="0" err="1"/>
              <a:t>in_LastName</a:t>
            </a:r>
            <a:r>
              <a:rPr lang="en-US" sz="2000" dirty="0"/>
              <a:t> (VARCHAR(30)) ,</a:t>
            </a:r>
          </a:p>
          <a:p>
            <a:r>
              <a:rPr lang="en-US" sz="2000" dirty="0" err="1"/>
              <a:t>in_BirthDate</a:t>
            </a:r>
            <a:r>
              <a:rPr lang="en-US" sz="2000" dirty="0"/>
              <a:t> (VARCHAR(10)) , </a:t>
            </a:r>
            <a:r>
              <a:rPr lang="en-US" sz="2000" dirty="0" err="1"/>
              <a:t>in_JoinedDate</a:t>
            </a:r>
            <a:r>
              <a:rPr lang="en-US" sz="2000" dirty="0"/>
              <a:t> (VARCHAR(10)) ,</a:t>
            </a:r>
          </a:p>
          <a:p>
            <a:r>
              <a:rPr lang="en-US" sz="2000" dirty="0" err="1"/>
              <a:t>in_DepartmentNo</a:t>
            </a:r>
            <a:r>
              <a:rPr lang="en-US" sz="2000" dirty="0"/>
              <a:t> (VARCHAR(02)) , FILE=employee.txt;</a:t>
            </a:r>
          </a:p>
          <a:p>
            <a:r>
              <a:rPr lang="en-US" sz="2000" dirty="0"/>
              <a:t>INSERT INTO </a:t>
            </a:r>
            <a:r>
              <a:rPr lang="en-US" sz="2000" dirty="0" err="1"/>
              <a:t>Employee_Stg</a:t>
            </a:r>
            <a:endParaRPr lang="en-US" sz="2000" dirty="0"/>
          </a:p>
          <a:p>
            <a:r>
              <a:rPr lang="en-US" sz="2000" dirty="0"/>
              <a:t>(</a:t>
            </a:r>
            <a:r>
              <a:rPr lang="en-US" sz="2000" dirty="0" err="1"/>
              <a:t>EmployeeNo,FirstName,LastName,BirthDate,JoinedDate</a:t>
            </a:r>
            <a:r>
              <a:rPr lang="en-US" sz="2000" dirty="0"/>
              <a:t>,</a:t>
            </a:r>
          </a:p>
          <a:p>
            <a:r>
              <a:rPr lang="en-US" sz="2000" dirty="0" err="1"/>
              <a:t>DepartmentNo</a:t>
            </a:r>
            <a:r>
              <a:rPr lang="en-US" sz="2000" dirty="0"/>
              <a:t>) VALUES ( :</a:t>
            </a:r>
            <a:r>
              <a:rPr lang="en-US" sz="2000" dirty="0" err="1"/>
              <a:t>in_EmployeeNo</a:t>
            </a:r>
            <a:r>
              <a:rPr lang="en-US" sz="2000" dirty="0"/>
              <a:t> , :</a:t>
            </a:r>
            <a:r>
              <a:rPr lang="en-US" sz="2000" dirty="0" err="1"/>
              <a:t>in_FirstName</a:t>
            </a:r>
            <a:r>
              <a:rPr lang="en-US" sz="2000" dirty="0"/>
              <a:t> ,</a:t>
            </a:r>
          </a:p>
          <a:p>
            <a:r>
              <a:rPr lang="en-US" sz="2000" dirty="0"/>
              <a:t>:</a:t>
            </a:r>
            <a:r>
              <a:rPr lang="en-US" sz="2000" dirty="0" err="1"/>
              <a:t>in_LastName</a:t>
            </a:r>
            <a:r>
              <a:rPr lang="en-US" sz="2000" dirty="0"/>
              <a:t> , :</a:t>
            </a:r>
            <a:r>
              <a:rPr lang="en-US" sz="2000" dirty="0" err="1"/>
              <a:t>in_BirthDate</a:t>
            </a:r>
            <a:r>
              <a:rPr lang="en-US" sz="2000" dirty="0"/>
              <a:t> (FORMAT 'YYYY-MM-DD'),</a:t>
            </a:r>
          </a:p>
          <a:p>
            <a:r>
              <a:rPr lang="en-US" sz="2000" dirty="0"/>
              <a:t>:</a:t>
            </a:r>
            <a:r>
              <a:rPr lang="en-US" sz="2000" dirty="0" err="1"/>
              <a:t>in_JoinedDate</a:t>
            </a:r>
            <a:r>
              <a:rPr lang="en-US" sz="2000" dirty="0"/>
              <a:t> (FORMAT 'YYYY-MM-DD'), :</a:t>
            </a:r>
            <a:r>
              <a:rPr lang="en-US" sz="2000" dirty="0" err="1"/>
              <a:t>in_DepartmentNo</a:t>
            </a:r>
            <a:r>
              <a:rPr lang="en-US" sz="2000" dirty="0"/>
              <a:t> );</a:t>
            </a:r>
          </a:p>
          <a:p>
            <a:r>
              <a:rPr lang="en-US" sz="2000" dirty="0"/>
              <a:t>END LOADING;</a:t>
            </a:r>
          </a:p>
          <a:p>
            <a:r>
              <a:rPr lang="en-US" sz="2000" dirty="0"/>
              <a:t>LOGOFF;</a:t>
            </a:r>
          </a:p>
        </p:txBody>
      </p:sp>
      <p:sp>
        <p:nvSpPr>
          <p:cNvPr id="3" name="Rectangle 2"/>
          <p:cNvSpPr/>
          <p:nvPr/>
        </p:nvSpPr>
        <p:spPr>
          <a:xfrm>
            <a:off x="457200" y="6019800"/>
            <a:ext cx="2892523" cy="369332"/>
          </a:xfrm>
          <a:prstGeom prst="rect">
            <a:avLst/>
          </a:prstGeom>
        </p:spPr>
        <p:txBody>
          <a:bodyPr wrap="none">
            <a:spAutoFit/>
          </a:bodyPr>
          <a:lstStyle/>
          <a:p>
            <a:r>
              <a:rPr lang="en-US" b="1" dirty="0" err="1"/>
              <a:t>FastLoad</a:t>
            </a:r>
            <a:r>
              <a:rPr lang="en-US" b="1" dirty="0"/>
              <a:t> &lt; </a:t>
            </a:r>
            <a:r>
              <a:rPr lang="en-US" b="1" dirty="0" err="1"/>
              <a:t>EmployeeLoad.fl</a:t>
            </a:r>
            <a:r>
              <a:rPr lang="en-US" dirty="0"/>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2208746" cy="369332"/>
          </a:xfrm>
          <a:prstGeom prst="rect">
            <a:avLst/>
          </a:prstGeom>
        </p:spPr>
        <p:txBody>
          <a:bodyPr wrap="none">
            <a:spAutoFit/>
          </a:bodyPr>
          <a:lstStyle/>
          <a:p>
            <a:r>
              <a:rPr lang="en-US" b="1" dirty="0" err="1"/>
              <a:t>Teradata</a:t>
            </a:r>
            <a:r>
              <a:rPr lang="en-US" b="1" dirty="0"/>
              <a:t> – </a:t>
            </a:r>
            <a:r>
              <a:rPr lang="en-US" b="1" dirty="0" err="1"/>
              <a:t>MultiLoad</a:t>
            </a:r>
            <a:endParaRPr lang="en-US" b="1" dirty="0"/>
          </a:p>
        </p:txBody>
      </p:sp>
      <p:sp>
        <p:nvSpPr>
          <p:cNvPr id="3" name="Rectangle 2"/>
          <p:cNvSpPr/>
          <p:nvPr/>
        </p:nvSpPr>
        <p:spPr>
          <a:xfrm>
            <a:off x="457200" y="762000"/>
            <a:ext cx="8305800" cy="2862322"/>
          </a:xfrm>
          <a:prstGeom prst="rect">
            <a:avLst/>
          </a:prstGeom>
        </p:spPr>
        <p:txBody>
          <a:bodyPr wrap="square">
            <a:spAutoFit/>
          </a:bodyPr>
          <a:lstStyle/>
          <a:p>
            <a:r>
              <a:rPr lang="en-US" dirty="0" err="1"/>
              <a:t>MultiLoad</a:t>
            </a:r>
            <a:r>
              <a:rPr lang="en-US" dirty="0"/>
              <a:t> can load multiple tables at a time and it can also perform different types of tasks such as INSERT, DELETE, UPDATE and UPSERT. It can load up to 5 tables at a time and perform up to 20 DML operations in a script. The target table is not required for </a:t>
            </a:r>
            <a:r>
              <a:rPr lang="en-US" dirty="0" err="1"/>
              <a:t>MultiLoad</a:t>
            </a:r>
            <a:r>
              <a:rPr lang="en-US" dirty="0"/>
              <a:t>.</a:t>
            </a:r>
          </a:p>
          <a:p>
            <a:endParaRPr lang="en-US" dirty="0"/>
          </a:p>
          <a:p>
            <a:r>
              <a:rPr lang="en-US" dirty="0" err="1"/>
              <a:t>MultiLoad</a:t>
            </a:r>
            <a:r>
              <a:rPr lang="en-US" dirty="0"/>
              <a:t> supports two modes:</a:t>
            </a:r>
          </a:p>
          <a:p>
            <a:endParaRPr lang="en-US" dirty="0"/>
          </a:p>
          <a:p>
            <a:r>
              <a:rPr lang="en-US" dirty="0"/>
              <a:t> IMPORT</a:t>
            </a:r>
          </a:p>
          <a:p>
            <a:endParaRPr lang="en-US" dirty="0"/>
          </a:p>
          <a:p>
            <a:r>
              <a:rPr lang="en-US" dirty="0"/>
              <a:t> DELETE</a:t>
            </a:r>
          </a:p>
        </p:txBody>
      </p:sp>
      <p:sp>
        <p:nvSpPr>
          <p:cNvPr id="4" name="Rectangle 3"/>
          <p:cNvSpPr/>
          <p:nvPr/>
        </p:nvSpPr>
        <p:spPr>
          <a:xfrm>
            <a:off x="228600" y="3962400"/>
            <a:ext cx="8763000" cy="2862322"/>
          </a:xfrm>
          <a:prstGeom prst="rect">
            <a:avLst/>
          </a:prstGeom>
        </p:spPr>
        <p:txBody>
          <a:bodyPr wrap="square">
            <a:spAutoFit/>
          </a:bodyPr>
          <a:lstStyle/>
          <a:p>
            <a:r>
              <a:rPr lang="en-US" b="1" dirty="0"/>
              <a:t>Log Table</a:t>
            </a:r>
            <a:r>
              <a:rPr lang="en-US" dirty="0"/>
              <a:t>: Used to maintain the checkpoints taken during load which will be used for restart. </a:t>
            </a:r>
          </a:p>
          <a:p>
            <a:r>
              <a:rPr lang="en-US" b="1" dirty="0"/>
              <a:t>Error Tables: These tables are inserted during load when an error occurs. First</a:t>
            </a:r>
          </a:p>
          <a:p>
            <a:r>
              <a:rPr lang="en-US" dirty="0"/>
              <a:t>error table stores conversion errors whereas second error table stores duplicate</a:t>
            </a:r>
          </a:p>
          <a:p>
            <a:r>
              <a:rPr lang="en-US" dirty="0"/>
              <a:t>records.</a:t>
            </a:r>
          </a:p>
          <a:p>
            <a:endParaRPr lang="en-US" dirty="0"/>
          </a:p>
          <a:p>
            <a:r>
              <a:rPr lang="en-US" dirty="0"/>
              <a:t> </a:t>
            </a:r>
            <a:r>
              <a:rPr lang="en-US" b="1" dirty="0"/>
              <a:t>Log Table: Maintains the results from each phase of </a:t>
            </a:r>
            <a:r>
              <a:rPr lang="en-US" b="1" dirty="0" err="1"/>
              <a:t>MultiLoad</a:t>
            </a:r>
            <a:r>
              <a:rPr lang="en-US" b="1" dirty="0"/>
              <a:t> for restart purpose.</a:t>
            </a:r>
          </a:p>
          <a:p>
            <a:endParaRPr lang="en-US" dirty="0"/>
          </a:p>
          <a:p>
            <a:r>
              <a:rPr lang="en-US" dirty="0"/>
              <a:t> </a:t>
            </a:r>
            <a:r>
              <a:rPr lang="en-US" b="1" dirty="0"/>
              <a:t>Work table: </a:t>
            </a:r>
            <a:r>
              <a:rPr lang="en-US" b="1" dirty="0" err="1"/>
              <a:t>MultiLoad</a:t>
            </a:r>
            <a:r>
              <a:rPr lang="en-US" b="1" dirty="0"/>
              <a:t> script creates one work table per target table. Work table</a:t>
            </a:r>
          </a:p>
          <a:p>
            <a:r>
              <a:rPr lang="en-US" dirty="0"/>
              <a:t>is used to keep DML tasks and the input data.</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458200" cy="2031325"/>
          </a:xfrm>
          <a:prstGeom prst="rect">
            <a:avLst/>
          </a:prstGeom>
        </p:spPr>
        <p:txBody>
          <a:bodyPr wrap="square">
            <a:spAutoFit/>
          </a:bodyPr>
          <a:lstStyle/>
          <a:p>
            <a:r>
              <a:rPr lang="en-US" b="1" dirty="0"/>
              <a:t>Limitation</a:t>
            </a:r>
          </a:p>
          <a:p>
            <a:r>
              <a:rPr lang="en-US" dirty="0" err="1"/>
              <a:t>MultiLoad</a:t>
            </a:r>
            <a:r>
              <a:rPr lang="en-US" dirty="0"/>
              <a:t> has some limitations.</a:t>
            </a:r>
          </a:p>
          <a:p>
            <a:r>
              <a:rPr lang="en-US" dirty="0"/>
              <a:t>	Unique Secondary Index not supported on target table.</a:t>
            </a:r>
          </a:p>
          <a:p>
            <a:r>
              <a:rPr lang="en-US" dirty="0"/>
              <a:t>	</a:t>
            </a:r>
          </a:p>
          <a:p>
            <a:r>
              <a:rPr lang="en-US" dirty="0"/>
              <a:t>	Referential integrity not supported.</a:t>
            </a:r>
          </a:p>
          <a:p>
            <a:r>
              <a:rPr lang="en-US" dirty="0"/>
              <a:t>	</a:t>
            </a:r>
          </a:p>
          <a:p>
            <a:r>
              <a:rPr lang="en-US" dirty="0"/>
              <a:t>	Triggers not supported</a:t>
            </a:r>
          </a:p>
        </p:txBody>
      </p:sp>
      <p:sp>
        <p:nvSpPr>
          <p:cNvPr id="3" name="Rectangle 2"/>
          <p:cNvSpPr/>
          <p:nvPr/>
        </p:nvSpPr>
        <p:spPr>
          <a:xfrm>
            <a:off x="304800" y="2514600"/>
            <a:ext cx="8458200" cy="3970318"/>
          </a:xfrm>
          <a:prstGeom prst="rect">
            <a:avLst/>
          </a:prstGeom>
        </p:spPr>
        <p:txBody>
          <a:bodyPr wrap="square">
            <a:spAutoFit/>
          </a:bodyPr>
          <a:lstStyle/>
          <a:p>
            <a:r>
              <a:rPr lang="en-US" b="1" dirty="0"/>
              <a:t>How </a:t>
            </a:r>
            <a:r>
              <a:rPr lang="en-US" b="1" dirty="0" err="1"/>
              <a:t>MultiLoad</a:t>
            </a:r>
            <a:r>
              <a:rPr lang="en-US" b="1" dirty="0"/>
              <a:t> Works</a:t>
            </a:r>
          </a:p>
          <a:p>
            <a:r>
              <a:rPr lang="en-US" dirty="0" err="1"/>
              <a:t>MultiLoad</a:t>
            </a:r>
            <a:r>
              <a:rPr lang="en-US" dirty="0"/>
              <a:t> import has five phases:</a:t>
            </a:r>
          </a:p>
          <a:p>
            <a:endParaRPr lang="en-US" b="1" dirty="0"/>
          </a:p>
          <a:p>
            <a:r>
              <a:rPr lang="en-US" b="1" dirty="0"/>
              <a:t>Phase 1: Preliminary Phase – Performs basic setup activities.</a:t>
            </a:r>
          </a:p>
          <a:p>
            <a:endParaRPr lang="en-US" b="1" dirty="0"/>
          </a:p>
          <a:p>
            <a:endParaRPr lang="en-US" b="1" dirty="0"/>
          </a:p>
          <a:p>
            <a:r>
              <a:rPr lang="en-US" b="1" dirty="0"/>
              <a:t>Phase 2: DML Transaction Phase –Verifies the syntax of DML statements and</a:t>
            </a:r>
          </a:p>
          <a:p>
            <a:r>
              <a:rPr lang="en-US" b="1" dirty="0"/>
              <a:t>brings them to </a:t>
            </a:r>
            <a:r>
              <a:rPr lang="en-US" b="1" dirty="0" err="1"/>
              <a:t>Teradata</a:t>
            </a:r>
            <a:r>
              <a:rPr lang="en-US" b="1" dirty="0"/>
              <a:t> system.</a:t>
            </a:r>
          </a:p>
          <a:p>
            <a:endParaRPr lang="en-US" b="1" dirty="0"/>
          </a:p>
          <a:p>
            <a:r>
              <a:rPr lang="en-US" b="1" dirty="0"/>
              <a:t>Phase 3: Acquisition Phase – Brings the input data into work tables and locks the table. </a:t>
            </a:r>
          </a:p>
          <a:p>
            <a:endParaRPr lang="en-US" b="1" dirty="0"/>
          </a:p>
          <a:p>
            <a:r>
              <a:rPr lang="en-US" b="1" dirty="0"/>
              <a:t>Phase 4: Application Phase – Applies all DML operations</a:t>
            </a:r>
          </a:p>
          <a:p>
            <a:endParaRPr lang="en-US" b="1" dirty="0"/>
          </a:p>
          <a:p>
            <a:r>
              <a:rPr lang="en-US" dirty="0"/>
              <a:t> </a:t>
            </a:r>
            <a:r>
              <a:rPr lang="en-US" b="1" dirty="0"/>
              <a:t>Phase 5: Cleanup Phase – Releases the table lock.</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371600" y="990600"/>
            <a:ext cx="6324599" cy="5148263"/>
          </a:xfrm>
          <a:prstGeom prst="rect">
            <a:avLst/>
          </a:prstGeom>
          <a:noFill/>
          <a:ln w="9525">
            <a:noFill/>
            <a:miter lim="800000"/>
            <a:headEnd/>
            <a:tailEnd/>
          </a:ln>
          <a:effec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6400800" cy="6186309"/>
          </a:xfrm>
          <a:prstGeom prst="rect">
            <a:avLst/>
          </a:prstGeom>
        </p:spPr>
        <p:txBody>
          <a:bodyPr wrap="square">
            <a:spAutoFit/>
          </a:bodyPr>
          <a:lstStyle/>
          <a:p>
            <a:r>
              <a:rPr lang="en-US" dirty="0"/>
              <a:t>.LOGTABLE </a:t>
            </a:r>
            <a:r>
              <a:rPr lang="en-US" dirty="0" err="1"/>
              <a:t>tduser.Employee_log</a:t>
            </a:r>
            <a:r>
              <a:rPr lang="en-US" dirty="0"/>
              <a:t>;</a:t>
            </a:r>
          </a:p>
          <a:p>
            <a:r>
              <a:rPr lang="en-US" dirty="0"/>
              <a:t>.LOGON 192.168.1.102/</a:t>
            </a:r>
            <a:r>
              <a:rPr lang="en-US" dirty="0" err="1"/>
              <a:t>dbc,dbc</a:t>
            </a:r>
            <a:r>
              <a:rPr lang="en-US" dirty="0"/>
              <a:t>;</a:t>
            </a:r>
          </a:p>
          <a:p>
            <a:r>
              <a:rPr lang="en-US" dirty="0"/>
              <a:t>.BEGIN MLOAD TABLES </a:t>
            </a:r>
            <a:r>
              <a:rPr lang="en-US" dirty="0" err="1"/>
              <a:t>Employee_Stg</a:t>
            </a:r>
            <a:r>
              <a:rPr lang="en-US" dirty="0"/>
              <a:t>;</a:t>
            </a:r>
          </a:p>
          <a:p>
            <a:r>
              <a:rPr lang="en-US" dirty="0"/>
              <a:t>.LAYOUT Employee;</a:t>
            </a:r>
          </a:p>
          <a:p>
            <a:r>
              <a:rPr lang="en-US" dirty="0"/>
              <a:t>.FIELD </a:t>
            </a:r>
            <a:r>
              <a:rPr lang="en-US" dirty="0" err="1"/>
              <a:t>in_EmployeeNo</a:t>
            </a:r>
            <a:r>
              <a:rPr lang="en-US" dirty="0"/>
              <a:t> * VARCHAR(10);</a:t>
            </a:r>
          </a:p>
          <a:p>
            <a:r>
              <a:rPr lang="en-US" dirty="0"/>
              <a:t>.FIELD </a:t>
            </a:r>
            <a:r>
              <a:rPr lang="en-US" dirty="0" err="1"/>
              <a:t>in_FirstName</a:t>
            </a:r>
            <a:r>
              <a:rPr lang="en-US" dirty="0"/>
              <a:t> * VARCHAR(30);</a:t>
            </a:r>
          </a:p>
          <a:p>
            <a:r>
              <a:rPr lang="en-US" dirty="0"/>
              <a:t>.FIELD </a:t>
            </a:r>
            <a:r>
              <a:rPr lang="en-US" dirty="0" err="1"/>
              <a:t>in_LastName</a:t>
            </a:r>
            <a:r>
              <a:rPr lang="en-US" dirty="0"/>
              <a:t> * VARCHAR(30);</a:t>
            </a:r>
          </a:p>
          <a:p>
            <a:r>
              <a:rPr lang="en-US" dirty="0"/>
              <a:t>.FIELD </a:t>
            </a:r>
            <a:r>
              <a:rPr lang="en-US" dirty="0" err="1"/>
              <a:t>in_BirthDate</a:t>
            </a:r>
            <a:r>
              <a:rPr lang="en-US" dirty="0"/>
              <a:t> * VARCHAR(10);</a:t>
            </a:r>
          </a:p>
          <a:p>
            <a:r>
              <a:rPr lang="en-US" dirty="0"/>
              <a:t>.FIELD </a:t>
            </a:r>
            <a:r>
              <a:rPr lang="en-US" dirty="0" err="1"/>
              <a:t>in_JoinedDate</a:t>
            </a:r>
            <a:r>
              <a:rPr lang="en-US" dirty="0"/>
              <a:t> * VARCHAR(10);</a:t>
            </a:r>
          </a:p>
          <a:p>
            <a:r>
              <a:rPr lang="en-US" dirty="0"/>
              <a:t>.FIELD </a:t>
            </a:r>
            <a:r>
              <a:rPr lang="en-US" dirty="0" err="1"/>
              <a:t>in_DepartmentNo</a:t>
            </a:r>
            <a:r>
              <a:rPr lang="en-US" dirty="0"/>
              <a:t> * VARCHAR(02);</a:t>
            </a:r>
          </a:p>
          <a:p>
            <a:r>
              <a:rPr lang="en-US" dirty="0"/>
              <a:t>.DML LABEL </a:t>
            </a:r>
            <a:r>
              <a:rPr lang="en-US" dirty="0" err="1"/>
              <a:t>EmpLabel</a:t>
            </a:r>
            <a:r>
              <a:rPr lang="en-US" dirty="0"/>
              <a:t>;</a:t>
            </a:r>
          </a:p>
          <a:p>
            <a:r>
              <a:rPr lang="en-US" dirty="0"/>
              <a:t>INSERT INTO </a:t>
            </a:r>
            <a:r>
              <a:rPr lang="en-US" dirty="0" err="1"/>
              <a:t>Employee_Stg</a:t>
            </a:r>
            <a:endParaRPr lang="en-US" dirty="0"/>
          </a:p>
          <a:p>
            <a:r>
              <a:rPr lang="en-US" dirty="0"/>
              <a:t>(</a:t>
            </a:r>
            <a:r>
              <a:rPr lang="en-US" dirty="0" err="1"/>
              <a:t>EmployeeNo,FirstName,LastName,BirthDate,JoinedDate,DepartmentNo</a:t>
            </a:r>
            <a:r>
              <a:rPr lang="en-US" dirty="0"/>
              <a:t>)</a:t>
            </a:r>
          </a:p>
          <a:p>
            <a:r>
              <a:rPr lang="en-US" dirty="0"/>
              <a:t>VALUES (:</a:t>
            </a:r>
            <a:r>
              <a:rPr lang="en-US" dirty="0" err="1"/>
              <a:t>in_EmployeeNo,:in_FirstName,:in_Lastname</a:t>
            </a:r>
            <a:r>
              <a:rPr lang="en-US" dirty="0"/>
              <a:t>,</a:t>
            </a:r>
          </a:p>
          <a:p>
            <a:r>
              <a:rPr lang="en-US" dirty="0"/>
              <a:t>:</a:t>
            </a:r>
            <a:r>
              <a:rPr lang="en-US" dirty="0" err="1"/>
              <a:t>in_BirthDate</a:t>
            </a:r>
            <a:r>
              <a:rPr lang="en-US" dirty="0"/>
              <a:t>, :</a:t>
            </a:r>
            <a:r>
              <a:rPr lang="en-US" dirty="0" err="1"/>
              <a:t>in_JoinedDate,:in_DepartmentNo</a:t>
            </a:r>
            <a:r>
              <a:rPr lang="en-US" dirty="0"/>
              <a:t>);</a:t>
            </a:r>
          </a:p>
          <a:p>
            <a:r>
              <a:rPr lang="en-US" dirty="0"/>
              <a:t>.IMPORT INFILE employee.txt</a:t>
            </a:r>
          </a:p>
          <a:p>
            <a:r>
              <a:rPr lang="en-US" dirty="0"/>
              <a:t>FORMAT VARTEXT ','</a:t>
            </a:r>
          </a:p>
          <a:p>
            <a:r>
              <a:rPr lang="en-US" dirty="0"/>
              <a:t>LAYOUT Employee</a:t>
            </a:r>
          </a:p>
          <a:p>
            <a:r>
              <a:rPr lang="en-US" dirty="0"/>
              <a:t>APPLY </a:t>
            </a:r>
            <a:r>
              <a:rPr lang="en-US" dirty="0" err="1"/>
              <a:t>EmpLabel</a:t>
            </a:r>
            <a:r>
              <a:rPr lang="en-US" dirty="0"/>
              <a:t>;</a:t>
            </a:r>
          </a:p>
          <a:p>
            <a:r>
              <a:rPr lang="en-US" dirty="0"/>
              <a:t>. END MLOAD;</a:t>
            </a:r>
          </a:p>
          <a:p>
            <a:r>
              <a:rPr lang="en-US" dirty="0"/>
              <a:t>LOGOFF;</a:t>
            </a:r>
          </a:p>
        </p:txBody>
      </p:sp>
      <p:sp>
        <p:nvSpPr>
          <p:cNvPr id="3" name="Rectangle 2"/>
          <p:cNvSpPr/>
          <p:nvPr/>
        </p:nvSpPr>
        <p:spPr>
          <a:xfrm>
            <a:off x="533400" y="6488668"/>
            <a:ext cx="3048399" cy="369332"/>
          </a:xfrm>
          <a:prstGeom prst="rect">
            <a:avLst/>
          </a:prstGeom>
        </p:spPr>
        <p:txBody>
          <a:bodyPr wrap="none">
            <a:spAutoFit/>
          </a:bodyPr>
          <a:lstStyle/>
          <a:p>
            <a:r>
              <a:rPr lang="en-US" dirty="0" err="1"/>
              <a:t>Multiload</a:t>
            </a:r>
            <a:r>
              <a:rPr lang="en-US" dirty="0"/>
              <a:t> &lt; EmployeeLoad.ml;</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2241576" cy="369332"/>
          </a:xfrm>
          <a:prstGeom prst="rect">
            <a:avLst/>
          </a:prstGeom>
        </p:spPr>
        <p:txBody>
          <a:bodyPr wrap="none">
            <a:spAutoFit/>
          </a:bodyPr>
          <a:lstStyle/>
          <a:p>
            <a:r>
              <a:rPr lang="en-US" b="1" dirty="0" err="1"/>
              <a:t>Teradata</a:t>
            </a:r>
            <a:r>
              <a:rPr lang="en-US" b="1" dirty="0"/>
              <a:t> – </a:t>
            </a:r>
            <a:r>
              <a:rPr lang="en-US" b="1" dirty="0" err="1"/>
              <a:t>FastExport</a:t>
            </a:r>
            <a:endParaRPr lang="en-US" b="1" dirty="0"/>
          </a:p>
        </p:txBody>
      </p:sp>
      <p:sp>
        <p:nvSpPr>
          <p:cNvPr id="3" name="Rectangle 2"/>
          <p:cNvSpPr/>
          <p:nvPr/>
        </p:nvSpPr>
        <p:spPr>
          <a:xfrm>
            <a:off x="381000" y="914400"/>
            <a:ext cx="4572000" cy="3970318"/>
          </a:xfrm>
          <a:prstGeom prst="rect">
            <a:avLst/>
          </a:prstGeom>
        </p:spPr>
        <p:txBody>
          <a:bodyPr>
            <a:spAutoFit/>
          </a:bodyPr>
          <a:lstStyle/>
          <a:p>
            <a:r>
              <a:rPr lang="en-US" b="1" dirty="0"/>
              <a:t>.LOGTABLE </a:t>
            </a:r>
            <a:r>
              <a:rPr lang="en-US" b="1" dirty="0" err="1"/>
              <a:t>tduser.employee_log</a:t>
            </a:r>
            <a:r>
              <a:rPr lang="en-US" b="1" dirty="0"/>
              <a:t>;</a:t>
            </a:r>
          </a:p>
          <a:p>
            <a:r>
              <a:rPr lang="en-US" b="1" dirty="0"/>
              <a:t>.LOGON 192.168.1.102/</a:t>
            </a:r>
            <a:r>
              <a:rPr lang="en-US" b="1" dirty="0" err="1"/>
              <a:t>dbc,dbc</a:t>
            </a:r>
            <a:r>
              <a:rPr lang="en-US" b="1" dirty="0"/>
              <a:t>;</a:t>
            </a:r>
          </a:p>
          <a:p>
            <a:r>
              <a:rPr lang="en-US" b="1" dirty="0"/>
              <a:t>DATABASE </a:t>
            </a:r>
            <a:r>
              <a:rPr lang="en-US" b="1" dirty="0" err="1"/>
              <a:t>tduser</a:t>
            </a:r>
            <a:r>
              <a:rPr lang="en-US" b="1" dirty="0"/>
              <a:t>;</a:t>
            </a:r>
          </a:p>
          <a:p>
            <a:r>
              <a:rPr lang="en-US" b="1" dirty="0"/>
              <a:t>.BEGIN EXPORT SESSIONS 2;</a:t>
            </a:r>
          </a:p>
          <a:p>
            <a:r>
              <a:rPr lang="en-US" b="1" dirty="0"/>
              <a:t>.EXPORT OUTFILE employeedata.txt</a:t>
            </a:r>
          </a:p>
          <a:p>
            <a:r>
              <a:rPr lang="en-US" b="1" dirty="0"/>
              <a:t>MODE RECORD FORMAT TEXT;</a:t>
            </a:r>
          </a:p>
          <a:p>
            <a:r>
              <a:rPr lang="en-US" b="1" dirty="0"/>
              <a:t>SELECT CAST(</a:t>
            </a:r>
            <a:r>
              <a:rPr lang="en-US" b="1" dirty="0" err="1"/>
              <a:t>EmployeeNo</a:t>
            </a:r>
            <a:r>
              <a:rPr lang="en-US" b="1" dirty="0"/>
              <a:t> AS CHAR(10)) ,</a:t>
            </a:r>
          </a:p>
          <a:p>
            <a:r>
              <a:rPr lang="en-US" b="1" dirty="0"/>
              <a:t>CAST(</a:t>
            </a:r>
            <a:r>
              <a:rPr lang="en-US" b="1" dirty="0" err="1"/>
              <a:t>FirstName</a:t>
            </a:r>
            <a:r>
              <a:rPr lang="en-US" b="1" dirty="0"/>
              <a:t> AS CHAR(15)) ,</a:t>
            </a:r>
          </a:p>
          <a:p>
            <a:r>
              <a:rPr lang="en-US" b="1" dirty="0"/>
              <a:t>CAST(</a:t>
            </a:r>
            <a:r>
              <a:rPr lang="en-US" b="1" dirty="0" err="1"/>
              <a:t>LastName</a:t>
            </a:r>
            <a:r>
              <a:rPr lang="en-US" b="1" dirty="0"/>
              <a:t> AS CHAR(15)) ,</a:t>
            </a:r>
          </a:p>
          <a:p>
            <a:r>
              <a:rPr lang="en-US" b="1" dirty="0"/>
              <a:t>CAST(</a:t>
            </a:r>
            <a:r>
              <a:rPr lang="en-US" b="1" dirty="0" err="1"/>
              <a:t>BirthDate</a:t>
            </a:r>
            <a:r>
              <a:rPr lang="en-US" b="1" dirty="0"/>
              <a:t> AS CHAR(10))</a:t>
            </a:r>
          </a:p>
          <a:p>
            <a:r>
              <a:rPr lang="en-US" b="1" dirty="0"/>
              <a:t>FROM</a:t>
            </a:r>
          </a:p>
          <a:p>
            <a:r>
              <a:rPr lang="en-US" b="1" dirty="0"/>
              <a:t>Employee;</a:t>
            </a:r>
          </a:p>
          <a:p>
            <a:r>
              <a:rPr lang="en-US" b="1" dirty="0"/>
              <a:t>.END EXPORT;</a:t>
            </a:r>
          </a:p>
          <a:p>
            <a:r>
              <a:rPr lang="en-US" b="1" dirty="0"/>
              <a:t>.LOGOFF;</a:t>
            </a:r>
          </a:p>
        </p:txBody>
      </p:sp>
      <p:sp>
        <p:nvSpPr>
          <p:cNvPr id="4" name="Rectangle 3"/>
          <p:cNvSpPr/>
          <p:nvPr/>
        </p:nvSpPr>
        <p:spPr>
          <a:xfrm>
            <a:off x="457200" y="5029200"/>
            <a:ext cx="1954253" cy="369332"/>
          </a:xfrm>
          <a:prstGeom prst="rect">
            <a:avLst/>
          </a:prstGeom>
        </p:spPr>
        <p:txBody>
          <a:bodyPr wrap="none">
            <a:spAutoFit/>
          </a:bodyPr>
          <a:lstStyle/>
          <a:p>
            <a:r>
              <a:rPr lang="en-US" dirty="0" err="1"/>
              <a:t>fexp</a:t>
            </a:r>
            <a:r>
              <a:rPr lang="en-US" dirty="0"/>
              <a:t> &lt; </a:t>
            </a:r>
            <a:r>
              <a:rPr lang="en-US" dirty="0" err="1"/>
              <a:t>employee.fx</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382000" cy="2308324"/>
          </a:xfrm>
          <a:prstGeom prst="rect">
            <a:avLst/>
          </a:prstGeom>
        </p:spPr>
        <p:txBody>
          <a:bodyPr wrap="square">
            <a:spAutoFit/>
          </a:bodyPr>
          <a:lstStyle/>
          <a:p>
            <a:r>
              <a:rPr lang="en-US" dirty="0"/>
              <a:t>BTEQ utility is a powerful utility in </a:t>
            </a:r>
            <a:r>
              <a:rPr lang="en-US" dirty="0" err="1"/>
              <a:t>Teradata</a:t>
            </a:r>
            <a:r>
              <a:rPr lang="en-US" dirty="0"/>
              <a:t> that can be used in both batch and interactive mode. </a:t>
            </a:r>
          </a:p>
          <a:p>
            <a:endParaRPr lang="en-US" dirty="0"/>
          </a:p>
          <a:p>
            <a:r>
              <a:rPr lang="en-US" dirty="0"/>
              <a:t>It can be used to run any DDL statement, DML statement, create Macros and stored</a:t>
            </a:r>
          </a:p>
          <a:p>
            <a:r>
              <a:rPr lang="en-US" dirty="0"/>
              <a:t>procedures. </a:t>
            </a:r>
          </a:p>
          <a:p>
            <a:endParaRPr lang="en-US" dirty="0"/>
          </a:p>
          <a:p>
            <a:r>
              <a:rPr lang="en-US" dirty="0"/>
              <a:t>BTEQ can be used to import data into </a:t>
            </a:r>
            <a:r>
              <a:rPr lang="en-US" dirty="0" err="1"/>
              <a:t>Teradata</a:t>
            </a:r>
            <a:r>
              <a:rPr lang="en-US" dirty="0"/>
              <a:t> tables from flat file and it can also be used to extract data from tables into files or reports</a:t>
            </a:r>
          </a:p>
        </p:txBody>
      </p:sp>
      <p:sp>
        <p:nvSpPr>
          <p:cNvPr id="3" name="Rectangle 2"/>
          <p:cNvSpPr/>
          <p:nvPr/>
        </p:nvSpPr>
        <p:spPr>
          <a:xfrm>
            <a:off x="228600" y="304800"/>
            <a:ext cx="1357038" cy="369332"/>
          </a:xfrm>
          <a:prstGeom prst="rect">
            <a:avLst/>
          </a:prstGeom>
        </p:spPr>
        <p:txBody>
          <a:bodyPr wrap="none">
            <a:spAutoFit/>
          </a:bodyPr>
          <a:lstStyle/>
          <a:p>
            <a:r>
              <a:rPr lang="en-US" b="1" dirty="0"/>
              <a:t>BTEQ utility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4572000" cy="5909310"/>
          </a:xfrm>
          <a:prstGeom prst="rect">
            <a:avLst/>
          </a:prstGeom>
        </p:spPr>
        <p:txBody>
          <a:bodyPr>
            <a:spAutoFit/>
          </a:bodyPr>
          <a:lstStyle/>
          <a:p>
            <a:r>
              <a:rPr lang="en-US" dirty="0"/>
              <a:t>.LOGON 192.168.1.102/</a:t>
            </a:r>
            <a:r>
              <a:rPr lang="en-US" dirty="0" err="1"/>
              <a:t>dbc,dbc</a:t>
            </a:r>
            <a:r>
              <a:rPr lang="en-US" dirty="0"/>
              <a:t>;</a:t>
            </a:r>
          </a:p>
          <a:p>
            <a:r>
              <a:rPr lang="en-US" dirty="0"/>
              <a:t>DATABASE </a:t>
            </a:r>
            <a:r>
              <a:rPr lang="en-US" dirty="0" err="1"/>
              <a:t>tduser</a:t>
            </a:r>
            <a:r>
              <a:rPr lang="en-US" dirty="0"/>
              <a:t>;</a:t>
            </a:r>
          </a:p>
          <a:p>
            <a:r>
              <a:rPr lang="en-US" dirty="0"/>
              <a:t>CREATE TABLE </a:t>
            </a:r>
            <a:r>
              <a:rPr lang="en-US" dirty="0" err="1"/>
              <a:t>employee_bkup</a:t>
            </a:r>
            <a:endParaRPr lang="en-US" dirty="0"/>
          </a:p>
          <a:p>
            <a:r>
              <a:rPr lang="en-US" dirty="0"/>
              <a:t>(</a:t>
            </a:r>
          </a:p>
          <a:p>
            <a:r>
              <a:rPr lang="en-US" dirty="0" err="1"/>
              <a:t>EmployeeNo</a:t>
            </a:r>
            <a:r>
              <a:rPr lang="en-US" dirty="0"/>
              <a:t> INTEGER,</a:t>
            </a:r>
          </a:p>
          <a:p>
            <a:r>
              <a:rPr lang="en-US" dirty="0" err="1"/>
              <a:t>FirstName</a:t>
            </a:r>
            <a:r>
              <a:rPr lang="en-US" dirty="0"/>
              <a:t> CHAR(30),</a:t>
            </a:r>
          </a:p>
          <a:p>
            <a:r>
              <a:rPr lang="en-US" dirty="0" err="1"/>
              <a:t>LastName</a:t>
            </a:r>
            <a:r>
              <a:rPr lang="en-US" dirty="0"/>
              <a:t> CHAR(30),</a:t>
            </a:r>
          </a:p>
          <a:p>
            <a:r>
              <a:rPr lang="en-US" dirty="0" err="1"/>
              <a:t>DepartmentNo</a:t>
            </a:r>
            <a:r>
              <a:rPr lang="en-US" dirty="0"/>
              <a:t> SMALLINT,</a:t>
            </a:r>
          </a:p>
          <a:p>
            <a:r>
              <a:rPr lang="en-US" dirty="0" err="1"/>
              <a:t>NetPay</a:t>
            </a:r>
            <a:r>
              <a:rPr lang="en-US" dirty="0"/>
              <a:t> INTEGER</a:t>
            </a:r>
          </a:p>
          <a:p>
            <a:r>
              <a:rPr lang="en-US" dirty="0"/>
              <a:t>)</a:t>
            </a:r>
          </a:p>
          <a:p>
            <a:r>
              <a:rPr lang="en-US" dirty="0"/>
              <a:t>Unique Primary Index(</a:t>
            </a:r>
            <a:r>
              <a:rPr lang="en-US" dirty="0" err="1"/>
              <a:t>EmployeeNo</a:t>
            </a:r>
            <a:r>
              <a:rPr lang="en-US" dirty="0"/>
              <a:t>);</a:t>
            </a:r>
          </a:p>
          <a:p>
            <a:r>
              <a:rPr lang="en-US" dirty="0"/>
              <a:t>.IF ERRORCODE &lt;&gt; 0 THEN .EXIT ERRORCODE;</a:t>
            </a:r>
          </a:p>
          <a:p>
            <a:endParaRPr lang="en-US" dirty="0"/>
          </a:p>
          <a:p>
            <a:r>
              <a:rPr lang="en-US" dirty="0"/>
              <a:t>SELECT * FROM</a:t>
            </a:r>
          </a:p>
          <a:p>
            <a:r>
              <a:rPr lang="en-US" dirty="0"/>
              <a:t>Employee</a:t>
            </a:r>
          </a:p>
          <a:p>
            <a:r>
              <a:rPr lang="en-US" dirty="0"/>
              <a:t>Sample 1;</a:t>
            </a:r>
          </a:p>
          <a:p>
            <a:r>
              <a:rPr lang="en-US" dirty="0"/>
              <a:t>.IF ACTIVITYCOUNT &lt;&gt; 0 THEN .GOTO </a:t>
            </a:r>
            <a:r>
              <a:rPr lang="en-US" dirty="0" err="1"/>
              <a:t>InsertEmployee</a:t>
            </a:r>
            <a:r>
              <a:rPr lang="en-US" dirty="0"/>
              <a:t>;</a:t>
            </a:r>
          </a:p>
          <a:p>
            <a:endParaRPr lang="en-US" dirty="0"/>
          </a:p>
          <a:p>
            <a:r>
              <a:rPr lang="en-US" dirty="0"/>
              <a:t>DROP TABLE </a:t>
            </a:r>
            <a:r>
              <a:rPr lang="en-US" dirty="0" err="1"/>
              <a:t>employee_bkup</a:t>
            </a:r>
            <a:r>
              <a:rPr lang="en-US" dirty="0"/>
              <a:t>;</a:t>
            </a:r>
          </a:p>
          <a:p>
            <a:r>
              <a:rPr lang="en-US" dirty="0"/>
              <a:t>.IF ERRORCODE &lt;&gt; 0 THEN .EXIT ERRORCODE;</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4572000" cy="3693319"/>
          </a:xfrm>
          <a:prstGeom prst="rect">
            <a:avLst/>
          </a:prstGeom>
        </p:spPr>
        <p:txBody>
          <a:bodyPr>
            <a:spAutoFit/>
          </a:bodyPr>
          <a:lstStyle/>
          <a:p>
            <a:r>
              <a:rPr lang="en-US" dirty="0"/>
              <a:t>.LABEL </a:t>
            </a:r>
            <a:r>
              <a:rPr lang="en-US" dirty="0" err="1"/>
              <a:t>InsertEmployee</a:t>
            </a:r>
            <a:endParaRPr lang="en-US" dirty="0"/>
          </a:p>
          <a:p>
            <a:r>
              <a:rPr lang="en-US" dirty="0"/>
              <a:t>INSERT INTO </a:t>
            </a:r>
            <a:r>
              <a:rPr lang="en-US" dirty="0" err="1"/>
              <a:t>employee_bkup</a:t>
            </a:r>
            <a:endParaRPr lang="en-US" dirty="0"/>
          </a:p>
          <a:p>
            <a:r>
              <a:rPr lang="en-US" dirty="0"/>
              <a:t>SELECT </a:t>
            </a:r>
            <a:r>
              <a:rPr lang="en-US" dirty="0" err="1"/>
              <a:t>a.EmployeeNo</a:t>
            </a:r>
            <a:r>
              <a:rPr lang="en-US" dirty="0"/>
              <a:t>,</a:t>
            </a:r>
          </a:p>
          <a:p>
            <a:r>
              <a:rPr lang="en-US" dirty="0" err="1"/>
              <a:t>a.FirstName</a:t>
            </a:r>
            <a:r>
              <a:rPr lang="en-US" dirty="0"/>
              <a:t>,</a:t>
            </a:r>
          </a:p>
          <a:p>
            <a:r>
              <a:rPr lang="en-US" dirty="0" err="1"/>
              <a:t>a.LastName</a:t>
            </a:r>
            <a:r>
              <a:rPr lang="en-US" dirty="0"/>
              <a:t>,</a:t>
            </a:r>
          </a:p>
          <a:p>
            <a:r>
              <a:rPr lang="en-US" dirty="0" err="1"/>
              <a:t>a.DepartmentNo</a:t>
            </a:r>
            <a:r>
              <a:rPr lang="en-US" dirty="0"/>
              <a:t>,</a:t>
            </a:r>
          </a:p>
          <a:p>
            <a:r>
              <a:rPr lang="en-US" dirty="0" err="1"/>
              <a:t>b.NetPay</a:t>
            </a:r>
            <a:endParaRPr lang="en-US" dirty="0"/>
          </a:p>
          <a:p>
            <a:r>
              <a:rPr lang="en-US" dirty="0"/>
              <a:t>FROM</a:t>
            </a:r>
          </a:p>
          <a:p>
            <a:r>
              <a:rPr lang="en-US" dirty="0"/>
              <a:t>Employee a INNER JOIN Salary b</a:t>
            </a:r>
          </a:p>
          <a:p>
            <a:r>
              <a:rPr lang="en-US" dirty="0"/>
              <a:t>ON (</a:t>
            </a:r>
            <a:r>
              <a:rPr lang="en-US" dirty="0" err="1"/>
              <a:t>a.EmployeeNo</a:t>
            </a:r>
            <a:r>
              <a:rPr lang="en-US" dirty="0"/>
              <a:t>=</a:t>
            </a:r>
            <a:r>
              <a:rPr lang="en-US" dirty="0" err="1"/>
              <a:t>b.EmployeeNo</a:t>
            </a:r>
            <a:r>
              <a:rPr lang="en-US" dirty="0"/>
              <a:t>);</a:t>
            </a:r>
          </a:p>
          <a:p>
            <a:endParaRPr lang="en-US" dirty="0"/>
          </a:p>
          <a:p>
            <a:r>
              <a:rPr lang="en-US" dirty="0"/>
              <a:t>.IF ERRORCODE &lt;&gt; 0 THEN .EXIT ERRORCODE;</a:t>
            </a:r>
          </a:p>
          <a:p>
            <a:r>
              <a:rPr lang="en-US"/>
              <a:t>.LOGOFF;</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81000"/>
            <a:ext cx="2384408" cy="400110"/>
          </a:xfrm>
          <a:prstGeom prst="rect">
            <a:avLst/>
          </a:prstGeom>
        </p:spPr>
        <p:txBody>
          <a:bodyPr wrap="square">
            <a:spAutoFit/>
          </a:bodyPr>
          <a:lstStyle/>
          <a:p>
            <a:r>
              <a:rPr lang="en-US" sz="2000" b="1" dirty="0"/>
              <a:t>The BYNET </a:t>
            </a:r>
            <a:endParaRPr lang="en-US" sz="2000" dirty="0"/>
          </a:p>
        </p:txBody>
      </p:sp>
      <p:sp>
        <p:nvSpPr>
          <p:cNvPr id="4" name="Rectangle 3"/>
          <p:cNvSpPr/>
          <p:nvPr/>
        </p:nvSpPr>
        <p:spPr>
          <a:xfrm>
            <a:off x="381000" y="990601"/>
            <a:ext cx="8153400" cy="2862322"/>
          </a:xfrm>
          <a:prstGeom prst="rect">
            <a:avLst/>
          </a:prstGeom>
        </p:spPr>
        <p:txBody>
          <a:bodyPr wrap="square">
            <a:spAutoFit/>
          </a:bodyPr>
          <a:lstStyle/>
          <a:p>
            <a:r>
              <a:rPr lang="en-US" dirty="0"/>
              <a:t>The BYNET gets its name from the Banyan tree. The Banyan tree has the ability to continually plant new roots to grow forever </a:t>
            </a:r>
          </a:p>
          <a:p>
            <a:endParaRPr lang="en-US" dirty="0"/>
          </a:p>
          <a:p>
            <a:r>
              <a:rPr lang="en-US" dirty="0"/>
              <a:t>The BYNET is the communication network between AMPs and PE‘s.</a:t>
            </a:r>
          </a:p>
          <a:p>
            <a:endParaRPr lang="en-US" dirty="0"/>
          </a:p>
          <a:p>
            <a:r>
              <a:rPr lang="en-US" dirty="0"/>
              <a:t>The AMPs then retrieve the data requested by the PE and they deliver their portion of the answer set to the PE over the BYNET. </a:t>
            </a:r>
          </a:p>
          <a:p>
            <a:endParaRPr lang="en-US" dirty="0"/>
          </a:p>
          <a:p>
            <a:r>
              <a:rPr lang="en-US" dirty="0"/>
              <a:t>There are always two BYNETs for redundancy and extra bandwidth. </a:t>
            </a:r>
          </a:p>
          <a:p>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srcRect/>
          <a:stretch>
            <a:fillRect/>
          </a:stretch>
        </p:blipFill>
        <p:spPr bwMode="auto">
          <a:xfrm>
            <a:off x="457200" y="1095375"/>
            <a:ext cx="7467600" cy="46672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609600" y="947738"/>
            <a:ext cx="7162799" cy="49625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905000" y="685800"/>
            <a:ext cx="5334000" cy="5867400"/>
          </a:xfrm>
          <a:prstGeom prst="rect">
            <a:avLst/>
          </a:prstGeom>
          <a:noFill/>
          <a:ln w="9525">
            <a:noFill/>
            <a:miter lim="800000"/>
            <a:headEnd/>
            <a:tailEnd/>
          </a:ln>
          <a:effectLst/>
        </p:spPr>
      </p:pic>
      <p:sp>
        <p:nvSpPr>
          <p:cNvPr id="6" name="TextBox 5"/>
          <p:cNvSpPr txBox="1"/>
          <p:nvPr/>
        </p:nvSpPr>
        <p:spPr>
          <a:xfrm>
            <a:off x="381000" y="0"/>
            <a:ext cx="2804675" cy="400110"/>
          </a:xfrm>
          <a:prstGeom prst="rect">
            <a:avLst/>
          </a:prstGeom>
          <a:noFill/>
        </p:spPr>
        <p:txBody>
          <a:bodyPr wrap="square" rtlCol="0">
            <a:spAutoFit/>
          </a:bodyPr>
          <a:lstStyle/>
          <a:p>
            <a:r>
              <a:rPr lang="en-US" sz="2000" b="1" dirty="0" err="1"/>
              <a:t>Teradata</a:t>
            </a:r>
            <a:r>
              <a:rPr lang="en-US" sz="2000" b="1" dirty="0"/>
              <a:t> Data types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371600" y="1066800"/>
            <a:ext cx="6267450" cy="51720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6553200" cy="1754326"/>
          </a:xfrm>
          <a:prstGeom prst="rect">
            <a:avLst/>
          </a:prstGeom>
        </p:spPr>
        <p:txBody>
          <a:bodyPr wrap="square">
            <a:spAutoFit/>
          </a:bodyPr>
          <a:lstStyle/>
          <a:p>
            <a:r>
              <a:rPr lang="en-US" b="1" dirty="0"/>
              <a:t>Determining the Release of Your </a:t>
            </a:r>
            <a:r>
              <a:rPr lang="en-US" b="1" dirty="0" err="1"/>
              <a:t>Teradata</a:t>
            </a:r>
            <a:r>
              <a:rPr lang="en-US" b="1" dirty="0"/>
              <a:t> System:</a:t>
            </a:r>
          </a:p>
          <a:p>
            <a:r>
              <a:rPr lang="en-US" dirty="0"/>
              <a:t>SELECT * FROM DBC.DBCINFO;</a:t>
            </a:r>
          </a:p>
          <a:p>
            <a:endParaRPr lang="en-US" b="1" dirty="0"/>
          </a:p>
          <a:p>
            <a:r>
              <a:rPr lang="en-US" b="1" dirty="0" err="1"/>
              <a:t>InfoKey</a:t>
            </a:r>
            <a:r>
              <a:rPr lang="en-US" b="1" dirty="0"/>
              <a:t>  		</a:t>
            </a:r>
            <a:r>
              <a:rPr lang="en-US" b="1" dirty="0" err="1"/>
              <a:t>InfoData</a:t>
            </a:r>
            <a:endParaRPr lang="en-US" b="1" dirty="0"/>
          </a:p>
          <a:p>
            <a:r>
              <a:rPr lang="en-US" dirty="0"/>
              <a:t>RELEASE  		V2R.05.01.03.00</a:t>
            </a:r>
          </a:p>
          <a:p>
            <a:r>
              <a:rPr lang="en-US" dirty="0"/>
              <a:t>VERSION  	05.01.03.00</a:t>
            </a:r>
          </a:p>
        </p:txBody>
      </p:sp>
      <p:sp>
        <p:nvSpPr>
          <p:cNvPr id="3" name="Rectangle 2"/>
          <p:cNvSpPr/>
          <p:nvPr/>
        </p:nvSpPr>
        <p:spPr>
          <a:xfrm>
            <a:off x="304800" y="2438400"/>
            <a:ext cx="8561767" cy="1200329"/>
          </a:xfrm>
          <a:prstGeom prst="rect">
            <a:avLst/>
          </a:prstGeom>
        </p:spPr>
        <p:txBody>
          <a:bodyPr wrap="none">
            <a:spAutoFit/>
          </a:bodyPr>
          <a:lstStyle/>
          <a:p>
            <a:r>
              <a:rPr lang="en-US" b="1" dirty="0" err="1"/>
              <a:t>Teradata</a:t>
            </a:r>
            <a:r>
              <a:rPr lang="en-US" b="1" dirty="0"/>
              <a:t> Table </a:t>
            </a:r>
          </a:p>
          <a:p>
            <a:endParaRPr lang="en-US" b="1" dirty="0"/>
          </a:p>
          <a:p>
            <a:r>
              <a:rPr lang="en-US" dirty="0"/>
              <a:t>Tables in Relational model are defined as collection of data. They are represented as rows</a:t>
            </a:r>
          </a:p>
          <a:p>
            <a:r>
              <a:rPr lang="en-US" dirty="0"/>
              <a:t>and columns.</a:t>
            </a:r>
          </a:p>
        </p:txBody>
      </p:sp>
      <p:sp>
        <p:nvSpPr>
          <p:cNvPr id="4" name="Rectangle 3"/>
          <p:cNvSpPr/>
          <p:nvPr/>
        </p:nvSpPr>
        <p:spPr>
          <a:xfrm>
            <a:off x="228601" y="3962400"/>
            <a:ext cx="3810000" cy="1200329"/>
          </a:xfrm>
          <a:prstGeom prst="rect">
            <a:avLst/>
          </a:prstGeom>
        </p:spPr>
        <p:txBody>
          <a:bodyPr wrap="square">
            <a:spAutoFit/>
          </a:bodyPr>
          <a:lstStyle/>
          <a:p>
            <a:endParaRPr lang="en-US" b="1" dirty="0"/>
          </a:p>
          <a:p>
            <a:endParaRPr lang="en-US" b="1" dirty="0"/>
          </a:p>
          <a:p>
            <a:endParaRPr lang="en-US" b="1" dirty="0"/>
          </a:p>
          <a:p>
            <a:endParaRPr lang="en-US" dirty="0"/>
          </a:p>
        </p:txBody>
      </p:sp>
      <p:sp>
        <p:nvSpPr>
          <p:cNvPr id="5" name="Rectangle 4"/>
          <p:cNvSpPr/>
          <p:nvPr/>
        </p:nvSpPr>
        <p:spPr>
          <a:xfrm>
            <a:off x="381000" y="3810000"/>
            <a:ext cx="1288494" cy="369332"/>
          </a:xfrm>
          <a:prstGeom prst="rect">
            <a:avLst/>
          </a:prstGeom>
        </p:spPr>
        <p:txBody>
          <a:bodyPr wrap="none">
            <a:spAutoFit/>
          </a:bodyPr>
          <a:lstStyle/>
          <a:p>
            <a:r>
              <a:rPr lang="en-US" b="1" dirty="0"/>
              <a:t>Table Types</a:t>
            </a:r>
            <a:endParaRPr lang="en-US" dirty="0"/>
          </a:p>
        </p:txBody>
      </p:sp>
      <p:sp>
        <p:nvSpPr>
          <p:cNvPr id="6" name="Rectangle 5"/>
          <p:cNvSpPr/>
          <p:nvPr/>
        </p:nvSpPr>
        <p:spPr>
          <a:xfrm>
            <a:off x="533400" y="4343400"/>
            <a:ext cx="8001000" cy="646331"/>
          </a:xfrm>
          <a:prstGeom prst="rect">
            <a:avLst/>
          </a:prstGeom>
        </p:spPr>
        <p:txBody>
          <a:bodyPr wrap="square">
            <a:spAutoFit/>
          </a:bodyPr>
          <a:lstStyle/>
          <a:p>
            <a:r>
              <a:rPr lang="en-US" dirty="0"/>
              <a:t>Permanent Table: This is the default table and it contains data inserted by the</a:t>
            </a:r>
          </a:p>
          <a:p>
            <a:r>
              <a:rPr lang="en-US" dirty="0"/>
              <a:t>user and stores the data permanently.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1"/>
            <a:ext cx="6172200" cy="3139321"/>
          </a:xfrm>
          <a:prstGeom prst="rect">
            <a:avLst/>
          </a:prstGeom>
        </p:spPr>
        <p:txBody>
          <a:bodyPr wrap="square">
            <a:spAutoFit/>
          </a:bodyPr>
          <a:lstStyle/>
          <a:p>
            <a:r>
              <a:rPr lang="en-US" b="1" dirty="0"/>
              <a:t>Create Table</a:t>
            </a:r>
          </a:p>
          <a:p>
            <a:r>
              <a:rPr lang="en-US" dirty="0"/>
              <a:t>CREATE TABLE command is used to create tables in </a:t>
            </a:r>
            <a:r>
              <a:rPr lang="en-US" dirty="0" err="1"/>
              <a:t>Teradata</a:t>
            </a:r>
            <a:r>
              <a:rPr lang="en-US" dirty="0"/>
              <a:t>.</a:t>
            </a:r>
          </a:p>
          <a:p>
            <a:endParaRPr lang="en-US" dirty="0"/>
          </a:p>
          <a:p>
            <a:endParaRPr lang="en-US" dirty="0"/>
          </a:p>
          <a:p>
            <a:r>
              <a:rPr lang="en-US" dirty="0"/>
              <a:t>Following is the generic syntax of CREATE TABLE statement.</a:t>
            </a:r>
          </a:p>
          <a:p>
            <a:endParaRPr lang="en-US" dirty="0"/>
          </a:p>
          <a:p>
            <a:endParaRPr lang="en-US" dirty="0"/>
          </a:p>
          <a:p>
            <a:r>
              <a:rPr lang="en-US" dirty="0"/>
              <a:t>CREATE &lt;SET/MULTISET&gt; TABLE &lt;</a:t>
            </a:r>
            <a:r>
              <a:rPr lang="en-US" dirty="0" err="1"/>
              <a:t>Tablename</a:t>
            </a:r>
            <a:r>
              <a:rPr lang="en-US" dirty="0"/>
              <a:t>&gt;</a:t>
            </a:r>
          </a:p>
          <a:p>
            <a:r>
              <a:rPr lang="en-US" dirty="0"/>
              <a:t>&lt; Table Options&gt;</a:t>
            </a:r>
          </a:p>
          <a:p>
            <a:r>
              <a:rPr lang="en-US" dirty="0"/>
              <a:t>&lt;Column Definitions&gt;</a:t>
            </a:r>
          </a:p>
          <a:p>
            <a:r>
              <a:rPr lang="en-US" dirty="0"/>
              <a:t>&lt;Index Definitions&gt;;</a:t>
            </a:r>
          </a:p>
        </p:txBody>
      </p:sp>
      <p:sp>
        <p:nvSpPr>
          <p:cNvPr id="3" name="Rectangle 2"/>
          <p:cNvSpPr/>
          <p:nvPr/>
        </p:nvSpPr>
        <p:spPr>
          <a:xfrm>
            <a:off x="457200" y="3733800"/>
            <a:ext cx="8305800" cy="2031325"/>
          </a:xfrm>
          <a:prstGeom prst="rect">
            <a:avLst/>
          </a:prstGeom>
        </p:spPr>
        <p:txBody>
          <a:bodyPr wrap="square">
            <a:spAutoFit/>
          </a:bodyPr>
          <a:lstStyle/>
          <a:p>
            <a:r>
              <a:rPr lang="en-US" dirty="0"/>
              <a:t>Table Options – Specifies the physical attributes of the table such as Journal and</a:t>
            </a:r>
          </a:p>
          <a:p>
            <a:r>
              <a:rPr lang="en-US" dirty="0"/>
              <a:t>Fallback.</a:t>
            </a:r>
          </a:p>
          <a:p>
            <a:endParaRPr lang="en-US" dirty="0"/>
          </a:p>
          <a:p>
            <a:r>
              <a:rPr lang="en-US" dirty="0"/>
              <a:t> Column Definition – Specifies the list of columns, data types and their attributes.</a:t>
            </a:r>
          </a:p>
          <a:p>
            <a:endParaRPr lang="en-US" dirty="0"/>
          </a:p>
          <a:p>
            <a:r>
              <a:rPr lang="en-US" dirty="0"/>
              <a:t> Index Definition – Additional indexing options such as Primary Index, Secondary</a:t>
            </a:r>
          </a:p>
          <a:p>
            <a:r>
              <a:rPr lang="en-US" dirty="0"/>
              <a:t>Index and Partitioned Primary Index.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9400" y="457200"/>
            <a:ext cx="4800600" cy="523220"/>
          </a:xfrm>
          <a:prstGeom prst="rect">
            <a:avLst/>
          </a:prstGeom>
        </p:spPr>
        <p:txBody>
          <a:bodyPr wrap="square">
            <a:spAutoFit/>
          </a:bodyPr>
          <a:lstStyle/>
          <a:p>
            <a:r>
              <a:rPr lang="en-US" sz="2800" b="1" dirty="0"/>
              <a:t>Advantage </a:t>
            </a:r>
            <a:r>
              <a:rPr lang="en-US" sz="2800" b="1" dirty="0" err="1"/>
              <a:t>Teradata</a:t>
            </a:r>
            <a:endParaRPr lang="en-US" sz="2800" dirty="0"/>
          </a:p>
        </p:txBody>
      </p:sp>
      <p:sp>
        <p:nvSpPr>
          <p:cNvPr id="6" name="Rectangle 5"/>
          <p:cNvSpPr/>
          <p:nvPr/>
        </p:nvSpPr>
        <p:spPr>
          <a:xfrm>
            <a:off x="381000" y="1524000"/>
            <a:ext cx="8534400" cy="4342856"/>
          </a:xfrm>
          <a:prstGeom prst="rect">
            <a:avLst/>
          </a:prstGeom>
        </p:spPr>
        <p:txBody>
          <a:bodyPr wrap="square">
            <a:spAutoFit/>
          </a:bodyPr>
          <a:lstStyle/>
          <a:p>
            <a:pPr marL="457200" indent="-457200" fontAlgn="auto">
              <a:lnSpc>
                <a:spcPct val="150000"/>
              </a:lnSpc>
              <a:spcAft>
                <a:spcPts val="0"/>
              </a:spcAft>
              <a:buFont typeface="+mj-lt"/>
              <a:buAutoNum type="arabicPeriod"/>
              <a:defRPr/>
            </a:pPr>
            <a:r>
              <a:rPr lang="en-US" dirty="0"/>
              <a:t>Unlimited, Proven Scalability</a:t>
            </a:r>
          </a:p>
          <a:p>
            <a:pPr marL="457200" indent="-457200" fontAlgn="auto">
              <a:lnSpc>
                <a:spcPct val="150000"/>
              </a:lnSpc>
              <a:spcAft>
                <a:spcPts val="0"/>
              </a:spcAft>
              <a:buFont typeface="+mj-lt"/>
              <a:buAutoNum type="arabicPeriod"/>
              <a:defRPr/>
            </a:pPr>
            <a:r>
              <a:rPr lang="en-US" dirty="0"/>
              <a:t>Unlimited Parallelism - Parallel sorts/aggregations, temporary tables – </a:t>
            </a:r>
          </a:p>
          <a:p>
            <a:pPr marL="457200" indent="-457200" fontAlgn="auto">
              <a:lnSpc>
                <a:spcPct val="150000"/>
              </a:lnSpc>
              <a:spcAft>
                <a:spcPts val="0"/>
              </a:spcAft>
              <a:buFont typeface="Arial" pitchFamily="34" charset="0"/>
              <a:buNone/>
              <a:defRPr/>
            </a:pPr>
            <a:r>
              <a:rPr lang="en-US" dirty="0"/>
              <a:t>	“</a:t>
            </a:r>
            <a:r>
              <a:rPr lang="en-US" sz="2100" b="1" dirty="0">
                <a:solidFill>
                  <a:srgbClr val="00B0F0"/>
                </a:solidFill>
              </a:rPr>
              <a:t>Shared-Nothing</a:t>
            </a:r>
            <a:r>
              <a:rPr lang="en-US" dirty="0"/>
              <a:t>” architecture</a:t>
            </a:r>
          </a:p>
          <a:p>
            <a:pPr marL="457200" indent="-457200" fontAlgn="auto">
              <a:lnSpc>
                <a:spcPct val="150000"/>
              </a:lnSpc>
              <a:spcAft>
                <a:spcPts val="0"/>
              </a:spcAft>
              <a:buFont typeface="+mj-lt"/>
              <a:buAutoNum type="arabicPeriod" startAt="3"/>
              <a:defRPr/>
            </a:pPr>
            <a:r>
              <a:rPr lang="en-US" dirty="0"/>
              <a:t>Mature Optimizer - Complex queries, joins per query, ad-hoc processing</a:t>
            </a:r>
          </a:p>
          <a:p>
            <a:pPr marL="457200" indent="-457200" fontAlgn="auto">
              <a:lnSpc>
                <a:spcPct val="150000"/>
              </a:lnSpc>
              <a:spcAft>
                <a:spcPts val="0"/>
              </a:spcAft>
              <a:buFont typeface="Arial" pitchFamily="34" charset="0"/>
              <a:buNone/>
              <a:defRPr/>
            </a:pPr>
            <a:r>
              <a:rPr lang="en-US" dirty="0"/>
              <a:t>	It’s a “</a:t>
            </a:r>
            <a:r>
              <a:rPr lang="en-US" sz="2100" b="1" dirty="0">
                <a:solidFill>
                  <a:srgbClr val="00B0F0"/>
                </a:solidFill>
              </a:rPr>
              <a:t>Cost Based Optimizer</a:t>
            </a:r>
            <a:r>
              <a:rPr lang="en-US" dirty="0"/>
              <a:t>”.</a:t>
            </a:r>
          </a:p>
          <a:p>
            <a:pPr marL="457200" indent="-457200" fontAlgn="auto">
              <a:lnSpc>
                <a:spcPct val="150000"/>
              </a:lnSpc>
              <a:spcAft>
                <a:spcPts val="0"/>
              </a:spcAft>
              <a:buFont typeface="+mj-lt"/>
              <a:buAutoNum type="arabicPeriod" startAt="3"/>
              <a:defRPr/>
            </a:pPr>
            <a:r>
              <a:rPr lang="en-US" dirty="0"/>
              <a:t>Model the Business - 3NF, robust view processing, star schema</a:t>
            </a:r>
          </a:p>
          <a:p>
            <a:pPr marL="457200" indent="-457200" fontAlgn="auto">
              <a:lnSpc>
                <a:spcPct val="150000"/>
              </a:lnSpc>
              <a:spcAft>
                <a:spcPts val="0"/>
              </a:spcAft>
              <a:buFont typeface="+mj-lt"/>
              <a:buAutoNum type="arabicPeriod" startAt="3"/>
              <a:defRPr/>
            </a:pPr>
            <a:r>
              <a:rPr lang="en-US" dirty="0"/>
              <a:t>Lowest TCO - ease of setup &amp; maintenance, robust parallel utilities, no re-orgs, lowest disk to data ratio, robust expansion utility</a:t>
            </a:r>
          </a:p>
          <a:p>
            <a:pPr marL="457200" indent="-457200" fontAlgn="auto">
              <a:lnSpc>
                <a:spcPct val="150000"/>
              </a:lnSpc>
              <a:spcAft>
                <a:spcPts val="0"/>
              </a:spcAft>
              <a:buFont typeface="+mj-lt"/>
              <a:buAutoNum type="arabicPeriod" startAt="3"/>
              <a:defRPr/>
            </a:pPr>
            <a:r>
              <a:rPr lang="en-US" dirty="0"/>
              <a:t>High Availability - No single point of failure, </a:t>
            </a:r>
            <a:br>
              <a:rPr lang="en-US" dirty="0"/>
            </a:br>
            <a:r>
              <a:rPr lang="en-US" dirty="0"/>
              <a:t>scalable data loading, parallel load utilities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458200" cy="3139321"/>
          </a:xfrm>
          <a:prstGeom prst="rect">
            <a:avLst/>
          </a:prstGeom>
        </p:spPr>
        <p:txBody>
          <a:bodyPr wrap="square">
            <a:spAutoFit/>
          </a:bodyPr>
          <a:lstStyle/>
          <a:p>
            <a:r>
              <a:rPr lang="en-US" b="1" dirty="0"/>
              <a:t>FALLBACK</a:t>
            </a:r>
          </a:p>
          <a:p>
            <a:r>
              <a:rPr lang="en-US" dirty="0"/>
              <a:t>Specifies whether to create and store a duplicate copy of each table created in the new user.</a:t>
            </a:r>
          </a:p>
          <a:p>
            <a:endParaRPr lang="en-US" b="1" dirty="0"/>
          </a:p>
          <a:p>
            <a:endParaRPr lang="en-US" b="1" dirty="0"/>
          </a:p>
          <a:p>
            <a:r>
              <a:rPr lang="en-US" b="1" dirty="0"/>
              <a:t>Before Journal </a:t>
            </a:r>
            <a:r>
              <a:rPr lang="en-US" dirty="0"/>
              <a:t>keeps the images of the table before making the change to the table. Very useful, if the changes need to be reverted incase of a fault or rollback. </a:t>
            </a:r>
          </a:p>
          <a:p>
            <a:endParaRPr lang="en-US" dirty="0"/>
          </a:p>
          <a:p>
            <a:endParaRPr lang="en-US" b="1" dirty="0"/>
          </a:p>
          <a:p>
            <a:r>
              <a:rPr lang="en-US" b="1" dirty="0"/>
              <a:t>After Journal </a:t>
            </a:r>
            <a:r>
              <a:rPr lang="en-US" dirty="0"/>
              <a:t>keeps the images of the table after the changes has been made to the table.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4572000" cy="2031325"/>
          </a:xfrm>
          <a:prstGeom prst="rect">
            <a:avLst/>
          </a:prstGeom>
        </p:spPr>
        <p:txBody>
          <a:bodyPr>
            <a:spAutoFit/>
          </a:bodyPr>
          <a:lstStyle/>
          <a:p>
            <a:r>
              <a:rPr lang="en-US" dirty="0"/>
              <a:t>CREATE  TABLE EMPLOYEE</a:t>
            </a:r>
          </a:p>
          <a:p>
            <a:r>
              <a:rPr lang="en-US" dirty="0"/>
              <a:t>(</a:t>
            </a:r>
          </a:p>
          <a:p>
            <a:r>
              <a:rPr lang="en-US" dirty="0"/>
              <a:t>	</a:t>
            </a:r>
            <a:r>
              <a:rPr lang="en-US" dirty="0" err="1"/>
              <a:t>EmployeeNo</a:t>
            </a:r>
            <a:r>
              <a:rPr lang="en-US" dirty="0"/>
              <a:t> INTEGER,</a:t>
            </a:r>
          </a:p>
          <a:p>
            <a:r>
              <a:rPr lang="en-US" dirty="0"/>
              <a:t>	</a:t>
            </a:r>
            <a:r>
              <a:rPr lang="en-US" dirty="0" err="1"/>
              <a:t>FirstName</a:t>
            </a:r>
            <a:r>
              <a:rPr lang="en-US" dirty="0"/>
              <a:t> VARCHAR(30) ,</a:t>
            </a:r>
          </a:p>
          <a:p>
            <a:r>
              <a:rPr lang="en-US" dirty="0"/>
              <a:t>	</a:t>
            </a:r>
            <a:r>
              <a:rPr lang="en-US" dirty="0" err="1"/>
              <a:t>LastName</a:t>
            </a:r>
            <a:r>
              <a:rPr lang="en-US" dirty="0"/>
              <a:t> VARCHAR(30) ,</a:t>
            </a:r>
          </a:p>
          <a:p>
            <a:r>
              <a:rPr lang="en-US" dirty="0"/>
              <a:t>	</a:t>
            </a:r>
            <a:r>
              <a:rPr lang="en-US" dirty="0" err="1"/>
              <a:t>DeptNo</a:t>
            </a:r>
            <a:r>
              <a:rPr lang="en-US" dirty="0"/>
              <a:t> BYTEINT</a:t>
            </a:r>
          </a:p>
          <a:p>
            <a:r>
              <a:rPr lang="en-US" dirty="0"/>
              <a:t>)</a:t>
            </a:r>
          </a:p>
        </p:txBody>
      </p:sp>
      <p:sp>
        <p:nvSpPr>
          <p:cNvPr id="3" name="Rectangle 2"/>
          <p:cNvSpPr/>
          <p:nvPr/>
        </p:nvSpPr>
        <p:spPr>
          <a:xfrm>
            <a:off x="533400" y="3810000"/>
            <a:ext cx="2444387" cy="369332"/>
          </a:xfrm>
          <a:prstGeom prst="rect">
            <a:avLst/>
          </a:prstGeom>
        </p:spPr>
        <p:txBody>
          <a:bodyPr wrap="none">
            <a:spAutoFit/>
          </a:bodyPr>
          <a:lstStyle/>
          <a:p>
            <a:r>
              <a:rPr lang="en-US" dirty="0"/>
              <a:t>SHOW TABLE Employee;</a:t>
            </a:r>
          </a:p>
        </p:txBody>
      </p:sp>
      <p:sp>
        <p:nvSpPr>
          <p:cNvPr id="4" name="Rectangle 3"/>
          <p:cNvSpPr/>
          <p:nvPr/>
        </p:nvSpPr>
        <p:spPr>
          <a:xfrm>
            <a:off x="228600" y="3200400"/>
            <a:ext cx="8153400" cy="369332"/>
          </a:xfrm>
          <a:prstGeom prst="rect">
            <a:avLst/>
          </a:prstGeom>
        </p:spPr>
        <p:txBody>
          <a:bodyPr wrap="square">
            <a:spAutoFit/>
          </a:bodyPr>
          <a:lstStyle/>
          <a:p>
            <a:r>
              <a:rPr lang="en-US" dirty="0"/>
              <a:t>SHOW TABLE command to view the Definition of the table.</a:t>
            </a:r>
          </a:p>
        </p:txBody>
      </p:sp>
      <p:sp>
        <p:nvSpPr>
          <p:cNvPr id="6" name="TextBox 5"/>
          <p:cNvSpPr txBox="1"/>
          <p:nvPr/>
        </p:nvSpPr>
        <p:spPr>
          <a:xfrm>
            <a:off x="533400" y="4953000"/>
            <a:ext cx="6248400" cy="369332"/>
          </a:xfrm>
          <a:prstGeom prst="rect">
            <a:avLst/>
          </a:prstGeom>
          <a:noFill/>
        </p:spPr>
        <p:txBody>
          <a:bodyPr wrap="square" rtlCol="0">
            <a:spAutoFit/>
          </a:bodyPr>
          <a:lstStyle/>
          <a:p>
            <a:r>
              <a:rPr lang="en-US" dirty="0"/>
              <a:t>INSERT INTO  EMPLOYEES VALUES (1,’BABJEE’,’REDDY’,10)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153400" cy="1200329"/>
          </a:xfrm>
          <a:prstGeom prst="rect">
            <a:avLst/>
          </a:prstGeom>
        </p:spPr>
        <p:txBody>
          <a:bodyPr wrap="square">
            <a:spAutoFit/>
          </a:bodyPr>
          <a:lstStyle/>
          <a:p>
            <a:r>
              <a:rPr lang="en-US" b="1" dirty="0"/>
              <a:t>Set Versus </a:t>
            </a:r>
            <a:r>
              <a:rPr lang="en-US" b="1" dirty="0" err="1"/>
              <a:t>Multiset</a:t>
            </a:r>
            <a:endParaRPr lang="en-US" b="1" dirty="0"/>
          </a:p>
          <a:p>
            <a:r>
              <a:rPr lang="en-US" dirty="0" err="1"/>
              <a:t>Teradata</a:t>
            </a:r>
            <a:r>
              <a:rPr lang="en-US" dirty="0"/>
              <a:t> classifies the tables as SET or MULTISET tables based on how the duplicate</a:t>
            </a:r>
          </a:p>
          <a:p>
            <a:r>
              <a:rPr lang="en-US" dirty="0"/>
              <a:t>records are handled. A table defined as SET table doesn’t store the duplicate records,</a:t>
            </a:r>
          </a:p>
          <a:p>
            <a:r>
              <a:rPr lang="en-US" dirty="0"/>
              <a:t>whereas the MULTISET table can store duplicate records.</a:t>
            </a:r>
          </a:p>
        </p:txBody>
      </p:sp>
      <p:sp>
        <p:nvSpPr>
          <p:cNvPr id="3" name="Rectangle 2"/>
          <p:cNvSpPr/>
          <p:nvPr/>
        </p:nvSpPr>
        <p:spPr>
          <a:xfrm>
            <a:off x="838200" y="2209800"/>
            <a:ext cx="6019800" cy="2031325"/>
          </a:xfrm>
          <a:prstGeom prst="rect">
            <a:avLst/>
          </a:prstGeom>
        </p:spPr>
        <p:txBody>
          <a:bodyPr wrap="square">
            <a:spAutoFit/>
          </a:bodyPr>
          <a:lstStyle/>
          <a:p>
            <a:r>
              <a:rPr lang="en-US" dirty="0"/>
              <a:t>CREATE  SET TABLE EMPLOYEE_SET</a:t>
            </a:r>
          </a:p>
          <a:p>
            <a:r>
              <a:rPr lang="en-US" dirty="0"/>
              <a:t>(</a:t>
            </a:r>
          </a:p>
          <a:p>
            <a:r>
              <a:rPr lang="en-US" dirty="0"/>
              <a:t>	</a:t>
            </a:r>
            <a:r>
              <a:rPr lang="en-US" dirty="0" err="1"/>
              <a:t>EmployeeNo</a:t>
            </a:r>
            <a:r>
              <a:rPr lang="en-US" dirty="0"/>
              <a:t> INTEGER,</a:t>
            </a:r>
          </a:p>
          <a:p>
            <a:r>
              <a:rPr lang="en-US" dirty="0"/>
              <a:t>	</a:t>
            </a:r>
            <a:r>
              <a:rPr lang="en-US" dirty="0" err="1"/>
              <a:t>FirstName</a:t>
            </a:r>
            <a:r>
              <a:rPr lang="en-US" dirty="0"/>
              <a:t> VARCHAR(30) ,</a:t>
            </a:r>
          </a:p>
          <a:p>
            <a:r>
              <a:rPr lang="en-US" dirty="0"/>
              <a:t>	</a:t>
            </a:r>
            <a:r>
              <a:rPr lang="en-US" dirty="0" err="1"/>
              <a:t>LastName</a:t>
            </a:r>
            <a:r>
              <a:rPr lang="en-US" dirty="0"/>
              <a:t> VARCHAR(30) ,</a:t>
            </a:r>
          </a:p>
          <a:p>
            <a:r>
              <a:rPr lang="en-US" dirty="0"/>
              <a:t>	</a:t>
            </a:r>
            <a:r>
              <a:rPr lang="en-US" dirty="0" err="1"/>
              <a:t>DeptNo</a:t>
            </a:r>
            <a:r>
              <a:rPr lang="en-US" dirty="0"/>
              <a:t> BYTEINT</a:t>
            </a:r>
          </a:p>
          <a:p>
            <a:r>
              <a:rPr lang="en-US" dirty="0"/>
              <a:t>)</a:t>
            </a:r>
          </a:p>
        </p:txBody>
      </p:sp>
      <p:sp>
        <p:nvSpPr>
          <p:cNvPr id="4" name="Rectangle 3"/>
          <p:cNvSpPr/>
          <p:nvPr/>
        </p:nvSpPr>
        <p:spPr>
          <a:xfrm>
            <a:off x="914400" y="4800600"/>
            <a:ext cx="7543800" cy="369332"/>
          </a:xfrm>
          <a:prstGeom prst="rect">
            <a:avLst/>
          </a:prstGeom>
        </p:spPr>
        <p:txBody>
          <a:bodyPr wrap="square">
            <a:spAutoFit/>
          </a:bodyPr>
          <a:lstStyle/>
          <a:p>
            <a:r>
              <a:rPr lang="en-US" dirty="0"/>
              <a:t>INSERT INTO  EMPLOYEES_SET VALUES (1,’BABJEE’,’REDDY’,10)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400"/>
            <a:ext cx="6019800" cy="2031325"/>
          </a:xfrm>
          <a:prstGeom prst="rect">
            <a:avLst/>
          </a:prstGeom>
        </p:spPr>
        <p:txBody>
          <a:bodyPr wrap="square">
            <a:spAutoFit/>
          </a:bodyPr>
          <a:lstStyle/>
          <a:p>
            <a:r>
              <a:rPr lang="en-US" dirty="0"/>
              <a:t>CREATE  MULTISET TABLE EMPLOYEE_MULTISET</a:t>
            </a:r>
          </a:p>
          <a:p>
            <a:r>
              <a:rPr lang="en-US" dirty="0"/>
              <a:t>(</a:t>
            </a:r>
          </a:p>
          <a:p>
            <a:r>
              <a:rPr lang="en-US" dirty="0"/>
              <a:t>	</a:t>
            </a:r>
            <a:r>
              <a:rPr lang="en-US" dirty="0" err="1"/>
              <a:t>EmployeeNo</a:t>
            </a:r>
            <a:r>
              <a:rPr lang="en-US" dirty="0"/>
              <a:t> INTEGER,</a:t>
            </a:r>
          </a:p>
          <a:p>
            <a:r>
              <a:rPr lang="en-US" dirty="0"/>
              <a:t>	</a:t>
            </a:r>
            <a:r>
              <a:rPr lang="en-US" dirty="0" err="1"/>
              <a:t>FirstName</a:t>
            </a:r>
            <a:r>
              <a:rPr lang="en-US" dirty="0"/>
              <a:t> VARCHAR(30) ,</a:t>
            </a:r>
          </a:p>
          <a:p>
            <a:r>
              <a:rPr lang="en-US" dirty="0"/>
              <a:t>	</a:t>
            </a:r>
            <a:r>
              <a:rPr lang="en-US" dirty="0" err="1"/>
              <a:t>LastName</a:t>
            </a:r>
            <a:r>
              <a:rPr lang="en-US" dirty="0"/>
              <a:t> VARCHAR(30) ,</a:t>
            </a:r>
          </a:p>
          <a:p>
            <a:r>
              <a:rPr lang="en-US" dirty="0"/>
              <a:t>	</a:t>
            </a:r>
            <a:r>
              <a:rPr lang="en-US" dirty="0" err="1"/>
              <a:t>DeptNo</a:t>
            </a:r>
            <a:r>
              <a:rPr lang="en-US" dirty="0"/>
              <a:t> BYTEINT</a:t>
            </a:r>
          </a:p>
          <a:p>
            <a:r>
              <a:rPr lang="en-US" dirty="0"/>
              <a:t>)</a:t>
            </a:r>
          </a:p>
        </p:txBody>
      </p:sp>
      <p:sp>
        <p:nvSpPr>
          <p:cNvPr id="3" name="TextBox 2"/>
          <p:cNvSpPr txBox="1"/>
          <p:nvPr/>
        </p:nvSpPr>
        <p:spPr>
          <a:xfrm>
            <a:off x="533400" y="838200"/>
            <a:ext cx="4114800" cy="369332"/>
          </a:xfrm>
          <a:prstGeom prst="rect">
            <a:avLst/>
          </a:prstGeom>
          <a:noFill/>
        </p:spPr>
        <p:txBody>
          <a:bodyPr wrap="square" rtlCol="0">
            <a:spAutoFit/>
          </a:bodyPr>
          <a:lstStyle/>
          <a:p>
            <a:r>
              <a:rPr lang="en-US" dirty="0" err="1"/>
              <a:t>Multiset</a:t>
            </a:r>
            <a:r>
              <a:rPr lang="en-US" dirty="0"/>
              <a:t> table</a:t>
            </a:r>
          </a:p>
        </p:txBody>
      </p:sp>
      <p:sp>
        <p:nvSpPr>
          <p:cNvPr id="4" name="Rectangle 3"/>
          <p:cNvSpPr/>
          <p:nvPr/>
        </p:nvSpPr>
        <p:spPr>
          <a:xfrm>
            <a:off x="381000" y="3886200"/>
            <a:ext cx="8382000" cy="1200329"/>
          </a:xfrm>
          <a:prstGeom prst="rect">
            <a:avLst/>
          </a:prstGeom>
        </p:spPr>
        <p:txBody>
          <a:bodyPr wrap="square">
            <a:spAutoFit/>
          </a:bodyPr>
          <a:lstStyle/>
          <a:p>
            <a:r>
              <a:rPr lang="en-US" b="1" dirty="0"/>
              <a:t>Volatile Table: </a:t>
            </a:r>
          </a:p>
          <a:p>
            <a:r>
              <a:rPr lang="en-US" dirty="0"/>
              <a:t>The data inserted into a volatile table is retained only during the</a:t>
            </a:r>
          </a:p>
          <a:p>
            <a:r>
              <a:rPr lang="en-US" dirty="0"/>
              <a:t>user session. The table and data is dropped at the end of the session. These tables</a:t>
            </a:r>
          </a:p>
          <a:p>
            <a:r>
              <a:rPr lang="en-US" dirty="0"/>
              <a:t>are mainly used to hold the intermediate data during data transformation.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4572000" cy="2031325"/>
          </a:xfrm>
          <a:prstGeom prst="rect">
            <a:avLst/>
          </a:prstGeom>
        </p:spPr>
        <p:txBody>
          <a:bodyPr>
            <a:spAutoFit/>
          </a:bodyPr>
          <a:lstStyle/>
          <a:p>
            <a:r>
              <a:rPr lang="en-US" dirty="0"/>
              <a:t>CREATE VOLATILE TABLE dept</a:t>
            </a:r>
          </a:p>
          <a:p>
            <a:r>
              <a:rPr lang="en-US" dirty="0"/>
              <a:t>(</a:t>
            </a:r>
          </a:p>
          <a:p>
            <a:r>
              <a:rPr lang="en-US" dirty="0" err="1"/>
              <a:t>dept_no</a:t>
            </a:r>
            <a:r>
              <a:rPr lang="en-US" dirty="0"/>
              <a:t> INTEGER,</a:t>
            </a:r>
          </a:p>
          <a:p>
            <a:r>
              <a:rPr lang="en-US" dirty="0" err="1"/>
              <a:t>avg_salary</a:t>
            </a:r>
            <a:r>
              <a:rPr lang="en-US" dirty="0"/>
              <a:t> INTEGER,</a:t>
            </a:r>
          </a:p>
          <a:p>
            <a:r>
              <a:rPr lang="en-US" dirty="0" err="1"/>
              <a:t>max_salary</a:t>
            </a:r>
            <a:r>
              <a:rPr lang="en-US" dirty="0"/>
              <a:t> INTEGER,</a:t>
            </a:r>
          </a:p>
          <a:p>
            <a:r>
              <a:rPr lang="en-US" dirty="0" err="1"/>
              <a:t>min_salary</a:t>
            </a:r>
            <a:r>
              <a:rPr lang="en-US" dirty="0"/>
              <a:t> INTEGER</a:t>
            </a:r>
          </a:p>
          <a:p>
            <a:r>
              <a:rPr lang="en-US" dirty="0"/>
              <a:t>) on </a:t>
            </a:r>
            <a:r>
              <a:rPr lang="en-US"/>
              <a:t>commit preserve rows;</a:t>
            </a:r>
            <a:endParaRPr lang="en-US" dirty="0"/>
          </a:p>
        </p:txBody>
      </p:sp>
      <p:sp>
        <p:nvSpPr>
          <p:cNvPr id="3" name="TextBox 2"/>
          <p:cNvSpPr txBox="1"/>
          <p:nvPr/>
        </p:nvSpPr>
        <p:spPr>
          <a:xfrm>
            <a:off x="533400" y="3276600"/>
            <a:ext cx="6400800" cy="369332"/>
          </a:xfrm>
          <a:prstGeom prst="rect">
            <a:avLst/>
          </a:prstGeom>
          <a:noFill/>
        </p:spPr>
        <p:txBody>
          <a:bodyPr wrap="square" rtlCol="0">
            <a:spAutoFit/>
          </a:bodyPr>
          <a:lstStyle/>
          <a:p>
            <a:r>
              <a:rPr lang="en-US" dirty="0"/>
              <a:t>INSERT INTO DEPT VALUES(1,10000,1000000,20000)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2441951" cy="369332"/>
          </a:xfrm>
          <a:prstGeom prst="rect">
            <a:avLst/>
          </a:prstGeom>
        </p:spPr>
        <p:txBody>
          <a:bodyPr wrap="none">
            <a:spAutoFit/>
          </a:bodyPr>
          <a:lstStyle/>
          <a:p>
            <a:r>
              <a:rPr lang="en-US" b="1" dirty="0"/>
              <a:t>Global Temporary Table</a:t>
            </a:r>
            <a:endParaRPr lang="en-US" dirty="0"/>
          </a:p>
        </p:txBody>
      </p:sp>
      <p:sp>
        <p:nvSpPr>
          <p:cNvPr id="3" name="Rectangle 2"/>
          <p:cNvSpPr/>
          <p:nvPr/>
        </p:nvSpPr>
        <p:spPr>
          <a:xfrm>
            <a:off x="685800" y="1219200"/>
            <a:ext cx="8077200" cy="1200329"/>
          </a:xfrm>
          <a:prstGeom prst="rect">
            <a:avLst/>
          </a:prstGeom>
        </p:spPr>
        <p:txBody>
          <a:bodyPr wrap="square">
            <a:spAutoFit/>
          </a:bodyPr>
          <a:lstStyle/>
          <a:p>
            <a:r>
              <a:rPr lang="en-US" dirty="0"/>
              <a:t>The definition of Global Temporary table is stored in data dictionary and they can be used by many users/sessions.</a:t>
            </a:r>
          </a:p>
          <a:p>
            <a:endParaRPr lang="en-US" dirty="0"/>
          </a:p>
          <a:p>
            <a:r>
              <a:rPr lang="en-US" dirty="0"/>
              <a:t> But the data loaded into global temporary table is retained only during the session. </a:t>
            </a:r>
          </a:p>
        </p:txBody>
      </p:sp>
      <p:sp>
        <p:nvSpPr>
          <p:cNvPr id="4" name="Rectangle 3"/>
          <p:cNvSpPr/>
          <p:nvPr/>
        </p:nvSpPr>
        <p:spPr>
          <a:xfrm>
            <a:off x="533400" y="2895600"/>
            <a:ext cx="7010400" cy="3139321"/>
          </a:xfrm>
          <a:prstGeom prst="rect">
            <a:avLst/>
          </a:prstGeom>
        </p:spPr>
        <p:txBody>
          <a:bodyPr wrap="square">
            <a:spAutoFit/>
          </a:bodyPr>
          <a:lstStyle/>
          <a:p>
            <a:r>
              <a:rPr lang="en-US" dirty="0"/>
              <a:t>CREATE SET GLOBAL TEMPORARY TABLE </a:t>
            </a:r>
            <a:r>
              <a:rPr lang="en-US" dirty="0" err="1"/>
              <a:t>dept_GTB</a:t>
            </a:r>
            <a:endParaRPr lang="en-US" dirty="0"/>
          </a:p>
          <a:p>
            <a:r>
              <a:rPr lang="en-US" dirty="0"/>
              <a:t>(</a:t>
            </a:r>
          </a:p>
          <a:p>
            <a:r>
              <a:rPr lang="en-US" dirty="0" err="1"/>
              <a:t>dept_no</a:t>
            </a:r>
            <a:r>
              <a:rPr lang="en-US" dirty="0"/>
              <a:t> INTEGER,</a:t>
            </a:r>
          </a:p>
          <a:p>
            <a:r>
              <a:rPr lang="en-US" dirty="0" err="1"/>
              <a:t>avg_salary</a:t>
            </a:r>
            <a:r>
              <a:rPr lang="en-US" dirty="0"/>
              <a:t> INTEGER,</a:t>
            </a:r>
          </a:p>
          <a:p>
            <a:r>
              <a:rPr lang="en-US" dirty="0" err="1"/>
              <a:t>max_salary</a:t>
            </a:r>
            <a:r>
              <a:rPr lang="en-US" dirty="0"/>
              <a:t> INTEGER,</a:t>
            </a:r>
          </a:p>
          <a:p>
            <a:r>
              <a:rPr lang="en-US" dirty="0" err="1"/>
              <a:t>min_salary</a:t>
            </a:r>
            <a:r>
              <a:rPr lang="en-US" dirty="0"/>
              <a:t> INTEGER</a:t>
            </a:r>
          </a:p>
          <a:p>
            <a:r>
              <a:rPr lang="en-US" dirty="0"/>
              <a:t>) on commit preserve rows;</a:t>
            </a:r>
          </a:p>
          <a:p>
            <a:endParaRPr lang="en-US" dirty="0"/>
          </a:p>
          <a:p>
            <a:r>
              <a:rPr lang="en-US" dirty="0"/>
              <a:t>List of table in database</a:t>
            </a:r>
          </a:p>
          <a:p>
            <a:endParaRPr lang="en-US" dirty="0"/>
          </a:p>
          <a:p>
            <a:r>
              <a:rPr lang="en-US" dirty="0"/>
              <a:t>Select </a:t>
            </a:r>
            <a:r>
              <a:rPr lang="en-US" dirty="0" err="1"/>
              <a:t>tablename</a:t>
            </a:r>
            <a:r>
              <a:rPr lang="en-US" dirty="0"/>
              <a:t> form </a:t>
            </a:r>
            <a:r>
              <a:rPr lang="en-US" dirty="0" err="1"/>
              <a:t>dbc.tables</a:t>
            </a:r>
            <a:r>
              <a:rPr lang="en-US" dirty="0"/>
              <a:t>  where </a:t>
            </a:r>
            <a:r>
              <a:rPr lang="en-US" dirty="0" err="1"/>
              <a:t>tablekind</a:t>
            </a:r>
            <a:r>
              <a:rPr lang="en-US" dirty="0"/>
              <a:t>=‘T’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838200"/>
            <a:ext cx="6172200" cy="2308324"/>
          </a:xfrm>
          <a:prstGeom prst="rect">
            <a:avLst/>
          </a:prstGeom>
        </p:spPr>
        <p:txBody>
          <a:bodyPr wrap="square">
            <a:spAutoFit/>
          </a:bodyPr>
          <a:lstStyle/>
          <a:p>
            <a:r>
              <a:rPr lang="en-US" dirty="0"/>
              <a:t>CREATE SET TABLE EMP</a:t>
            </a:r>
          </a:p>
          <a:p>
            <a:r>
              <a:rPr lang="en-US" dirty="0"/>
              <a:t>(</a:t>
            </a:r>
          </a:p>
          <a:p>
            <a:r>
              <a:rPr lang="en-US" dirty="0"/>
              <a:t>	</a:t>
            </a:r>
            <a:r>
              <a:rPr lang="en-US" dirty="0" err="1"/>
              <a:t>EmployeeNo</a:t>
            </a:r>
            <a:r>
              <a:rPr lang="en-US" dirty="0"/>
              <a:t> INTEGER,</a:t>
            </a:r>
          </a:p>
          <a:p>
            <a:r>
              <a:rPr lang="en-US" dirty="0"/>
              <a:t>	</a:t>
            </a:r>
            <a:r>
              <a:rPr lang="en-US" dirty="0" err="1"/>
              <a:t>FirstName</a:t>
            </a:r>
            <a:r>
              <a:rPr lang="en-US" dirty="0"/>
              <a:t> VARCHAR(30) ,</a:t>
            </a:r>
          </a:p>
          <a:p>
            <a:r>
              <a:rPr lang="en-US" dirty="0"/>
              <a:t>	</a:t>
            </a:r>
            <a:r>
              <a:rPr lang="en-US" dirty="0" err="1"/>
              <a:t>LastName</a:t>
            </a:r>
            <a:r>
              <a:rPr lang="en-US" dirty="0"/>
              <a:t> VARCHAR(30) ,</a:t>
            </a:r>
          </a:p>
          <a:p>
            <a:r>
              <a:rPr lang="en-US" dirty="0"/>
              <a:t>	DOB DATE FORMAT 'YYYY-MM-DD',</a:t>
            </a:r>
          </a:p>
          <a:p>
            <a:r>
              <a:rPr lang="en-US" dirty="0"/>
              <a:t>	</a:t>
            </a:r>
            <a:r>
              <a:rPr lang="en-US" dirty="0" err="1"/>
              <a:t>DepartmentNo</a:t>
            </a:r>
            <a:r>
              <a:rPr lang="en-US" dirty="0"/>
              <a:t> BYTEINT</a:t>
            </a:r>
          </a:p>
          <a:p>
            <a:r>
              <a:rPr lang="en-US" dirty="0"/>
              <a:t>)</a:t>
            </a:r>
          </a:p>
        </p:txBody>
      </p:sp>
      <p:sp>
        <p:nvSpPr>
          <p:cNvPr id="3" name="TextBox 2"/>
          <p:cNvSpPr txBox="1"/>
          <p:nvPr/>
        </p:nvSpPr>
        <p:spPr>
          <a:xfrm>
            <a:off x="762000" y="3352800"/>
            <a:ext cx="6477000" cy="369332"/>
          </a:xfrm>
          <a:prstGeom prst="rect">
            <a:avLst/>
          </a:prstGeom>
          <a:noFill/>
        </p:spPr>
        <p:txBody>
          <a:bodyPr wrap="square" rtlCol="0">
            <a:spAutoFit/>
          </a:bodyPr>
          <a:lstStyle/>
          <a:p>
            <a:r>
              <a:rPr lang="en-US" dirty="0"/>
              <a:t>INSERT INTO EMP VALUES(200,’BABJEE’,’REDDY’,’2001-10-2016’,20)</a:t>
            </a:r>
          </a:p>
        </p:txBody>
      </p:sp>
      <p:sp>
        <p:nvSpPr>
          <p:cNvPr id="4" name="Rectangle 3"/>
          <p:cNvSpPr/>
          <p:nvPr/>
        </p:nvSpPr>
        <p:spPr>
          <a:xfrm>
            <a:off x="609600" y="4191000"/>
            <a:ext cx="4572000" cy="1477328"/>
          </a:xfrm>
          <a:prstGeom prst="rect">
            <a:avLst/>
          </a:prstGeom>
        </p:spPr>
        <p:txBody>
          <a:bodyPr>
            <a:spAutoFit/>
          </a:bodyPr>
          <a:lstStyle/>
          <a:p>
            <a:r>
              <a:rPr lang="en-US" dirty="0"/>
              <a:t>CREATE  TABLE DEPT_DEFAULT</a:t>
            </a:r>
          </a:p>
          <a:p>
            <a:r>
              <a:rPr lang="en-US" dirty="0"/>
              <a:t>  ( Dept  INTEGER DEFAULT 10</a:t>
            </a:r>
          </a:p>
          <a:p>
            <a:r>
              <a:rPr lang="en-US" dirty="0"/>
              <a:t>  ,</a:t>
            </a:r>
            <a:r>
              <a:rPr lang="en-US" dirty="0" err="1"/>
              <a:t>Dept_name</a:t>
            </a:r>
            <a:r>
              <a:rPr lang="en-US" dirty="0"/>
              <a:t>  CHAR(20) DEFAULT 'Sales'</a:t>
            </a:r>
          </a:p>
          <a:p>
            <a:r>
              <a:rPr lang="en-US" dirty="0"/>
              <a:t>  ,</a:t>
            </a:r>
            <a:r>
              <a:rPr lang="en-US" dirty="0" err="1"/>
              <a:t>Mgr_Emp</a:t>
            </a:r>
            <a:r>
              <a:rPr lang="en-US" dirty="0"/>
              <a:t>#  INTEGER</a:t>
            </a:r>
          </a:p>
          <a:p>
            <a:r>
              <a:rPr 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4876800" cy="3970318"/>
          </a:xfrm>
          <a:prstGeom prst="rect">
            <a:avLst/>
          </a:prstGeom>
          <a:noFill/>
        </p:spPr>
        <p:txBody>
          <a:bodyPr wrap="square" rtlCol="0">
            <a:spAutoFit/>
          </a:bodyPr>
          <a:lstStyle/>
          <a:p>
            <a:r>
              <a:rPr lang="en-US" b="1" dirty="0"/>
              <a:t>ALTER  TABLE COMMAND</a:t>
            </a:r>
          </a:p>
          <a:p>
            <a:endParaRPr lang="en-US" dirty="0"/>
          </a:p>
          <a:p>
            <a:endParaRPr lang="en-US" dirty="0"/>
          </a:p>
          <a:p>
            <a:r>
              <a:rPr lang="en-US" dirty="0"/>
              <a:t>ALTER TABLE </a:t>
            </a:r>
            <a:r>
              <a:rPr lang="en-US" dirty="0" err="1"/>
              <a:t>emp</a:t>
            </a:r>
            <a:endParaRPr lang="en-US" dirty="0"/>
          </a:p>
          <a:p>
            <a:r>
              <a:rPr lang="en-US" dirty="0"/>
              <a:t>ADD </a:t>
            </a:r>
            <a:r>
              <a:rPr lang="en-US" dirty="0" err="1"/>
              <a:t>BirthDate</a:t>
            </a:r>
            <a:r>
              <a:rPr lang="en-US" dirty="0"/>
              <a:t> DATE FORMAT 'YYYY-MM-DD',</a:t>
            </a:r>
          </a:p>
          <a:p>
            <a:r>
              <a:rPr lang="en-US" dirty="0"/>
              <a:t>DROP DOB;</a:t>
            </a:r>
          </a:p>
          <a:p>
            <a:endParaRPr lang="en-US" dirty="0"/>
          </a:p>
          <a:p>
            <a:endParaRPr lang="en-US" dirty="0"/>
          </a:p>
          <a:p>
            <a:r>
              <a:rPr lang="en-US" b="1" dirty="0"/>
              <a:t>DROP TABLE COMMAND</a:t>
            </a:r>
          </a:p>
          <a:p>
            <a:endParaRPr lang="en-US" b="1" dirty="0"/>
          </a:p>
          <a:p>
            <a:r>
              <a:rPr lang="en-US" dirty="0"/>
              <a:t>DROP TABLE EMP</a:t>
            </a:r>
          </a:p>
          <a:p>
            <a:endParaRPr lang="en-US" dirty="0"/>
          </a:p>
          <a:p>
            <a:endParaRPr lang="en-US" dirty="0"/>
          </a:p>
          <a:p>
            <a:r>
              <a:rPr lang="en-US" dirty="0"/>
              <a:t>SHOW TABLE EMP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8229600" cy="4247317"/>
          </a:xfrm>
          <a:prstGeom prst="rect">
            <a:avLst/>
          </a:prstGeom>
        </p:spPr>
        <p:txBody>
          <a:bodyPr wrap="square">
            <a:spAutoFit/>
          </a:bodyPr>
          <a:lstStyle/>
          <a:p>
            <a:r>
              <a:rPr lang="en-US" dirty="0"/>
              <a:t>CRATE TABLE STUDENTS (STUDENT_ID INTEGER,LAST_NAME VARCHAR(40),FIRST_NAME VARCHAR(40),CLASS_CODE</a:t>
            </a:r>
          </a:p>
          <a:p>
            <a:r>
              <a:rPr lang="en-US" dirty="0"/>
              <a:t>VARCHAR(2),GRADE_PT FLOAT)</a:t>
            </a:r>
          </a:p>
          <a:p>
            <a:endParaRPr lang="en-US" dirty="0"/>
          </a:p>
          <a:p>
            <a:endParaRPr lang="en-US" dirty="0"/>
          </a:p>
          <a:p>
            <a:r>
              <a:rPr lang="en-US" dirty="0"/>
              <a:t>INSERT INTO STUDENTS VALUES(123250, 'Phillips' ,'Martin' 'SR' 3.00)</a:t>
            </a:r>
          </a:p>
          <a:p>
            <a:r>
              <a:rPr lang="en-US" dirty="0"/>
              <a:t>INSERT INTO STUDENTS VALUES(125634, 'Hanson', 'Henry', 'FR' 2.88)</a:t>
            </a:r>
          </a:p>
          <a:p>
            <a:r>
              <a:rPr lang="en-US" dirty="0"/>
              <a:t>INSERT INTO STUDENTS VALUES(234121 , 'Thomas', 'Wendy', 'FR' 4.00)</a:t>
            </a:r>
          </a:p>
          <a:p>
            <a:r>
              <a:rPr lang="en-US" dirty="0"/>
              <a:t>INSERT INTO STUDENTS VALUES(231222, 'Wilson', 'Susie' ,'SO', 3.80)</a:t>
            </a:r>
          </a:p>
          <a:p>
            <a:r>
              <a:rPr lang="en-US" dirty="0"/>
              <a:t>INSERT INTO STUDENTS VALUES(260000, 'Johnson', '</a:t>
            </a:r>
            <a:r>
              <a:rPr lang="en-US" dirty="0" err="1"/>
              <a:t>Stanley',NULL,NULL,NULL</a:t>
            </a:r>
            <a:r>
              <a:rPr lang="en-US" dirty="0"/>
              <a:t>)</a:t>
            </a:r>
          </a:p>
          <a:p>
            <a:r>
              <a:rPr lang="en-US" dirty="0"/>
              <a:t>INSERT INTO STUDENTS VALUES(280023, '</a:t>
            </a:r>
            <a:r>
              <a:rPr lang="en-US" dirty="0" err="1"/>
              <a:t>McRoberts</a:t>
            </a:r>
            <a:r>
              <a:rPr lang="en-US" dirty="0"/>
              <a:t>', 'Richard', 'JR', 1.90)</a:t>
            </a:r>
          </a:p>
          <a:p>
            <a:r>
              <a:rPr lang="en-US" dirty="0"/>
              <a:t>INSERT INTO STUDENTS VALUES(322133, 'Bond', 'Jimmy', 'JR' 3.95)</a:t>
            </a:r>
          </a:p>
          <a:p>
            <a:r>
              <a:rPr lang="en-US" dirty="0"/>
              <a:t>INSERT INTO STUDENTS VALUES(324652, 'Delaney', 'Danny', 'SR', 3.35)</a:t>
            </a:r>
          </a:p>
          <a:p>
            <a:r>
              <a:rPr lang="en-US" dirty="0"/>
              <a:t>INSERT INTO STUDENTS VALUES(333450, 'Smith', '</a:t>
            </a:r>
            <a:r>
              <a:rPr lang="en-US" dirty="0" err="1"/>
              <a:t>Andy','SO</a:t>
            </a:r>
            <a:r>
              <a:rPr lang="en-US" dirty="0"/>
              <a:t>' 2.00)</a:t>
            </a:r>
          </a:p>
          <a:p>
            <a:r>
              <a:rPr lang="en-US" dirty="0"/>
              <a:t>INSERT INTO STUDENTS VALUES(423400, '</a:t>
            </a:r>
            <a:r>
              <a:rPr lang="en-US" dirty="0" err="1"/>
              <a:t>Larkins</a:t>
            </a:r>
            <a:r>
              <a:rPr lang="en-US" dirty="0"/>
              <a:t>' 'Michael', 'FR', 0.00)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4572000" cy="1477328"/>
          </a:xfrm>
          <a:prstGeom prst="rect">
            <a:avLst/>
          </a:prstGeom>
        </p:spPr>
        <p:txBody>
          <a:bodyPr>
            <a:spAutoFit/>
          </a:bodyPr>
          <a:lstStyle/>
          <a:p>
            <a:r>
              <a:rPr lang="en-US" dirty="0"/>
              <a:t>SELECT </a:t>
            </a:r>
            <a:r>
              <a:rPr lang="en-US" dirty="0" err="1"/>
              <a:t>First_name</a:t>
            </a:r>
            <a:endParaRPr lang="en-US" dirty="0"/>
          </a:p>
          <a:p>
            <a:r>
              <a:rPr lang="en-US" dirty="0"/>
              <a:t>,</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r>
              <a:rPr lang="en-US" dirty="0"/>
              <a:t> ;</a:t>
            </a:r>
          </a:p>
        </p:txBody>
      </p:sp>
      <p:sp>
        <p:nvSpPr>
          <p:cNvPr id="3" name="TextBox 2"/>
          <p:cNvSpPr txBox="1"/>
          <p:nvPr/>
        </p:nvSpPr>
        <p:spPr>
          <a:xfrm>
            <a:off x="152400" y="609600"/>
            <a:ext cx="3886200" cy="369332"/>
          </a:xfrm>
          <a:prstGeom prst="rect">
            <a:avLst/>
          </a:prstGeom>
          <a:noFill/>
        </p:spPr>
        <p:txBody>
          <a:bodyPr wrap="square" rtlCol="0">
            <a:spAutoFit/>
          </a:bodyPr>
          <a:lstStyle/>
          <a:p>
            <a:r>
              <a:rPr lang="en-US" b="1" dirty="0"/>
              <a:t>SELECTING REQUIRED COLUMS</a:t>
            </a:r>
          </a:p>
        </p:txBody>
      </p:sp>
      <p:sp>
        <p:nvSpPr>
          <p:cNvPr id="4" name="Rectangle 3"/>
          <p:cNvSpPr/>
          <p:nvPr/>
        </p:nvSpPr>
        <p:spPr>
          <a:xfrm>
            <a:off x="228600" y="3124200"/>
            <a:ext cx="1569660" cy="369332"/>
          </a:xfrm>
          <a:prstGeom prst="rect">
            <a:avLst/>
          </a:prstGeom>
        </p:spPr>
        <p:txBody>
          <a:bodyPr wrap="none">
            <a:spAutoFit/>
          </a:bodyPr>
          <a:lstStyle/>
          <a:p>
            <a:r>
              <a:rPr lang="en-US" b="1" dirty="0"/>
              <a:t>WHERE Clause</a:t>
            </a:r>
            <a:endParaRPr lang="en-US" dirty="0"/>
          </a:p>
        </p:txBody>
      </p:sp>
      <p:sp>
        <p:nvSpPr>
          <p:cNvPr id="5" name="Rectangle 4"/>
          <p:cNvSpPr/>
          <p:nvPr/>
        </p:nvSpPr>
        <p:spPr>
          <a:xfrm>
            <a:off x="304800" y="3733800"/>
            <a:ext cx="8839200" cy="646331"/>
          </a:xfrm>
          <a:prstGeom prst="rect">
            <a:avLst/>
          </a:prstGeom>
        </p:spPr>
        <p:txBody>
          <a:bodyPr wrap="square">
            <a:spAutoFit/>
          </a:bodyPr>
          <a:lstStyle/>
          <a:p>
            <a:r>
              <a:rPr lang="en-US" dirty="0"/>
              <a:t>By adding a WHERE clause to the SELECT, a constraint is established to potentially limit which rows are returned based on a TRUE comparison to specific criteria or set of conditions.</a:t>
            </a:r>
          </a:p>
        </p:txBody>
      </p:sp>
      <p:sp>
        <p:nvSpPr>
          <p:cNvPr id="6" name="Rectangle 5"/>
          <p:cNvSpPr/>
          <p:nvPr/>
        </p:nvSpPr>
        <p:spPr>
          <a:xfrm>
            <a:off x="381000" y="4572000"/>
            <a:ext cx="8305800" cy="2031325"/>
          </a:xfrm>
          <a:prstGeom prst="rect">
            <a:avLst/>
          </a:prstGeom>
        </p:spPr>
        <p:txBody>
          <a:bodyPr wrap="square">
            <a:spAutoFit/>
          </a:bodyPr>
          <a:lstStyle/>
          <a:p>
            <a:r>
              <a:rPr lang="en-US" dirty="0"/>
              <a:t>The following SELECT can be used to return the students with a B (3.0) average or better from the Student table:</a:t>
            </a:r>
          </a:p>
          <a:p>
            <a:r>
              <a:rPr lang="en-US" dirty="0"/>
              <a:t>SELECT </a:t>
            </a:r>
            <a:r>
              <a:rPr lang="en-US" dirty="0" err="1"/>
              <a:t>Student_ID</a:t>
            </a:r>
            <a:endParaRPr lang="en-US" dirty="0"/>
          </a:p>
          <a:p>
            <a:r>
              <a:rPr lang="en-US" dirty="0"/>
              <a:t>,</a:t>
            </a:r>
            <a:r>
              <a:rPr lang="en-US" dirty="0" err="1"/>
              <a:t>Last_Name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b="1" dirty="0"/>
              <a:t>WHERE </a:t>
            </a:r>
            <a:r>
              <a:rPr lang="en-US" b="1" dirty="0" err="1"/>
              <a:t>Grade_Pt</a:t>
            </a:r>
            <a:r>
              <a:rPr lang="en-US" b="1" dirty="0"/>
              <a:t> &gt;= 3.0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Advantage Teradata </a:t>
            </a:r>
          </a:p>
        </p:txBody>
      </p:sp>
      <p:sp>
        <p:nvSpPr>
          <p:cNvPr id="3" name="Rectangle 2"/>
          <p:cNvSpPr/>
          <p:nvPr/>
        </p:nvSpPr>
        <p:spPr>
          <a:xfrm>
            <a:off x="685800" y="1582341"/>
            <a:ext cx="8153400" cy="4204356"/>
          </a:xfrm>
          <a:prstGeom prst="rect">
            <a:avLst/>
          </a:prstGeom>
        </p:spPr>
        <p:txBody>
          <a:bodyPr wrap="square">
            <a:spAutoFit/>
          </a:bodyPr>
          <a:lstStyle/>
          <a:p>
            <a:pPr marL="800100" lvl="1" indent="-342900">
              <a:lnSpc>
                <a:spcPct val="150000"/>
              </a:lnSpc>
              <a:buFont typeface="Calibri" pitchFamily="34" charset="0"/>
              <a:buAutoNum type="arabicPeriod" startAt="7"/>
            </a:pPr>
            <a:r>
              <a:rPr lang="en-US" dirty="0"/>
              <a:t>Enormous capacity</a:t>
            </a:r>
          </a:p>
          <a:p>
            <a:pPr marL="1257300" lvl="2" indent="-342900">
              <a:lnSpc>
                <a:spcPct val="150000"/>
              </a:lnSpc>
            </a:pPr>
            <a:r>
              <a:rPr lang="en-US" dirty="0"/>
              <a:t>Billions of rows</a:t>
            </a:r>
          </a:p>
          <a:p>
            <a:pPr marL="1257300" lvl="2" indent="-342900">
              <a:lnSpc>
                <a:spcPct val="150000"/>
              </a:lnSpc>
            </a:pPr>
            <a:r>
              <a:rPr lang="en-US" dirty="0"/>
              <a:t>Terabytes of data</a:t>
            </a:r>
          </a:p>
          <a:p>
            <a:pPr marL="800100" lvl="1" indent="-342900">
              <a:lnSpc>
                <a:spcPct val="150000"/>
              </a:lnSpc>
              <a:buFont typeface="Calibri" pitchFamily="34" charset="0"/>
              <a:buAutoNum type="arabicPeriod" startAt="7"/>
            </a:pPr>
            <a:r>
              <a:rPr lang="en-US" dirty="0"/>
              <a:t>High-performance parallel processing</a:t>
            </a:r>
          </a:p>
          <a:p>
            <a:pPr marL="800100" lvl="1" indent="-342900">
              <a:lnSpc>
                <a:spcPct val="150000"/>
              </a:lnSpc>
              <a:buFont typeface="Calibri" pitchFamily="34" charset="0"/>
              <a:buAutoNum type="arabicPeriod" startAt="7"/>
            </a:pPr>
            <a:r>
              <a:rPr lang="en-US" dirty="0"/>
              <a:t>Single database server for multiple clients “Single Version of the Truth”</a:t>
            </a:r>
          </a:p>
          <a:p>
            <a:pPr marL="800100" lvl="1" indent="-342900">
              <a:lnSpc>
                <a:spcPct val="150000"/>
              </a:lnSpc>
              <a:buFont typeface="Calibri" pitchFamily="34" charset="0"/>
              <a:buAutoNum type="arabicPeriod" startAt="7"/>
            </a:pPr>
            <a:r>
              <a:rPr lang="en-US" b="1" dirty="0"/>
              <a:t>Network</a:t>
            </a:r>
            <a:r>
              <a:rPr lang="en-US" dirty="0"/>
              <a:t> and </a:t>
            </a:r>
            <a:r>
              <a:rPr lang="en-US" b="1" dirty="0"/>
              <a:t>Mainframe</a:t>
            </a:r>
            <a:r>
              <a:rPr lang="en-US" dirty="0"/>
              <a:t> connectivity</a:t>
            </a:r>
          </a:p>
          <a:p>
            <a:pPr marL="800100" lvl="1" indent="-342900">
              <a:lnSpc>
                <a:spcPct val="150000"/>
              </a:lnSpc>
              <a:buFont typeface="Calibri" pitchFamily="34" charset="0"/>
              <a:buAutoNum type="arabicPeriod" startAt="7"/>
            </a:pPr>
            <a:r>
              <a:rPr lang="en-US" dirty="0"/>
              <a:t>Industry standard access language (SQL)</a:t>
            </a:r>
          </a:p>
          <a:p>
            <a:pPr marL="800100" lvl="1" indent="-342900">
              <a:lnSpc>
                <a:spcPct val="150000"/>
              </a:lnSpc>
              <a:buFont typeface="Calibri" pitchFamily="34" charset="0"/>
              <a:buAutoNum type="arabicPeriod" startAt="7"/>
            </a:pPr>
            <a:r>
              <a:rPr lang="en-US" dirty="0"/>
              <a:t>Manageable growth via modularity</a:t>
            </a:r>
          </a:p>
          <a:p>
            <a:pPr marL="800100" lvl="1" indent="-342900">
              <a:lnSpc>
                <a:spcPct val="150000"/>
              </a:lnSpc>
              <a:buFont typeface="Calibri" pitchFamily="34" charset="0"/>
              <a:buAutoNum type="arabicPeriod" startAt="7"/>
            </a:pPr>
            <a:r>
              <a:rPr lang="en-US" dirty="0"/>
              <a:t>Fault tolerance at all levels of hardware and software</a:t>
            </a:r>
          </a:p>
          <a:p>
            <a:pPr marL="800100" lvl="1" indent="-342900">
              <a:lnSpc>
                <a:spcPct val="150000"/>
              </a:lnSpc>
              <a:buFont typeface="Calibri" pitchFamily="34" charset="0"/>
              <a:buAutoNum type="arabicPeriod" startAt="7"/>
            </a:pPr>
            <a:r>
              <a:rPr lang="en-US" dirty="0"/>
              <a:t>Data integrity and reliability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3650358" cy="369332"/>
          </a:xfrm>
          <a:prstGeom prst="rect">
            <a:avLst/>
          </a:prstGeom>
        </p:spPr>
        <p:txBody>
          <a:bodyPr wrap="none">
            <a:spAutoFit/>
          </a:bodyPr>
          <a:lstStyle/>
          <a:p>
            <a:r>
              <a:rPr lang="en-US" b="1" dirty="0"/>
              <a:t>Compound Comparisons (AND / OR)</a:t>
            </a:r>
            <a:endParaRPr lang="en-US" dirty="0"/>
          </a:p>
        </p:txBody>
      </p:sp>
      <p:sp>
        <p:nvSpPr>
          <p:cNvPr id="3" name="Rectangle 2"/>
          <p:cNvSpPr/>
          <p:nvPr/>
        </p:nvSpPr>
        <p:spPr>
          <a:xfrm>
            <a:off x="533400" y="1143000"/>
            <a:ext cx="4572000" cy="1200329"/>
          </a:xfrm>
          <a:prstGeom prst="rect">
            <a:avLst/>
          </a:prstGeom>
        </p:spPr>
        <p:txBody>
          <a:bodyPr>
            <a:spAutoFit/>
          </a:bodyPr>
          <a:lstStyle/>
          <a:p>
            <a:r>
              <a:rPr lang="en-US" dirty="0"/>
              <a:t>SELECT </a:t>
            </a:r>
            <a:r>
              <a:rPr lang="en-US" dirty="0" err="1"/>
              <a:t>Last_Name</a:t>
            </a:r>
            <a:endParaRPr lang="en-US" dirty="0"/>
          </a:p>
          <a:p>
            <a:r>
              <a:rPr lang="en-US" dirty="0"/>
              <a:t>,</a:t>
            </a:r>
            <a:r>
              <a:rPr lang="en-US" dirty="0" err="1"/>
              <a:t>First_Name</a:t>
            </a:r>
            <a:endParaRPr lang="en-US" dirty="0"/>
          </a:p>
          <a:p>
            <a:r>
              <a:rPr lang="en-US" dirty="0"/>
              <a:t>FROM </a:t>
            </a:r>
            <a:r>
              <a:rPr lang="en-US" dirty="0" err="1"/>
              <a:t>Student_Table</a:t>
            </a:r>
            <a:endParaRPr lang="en-US" dirty="0"/>
          </a:p>
          <a:p>
            <a:r>
              <a:rPr lang="en-US" dirty="0"/>
              <a:t>WHERE </a:t>
            </a:r>
            <a:r>
              <a:rPr lang="en-US" dirty="0" err="1"/>
              <a:t>Grade_Pt</a:t>
            </a:r>
            <a:r>
              <a:rPr lang="en-US" dirty="0"/>
              <a:t> = 3.0 </a:t>
            </a:r>
            <a:r>
              <a:rPr lang="en-US" b="1" dirty="0"/>
              <a:t>AND </a:t>
            </a:r>
            <a:r>
              <a:rPr lang="en-US" b="1" dirty="0" err="1"/>
              <a:t>Grade_Pt</a:t>
            </a:r>
            <a:r>
              <a:rPr lang="en-US" b="1" dirty="0"/>
              <a:t> = 4.0;</a:t>
            </a:r>
            <a:endParaRPr lang="en-US" dirty="0"/>
          </a:p>
        </p:txBody>
      </p:sp>
      <p:sp>
        <p:nvSpPr>
          <p:cNvPr id="4" name="Rectangle 3"/>
          <p:cNvSpPr/>
          <p:nvPr/>
        </p:nvSpPr>
        <p:spPr>
          <a:xfrm>
            <a:off x="685800" y="2743200"/>
            <a:ext cx="4572000" cy="1754326"/>
          </a:xfrm>
          <a:prstGeom prst="rect">
            <a:avLst/>
          </a:prstGeom>
        </p:spPr>
        <p:txBody>
          <a:bodyPr>
            <a:spAutoFit/>
          </a:bodyPr>
          <a:lstStyle/>
          <a:p>
            <a:r>
              <a:rPr lang="en-US" dirty="0"/>
              <a:t>SELECT </a:t>
            </a:r>
            <a:r>
              <a:rPr lang="en-US" dirty="0" err="1"/>
              <a:t>Student_ID</a:t>
            </a:r>
            <a:endParaRPr lang="en-US" dirty="0"/>
          </a:p>
          <a:p>
            <a:r>
              <a:rPr lang="en-US" dirty="0"/>
              <a:t>,</a:t>
            </a:r>
            <a:r>
              <a:rPr lang="en-US" dirty="0" err="1"/>
              <a:t>Last_Name</a:t>
            </a:r>
            <a:endParaRPr lang="en-US" dirty="0"/>
          </a:p>
          <a:p>
            <a:r>
              <a:rPr lang="en-US" dirty="0"/>
              <a:t>,</a:t>
            </a:r>
            <a:r>
              <a:rPr lang="en-US" dirty="0" err="1"/>
              <a:t>First_Name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 3.0 </a:t>
            </a:r>
            <a:r>
              <a:rPr lang="en-US" b="1" dirty="0"/>
              <a:t>OR </a:t>
            </a:r>
            <a:r>
              <a:rPr lang="en-US" b="1" dirty="0" err="1"/>
              <a:t>Grade_Pt</a:t>
            </a:r>
            <a:r>
              <a:rPr lang="en-US" b="1" dirty="0"/>
              <a:t> = 4.0 ;</a:t>
            </a:r>
            <a:endParaRPr lang="en-US" dirty="0"/>
          </a:p>
        </p:txBody>
      </p:sp>
      <p:sp>
        <p:nvSpPr>
          <p:cNvPr id="5" name="Rectangle 4"/>
          <p:cNvSpPr/>
          <p:nvPr/>
        </p:nvSpPr>
        <p:spPr>
          <a:xfrm>
            <a:off x="762000" y="4724400"/>
            <a:ext cx="4572000" cy="1200329"/>
          </a:xfrm>
          <a:prstGeom prst="rect">
            <a:avLst/>
          </a:prstGeom>
        </p:spPr>
        <p:txBody>
          <a:bodyPr>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 3.0 </a:t>
            </a:r>
            <a:r>
              <a:rPr lang="en-US" b="1" dirty="0"/>
              <a:t>OR </a:t>
            </a:r>
            <a:r>
              <a:rPr lang="en-US" b="1" dirty="0" err="1"/>
              <a:t>Grade_Pt</a:t>
            </a:r>
            <a:r>
              <a:rPr lang="en-US" b="1" dirty="0"/>
              <a:t> = 4.0 AND </a:t>
            </a:r>
            <a:r>
              <a:rPr lang="en-US" b="1" dirty="0" err="1"/>
              <a:t>Class_Code</a:t>
            </a:r>
            <a:r>
              <a:rPr lang="en-US" b="1" dirty="0"/>
              <a:t> = 'FR'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6599499" cy="1754326"/>
          </a:xfrm>
          <a:prstGeom prst="rect">
            <a:avLst/>
          </a:prstGeom>
        </p:spPr>
        <p:txBody>
          <a:bodyPr wrap="none">
            <a:spAutoFit/>
          </a:bodyPr>
          <a:lstStyle/>
          <a:p>
            <a:r>
              <a:rPr lang="en-US" dirty="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b="1" dirty="0"/>
              <a:t>(</a:t>
            </a:r>
            <a:r>
              <a:rPr lang="en-US" b="1" dirty="0" err="1"/>
              <a:t>Grade_Pt</a:t>
            </a:r>
            <a:r>
              <a:rPr lang="en-US" b="1" dirty="0"/>
              <a:t> = 3.0 OR </a:t>
            </a:r>
            <a:r>
              <a:rPr lang="en-US" b="1" dirty="0" err="1"/>
              <a:t>Grade_Pt</a:t>
            </a:r>
            <a:r>
              <a:rPr lang="en-US" b="1" dirty="0"/>
              <a:t> = 4.0) AND </a:t>
            </a:r>
            <a:r>
              <a:rPr lang="en-US" b="1" dirty="0" err="1"/>
              <a:t>Class_Code</a:t>
            </a:r>
            <a:r>
              <a:rPr lang="en-US" b="1" dirty="0"/>
              <a:t> = 'FR' ;</a:t>
            </a:r>
            <a:endParaRPr lang="en-US" dirty="0"/>
          </a:p>
          <a:p>
            <a:endParaRPr lang="en-US" dirty="0"/>
          </a:p>
        </p:txBody>
      </p:sp>
      <p:sp>
        <p:nvSpPr>
          <p:cNvPr id="3" name="Rectangle 2"/>
          <p:cNvSpPr/>
          <p:nvPr/>
        </p:nvSpPr>
        <p:spPr>
          <a:xfrm>
            <a:off x="381000" y="2819400"/>
            <a:ext cx="4572000" cy="1200329"/>
          </a:xfrm>
          <a:prstGeom prst="rect">
            <a:avLst/>
          </a:prstGeom>
        </p:spPr>
        <p:txBody>
          <a:bodyPr>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 NULL AND </a:t>
            </a:r>
            <a:r>
              <a:rPr lang="en-US" dirty="0" err="1"/>
              <a:t>Class_Code</a:t>
            </a:r>
            <a:r>
              <a:rPr lang="en-US" dirty="0"/>
              <a:t> = NULL ;</a:t>
            </a:r>
          </a:p>
        </p:txBody>
      </p:sp>
      <p:sp>
        <p:nvSpPr>
          <p:cNvPr id="4" name="Rectangle 3"/>
          <p:cNvSpPr/>
          <p:nvPr/>
        </p:nvSpPr>
        <p:spPr>
          <a:xfrm>
            <a:off x="457200" y="4648200"/>
            <a:ext cx="5867400" cy="923330"/>
          </a:xfrm>
          <a:prstGeom prst="rect">
            <a:avLst/>
          </a:prstGeom>
        </p:spPr>
        <p:txBody>
          <a:bodyPr wrap="square">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 NULL AND </a:t>
            </a:r>
            <a:r>
              <a:rPr lang="en-US" dirty="0" err="1"/>
              <a:t>Class_Code</a:t>
            </a:r>
            <a:r>
              <a:rPr lang="en-US" dirty="0"/>
              <a:t> = IS NULL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3125920" cy="369332"/>
          </a:xfrm>
          <a:prstGeom prst="rect">
            <a:avLst/>
          </a:prstGeom>
        </p:spPr>
        <p:txBody>
          <a:bodyPr wrap="none">
            <a:spAutoFit/>
          </a:bodyPr>
          <a:lstStyle/>
          <a:p>
            <a:r>
              <a:rPr lang="en-US" b="1" dirty="0"/>
              <a:t>Using NOT in SQL Comparisons</a:t>
            </a:r>
            <a:endParaRPr lang="en-US" dirty="0"/>
          </a:p>
        </p:txBody>
      </p:sp>
      <p:sp>
        <p:nvSpPr>
          <p:cNvPr id="3" name="Rectangle 2"/>
          <p:cNvSpPr/>
          <p:nvPr/>
        </p:nvSpPr>
        <p:spPr>
          <a:xfrm>
            <a:off x="457200" y="1295400"/>
            <a:ext cx="4572000" cy="2031325"/>
          </a:xfrm>
          <a:prstGeom prst="rect">
            <a:avLst/>
          </a:prstGeom>
        </p:spPr>
        <p:txBody>
          <a:bodyPr>
            <a:spAutoFit/>
          </a:bodyPr>
          <a:lstStyle/>
          <a:p>
            <a:r>
              <a:rPr lang="en-US" dirty="0"/>
              <a:t>SELECT </a:t>
            </a:r>
            <a:r>
              <a:rPr lang="en-US" dirty="0" err="1"/>
              <a:t>Last_Name</a:t>
            </a:r>
            <a:endParaRPr lang="en-US" dirty="0"/>
          </a:p>
          <a:p>
            <a:r>
              <a:rPr lang="en-US" dirty="0"/>
              <a:t>,</a:t>
            </a:r>
            <a:r>
              <a:rPr lang="en-US" dirty="0" err="1"/>
              <a:t>First_Name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b="1" dirty="0"/>
              <a:t>NOT (</a:t>
            </a:r>
            <a:r>
              <a:rPr lang="en-US" b="1" dirty="0" err="1"/>
              <a:t>Grade_Pt</a:t>
            </a:r>
            <a:r>
              <a:rPr lang="en-US" b="1" dirty="0"/>
              <a:t> &gt;= 3.0 AND </a:t>
            </a:r>
            <a:r>
              <a:rPr lang="en-US" b="1" dirty="0" err="1"/>
              <a:t>Class_Code</a:t>
            </a:r>
            <a:r>
              <a:rPr lang="en-US" b="1" dirty="0"/>
              <a:t> &lt;&gt; 'SR') ;</a:t>
            </a:r>
            <a:endParaRPr lang="en-US" dirty="0"/>
          </a:p>
        </p:txBody>
      </p:sp>
      <p:sp>
        <p:nvSpPr>
          <p:cNvPr id="4" name="Rectangle 3"/>
          <p:cNvSpPr/>
          <p:nvPr/>
        </p:nvSpPr>
        <p:spPr>
          <a:xfrm>
            <a:off x="609600" y="3581400"/>
            <a:ext cx="4572000" cy="2308324"/>
          </a:xfrm>
          <a:prstGeom prst="rect">
            <a:avLst/>
          </a:prstGeom>
        </p:spPr>
        <p:txBody>
          <a:bodyPr>
            <a:spAutoFit/>
          </a:bodyPr>
          <a:lstStyle/>
          <a:p>
            <a:r>
              <a:rPr lang="en-US" dirty="0"/>
              <a:t>SELECT </a:t>
            </a:r>
            <a:r>
              <a:rPr lang="en-US" dirty="0" err="1"/>
              <a:t>Last_Name</a:t>
            </a:r>
            <a:r>
              <a:rPr lang="en-US" dirty="0"/>
              <a:t>, </a:t>
            </a:r>
            <a:r>
              <a:rPr lang="en-US" dirty="0" err="1"/>
              <a:t>First_Name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b="1" dirty="0"/>
              <a:t>NOT (</a:t>
            </a:r>
            <a:r>
              <a:rPr lang="en-US" b="1" dirty="0" err="1"/>
              <a:t>Grade_Pt</a:t>
            </a:r>
            <a:r>
              <a:rPr lang="en-US" b="1" dirty="0"/>
              <a:t> &gt;= 3.0 AND </a:t>
            </a:r>
            <a:r>
              <a:rPr lang="en-US" b="1" dirty="0" err="1"/>
              <a:t>Grade_Pt</a:t>
            </a:r>
            <a:r>
              <a:rPr lang="en-US" b="1" dirty="0"/>
              <a:t> IS NOT NULL AND</a:t>
            </a:r>
          </a:p>
          <a:p>
            <a:r>
              <a:rPr lang="en-US" dirty="0" err="1"/>
              <a:t>Class_Code</a:t>
            </a:r>
            <a:r>
              <a:rPr lang="en-US" dirty="0"/>
              <a:t> &lt;&gt; 'SR' AND </a:t>
            </a:r>
            <a:r>
              <a:rPr lang="en-US" b="1" dirty="0" err="1"/>
              <a:t>Class_Code</a:t>
            </a:r>
            <a:r>
              <a:rPr lang="en-US" b="1" dirty="0"/>
              <a:t> IS NOT NULL)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85800"/>
            <a:ext cx="4572000" cy="4247317"/>
          </a:xfrm>
          <a:prstGeom prst="rect">
            <a:avLst/>
          </a:prstGeom>
        </p:spPr>
        <p:txBody>
          <a:bodyPr>
            <a:spAutoFit/>
          </a:bodyPr>
          <a:lstStyle/>
          <a:p>
            <a:r>
              <a:rPr lang="en-US" b="1" dirty="0"/>
              <a:t>USING I N OPERATOR</a:t>
            </a:r>
          </a:p>
          <a:p>
            <a:endParaRPr lang="en-US" dirty="0"/>
          </a:p>
          <a:p>
            <a:r>
              <a:rPr lang="en-US" dirty="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IN (2.0, 3.0, 4.0) ;</a:t>
            </a:r>
          </a:p>
          <a:p>
            <a:endParaRPr lang="en-US" b="1" dirty="0"/>
          </a:p>
          <a:p>
            <a:r>
              <a:rPr lang="en-US" b="1" dirty="0"/>
              <a:t>USING NOT IN OPERATOR</a:t>
            </a:r>
          </a:p>
          <a:p>
            <a:endParaRPr lang="en-US" dirty="0"/>
          </a:p>
          <a:p>
            <a:r>
              <a:rPr lang="en-US" dirty="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NOT</a:t>
            </a:r>
            <a:r>
              <a:rPr lang="en-US" b="1" dirty="0"/>
              <a:t>IN (2.0, 3.0, 4.0)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4267066" cy="5355312"/>
          </a:xfrm>
          <a:prstGeom prst="rect">
            <a:avLst/>
          </a:prstGeom>
        </p:spPr>
        <p:txBody>
          <a:bodyPr wrap="none">
            <a:spAutoFit/>
          </a:bodyPr>
          <a:lstStyle/>
          <a:p>
            <a:r>
              <a:rPr lang="en-US" b="1" dirty="0"/>
              <a:t>Using Quantifiers Versus IN</a:t>
            </a:r>
          </a:p>
          <a:p>
            <a:endParaRPr lang="en-US" b="1" dirty="0"/>
          </a:p>
          <a:p>
            <a:r>
              <a:rPr lang="en-US" dirty="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 ANY (2.0, 3.0, 4.0) ;</a:t>
            </a:r>
          </a:p>
          <a:p>
            <a:endParaRPr lang="en-US" b="1" dirty="0"/>
          </a:p>
          <a:p>
            <a:endParaRPr lang="en-US" b="1" dirty="0"/>
          </a:p>
          <a:p>
            <a:r>
              <a:rPr lang="en-US" dirty="0"/>
              <a:t>SELECT </a:t>
            </a:r>
            <a:r>
              <a:rPr lang="en-US" dirty="0" err="1"/>
              <a:t>Last_Name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NOT = ALL (2.0, 3.0, 4.0) ;</a:t>
            </a:r>
          </a:p>
          <a:p>
            <a:endParaRPr lang="en-US" b="1" dirty="0"/>
          </a:p>
          <a:p>
            <a:r>
              <a:rPr lang="en-US" b="1" dirty="0"/>
              <a:t>USING BETWEEN </a:t>
            </a:r>
          </a:p>
          <a:p>
            <a:endParaRPr lang="en-US" b="1" dirty="0"/>
          </a:p>
          <a:p>
            <a:r>
              <a:rPr lang="en-US" dirty="0"/>
              <a:t>SELECT </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BETWEEN 2.0 and 4.0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4436471" cy="5078313"/>
          </a:xfrm>
          <a:prstGeom prst="rect">
            <a:avLst/>
          </a:prstGeom>
        </p:spPr>
        <p:txBody>
          <a:bodyPr wrap="none">
            <a:spAutoFit/>
          </a:bodyPr>
          <a:lstStyle/>
          <a:p>
            <a:r>
              <a:rPr lang="en-US" b="1" dirty="0"/>
              <a:t>Character String Search (LIKE)</a:t>
            </a:r>
          </a:p>
          <a:p>
            <a:endParaRPr lang="en-US" b="1" dirty="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a:t>
            </a:r>
            <a:r>
              <a:rPr lang="en-US" b="1" dirty="0"/>
              <a:t>LIKE '</a:t>
            </a:r>
            <a:r>
              <a:rPr lang="en-US" b="1" dirty="0" err="1"/>
              <a:t>sm</a:t>
            </a:r>
            <a:r>
              <a:rPr lang="en-US" b="1" dirty="0"/>
              <a:t>%' ;</a:t>
            </a:r>
          </a:p>
          <a:p>
            <a:endParaRPr lang="en-US" b="1" dirty="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LIKE ('_a%') ;</a:t>
            </a:r>
          </a:p>
          <a:p>
            <a:endParaRPr lang="en-US" dirty="0"/>
          </a:p>
          <a:p>
            <a:endParaRPr lang="en-US" dirty="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a:t>
            </a:r>
            <a:r>
              <a:rPr lang="en-US" b="1" dirty="0"/>
              <a:t>LIKE ALL ('%S%', '%m%') ;</a:t>
            </a:r>
          </a:p>
          <a:p>
            <a:endParaRPr lang="en-US" b="1" dirty="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LIKE ALL ('%S%', '%m%')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1809598" cy="369332"/>
          </a:xfrm>
          <a:prstGeom prst="rect">
            <a:avLst/>
          </a:prstGeom>
        </p:spPr>
        <p:txBody>
          <a:bodyPr wrap="none">
            <a:spAutoFit/>
          </a:bodyPr>
          <a:lstStyle/>
          <a:p>
            <a:r>
              <a:rPr lang="en-US" b="1" dirty="0"/>
              <a:t>Derived Columns</a:t>
            </a:r>
            <a:endParaRPr lang="en-US" dirty="0"/>
          </a:p>
        </p:txBody>
      </p:sp>
      <p:sp>
        <p:nvSpPr>
          <p:cNvPr id="3" name="Rectangle 2"/>
          <p:cNvSpPr/>
          <p:nvPr/>
        </p:nvSpPr>
        <p:spPr>
          <a:xfrm>
            <a:off x="533400" y="1371600"/>
            <a:ext cx="4572000" cy="1200329"/>
          </a:xfrm>
          <a:prstGeom prst="rect">
            <a:avLst/>
          </a:prstGeom>
        </p:spPr>
        <p:txBody>
          <a:bodyPr>
            <a:spAutoFit/>
          </a:bodyPr>
          <a:lstStyle/>
          <a:p>
            <a:r>
              <a:rPr lang="en-US" dirty="0"/>
              <a:t>SELECT 2+4*5, (2+4)*5</a:t>
            </a:r>
          </a:p>
          <a:p>
            <a:r>
              <a:rPr lang="en-US" dirty="0"/>
              <a:t>,2+4/5, (2+4)/5</a:t>
            </a:r>
          </a:p>
          <a:p>
            <a:r>
              <a:rPr lang="en-US" dirty="0"/>
              <a:t>,2+4.0/5, (2+4.0)/5</a:t>
            </a:r>
          </a:p>
          <a:p>
            <a:r>
              <a:rPr lang="en-US" dirty="0"/>
              <a:t>,10**9 ;</a:t>
            </a:r>
          </a:p>
        </p:txBody>
      </p:sp>
      <p:sp>
        <p:nvSpPr>
          <p:cNvPr id="4" name="Rectangle 3"/>
          <p:cNvSpPr/>
          <p:nvPr/>
        </p:nvSpPr>
        <p:spPr>
          <a:xfrm>
            <a:off x="457200" y="2971800"/>
            <a:ext cx="4572000" cy="923330"/>
          </a:xfrm>
          <a:prstGeom prst="rect">
            <a:avLst/>
          </a:prstGeom>
        </p:spPr>
        <p:txBody>
          <a:bodyPr>
            <a:spAutoFit/>
          </a:bodyPr>
          <a:lstStyle/>
          <a:p>
            <a:r>
              <a:rPr lang="en-US" dirty="0"/>
              <a:t>SELECT salary (format 'ZZZ,ZZ9.99')</a:t>
            </a:r>
          </a:p>
          <a:p>
            <a:r>
              <a:rPr lang="en-US" dirty="0"/>
              <a:t>,salary/12 (format 'Z,ZZ9.99')</a:t>
            </a:r>
          </a:p>
          <a:p>
            <a:r>
              <a:rPr lang="en-US" dirty="0"/>
              <a:t>FROM </a:t>
            </a:r>
            <a:r>
              <a:rPr lang="en-US" dirty="0" err="1"/>
              <a:t>Pay_Table</a:t>
            </a:r>
            <a:r>
              <a:rPr lang="en-US" dirty="0"/>
              <a:t> ;</a:t>
            </a:r>
          </a:p>
        </p:txBody>
      </p:sp>
      <p:sp>
        <p:nvSpPr>
          <p:cNvPr id="6" name="Rectangle 5"/>
          <p:cNvSpPr/>
          <p:nvPr/>
        </p:nvSpPr>
        <p:spPr>
          <a:xfrm>
            <a:off x="381000" y="4191000"/>
            <a:ext cx="4572000" cy="1200329"/>
          </a:xfrm>
          <a:prstGeom prst="rect">
            <a:avLst/>
          </a:prstGeom>
        </p:spPr>
        <p:txBody>
          <a:bodyPr>
            <a:spAutoFit/>
          </a:bodyPr>
          <a:lstStyle/>
          <a:p>
            <a:r>
              <a:rPr lang="en-US" dirty="0"/>
              <a:t>SELECT salary (format 'ZZZ,ZZ9.99')</a:t>
            </a:r>
          </a:p>
          <a:p>
            <a:r>
              <a:rPr lang="en-US" dirty="0"/>
              <a:t>,salary/12 (format 'Z,ZZ9.99')</a:t>
            </a:r>
          </a:p>
          <a:p>
            <a:r>
              <a:rPr lang="en-US" dirty="0"/>
              <a:t>FROM </a:t>
            </a:r>
            <a:r>
              <a:rPr lang="en-US" dirty="0" err="1"/>
              <a:t>Pay_Table</a:t>
            </a:r>
            <a:endParaRPr lang="en-US" dirty="0"/>
          </a:p>
          <a:p>
            <a:r>
              <a:rPr lang="en-US" dirty="0"/>
              <a:t>WHERE salary/12 &gt; 1000 ;</a:t>
            </a:r>
          </a:p>
        </p:txBody>
      </p:sp>
      <p:sp>
        <p:nvSpPr>
          <p:cNvPr id="7" name="Rectangle 6"/>
          <p:cNvSpPr/>
          <p:nvPr/>
        </p:nvSpPr>
        <p:spPr>
          <a:xfrm>
            <a:off x="457200" y="5486400"/>
            <a:ext cx="4572000" cy="923330"/>
          </a:xfrm>
          <a:prstGeom prst="rect">
            <a:avLst/>
          </a:prstGeom>
        </p:spPr>
        <p:txBody>
          <a:bodyPr>
            <a:spAutoFit/>
          </a:bodyPr>
          <a:lstStyle/>
          <a:p>
            <a:r>
              <a:rPr lang="en-US" dirty="0"/>
              <a:t>SELECT salary </a:t>
            </a:r>
            <a:r>
              <a:rPr lang="en-US" b="1" dirty="0"/>
              <a:t>AS </a:t>
            </a:r>
            <a:r>
              <a:rPr lang="en-US" b="1" dirty="0" err="1"/>
              <a:t>Annual_salary</a:t>
            </a:r>
            <a:endParaRPr lang="en-US" b="1" dirty="0"/>
          </a:p>
          <a:p>
            <a:r>
              <a:rPr lang="en-US" dirty="0"/>
              <a:t>,salary/12 </a:t>
            </a:r>
            <a:r>
              <a:rPr lang="en-US" b="1" dirty="0"/>
              <a:t>AS </a:t>
            </a:r>
            <a:r>
              <a:rPr lang="en-US" b="1" dirty="0" err="1"/>
              <a:t>Monthly_salary</a:t>
            </a:r>
            <a:endParaRPr lang="en-US" b="1" dirty="0"/>
          </a:p>
          <a:p>
            <a:r>
              <a:rPr lang="en-US" dirty="0"/>
              <a:t>FROM </a:t>
            </a:r>
            <a:r>
              <a:rPr lang="en-US" dirty="0" err="1"/>
              <a:t>Pay_Table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4572000" cy="2031325"/>
          </a:xfrm>
          <a:prstGeom prst="rect">
            <a:avLst/>
          </a:prstGeom>
        </p:spPr>
        <p:txBody>
          <a:bodyPr>
            <a:spAutoFit/>
          </a:bodyPr>
          <a:lstStyle/>
          <a:p>
            <a:r>
              <a:rPr lang="en-US" dirty="0"/>
              <a:t>SELECT 200/100 AS Div200</a:t>
            </a:r>
          </a:p>
          <a:p>
            <a:r>
              <a:rPr lang="en-US" dirty="0"/>
              <a:t>,204 MOD 100 AS Last2</a:t>
            </a:r>
          </a:p>
          <a:p>
            <a:r>
              <a:rPr lang="en-US" dirty="0"/>
              <a:t>,2 MOD 2 AS Even</a:t>
            </a:r>
          </a:p>
          <a:p>
            <a:r>
              <a:rPr lang="en-US" dirty="0"/>
              <a:t>,3 MOD 2 AS Odd</a:t>
            </a:r>
          </a:p>
          <a:p>
            <a:r>
              <a:rPr lang="en-US" dirty="0"/>
              <a:t>,ABS(1) AS </a:t>
            </a:r>
            <a:r>
              <a:rPr lang="en-US" dirty="0" err="1"/>
              <a:t>WasPositive</a:t>
            </a:r>
            <a:endParaRPr lang="en-US" dirty="0"/>
          </a:p>
          <a:p>
            <a:r>
              <a:rPr lang="en-US" dirty="0"/>
              <a:t>,ABS(-1) AS </a:t>
            </a:r>
            <a:r>
              <a:rPr lang="en-US" dirty="0" err="1"/>
              <a:t>PositiveNow</a:t>
            </a:r>
            <a:endParaRPr lang="en-US" dirty="0"/>
          </a:p>
          <a:p>
            <a:r>
              <a:rPr lang="en-US" dirty="0"/>
              <a:t>,SQRT(4) AS </a:t>
            </a:r>
            <a:r>
              <a:rPr lang="en-US" dirty="0" err="1"/>
              <a:t>SqRoot</a:t>
            </a:r>
            <a:r>
              <a:rPr lang="en-US" dirty="0"/>
              <a:t> ;</a:t>
            </a:r>
          </a:p>
        </p:txBody>
      </p:sp>
      <p:sp>
        <p:nvSpPr>
          <p:cNvPr id="3" name="Rectangle 2"/>
          <p:cNvSpPr/>
          <p:nvPr/>
        </p:nvSpPr>
        <p:spPr>
          <a:xfrm>
            <a:off x="533400" y="3124200"/>
            <a:ext cx="2258503" cy="369332"/>
          </a:xfrm>
          <a:prstGeom prst="rect">
            <a:avLst/>
          </a:prstGeom>
        </p:spPr>
        <p:txBody>
          <a:bodyPr wrap="none">
            <a:spAutoFit/>
          </a:bodyPr>
          <a:lstStyle/>
          <a:p>
            <a:r>
              <a:rPr lang="en-US" b="1" dirty="0"/>
              <a:t>Breaking Conventions</a:t>
            </a:r>
            <a:endParaRPr lang="en-US" dirty="0"/>
          </a:p>
        </p:txBody>
      </p:sp>
      <p:sp>
        <p:nvSpPr>
          <p:cNvPr id="4" name="Rectangle 3"/>
          <p:cNvSpPr/>
          <p:nvPr/>
        </p:nvSpPr>
        <p:spPr>
          <a:xfrm>
            <a:off x="609600" y="3733800"/>
            <a:ext cx="4572000" cy="1200329"/>
          </a:xfrm>
          <a:prstGeom prst="rect">
            <a:avLst/>
          </a:prstGeom>
        </p:spPr>
        <p:txBody>
          <a:bodyPr>
            <a:spAutoFit/>
          </a:bodyPr>
          <a:lstStyle/>
          <a:p>
            <a:r>
              <a:rPr lang="en-US" dirty="0"/>
              <a:t>SELECT salary "</a:t>
            </a:r>
            <a:r>
              <a:rPr lang="en-US" b="1" dirty="0"/>
              <a:t>Annual salary"</a:t>
            </a:r>
          </a:p>
          <a:p>
            <a:r>
              <a:rPr lang="en-US" dirty="0"/>
              <a:t>,salary/12 "</a:t>
            </a:r>
            <a:r>
              <a:rPr lang="en-US" b="1" dirty="0"/>
              <a:t>Monthly salary"</a:t>
            </a:r>
          </a:p>
          <a:p>
            <a:r>
              <a:rPr lang="en-US" dirty="0"/>
              <a:t>FROM </a:t>
            </a:r>
            <a:r>
              <a:rPr lang="en-US" dirty="0" err="1"/>
              <a:t>Pay_Table</a:t>
            </a:r>
            <a:endParaRPr lang="en-US" dirty="0"/>
          </a:p>
          <a:p>
            <a:r>
              <a:rPr lang="en-US" dirty="0"/>
              <a:t>ORDER BY "Annual Salary"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3276600" cy="369332"/>
          </a:xfrm>
          <a:prstGeom prst="rect">
            <a:avLst/>
          </a:prstGeom>
          <a:noFill/>
        </p:spPr>
        <p:txBody>
          <a:bodyPr wrap="square" rtlCol="0">
            <a:spAutoFit/>
          </a:bodyPr>
          <a:lstStyle/>
          <a:p>
            <a:r>
              <a:rPr lang="en-US" b="1" dirty="0"/>
              <a:t>ORDER BY</a:t>
            </a:r>
          </a:p>
        </p:txBody>
      </p:sp>
      <p:sp>
        <p:nvSpPr>
          <p:cNvPr id="3" name="Rectangle 2"/>
          <p:cNvSpPr/>
          <p:nvPr/>
        </p:nvSpPr>
        <p:spPr>
          <a:xfrm>
            <a:off x="457200" y="1143000"/>
            <a:ext cx="4572000" cy="5632311"/>
          </a:xfrm>
          <a:prstGeom prst="rect">
            <a:avLst/>
          </a:prstGeom>
        </p:spPr>
        <p:txBody>
          <a:bodyPr>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&gt; 3</a:t>
            </a:r>
          </a:p>
          <a:p>
            <a:r>
              <a:rPr lang="en-US" b="1" dirty="0"/>
              <a:t>ORDER BY </a:t>
            </a:r>
            <a:r>
              <a:rPr lang="en-US" b="1" dirty="0" err="1"/>
              <a:t>Grade_Pt</a:t>
            </a:r>
            <a:r>
              <a:rPr lang="en-US" b="1" dirty="0"/>
              <a:t> ;</a:t>
            </a:r>
          </a:p>
          <a:p>
            <a:endParaRPr lang="en-US" b="1" dirty="0"/>
          </a:p>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&gt; 3</a:t>
            </a:r>
          </a:p>
          <a:p>
            <a:r>
              <a:rPr lang="en-US" dirty="0"/>
              <a:t>ORDER BY </a:t>
            </a:r>
            <a:r>
              <a:rPr lang="en-US" dirty="0" err="1"/>
              <a:t>Grade_Pt</a:t>
            </a:r>
            <a:r>
              <a:rPr lang="en-US" dirty="0"/>
              <a:t> </a:t>
            </a:r>
            <a:r>
              <a:rPr lang="en-US" b="1" dirty="0"/>
              <a:t>DESC;</a:t>
            </a:r>
          </a:p>
          <a:p>
            <a:endParaRPr lang="en-US" b="1" dirty="0"/>
          </a:p>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&gt; 3</a:t>
            </a:r>
          </a:p>
          <a:p>
            <a:r>
              <a:rPr lang="en-US" b="1" dirty="0"/>
              <a:t>ORDER BY 5 DESC ;</a:t>
            </a:r>
          </a:p>
          <a:p>
            <a:endParaRPr lang="en-US" b="1" dirty="0"/>
          </a:p>
          <a:p>
            <a:r>
              <a:rPr lang="en-US" dirty="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b="1" dirty="0"/>
              <a:t>ORDER BY 2 DESC, 1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1848326" cy="369332"/>
          </a:xfrm>
          <a:prstGeom prst="rect">
            <a:avLst/>
          </a:prstGeom>
        </p:spPr>
        <p:txBody>
          <a:bodyPr wrap="none">
            <a:spAutoFit/>
          </a:bodyPr>
          <a:lstStyle/>
          <a:p>
            <a:r>
              <a:rPr lang="en-US" b="1" dirty="0"/>
              <a:t>TOP Rows Option</a:t>
            </a:r>
            <a:endParaRPr lang="en-US" dirty="0"/>
          </a:p>
        </p:txBody>
      </p:sp>
      <p:sp>
        <p:nvSpPr>
          <p:cNvPr id="3" name="Rectangle 2"/>
          <p:cNvSpPr/>
          <p:nvPr/>
        </p:nvSpPr>
        <p:spPr>
          <a:xfrm>
            <a:off x="457200" y="1219200"/>
            <a:ext cx="4572000" cy="1200329"/>
          </a:xfrm>
          <a:prstGeom prst="rect">
            <a:avLst/>
          </a:prstGeom>
        </p:spPr>
        <p:txBody>
          <a:bodyPr>
            <a:spAutoFit/>
          </a:bodyPr>
          <a:lstStyle/>
          <a:p>
            <a:r>
              <a:rPr lang="en-US" dirty="0"/>
              <a:t>SELECT TOP 3 </a:t>
            </a:r>
            <a:r>
              <a:rPr lang="en-US" dirty="0" err="1"/>
              <a:t>Last_Name</a:t>
            </a:r>
            <a:endParaRPr lang="en-US" dirty="0"/>
          </a:p>
          <a:p>
            <a:r>
              <a:rPr lang="en-US" dirty="0"/>
              <a:t>,</a:t>
            </a:r>
            <a:r>
              <a:rPr lang="en-US" dirty="0" err="1"/>
              <a:t>Class_Code</a:t>
            </a:r>
            <a:r>
              <a:rPr lang="en-US" dirty="0"/>
              <a:t>, </a:t>
            </a:r>
            <a:r>
              <a:rPr lang="en-US" dirty="0" err="1"/>
              <a:t>Grade_Pt</a:t>
            </a:r>
            <a:endParaRPr lang="en-US" dirty="0"/>
          </a:p>
          <a:p>
            <a:r>
              <a:rPr lang="en-US" dirty="0"/>
              <a:t>FROM </a:t>
            </a:r>
            <a:r>
              <a:rPr lang="en-US" dirty="0" err="1"/>
              <a:t>Student_Table</a:t>
            </a:r>
            <a:endParaRPr lang="en-US" dirty="0"/>
          </a:p>
          <a:p>
            <a:r>
              <a:rPr lang="en-US" dirty="0"/>
              <a:t>ORDER BY 2 DESC, 1 ;</a:t>
            </a:r>
          </a:p>
        </p:txBody>
      </p:sp>
      <p:sp>
        <p:nvSpPr>
          <p:cNvPr id="4" name="TextBox 3"/>
          <p:cNvSpPr txBox="1"/>
          <p:nvPr/>
        </p:nvSpPr>
        <p:spPr>
          <a:xfrm>
            <a:off x="304800" y="2667000"/>
            <a:ext cx="2819400" cy="3416320"/>
          </a:xfrm>
          <a:prstGeom prst="rect">
            <a:avLst/>
          </a:prstGeom>
          <a:noFill/>
        </p:spPr>
        <p:txBody>
          <a:bodyPr wrap="square" rtlCol="0">
            <a:spAutoFit/>
          </a:bodyPr>
          <a:lstStyle/>
          <a:p>
            <a:r>
              <a:rPr lang="en-US" b="1" dirty="0"/>
              <a:t>DISTINCT</a:t>
            </a:r>
          </a:p>
          <a:p>
            <a:endParaRPr lang="en-US" b="1" dirty="0"/>
          </a:p>
          <a:p>
            <a:r>
              <a:rPr lang="en-US" dirty="0"/>
              <a:t>SELECT </a:t>
            </a:r>
            <a:r>
              <a:rPr lang="en-US" b="1" dirty="0"/>
              <a:t>DISTINCT </a:t>
            </a:r>
            <a:r>
              <a:rPr lang="en-US" b="1" dirty="0" err="1"/>
              <a:t>Class_code</a:t>
            </a:r>
            <a:endParaRPr lang="en-US" b="1" dirty="0"/>
          </a:p>
          <a:p>
            <a:r>
              <a:rPr lang="en-US" dirty="0"/>
              <a:t>FROM </a:t>
            </a:r>
            <a:r>
              <a:rPr lang="en-US" dirty="0" err="1"/>
              <a:t>student_table</a:t>
            </a:r>
            <a:endParaRPr lang="en-US" dirty="0"/>
          </a:p>
          <a:p>
            <a:r>
              <a:rPr lang="en-US" dirty="0"/>
              <a:t>ORDER BY </a:t>
            </a:r>
            <a:r>
              <a:rPr lang="en-US" dirty="0" err="1"/>
              <a:t>class_code</a:t>
            </a:r>
            <a:r>
              <a:rPr lang="en-US" dirty="0"/>
              <a:t>;</a:t>
            </a:r>
          </a:p>
          <a:p>
            <a:endParaRPr lang="en-US" b="1" dirty="0"/>
          </a:p>
          <a:p>
            <a:r>
              <a:rPr lang="en-US" dirty="0"/>
              <a:t>SELECT </a:t>
            </a:r>
            <a:r>
              <a:rPr lang="en-US" b="1" dirty="0"/>
              <a:t>DISTINCT </a:t>
            </a:r>
            <a:r>
              <a:rPr lang="en-US" b="1" dirty="0" err="1"/>
              <a:t>class_code</a:t>
            </a:r>
            <a:r>
              <a:rPr lang="en-US" b="1" dirty="0"/>
              <a:t>, </a:t>
            </a:r>
            <a:r>
              <a:rPr lang="en-US" b="1" dirty="0" err="1"/>
              <a:t>grade_pt</a:t>
            </a:r>
            <a:endParaRPr lang="en-US" b="1" dirty="0"/>
          </a:p>
          <a:p>
            <a:r>
              <a:rPr lang="en-US" dirty="0"/>
              <a:t>FROM </a:t>
            </a:r>
            <a:r>
              <a:rPr lang="en-US" dirty="0" err="1"/>
              <a:t>student_table</a:t>
            </a:r>
            <a:endParaRPr lang="en-US" dirty="0"/>
          </a:p>
          <a:p>
            <a:r>
              <a:rPr lang="en-US" dirty="0"/>
              <a:t>ORDER BY </a:t>
            </a:r>
            <a:r>
              <a:rPr lang="en-US" dirty="0" err="1"/>
              <a:t>class_code</a:t>
            </a:r>
            <a:r>
              <a:rPr lang="en-US" dirty="0"/>
              <a:t>, </a:t>
            </a:r>
            <a:r>
              <a:rPr lang="en-US" dirty="0" err="1"/>
              <a:t>grade_pt</a:t>
            </a:r>
            <a:r>
              <a:rPr lang="en-US" dirty="0"/>
              <a:t>;</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639762"/>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Advantage  Teradata Warehouse</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pic>
        <p:nvPicPr>
          <p:cNvPr id="1028" name="Picture 4"/>
          <p:cNvPicPr>
            <a:picLocks noChangeAspect="1" noChangeArrowheads="1"/>
          </p:cNvPicPr>
          <p:nvPr/>
        </p:nvPicPr>
        <p:blipFill>
          <a:blip r:embed="rId2"/>
          <a:srcRect/>
          <a:stretch>
            <a:fillRect/>
          </a:stretch>
        </p:blipFill>
        <p:spPr bwMode="auto">
          <a:xfrm>
            <a:off x="381000" y="1409700"/>
            <a:ext cx="8610600" cy="40386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1762470" cy="369332"/>
          </a:xfrm>
          <a:prstGeom prst="rect">
            <a:avLst/>
          </a:prstGeom>
        </p:spPr>
        <p:txBody>
          <a:bodyPr wrap="none">
            <a:spAutoFit/>
          </a:bodyPr>
          <a:lstStyle/>
          <a:p>
            <a:r>
              <a:rPr lang="en-US" b="1" dirty="0"/>
              <a:t>HELP commands</a:t>
            </a:r>
            <a:endParaRPr lang="en-US" dirty="0"/>
          </a:p>
        </p:txBody>
      </p:sp>
      <p:sp>
        <p:nvSpPr>
          <p:cNvPr id="3" name="Rectangle 2"/>
          <p:cNvSpPr/>
          <p:nvPr/>
        </p:nvSpPr>
        <p:spPr>
          <a:xfrm>
            <a:off x="381000" y="1219200"/>
            <a:ext cx="2518638" cy="2862322"/>
          </a:xfrm>
          <a:prstGeom prst="rect">
            <a:avLst/>
          </a:prstGeom>
        </p:spPr>
        <p:txBody>
          <a:bodyPr wrap="none">
            <a:spAutoFit/>
          </a:bodyPr>
          <a:lstStyle/>
          <a:p>
            <a:r>
              <a:rPr lang="en-US" dirty="0"/>
              <a:t>HELP DATABASE </a:t>
            </a:r>
            <a:r>
              <a:rPr lang="en-US" dirty="0" err="1"/>
              <a:t>My_DB</a:t>
            </a:r>
            <a:r>
              <a:rPr lang="en-US" dirty="0"/>
              <a:t> ;</a:t>
            </a:r>
          </a:p>
          <a:p>
            <a:endParaRPr lang="en-US" dirty="0"/>
          </a:p>
          <a:p>
            <a:r>
              <a:rPr lang="en-US" dirty="0"/>
              <a:t>HELP USER </a:t>
            </a:r>
            <a:r>
              <a:rPr lang="en-US" dirty="0" err="1"/>
              <a:t>My_User</a:t>
            </a:r>
            <a:r>
              <a:rPr lang="en-US" dirty="0"/>
              <a:t>;</a:t>
            </a:r>
          </a:p>
          <a:p>
            <a:endParaRPr lang="en-US" dirty="0"/>
          </a:p>
          <a:p>
            <a:r>
              <a:rPr lang="en-US" dirty="0"/>
              <a:t>HELP TABLE </a:t>
            </a:r>
            <a:r>
              <a:rPr lang="en-US" dirty="0" err="1"/>
              <a:t>My_Table</a:t>
            </a:r>
            <a:r>
              <a:rPr lang="en-US" dirty="0"/>
              <a:t> ;</a:t>
            </a:r>
          </a:p>
          <a:p>
            <a:endParaRPr lang="en-US" dirty="0"/>
          </a:p>
          <a:p>
            <a:endParaRPr lang="en-US" dirty="0"/>
          </a:p>
          <a:p>
            <a:r>
              <a:rPr lang="en-US" dirty="0"/>
              <a:t>HELP VIEW </a:t>
            </a:r>
            <a:r>
              <a:rPr lang="en-US" dirty="0" err="1"/>
              <a:t>My_View</a:t>
            </a:r>
            <a:r>
              <a:rPr lang="en-US" dirty="0"/>
              <a:t> ;</a:t>
            </a:r>
          </a:p>
          <a:p>
            <a:endParaRPr lang="en-US" dirty="0"/>
          </a:p>
          <a:p>
            <a:r>
              <a:rPr lang="en-US" dirty="0"/>
              <a:t>HELP SESSION;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57200"/>
            <a:ext cx="3200400" cy="923330"/>
          </a:xfrm>
          <a:prstGeom prst="rect">
            <a:avLst/>
          </a:prstGeom>
          <a:noFill/>
        </p:spPr>
        <p:txBody>
          <a:bodyPr wrap="square" rtlCol="0">
            <a:spAutoFit/>
          </a:bodyPr>
          <a:lstStyle/>
          <a:p>
            <a:r>
              <a:rPr lang="en-US" b="1" dirty="0"/>
              <a:t>SHOW COMMAND</a:t>
            </a:r>
          </a:p>
          <a:p>
            <a:endParaRPr lang="en-US" b="1" dirty="0"/>
          </a:p>
          <a:p>
            <a:endParaRPr lang="en-US" b="1" dirty="0"/>
          </a:p>
        </p:txBody>
      </p:sp>
      <p:pic>
        <p:nvPicPr>
          <p:cNvPr id="11266" name="Picture 2"/>
          <p:cNvPicPr>
            <a:picLocks noChangeAspect="1" noChangeArrowheads="1"/>
          </p:cNvPicPr>
          <p:nvPr/>
        </p:nvPicPr>
        <p:blipFill>
          <a:blip r:embed="rId2"/>
          <a:srcRect/>
          <a:stretch>
            <a:fillRect/>
          </a:stretch>
        </p:blipFill>
        <p:spPr bwMode="auto">
          <a:xfrm>
            <a:off x="0" y="1733550"/>
            <a:ext cx="9144000" cy="3390900"/>
          </a:xfrm>
          <a:prstGeom prst="rect">
            <a:avLst/>
          </a:prstGeom>
          <a:noFill/>
          <a:ln w="9525">
            <a:noFill/>
            <a:miter lim="800000"/>
            <a:headEnd/>
            <a:tailEnd/>
          </a:ln>
          <a:effectLst/>
        </p:spPr>
      </p:pic>
      <p:sp>
        <p:nvSpPr>
          <p:cNvPr id="4" name="TextBox 3"/>
          <p:cNvSpPr txBox="1"/>
          <p:nvPr/>
        </p:nvSpPr>
        <p:spPr>
          <a:xfrm>
            <a:off x="152400" y="1143000"/>
            <a:ext cx="8610600" cy="369332"/>
          </a:xfrm>
          <a:prstGeom prst="rect">
            <a:avLst/>
          </a:prstGeom>
          <a:noFill/>
        </p:spPr>
        <p:txBody>
          <a:bodyPr wrap="square" rtlCol="0">
            <a:spAutoFit/>
          </a:bodyPr>
          <a:lstStyle/>
          <a:p>
            <a:r>
              <a:rPr lang="en-US" dirty="0"/>
              <a:t>SHOW TABLE &lt;TABLE-NAME&gt;         Displays the create table statement need to create table</a:t>
            </a:r>
          </a:p>
        </p:txBody>
      </p:sp>
      <p:sp>
        <p:nvSpPr>
          <p:cNvPr id="5" name="Rectangle 4"/>
          <p:cNvSpPr/>
          <p:nvPr/>
        </p:nvSpPr>
        <p:spPr>
          <a:xfrm>
            <a:off x="228600" y="5562600"/>
            <a:ext cx="2497287" cy="369332"/>
          </a:xfrm>
          <a:prstGeom prst="rect">
            <a:avLst/>
          </a:prstGeom>
        </p:spPr>
        <p:txBody>
          <a:bodyPr wrap="none">
            <a:spAutoFit/>
          </a:bodyPr>
          <a:lstStyle/>
          <a:p>
            <a:r>
              <a:rPr lang="en-US" dirty="0"/>
              <a:t>SHOW TABLE Employee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077200" cy="1200329"/>
          </a:xfrm>
          <a:prstGeom prst="rect">
            <a:avLst/>
          </a:prstGeom>
        </p:spPr>
        <p:txBody>
          <a:bodyPr wrap="square">
            <a:spAutoFit/>
          </a:bodyPr>
          <a:lstStyle/>
          <a:p>
            <a:r>
              <a:rPr lang="en-US" b="1" dirty="0"/>
              <a:t>EXPLAIN</a:t>
            </a:r>
          </a:p>
          <a:p>
            <a:r>
              <a:rPr lang="en-US" dirty="0"/>
              <a:t>The EXPLAIN command is a powerful tool provided with the </a:t>
            </a:r>
            <a:r>
              <a:rPr lang="en-US" dirty="0" err="1"/>
              <a:t>Teradata</a:t>
            </a:r>
            <a:r>
              <a:rPr lang="en-US" dirty="0"/>
              <a:t> database. It is designed to provide an English explanation of what steps the AMP must complete to satisfy the SQL request. The EXPLAIN is based on the PE's execution plan.</a:t>
            </a:r>
          </a:p>
        </p:txBody>
      </p:sp>
      <p:sp>
        <p:nvSpPr>
          <p:cNvPr id="3" name="Rectangle 2"/>
          <p:cNvSpPr/>
          <p:nvPr/>
        </p:nvSpPr>
        <p:spPr>
          <a:xfrm>
            <a:off x="381000" y="1981200"/>
            <a:ext cx="4572000" cy="646331"/>
          </a:xfrm>
          <a:prstGeom prst="rect">
            <a:avLst/>
          </a:prstGeom>
        </p:spPr>
        <p:txBody>
          <a:bodyPr>
            <a:spAutoFit/>
          </a:bodyPr>
          <a:lstStyle/>
          <a:p>
            <a:r>
              <a:rPr lang="en-US" dirty="0"/>
              <a:t>EXPLAIN</a:t>
            </a:r>
          </a:p>
          <a:p>
            <a:r>
              <a:rPr lang="en-US" dirty="0"/>
              <a:t>SELECT * FROM </a:t>
            </a:r>
            <a:r>
              <a:rPr lang="en-US" dirty="0" err="1"/>
              <a:t>Student_table</a:t>
            </a:r>
            <a:r>
              <a:rPr lang="en-US" dirty="0"/>
              <a:t> ;</a:t>
            </a:r>
          </a:p>
        </p:txBody>
      </p:sp>
      <p:sp>
        <p:nvSpPr>
          <p:cNvPr id="4" name="Rectangle 3"/>
          <p:cNvSpPr/>
          <p:nvPr/>
        </p:nvSpPr>
        <p:spPr>
          <a:xfrm>
            <a:off x="457200" y="3124200"/>
            <a:ext cx="1941044" cy="369332"/>
          </a:xfrm>
          <a:prstGeom prst="rect">
            <a:avLst/>
          </a:prstGeom>
        </p:spPr>
        <p:txBody>
          <a:bodyPr wrap="none">
            <a:spAutoFit/>
          </a:bodyPr>
          <a:lstStyle/>
          <a:p>
            <a:r>
              <a:rPr lang="en-US" b="1" dirty="0"/>
              <a:t>Adding Comments</a:t>
            </a:r>
            <a:endParaRPr lang="en-US" dirty="0"/>
          </a:p>
        </p:txBody>
      </p:sp>
      <p:sp>
        <p:nvSpPr>
          <p:cNvPr id="5" name="Rectangle 4"/>
          <p:cNvSpPr/>
          <p:nvPr/>
        </p:nvSpPr>
        <p:spPr>
          <a:xfrm>
            <a:off x="609600" y="3733800"/>
            <a:ext cx="8001000" cy="1477328"/>
          </a:xfrm>
          <a:prstGeom prst="rect">
            <a:avLst/>
          </a:prstGeom>
        </p:spPr>
        <p:txBody>
          <a:bodyPr wrap="square">
            <a:spAutoFit/>
          </a:bodyPr>
          <a:lstStyle/>
          <a:p>
            <a:r>
              <a:rPr lang="en-US" dirty="0"/>
              <a:t>-- the double dash at the start of a single line denotes a comment is on that line</a:t>
            </a:r>
          </a:p>
          <a:p>
            <a:endParaRPr lang="en-US" dirty="0"/>
          </a:p>
          <a:p>
            <a:r>
              <a:rPr lang="en-US" dirty="0"/>
              <a:t>/* the slash asterisk at the start of a line denotes the beginning of a comment</a:t>
            </a:r>
          </a:p>
          <a:p>
            <a:r>
              <a:rPr lang="en-US" dirty="0"/>
              <a:t> */ the asterisk slash (reversed from the start of a comment) is used to end a comment.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05800" cy="3416320"/>
          </a:xfrm>
          <a:prstGeom prst="rect">
            <a:avLst/>
          </a:prstGeom>
        </p:spPr>
        <p:txBody>
          <a:bodyPr wrap="square">
            <a:spAutoFit/>
          </a:bodyPr>
          <a:lstStyle/>
          <a:p>
            <a:r>
              <a:rPr lang="en-US" b="1" dirty="0"/>
              <a:t>ACCOUNT Function</a:t>
            </a:r>
          </a:p>
          <a:p>
            <a:r>
              <a:rPr lang="en-US" dirty="0"/>
              <a:t>A user within the </a:t>
            </a:r>
            <a:r>
              <a:rPr lang="en-US" dirty="0" err="1"/>
              <a:t>Teradata</a:t>
            </a:r>
            <a:r>
              <a:rPr lang="en-US" dirty="0"/>
              <a:t> database has an account number. This number is used to identify the user, provide a basis for charge back, if desired and establish a basic priority.</a:t>
            </a:r>
          </a:p>
          <a:p>
            <a:endParaRPr lang="en-US" dirty="0"/>
          </a:p>
          <a:p>
            <a:r>
              <a:rPr lang="en-US" dirty="0"/>
              <a:t>SEL[ECT] </a:t>
            </a:r>
            <a:r>
              <a:rPr lang="en-US" b="1" dirty="0"/>
              <a:t>ACCOUNT ;</a:t>
            </a:r>
          </a:p>
          <a:p>
            <a:endParaRPr lang="en-US" b="1" dirty="0"/>
          </a:p>
          <a:p>
            <a:r>
              <a:rPr lang="en-US" dirty="0"/>
              <a:t>SELECT SESSION;</a:t>
            </a:r>
          </a:p>
          <a:p>
            <a:endParaRPr lang="en-US" dirty="0"/>
          </a:p>
          <a:p>
            <a:r>
              <a:rPr lang="en-US" dirty="0"/>
              <a:t>SELECT DATABASE;</a:t>
            </a:r>
          </a:p>
          <a:p>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1839221" cy="369332"/>
          </a:xfrm>
          <a:prstGeom prst="rect">
            <a:avLst/>
          </a:prstGeom>
        </p:spPr>
        <p:txBody>
          <a:bodyPr wrap="none">
            <a:spAutoFit/>
          </a:bodyPr>
          <a:lstStyle/>
          <a:p>
            <a:r>
              <a:rPr lang="en-US" b="1" dirty="0"/>
              <a:t>Data Conversions</a:t>
            </a:r>
            <a:endParaRPr lang="en-US" dirty="0"/>
          </a:p>
        </p:txBody>
      </p:sp>
      <p:sp>
        <p:nvSpPr>
          <p:cNvPr id="3" name="Rectangle 2"/>
          <p:cNvSpPr/>
          <p:nvPr/>
        </p:nvSpPr>
        <p:spPr>
          <a:xfrm>
            <a:off x="381000" y="990600"/>
            <a:ext cx="8077200" cy="923330"/>
          </a:xfrm>
          <a:prstGeom prst="rect">
            <a:avLst/>
          </a:prstGeom>
        </p:spPr>
        <p:txBody>
          <a:bodyPr wrap="square">
            <a:spAutoFit/>
          </a:bodyPr>
          <a:lstStyle/>
          <a:p>
            <a:r>
              <a:rPr lang="en-US" b="1" dirty="0"/>
              <a:t>CAST</a:t>
            </a:r>
          </a:p>
          <a:p>
            <a:endParaRPr lang="en-US" b="1" dirty="0"/>
          </a:p>
          <a:p>
            <a:r>
              <a:rPr lang="en-US" dirty="0"/>
              <a:t>Data can be converted from one type to another by using the CAST function.</a:t>
            </a:r>
          </a:p>
        </p:txBody>
      </p:sp>
      <p:sp>
        <p:nvSpPr>
          <p:cNvPr id="4" name="Rectangle 3"/>
          <p:cNvSpPr/>
          <p:nvPr/>
        </p:nvSpPr>
        <p:spPr>
          <a:xfrm>
            <a:off x="457200" y="2057400"/>
            <a:ext cx="7772400" cy="1754326"/>
          </a:xfrm>
          <a:prstGeom prst="rect">
            <a:avLst/>
          </a:prstGeom>
        </p:spPr>
        <p:txBody>
          <a:bodyPr wrap="square">
            <a:spAutoFit/>
          </a:bodyPr>
          <a:lstStyle/>
          <a:p>
            <a:r>
              <a:rPr lang="en-US" dirty="0"/>
              <a:t>CAST ( &lt;</a:t>
            </a:r>
            <a:r>
              <a:rPr lang="en-US" dirty="0" err="1"/>
              <a:t>smallint</a:t>
            </a:r>
            <a:r>
              <a:rPr lang="en-US" dirty="0"/>
              <a:t>-data&gt; AS CHAR(5) ) /* </a:t>
            </a:r>
            <a:r>
              <a:rPr lang="en-US" dirty="0" err="1"/>
              <a:t>smallint</a:t>
            </a:r>
            <a:r>
              <a:rPr lang="en-US" dirty="0"/>
              <a:t> to character */</a:t>
            </a:r>
          </a:p>
          <a:p>
            <a:r>
              <a:rPr lang="pt-BR" dirty="0"/>
              <a:t>CAST ( &lt;decimal-data&gt; AS INTEGER ) /* truncates decimals */</a:t>
            </a:r>
          </a:p>
          <a:p>
            <a:r>
              <a:rPr lang="en-US" dirty="0"/>
              <a:t>CAST ( &lt;</a:t>
            </a:r>
            <a:r>
              <a:rPr lang="en-US" dirty="0" err="1"/>
              <a:t>byteint</a:t>
            </a:r>
            <a:r>
              <a:rPr lang="en-US" dirty="0"/>
              <a:t>-data&gt; AS SMALLINT ) /* binary to </a:t>
            </a:r>
            <a:r>
              <a:rPr lang="en-US" dirty="0" err="1"/>
              <a:t>smallint</a:t>
            </a:r>
            <a:r>
              <a:rPr lang="en-US" dirty="0"/>
              <a:t> */</a:t>
            </a:r>
          </a:p>
          <a:p>
            <a:r>
              <a:rPr lang="en-US" dirty="0"/>
              <a:t>CAST ( &lt;char-data&gt; AS BYTE (128) ) /* character to binary */</a:t>
            </a:r>
          </a:p>
          <a:p>
            <a:r>
              <a:rPr lang="en-US" dirty="0"/>
              <a:t>CAST ( &lt;</a:t>
            </a:r>
            <a:r>
              <a:rPr lang="en-US" dirty="0" err="1"/>
              <a:t>byteint</a:t>
            </a:r>
            <a:r>
              <a:rPr lang="en-US" dirty="0"/>
              <a:t>-data&gt; AS VARCHAR(5) ) /* </a:t>
            </a:r>
            <a:r>
              <a:rPr lang="en-US" dirty="0" err="1"/>
              <a:t>byteint</a:t>
            </a:r>
            <a:r>
              <a:rPr lang="en-US" dirty="0"/>
              <a:t> to character */</a:t>
            </a:r>
          </a:p>
          <a:p>
            <a:r>
              <a:rPr lang="en-US" dirty="0"/>
              <a:t>CAST ( &lt;integer-data&gt; AS FLOAT) /* integer to float point */</a:t>
            </a:r>
          </a:p>
        </p:txBody>
      </p:sp>
      <p:sp>
        <p:nvSpPr>
          <p:cNvPr id="5" name="Rectangle 4"/>
          <p:cNvSpPr/>
          <p:nvPr/>
        </p:nvSpPr>
        <p:spPr>
          <a:xfrm>
            <a:off x="457200" y="4267200"/>
            <a:ext cx="6400800" cy="1477328"/>
          </a:xfrm>
          <a:prstGeom prst="rect">
            <a:avLst/>
          </a:prstGeom>
        </p:spPr>
        <p:txBody>
          <a:bodyPr wrap="square">
            <a:spAutoFit/>
          </a:bodyPr>
          <a:lstStyle/>
          <a:p>
            <a:r>
              <a:rPr lang="en-US" dirty="0"/>
              <a:t>SELECT </a:t>
            </a:r>
            <a:r>
              <a:rPr lang="en-US" b="1" dirty="0"/>
              <a:t>CAST('ABCDE' AS CHAR(1) ) AS </a:t>
            </a:r>
            <a:r>
              <a:rPr lang="en-US" b="1" dirty="0" err="1"/>
              <a:t>Trunc</a:t>
            </a:r>
            <a:endParaRPr lang="en-US" b="1" dirty="0"/>
          </a:p>
          <a:p>
            <a:r>
              <a:rPr lang="en-US" dirty="0"/>
              <a:t>,</a:t>
            </a:r>
            <a:r>
              <a:rPr lang="en-US" b="1" dirty="0"/>
              <a:t>CAST(128 AS CHAR(3) ) AS OK</a:t>
            </a:r>
          </a:p>
          <a:p>
            <a:r>
              <a:rPr lang="en-US" dirty="0"/>
              <a:t>,</a:t>
            </a:r>
            <a:r>
              <a:rPr lang="en-US" b="1" dirty="0"/>
              <a:t>CAST(127 AS INTEGER) AS Bigger</a:t>
            </a:r>
          </a:p>
          <a:p>
            <a:r>
              <a:rPr lang="en-US" dirty="0"/>
              <a:t>,</a:t>
            </a:r>
            <a:r>
              <a:rPr lang="en-US" b="1" dirty="0"/>
              <a:t>CAST(121.53 AS SMALLINT) AS Whole</a:t>
            </a:r>
          </a:p>
          <a:p>
            <a:r>
              <a:rPr lang="en-US" dirty="0"/>
              <a:t>,</a:t>
            </a:r>
            <a:r>
              <a:rPr lang="en-US" b="1" dirty="0"/>
              <a:t>CAST(121.53 AS DECIMAL(3,0)) AS Rounder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1011367" cy="369332"/>
          </a:xfrm>
          <a:prstGeom prst="rect">
            <a:avLst/>
          </a:prstGeom>
        </p:spPr>
        <p:txBody>
          <a:bodyPr wrap="none">
            <a:spAutoFit/>
          </a:bodyPr>
          <a:lstStyle/>
          <a:p>
            <a:r>
              <a:rPr lang="en-US" b="1" dirty="0"/>
              <a:t>FORMAT</a:t>
            </a:r>
            <a:endParaRPr lang="en-US" dirty="0"/>
          </a:p>
        </p:txBody>
      </p:sp>
      <p:sp>
        <p:nvSpPr>
          <p:cNvPr id="3" name="Rectangle 2"/>
          <p:cNvSpPr/>
          <p:nvPr/>
        </p:nvSpPr>
        <p:spPr>
          <a:xfrm>
            <a:off x="533400" y="1143000"/>
            <a:ext cx="4572000" cy="2031325"/>
          </a:xfrm>
          <a:prstGeom prst="rect">
            <a:avLst/>
          </a:prstGeom>
        </p:spPr>
        <p:txBody>
          <a:bodyPr>
            <a:spAutoFit/>
          </a:bodyPr>
          <a:lstStyle/>
          <a:p>
            <a:r>
              <a:rPr lang="en-US" dirty="0"/>
              <a:t>SELECT 'ABCDE' </a:t>
            </a:r>
            <a:r>
              <a:rPr lang="en-US" b="1" dirty="0"/>
              <a:t>(FORMAT 'XXX') AS Shorter</a:t>
            </a:r>
          </a:p>
          <a:p>
            <a:r>
              <a:rPr lang="en-US" dirty="0"/>
              <a:t>,121.53 </a:t>
            </a:r>
            <a:r>
              <a:rPr lang="en-US" b="1" dirty="0"/>
              <a:t>(FORMAT '99999') AS Fmt_121</a:t>
            </a:r>
          </a:p>
          <a:p>
            <a:r>
              <a:rPr lang="en-US" dirty="0"/>
              <a:t>,121.53</a:t>
            </a:r>
          </a:p>
          <a:p>
            <a:r>
              <a:rPr lang="en-US" dirty="0"/>
              <a:t>,991001(date) </a:t>
            </a:r>
            <a:r>
              <a:rPr lang="en-US" b="1" dirty="0"/>
              <a:t>(FORMAT 'MM/</a:t>
            </a:r>
            <a:r>
              <a:rPr lang="en-US" b="1" dirty="0" err="1"/>
              <a:t>dd</a:t>
            </a:r>
            <a:r>
              <a:rPr lang="en-US" b="1" dirty="0"/>
              <a:t>/</a:t>
            </a:r>
            <a:r>
              <a:rPr lang="en-US" b="1" dirty="0" err="1"/>
              <a:t>Yy</a:t>
            </a:r>
            <a:r>
              <a:rPr lang="en-US" b="1" dirty="0"/>
              <a:t>') AS </a:t>
            </a:r>
            <a:r>
              <a:rPr lang="en-US" b="1" dirty="0" err="1"/>
              <a:t>Fmt_NumDate</a:t>
            </a:r>
            <a:endParaRPr lang="en-US" b="1" dirty="0"/>
          </a:p>
          <a:p>
            <a:r>
              <a:rPr lang="en-US" dirty="0"/>
              <a:t>,991001(date) </a:t>
            </a:r>
            <a:r>
              <a:rPr lang="en-US" b="1" dirty="0"/>
              <a:t>(FORMAT '</a:t>
            </a:r>
            <a:r>
              <a:rPr lang="en-US" b="1" dirty="0" err="1"/>
              <a:t>mmmbdd,byyyy</a:t>
            </a:r>
            <a:r>
              <a:rPr lang="en-US" b="1" dirty="0"/>
              <a:t>') AS </a:t>
            </a:r>
            <a:r>
              <a:rPr lang="en-US" b="1" dirty="0" err="1"/>
              <a:t>Fmt_Date</a:t>
            </a:r>
            <a:r>
              <a:rPr lang="en-US" b="1" dirty="0"/>
              <a:t> ;</a:t>
            </a:r>
            <a:endParaRPr lang="en-US" dirty="0"/>
          </a:p>
        </p:txBody>
      </p:sp>
      <p:sp>
        <p:nvSpPr>
          <p:cNvPr id="4" name="Rectangle 3"/>
          <p:cNvSpPr/>
          <p:nvPr/>
        </p:nvSpPr>
        <p:spPr>
          <a:xfrm>
            <a:off x="381000" y="3505200"/>
            <a:ext cx="1767984" cy="369332"/>
          </a:xfrm>
          <a:prstGeom prst="rect">
            <a:avLst/>
          </a:prstGeom>
        </p:spPr>
        <p:txBody>
          <a:bodyPr wrap="none">
            <a:spAutoFit/>
          </a:bodyPr>
          <a:lstStyle/>
          <a:p>
            <a:r>
              <a:rPr lang="en-US" b="1" dirty="0"/>
              <a:t>LOWER Function</a:t>
            </a:r>
            <a:endParaRPr lang="en-US" dirty="0"/>
          </a:p>
        </p:txBody>
      </p:sp>
      <p:sp>
        <p:nvSpPr>
          <p:cNvPr id="5" name="Rectangle 4"/>
          <p:cNvSpPr/>
          <p:nvPr/>
        </p:nvSpPr>
        <p:spPr>
          <a:xfrm>
            <a:off x="609600" y="4038600"/>
            <a:ext cx="3617722" cy="369332"/>
          </a:xfrm>
          <a:prstGeom prst="rect">
            <a:avLst/>
          </a:prstGeom>
        </p:spPr>
        <p:txBody>
          <a:bodyPr wrap="none">
            <a:spAutoFit/>
          </a:bodyPr>
          <a:lstStyle/>
          <a:p>
            <a:r>
              <a:rPr lang="en-US" dirty="0"/>
              <a:t>SELECT </a:t>
            </a:r>
            <a:r>
              <a:rPr lang="en-US" b="1" dirty="0"/>
              <a:t>LOWER ('ABCDE') AS Result ;</a:t>
            </a:r>
            <a:endParaRPr lang="en-US" dirty="0"/>
          </a:p>
        </p:txBody>
      </p:sp>
      <p:sp>
        <p:nvSpPr>
          <p:cNvPr id="6" name="Rectangle 5"/>
          <p:cNvSpPr/>
          <p:nvPr/>
        </p:nvSpPr>
        <p:spPr>
          <a:xfrm>
            <a:off x="457200" y="4648200"/>
            <a:ext cx="1709122" cy="369332"/>
          </a:xfrm>
          <a:prstGeom prst="rect">
            <a:avLst/>
          </a:prstGeom>
        </p:spPr>
        <p:txBody>
          <a:bodyPr wrap="none">
            <a:spAutoFit/>
          </a:bodyPr>
          <a:lstStyle/>
          <a:p>
            <a:r>
              <a:rPr lang="en-US" b="1" dirty="0"/>
              <a:t>UPPER Function</a:t>
            </a:r>
            <a:endParaRPr lang="en-US" dirty="0"/>
          </a:p>
        </p:txBody>
      </p:sp>
      <p:sp>
        <p:nvSpPr>
          <p:cNvPr id="7" name="Rectangle 6"/>
          <p:cNvSpPr/>
          <p:nvPr/>
        </p:nvSpPr>
        <p:spPr>
          <a:xfrm>
            <a:off x="685800" y="5105400"/>
            <a:ext cx="3457870" cy="369332"/>
          </a:xfrm>
          <a:prstGeom prst="rect">
            <a:avLst/>
          </a:prstGeom>
        </p:spPr>
        <p:txBody>
          <a:bodyPr wrap="none">
            <a:spAutoFit/>
          </a:bodyPr>
          <a:lstStyle/>
          <a:p>
            <a:r>
              <a:rPr lang="en-US" dirty="0"/>
              <a:t>SELECT </a:t>
            </a:r>
            <a:r>
              <a:rPr lang="en-US" b="1" dirty="0"/>
              <a:t>UPPER('</a:t>
            </a:r>
            <a:r>
              <a:rPr lang="en-US" b="1" dirty="0" err="1"/>
              <a:t>aBcDe</a:t>
            </a:r>
            <a:r>
              <a:rPr lang="en-US" b="1" dirty="0"/>
              <a:t>') AS Result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43000"/>
            <a:ext cx="4572000" cy="1754326"/>
          </a:xfrm>
          <a:prstGeom prst="rect">
            <a:avLst/>
          </a:prstGeom>
        </p:spPr>
        <p:txBody>
          <a:bodyPr>
            <a:spAutoFit/>
          </a:bodyPr>
          <a:lstStyle/>
          <a:p>
            <a:r>
              <a:rPr lang="en-US" dirty="0"/>
              <a:t>SELECT </a:t>
            </a:r>
            <a:r>
              <a:rPr lang="en-US" b="1" dirty="0"/>
              <a:t>SUM(</a:t>
            </a:r>
            <a:r>
              <a:rPr lang="en-US" b="1" dirty="0" err="1"/>
              <a:t>Grade_pt</a:t>
            </a:r>
            <a:r>
              <a:rPr lang="en-US" b="1" dirty="0"/>
              <a:t>)</a:t>
            </a:r>
          </a:p>
          <a:p>
            <a:r>
              <a:rPr lang="en-US" b="1" dirty="0"/>
              <a:t>,AVG(</a:t>
            </a:r>
            <a:r>
              <a:rPr lang="en-US" b="1" dirty="0" err="1"/>
              <a:t>Grade_pt</a:t>
            </a:r>
            <a:r>
              <a:rPr lang="en-US" b="1" dirty="0"/>
              <a:t>)</a:t>
            </a:r>
          </a:p>
          <a:p>
            <a:r>
              <a:rPr lang="en-US" b="1" dirty="0"/>
              <a:t>,MIN(</a:t>
            </a:r>
            <a:r>
              <a:rPr lang="en-US" b="1" dirty="0" err="1"/>
              <a:t>Grade_pt</a:t>
            </a:r>
            <a:r>
              <a:rPr lang="en-US" b="1" dirty="0"/>
              <a:t>)</a:t>
            </a:r>
          </a:p>
          <a:p>
            <a:r>
              <a:rPr lang="en-US" b="1" dirty="0"/>
              <a:t>,MAX(</a:t>
            </a:r>
            <a:r>
              <a:rPr lang="en-US" b="1" dirty="0" err="1"/>
              <a:t>Grade_pt</a:t>
            </a:r>
            <a:r>
              <a:rPr lang="en-US" b="1" dirty="0"/>
              <a:t>)</a:t>
            </a:r>
          </a:p>
          <a:p>
            <a:r>
              <a:rPr lang="en-US" b="1" dirty="0"/>
              <a:t>,COUNT(</a:t>
            </a:r>
            <a:r>
              <a:rPr lang="en-US" b="1" dirty="0" err="1"/>
              <a:t>Grade_pt</a:t>
            </a:r>
            <a:r>
              <a:rPr lang="en-US" b="1" dirty="0"/>
              <a:t>)</a:t>
            </a:r>
          </a:p>
          <a:p>
            <a:r>
              <a:rPr lang="en-US" dirty="0"/>
              <a:t>FROM </a:t>
            </a:r>
            <a:r>
              <a:rPr lang="en-US" dirty="0" err="1"/>
              <a:t>Student_table</a:t>
            </a:r>
            <a:r>
              <a:rPr lang="en-US" dirty="0"/>
              <a:t>;</a:t>
            </a:r>
          </a:p>
        </p:txBody>
      </p:sp>
      <p:sp>
        <p:nvSpPr>
          <p:cNvPr id="3" name="TextBox 2"/>
          <p:cNvSpPr txBox="1"/>
          <p:nvPr/>
        </p:nvSpPr>
        <p:spPr>
          <a:xfrm>
            <a:off x="304800" y="457200"/>
            <a:ext cx="3581400" cy="369332"/>
          </a:xfrm>
          <a:prstGeom prst="rect">
            <a:avLst/>
          </a:prstGeom>
          <a:noFill/>
        </p:spPr>
        <p:txBody>
          <a:bodyPr wrap="square" rtlCol="0">
            <a:spAutoFit/>
          </a:bodyPr>
          <a:lstStyle/>
          <a:p>
            <a:r>
              <a:rPr lang="en-US" b="1" dirty="0"/>
              <a:t>Aggregation</a:t>
            </a:r>
            <a:endParaRPr lang="en-US" dirty="0"/>
          </a:p>
        </p:txBody>
      </p:sp>
      <p:sp>
        <p:nvSpPr>
          <p:cNvPr id="4" name="Rectangle 3"/>
          <p:cNvSpPr/>
          <p:nvPr/>
        </p:nvSpPr>
        <p:spPr>
          <a:xfrm>
            <a:off x="381000" y="3200400"/>
            <a:ext cx="4572000" cy="1754326"/>
          </a:xfrm>
          <a:prstGeom prst="rect">
            <a:avLst/>
          </a:prstGeom>
        </p:spPr>
        <p:txBody>
          <a:bodyPr>
            <a:spAutoFit/>
          </a:bodyPr>
          <a:lstStyle/>
          <a:p>
            <a:r>
              <a:rPr lang="en-US" dirty="0"/>
              <a:t>SELECT SUM(</a:t>
            </a:r>
            <a:r>
              <a:rPr lang="en-US" dirty="0" err="1"/>
              <a:t>Grade_Pt</a:t>
            </a:r>
            <a:r>
              <a:rPr lang="en-US" dirty="0"/>
              <a:t>) AS "Total"</a:t>
            </a:r>
          </a:p>
          <a:p>
            <a:r>
              <a:rPr lang="en-US" dirty="0"/>
              <a:t>,AVG(</a:t>
            </a:r>
            <a:r>
              <a:rPr lang="en-US" dirty="0" err="1"/>
              <a:t>Grade_Pt</a:t>
            </a:r>
            <a:r>
              <a:rPr lang="en-US" dirty="0"/>
              <a:t>) AS "Average"</a:t>
            </a:r>
          </a:p>
          <a:p>
            <a:r>
              <a:rPr lang="en-US" dirty="0"/>
              <a:t>,MIN(</a:t>
            </a:r>
            <a:r>
              <a:rPr lang="en-US" dirty="0" err="1"/>
              <a:t>Grade_Pt</a:t>
            </a:r>
            <a:r>
              <a:rPr lang="en-US" dirty="0"/>
              <a:t>) AS Smallest</a:t>
            </a:r>
          </a:p>
          <a:p>
            <a:r>
              <a:rPr lang="en-US" dirty="0"/>
              <a:t>,MAX(</a:t>
            </a:r>
            <a:r>
              <a:rPr lang="en-US" dirty="0" err="1"/>
              <a:t>Grade_Pt</a:t>
            </a:r>
            <a:r>
              <a:rPr lang="en-US" dirty="0"/>
              <a:t>) AS Highest</a:t>
            </a:r>
          </a:p>
          <a:p>
            <a:r>
              <a:rPr lang="en-US" dirty="0"/>
              <a:t>,COUNT(</a:t>
            </a:r>
            <a:r>
              <a:rPr lang="en-US" dirty="0" err="1"/>
              <a:t>Grade_Pt</a:t>
            </a:r>
            <a:r>
              <a:rPr lang="en-US" dirty="0"/>
              <a:t>) AS "Count"</a:t>
            </a:r>
          </a:p>
          <a:p>
            <a:r>
              <a:rPr lang="en-US" dirty="0"/>
              <a:t>FROM </a:t>
            </a:r>
            <a:r>
              <a:rPr lang="en-US" dirty="0" err="1"/>
              <a:t>Student_table</a:t>
            </a:r>
            <a:r>
              <a:rPr lang="en-US"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4572000" cy="3139321"/>
          </a:xfrm>
          <a:prstGeom prst="rect">
            <a:avLst/>
          </a:prstGeom>
        </p:spPr>
        <p:txBody>
          <a:bodyPr>
            <a:spAutoFit/>
          </a:bodyPr>
          <a:lstStyle/>
          <a:p>
            <a:r>
              <a:rPr lang="en-US" dirty="0"/>
              <a:t>SELECT SUM(salary) (Title 'Salary Total', Format '$$$$,$$9.99')</a:t>
            </a:r>
          </a:p>
          <a:p>
            <a:r>
              <a:rPr lang="en-US" dirty="0"/>
              <a:t>,SUM(salary*1.05) (Title '+5% Raise', Format '$$$$,$$9.99')</a:t>
            </a:r>
          </a:p>
          <a:p>
            <a:r>
              <a:rPr lang="en-US" dirty="0"/>
              <a:t>,SUM(salary*1.10) (Title '+10% Raise', format '$$$$,$$9.99')</a:t>
            </a:r>
          </a:p>
          <a:p>
            <a:r>
              <a:rPr lang="en-US" dirty="0"/>
              <a:t>,AVG(salary) (Title 'Average Salary', format '$$$$,$$9.99'),</a:t>
            </a:r>
          </a:p>
          <a:p>
            <a:r>
              <a:rPr lang="en-US" dirty="0"/>
              <a:t>,SUM(salary) / COUNT(salary) (Title 'Computed Average Salary')</a:t>
            </a:r>
          </a:p>
          <a:p>
            <a:r>
              <a:rPr lang="en-US" dirty="0"/>
              <a:t>( format '$$$$,$$9.99')</a:t>
            </a:r>
          </a:p>
        </p:txBody>
      </p:sp>
      <p:sp>
        <p:nvSpPr>
          <p:cNvPr id="3" name="Rectangle 2"/>
          <p:cNvSpPr/>
          <p:nvPr/>
        </p:nvSpPr>
        <p:spPr>
          <a:xfrm>
            <a:off x="762000" y="4267200"/>
            <a:ext cx="4572000" cy="2031325"/>
          </a:xfrm>
          <a:prstGeom prst="rect">
            <a:avLst/>
          </a:prstGeom>
        </p:spPr>
        <p:txBody>
          <a:bodyPr>
            <a:spAutoFit/>
          </a:bodyPr>
          <a:lstStyle/>
          <a:p>
            <a:r>
              <a:rPr lang="en-US" dirty="0"/>
              <a:t>SELECT SUM(</a:t>
            </a:r>
            <a:r>
              <a:rPr lang="en-US" dirty="0" err="1"/>
              <a:t>Grade_Pt</a:t>
            </a:r>
            <a:r>
              <a:rPr lang="en-US" dirty="0"/>
              <a:t>) AS "Total"</a:t>
            </a:r>
          </a:p>
          <a:p>
            <a:r>
              <a:rPr lang="en-US" dirty="0"/>
              <a:t>,AVG(</a:t>
            </a:r>
            <a:r>
              <a:rPr lang="en-US" dirty="0" err="1"/>
              <a:t>Grade_Pt</a:t>
            </a:r>
            <a:r>
              <a:rPr lang="en-US" dirty="0"/>
              <a:t>) AS "Average"</a:t>
            </a:r>
          </a:p>
          <a:p>
            <a:r>
              <a:rPr lang="en-US" dirty="0"/>
              <a:t>,MIN(</a:t>
            </a:r>
            <a:r>
              <a:rPr lang="en-US" dirty="0" err="1"/>
              <a:t>Grade_Pt</a:t>
            </a:r>
            <a:r>
              <a:rPr lang="en-US" dirty="0"/>
              <a:t>) AS Smallest</a:t>
            </a:r>
          </a:p>
          <a:p>
            <a:r>
              <a:rPr lang="en-US" dirty="0"/>
              <a:t>,MAX(</a:t>
            </a:r>
            <a:r>
              <a:rPr lang="en-US" dirty="0" err="1"/>
              <a:t>Grade_Pt</a:t>
            </a:r>
            <a:r>
              <a:rPr lang="en-US" dirty="0"/>
              <a:t>) AS Highest</a:t>
            </a:r>
          </a:p>
          <a:p>
            <a:r>
              <a:rPr lang="en-US" dirty="0"/>
              <a:t>,COUNT(</a:t>
            </a:r>
            <a:r>
              <a:rPr lang="en-US" dirty="0" err="1"/>
              <a:t>Grade_Pt</a:t>
            </a:r>
            <a:r>
              <a:rPr lang="en-US" dirty="0"/>
              <a:t>) AS "Count"</a:t>
            </a:r>
          </a:p>
          <a:p>
            <a:r>
              <a:rPr lang="en-US" dirty="0"/>
              <a:t>FROM </a:t>
            </a:r>
            <a:r>
              <a:rPr lang="en-US" dirty="0" err="1"/>
              <a:t>Student_table</a:t>
            </a:r>
            <a:endParaRPr lang="en-US" dirty="0"/>
          </a:p>
          <a:p>
            <a:r>
              <a:rPr lang="en-US" dirty="0"/>
              <a:t>WHERE </a:t>
            </a:r>
            <a:r>
              <a:rPr lang="en-US" dirty="0" err="1"/>
              <a:t>class_code</a:t>
            </a:r>
            <a:r>
              <a:rPr lang="en-US" dirty="0"/>
              <a:t> = 'SR'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4572000" cy="2308324"/>
          </a:xfrm>
          <a:prstGeom prst="rect">
            <a:avLst/>
          </a:prstGeom>
        </p:spPr>
        <p:txBody>
          <a:bodyPr>
            <a:spAutoFit/>
          </a:bodyPr>
          <a:lstStyle/>
          <a:p>
            <a:r>
              <a:rPr lang="en-US" dirty="0"/>
              <a:t>SELECT </a:t>
            </a:r>
            <a:r>
              <a:rPr lang="en-US" b="1" dirty="0" err="1"/>
              <a:t>Class_code</a:t>
            </a:r>
            <a:endParaRPr lang="en-US" b="1" dirty="0"/>
          </a:p>
          <a:p>
            <a:r>
              <a:rPr lang="en-US" dirty="0"/>
              <a:t>,SUM(</a:t>
            </a:r>
            <a:r>
              <a:rPr lang="en-US" dirty="0" err="1"/>
              <a:t>Grade_Pt</a:t>
            </a:r>
            <a:r>
              <a:rPr lang="en-US" dirty="0"/>
              <a:t>) AS "Total"</a:t>
            </a:r>
          </a:p>
          <a:p>
            <a:r>
              <a:rPr lang="en-US" dirty="0"/>
              <a:t>,AVG(</a:t>
            </a:r>
            <a:r>
              <a:rPr lang="en-US" dirty="0" err="1"/>
              <a:t>Grade_Pt</a:t>
            </a:r>
            <a:r>
              <a:rPr lang="en-US" dirty="0"/>
              <a:t>) AS "Average"</a:t>
            </a:r>
          </a:p>
          <a:p>
            <a:r>
              <a:rPr lang="en-US" dirty="0"/>
              <a:t>,MIN(</a:t>
            </a:r>
            <a:r>
              <a:rPr lang="en-US" dirty="0" err="1"/>
              <a:t>Grade_Pt</a:t>
            </a:r>
            <a:r>
              <a:rPr lang="en-US" dirty="0"/>
              <a:t>) AS Smallest</a:t>
            </a:r>
          </a:p>
          <a:p>
            <a:r>
              <a:rPr lang="en-US" dirty="0"/>
              <a:t>,MAX(</a:t>
            </a:r>
            <a:r>
              <a:rPr lang="en-US" dirty="0" err="1"/>
              <a:t>Grade_Pt</a:t>
            </a:r>
            <a:r>
              <a:rPr lang="en-US" dirty="0"/>
              <a:t>) AS Highest</a:t>
            </a:r>
          </a:p>
          <a:p>
            <a:r>
              <a:rPr lang="en-US" dirty="0"/>
              <a:t>,COUNT(</a:t>
            </a:r>
            <a:r>
              <a:rPr lang="en-US" dirty="0" err="1"/>
              <a:t>Grade_Pt</a:t>
            </a:r>
            <a:r>
              <a:rPr lang="en-US" dirty="0"/>
              <a:t>) AS "Count"</a:t>
            </a:r>
          </a:p>
          <a:p>
            <a:r>
              <a:rPr lang="en-US" dirty="0"/>
              <a:t>FROM </a:t>
            </a:r>
            <a:r>
              <a:rPr lang="en-US" dirty="0" err="1"/>
              <a:t>Student_table</a:t>
            </a:r>
            <a:endParaRPr lang="en-US" dirty="0"/>
          </a:p>
          <a:p>
            <a:r>
              <a:rPr lang="en-US" b="1" dirty="0"/>
              <a:t>GROUP BY </a:t>
            </a:r>
            <a:r>
              <a:rPr lang="en-US" b="1" dirty="0" err="1"/>
              <a:t>Class_code</a:t>
            </a:r>
            <a:r>
              <a:rPr lang="en-US" b="1" dirty="0"/>
              <a:t> ;</a:t>
            </a:r>
            <a:endParaRPr lang="en-US" dirty="0"/>
          </a:p>
        </p:txBody>
      </p:sp>
      <p:sp>
        <p:nvSpPr>
          <p:cNvPr id="3" name="Rectangle 2"/>
          <p:cNvSpPr/>
          <p:nvPr/>
        </p:nvSpPr>
        <p:spPr>
          <a:xfrm>
            <a:off x="838200" y="3200400"/>
            <a:ext cx="4572000" cy="2585323"/>
          </a:xfrm>
          <a:prstGeom prst="rect">
            <a:avLst/>
          </a:prstGeom>
        </p:spPr>
        <p:txBody>
          <a:bodyPr>
            <a:spAutoFit/>
          </a:bodyPr>
          <a:lstStyle/>
          <a:p>
            <a:r>
              <a:rPr lang="en-US" dirty="0"/>
              <a:t>SELECT </a:t>
            </a:r>
            <a:r>
              <a:rPr lang="en-US" b="1" dirty="0" err="1"/>
              <a:t>Last_name</a:t>
            </a:r>
            <a:endParaRPr lang="en-US" b="1" dirty="0"/>
          </a:p>
          <a:p>
            <a:r>
              <a:rPr lang="en-US" b="1" dirty="0"/>
              <a:t>,</a:t>
            </a:r>
            <a:r>
              <a:rPr lang="en-US" b="1" dirty="0" err="1"/>
              <a:t>Class_code</a:t>
            </a:r>
            <a:endParaRPr lang="en-US" b="1" dirty="0"/>
          </a:p>
          <a:p>
            <a:r>
              <a:rPr lang="en-US" dirty="0"/>
              <a:t>,SUM(</a:t>
            </a:r>
            <a:r>
              <a:rPr lang="en-US" dirty="0" err="1"/>
              <a:t>Grade_Pt</a:t>
            </a:r>
            <a:r>
              <a:rPr lang="en-US" dirty="0"/>
              <a:t>) AS "Total"</a:t>
            </a:r>
          </a:p>
          <a:p>
            <a:r>
              <a:rPr lang="en-US" dirty="0"/>
              <a:t>,AVG(</a:t>
            </a:r>
            <a:r>
              <a:rPr lang="en-US" dirty="0" err="1"/>
              <a:t>Grade_Pt</a:t>
            </a:r>
            <a:r>
              <a:rPr lang="en-US" dirty="0"/>
              <a:t>) AS "Average"</a:t>
            </a:r>
          </a:p>
          <a:p>
            <a:r>
              <a:rPr lang="en-US" dirty="0"/>
              <a:t>,MIN(</a:t>
            </a:r>
            <a:r>
              <a:rPr lang="en-US" dirty="0" err="1"/>
              <a:t>Grade_Pt</a:t>
            </a:r>
            <a:r>
              <a:rPr lang="en-US" dirty="0"/>
              <a:t>) AS Smallest</a:t>
            </a:r>
          </a:p>
          <a:p>
            <a:r>
              <a:rPr lang="en-US" dirty="0"/>
              <a:t>,MAX(</a:t>
            </a:r>
            <a:r>
              <a:rPr lang="en-US" dirty="0" err="1"/>
              <a:t>Grade_Pt</a:t>
            </a:r>
            <a:r>
              <a:rPr lang="en-US" dirty="0"/>
              <a:t>) AS Highest</a:t>
            </a:r>
          </a:p>
          <a:p>
            <a:r>
              <a:rPr lang="en-US" dirty="0"/>
              <a:t>,COUNT(</a:t>
            </a:r>
            <a:r>
              <a:rPr lang="en-US" dirty="0" err="1"/>
              <a:t>Grade_Pt</a:t>
            </a:r>
            <a:r>
              <a:rPr lang="en-US" dirty="0"/>
              <a:t>) AS "Count"</a:t>
            </a:r>
          </a:p>
          <a:p>
            <a:r>
              <a:rPr lang="en-US" dirty="0"/>
              <a:t>FROM </a:t>
            </a:r>
            <a:r>
              <a:rPr lang="en-US" dirty="0" err="1"/>
              <a:t>Student_table</a:t>
            </a:r>
            <a:endParaRPr lang="en-US" dirty="0"/>
          </a:p>
          <a:p>
            <a:r>
              <a:rPr lang="en-US" b="1" dirty="0"/>
              <a:t>GROUP BY 1, 2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4572000" cy="2585323"/>
          </a:xfrm>
          <a:prstGeom prst="rect">
            <a:avLst/>
          </a:prstGeom>
        </p:spPr>
        <p:txBody>
          <a:bodyPr>
            <a:spAutoFit/>
          </a:bodyPr>
          <a:lstStyle/>
          <a:p>
            <a:r>
              <a:rPr lang="en-US" dirty="0"/>
              <a:t>SELECT </a:t>
            </a:r>
            <a:r>
              <a:rPr lang="en-US" dirty="0" err="1"/>
              <a:t>Class_code</a:t>
            </a:r>
            <a:endParaRPr lang="en-US" dirty="0"/>
          </a:p>
          <a:p>
            <a:r>
              <a:rPr lang="en-US" dirty="0"/>
              <a:t>,SUM(</a:t>
            </a:r>
            <a:r>
              <a:rPr lang="en-US" dirty="0" err="1"/>
              <a:t>Grade_Pt</a:t>
            </a:r>
            <a:r>
              <a:rPr lang="en-US" dirty="0"/>
              <a:t>) AS "Total"</a:t>
            </a:r>
          </a:p>
          <a:p>
            <a:r>
              <a:rPr lang="en-US" dirty="0"/>
              <a:t>,AVG(</a:t>
            </a:r>
            <a:r>
              <a:rPr lang="en-US" dirty="0" err="1"/>
              <a:t>Grade_Pt</a:t>
            </a:r>
            <a:r>
              <a:rPr lang="en-US" dirty="0"/>
              <a:t>) AS "Average"</a:t>
            </a:r>
          </a:p>
          <a:p>
            <a:r>
              <a:rPr lang="en-US" dirty="0"/>
              <a:t>,MIN(</a:t>
            </a:r>
            <a:r>
              <a:rPr lang="en-US" dirty="0" err="1"/>
              <a:t>Grade_Pt</a:t>
            </a:r>
            <a:r>
              <a:rPr lang="en-US" dirty="0"/>
              <a:t>) AS Smallest</a:t>
            </a:r>
          </a:p>
          <a:p>
            <a:r>
              <a:rPr lang="en-US" dirty="0"/>
              <a:t>,MAX(</a:t>
            </a:r>
            <a:r>
              <a:rPr lang="en-US" dirty="0" err="1"/>
              <a:t>Grade_Pt</a:t>
            </a:r>
            <a:r>
              <a:rPr lang="en-US" dirty="0"/>
              <a:t>) AS Highest</a:t>
            </a:r>
          </a:p>
          <a:p>
            <a:r>
              <a:rPr lang="en-US" dirty="0"/>
              <a:t>,COUNT(*) AS "Count"</a:t>
            </a:r>
          </a:p>
          <a:p>
            <a:r>
              <a:rPr lang="en-US" dirty="0"/>
              <a:t>FROM </a:t>
            </a:r>
            <a:r>
              <a:rPr lang="en-US" dirty="0" err="1"/>
              <a:t>Student_table</a:t>
            </a:r>
            <a:endParaRPr lang="en-US" dirty="0"/>
          </a:p>
          <a:p>
            <a:r>
              <a:rPr lang="en-US" dirty="0"/>
              <a:t>GROUP BY 1</a:t>
            </a:r>
          </a:p>
          <a:p>
            <a:r>
              <a:rPr lang="en-US" b="1" dirty="0"/>
              <a:t>ORDER BY 1 ;</a:t>
            </a:r>
            <a:endParaRPr lang="en-US" dirty="0"/>
          </a:p>
        </p:txBody>
      </p:sp>
      <p:sp>
        <p:nvSpPr>
          <p:cNvPr id="3" name="Rectangle 2"/>
          <p:cNvSpPr/>
          <p:nvPr/>
        </p:nvSpPr>
        <p:spPr>
          <a:xfrm>
            <a:off x="762000" y="3200400"/>
            <a:ext cx="4572000" cy="2308324"/>
          </a:xfrm>
          <a:prstGeom prst="rect">
            <a:avLst/>
          </a:prstGeom>
        </p:spPr>
        <p:txBody>
          <a:bodyPr>
            <a:spAutoFit/>
          </a:bodyPr>
          <a:lstStyle/>
          <a:p>
            <a:r>
              <a:rPr lang="en-US" dirty="0"/>
              <a:t>SELECT </a:t>
            </a:r>
            <a:r>
              <a:rPr lang="en-US" dirty="0" err="1"/>
              <a:t>Class_code</a:t>
            </a:r>
            <a:endParaRPr lang="en-US" dirty="0"/>
          </a:p>
          <a:p>
            <a:r>
              <a:rPr lang="en-US" dirty="0"/>
              <a:t>,SUM(</a:t>
            </a:r>
            <a:r>
              <a:rPr lang="en-US" dirty="0" err="1"/>
              <a:t>Grade_Pt</a:t>
            </a:r>
            <a:r>
              <a:rPr lang="en-US" dirty="0"/>
              <a:t>) AS "Total"</a:t>
            </a:r>
          </a:p>
          <a:p>
            <a:r>
              <a:rPr lang="en-US" b="1" dirty="0"/>
              <a:t>,AVG(</a:t>
            </a:r>
            <a:r>
              <a:rPr lang="en-US" b="1" dirty="0" err="1"/>
              <a:t>Grade_Pt</a:t>
            </a:r>
            <a:r>
              <a:rPr lang="en-US" b="1" dirty="0"/>
              <a:t>) AS "Average"</a:t>
            </a:r>
          </a:p>
          <a:p>
            <a:r>
              <a:rPr lang="en-US" dirty="0"/>
              <a:t>,COUNT(</a:t>
            </a:r>
            <a:r>
              <a:rPr lang="en-US" dirty="0" err="1"/>
              <a:t>Grade_Pt</a:t>
            </a:r>
            <a:r>
              <a:rPr lang="en-US" dirty="0"/>
              <a:t>) AS "Count"</a:t>
            </a:r>
          </a:p>
          <a:p>
            <a:r>
              <a:rPr lang="en-US" dirty="0"/>
              <a:t>FROM </a:t>
            </a:r>
            <a:r>
              <a:rPr lang="en-US" dirty="0" err="1"/>
              <a:t>Student_table</a:t>
            </a:r>
            <a:endParaRPr lang="en-US" dirty="0"/>
          </a:p>
          <a:p>
            <a:r>
              <a:rPr lang="en-US" b="1" dirty="0"/>
              <a:t>HAVING "Average" &gt; 3.00</a:t>
            </a:r>
          </a:p>
          <a:p>
            <a:r>
              <a:rPr lang="en-US" dirty="0"/>
              <a:t>GROUP BY 1</a:t>
            </a:r>
          </a:p>
          <a:p>
            <a:r>
              <a:rPr lang="en-US" dirty="0"/>
              <a:t>ORDER BY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12845"/>
            <a:ext cx="8153400" cy="5493812"/>
          </a:xfrm>
          <a:prstGeom prst="rect">
            <a:avLst/>
          </a:prstGeom>
        </p:spPr>
        <p:txBody>
          <a:bodyPr wrap="square">
            <a:spAutoFit/>
          </a:bodyPr>
          <a:lstStyle/>
          <a:p>
            <a:pPr>
              <a:lnSpc>
                <a:spcPct val="150000"/>
              </a:lnSpc>
            </a:pPr>
            <a:r>
              <a:rPr lang="en-US" b="1" dirty="0"/>
              <a:t>History of </a:t>
            </a:r>
            <a:r>
              <a:rPr lang="en-US" b="1" dirty="0" err="1"/>
              <a:t>Teradata</a:t>
            </a:r>
            <a:endParaRPr lang="en-US" b="1" dirty="0"/>
          </a:p>
          <a:p>
            <a:pPr>
              <a:lnSpc>
                <a:spcPct val="150000"/>
              </a:lnSpc>
            </a:pPr>
            <a:r>
              <a:rPr lang="en-US" dirty="0"/>
              <a:t>Following is a quick summary of the history of </a:t>
            </a:r>
            <a:r>
              <a:rPr lang="en-US" dirty="0" err="1"/>
              <a:t>Teradata</a:t>
            </a:r>
            <a:r>
              <a:rPr lang="en-US" dirty="0"/>
              <a:t>, listing major milestones.</a:t>
            </a:r>
          </a:p>
          <a:p>
            <a:pPr>
              <a:lnSpc>
                <a:spcPct val="150000"/>
              </a:lnSpc>
            </a:pPr>
            <a:r>
              <a:rPr lang="en-US" b="1" dirty="0"/>
              <a:t>1979 – </a:t>
            </a:r>
            <a:r>
              <a:rPr lang="en-US" b="1" dirty="0" err="1"/>
              <a:t>Teradata</a:t>
            </a:r>
            <a:r>
              <a:rPr lang="en-US" b="1" dirty="0"/>
              <a:t> was incorporated</a:t>
            </a:r>
          </a:p>
          <a:p>
            <a:pPr>
              <a:lnSpc>
                <a:spcPct val="150000"/>
              </a:lnSpc>
            </a:pPr>
            <a:r>
              <a:rPr lang="en-US" b="1" dirty="0"/>
              <a:t>1984 – Release of first database computer DBC/1012</a:t>
            </a:r>
          </a:p>
          <a:p>
            <a:pPr>
              <a:lnSpc>
                <a:spcPct val="150000"/>
              </a:lnSpc>
            </a:pPr>
            <a:r>
              <a:rPr lang="en-US" b="1" dirty="0"/>
              <a:t>1986 – </a:t>
            </a:r>
            <a:r>
              <a:rPr lang="en-US" b="1" i="1" dirty="0"/>
              <a:t>Fortune magazine names </a:t>
            </a:r>
            <a:r>
              <a:rPr lang="en-US" b="1" i="1" dirty="0" err="1"/>
              <a:t>Teradata</a:t>
            </a:r>
            <a:r>
              <a:rPr lang="en-US" b="1" i="1" dirty="0"/>
              <a:t> as ‘Product of the Year’</a:t>
            </a:r>
          </a:p>
          <a:p>
            <a:pPr>
              <a:lnSpc>
                <a:spcPct val="150000"/>
              </a:lnSpc>
            </a:pPr>
            <a:r>
              <a:rPr lang="en-US" b="1" dirty="0"/>
              <a:t>1999 – Largest database in the world using </a:t>
            </a:r>
            <a:r>
              <a:rPr lang="en-US" b="1" dirty="0" err="1"/>
              <a:t>Teradata</a:t>
            </a:r>
            <a:r>
              <a:rPr lang="en-US" b="1" dirty="0"/>
              <a:t> with 130 Terabytes</a:t>
            </a:r>
          </a:p>
          <a:p>
            <a:pPr>
              <a:lnSpc>
                <a:spcPct val="150000"/>
              </a:lnSpc>
            </a:pPr>
            <a:r>
              <a:rPr lang="en-US" b="1" dirty="0"/>
              <a:t>2002 – </a:t>
            </a:r>
            <a:r>
              <a:rPr lang="en-US" b="1" dirty="0" err="1"/>
              <a:t>Teradata</a:t>
            </a:r>
            <a:r>
              <a:rPr lang="en-US" b="1" dirty="0"/>
              <a:t> V2R5 released with Partition Primary Index and compression</a:t>
            </a:r>
          </a:p>
          <a:p>
            <a:pPr>
              <a:lnSpc>
                <a:spcPct val="150000"/>
              </a:lnSpc>
            </a:pPr>
            <a:r>
              <a:rPr lang="en-US" b="1" dirty="0"/>
              <a:t>2006 – Launch of </a:t>
            </a:r>
            <a:r>
              <a:rPr lang="en-US" b="1" dirty="0" err="1"/>
              <a:t>Teradata</a:t>
            </a:r>
            <a:r>
              <a:rPr lang="en-US" b="1" dirty="0"/>
              <a:t> Master Data Management solution</a:t>
            </a:r>
          </a:p>
          <a:p>
            <a:pPr>
              <a:lnSpc>
                <a:spcPct val="150000"/>
              </a:lnSpc>
            </a:pPr>
            <a:r>
              <a:rPr lang="en-US" b="1" dirty="0"/>
              <a:t>2008 – </a:t>
            </a:r>
            <a:r>
              <a:rPr lang="en-US" b="1" dirty="0" err="1"/>
              <a:t>Teradata</a:t>
            </a:r>
            <a:r>
              <a:rPr lang="en-US" b="1" dirty="0"/>
              <a:t> 13.0 released with Active Data Warehousing</a:t>
            </a:r>
          </a:p>
          <a:p>
            <a:pPr>
              <a:lnSpc>
                <a:spcPct val="150000"/>
              </a:lnSpc>
            </a:pPr>
            <a:r>
              <a:rPr lang="en-US" b="1" dirty="0"/>
              <a:t>2011 – Acquires </a:t>
            </a:r>
            <a:r>
              <a:rPr lang="en-US" b="1" dirty="0" err="1"/>
              <a:t>Teradata</a:t>
            </a:r>
            <a:r>
              <a:rPr lang="en-US" b="1" dirty="0"/>
              <a:t> Aster and enters into Advanced Analytics Space</a:t>
            </a:r>
          </a:p>
          <a:p>
            <a:pPr>
              <a:lnSpc>
                <a:spcPct val="150000"/>
              </a:lnSpc>
            </a:pPr>
            <a:r>
              <a:rPr lang="en-US" b="1" dirty="0"/>
              <a:t>2012 – </a:t>
            </a:r>
            <a:r>
              <a:rPr lang="en-US" b="1" dirty="0" err="1"/>
              <a:t>Teradata</a:t>
            </a:r>
            <a:r>
              <a:rPr lang="en-US" b="1" dirty="0"/>
              <a:t> 14.0 introduced</a:t>
            </a:r>
          </a:p>
          <a:p>
            <a:pPr>
              <a:lnSpc>
                <a:spcPct val="150000"/>
              </a:lnSpc>
            </a:pPr>
            <a:r>
              <a:rPr lang="en-US" b="1" dirty="0"/>
              <a:t>2014 – </a:t>
            </a:r>
            <a:r>
              <a:rPr lang="en-US" b="1" dirty="0" err="1"/>
              <a:t>Teradata</a:t>
            </a:r>
            <a:r>
              <a:rPr lang="en-US" b="1" dirty="0"/>
              <a:t> 15.0 introduced</a:t>
            </a:r>
          </a:p>
          <a:p>
            <a:pPr>
              <a:lnSpc>
                <a:spcPct val="150000"/>
              </a:lnSpc>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457200" y="1524000"/>
            <a:ext cx="7648575" cy="4914900"/>
          </a:xfrm>
          <a:prstGeom prst="rect">
            <a:avLst/>
          </a:prstGeom>
          <a:noFill/>
          <a:ln w="9525">
            <a:noFill/>
            <a:miter lim="800000"/>
            <a:headEnd/>
            <a:tailEnd/>
          </a:ln>
          <a:effectLst/>
        </p:spPr>
      </p:pic>
      <p:sp>
        <p:nvSpPr>
          <p:cNvPr id="5" name="Rectangle 4"/>
          <p:cNvSpPr/>
          <p:nvPr/>
        </p:nvSpPr>
        <p:spPr>
          <a:xfrm>
            <a:off x="228600" y="228600"/>
            <a:ext cx="8610600" cy="1200329"/>
          </a:xfrm>
          <a:prstGeom prst="rect">
            <a:avLst/>
          </a:prstGeom>
        </p:spPr>
        <p:txBody>
          <a:bodyPr wrap="square">
            <a:spAutoFit/>
          </a:bodyPr>
          <a:lstStyle/>
          <a:p>
            <a:r>
              <a:rPr lang="en-US" b="1" dirty="0" err="1"/>
              <a:t>Subquery</a:t>
            </a:r>
            <a:endParaRPr lang="en-US" b="1" dirty="0"/>
          </a:p>
          <a:p>
            <a:r>
              <a:rPr lang="en-US" dirty="0"/>
              <a:t>The </a:t>
            </a:r>
            <a:r>
              <a:rPr lang="en-US" dirty="0" err="1"/>
              <a:t>subquery</a:t>
            </a:r>
            <a:r>
              <a:rPr lang="en-US" dirty="0"/>
              <a:t> is a commonly used technique and powerful way to select rows from one table based on</a:t>
            </a:r>
          </a:p>
          <a:p>
            <a:r>
              <a:rPr lang="en-US" dirty="0"/>
              <a:t>values in another table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200" cy="369332"/>
          </a:xfrm>
          <a:prstGeom prst="rect">
            <a:avLst/>
          </a:prstGeom>
        </p:spPr>
        <p:txBody>
          <a:bodyPr wrap="square">
            <a:spAutoFit/>
          </a:bodyPr>
          <a:lstStyle/>
          <a:p>
            <a:r>
              <a:rPr lang="en-US" b="1" dirty="0"/>
              <a:t>find all customers that have an order of more than $10,000.00</a:t>
            </a:r>
          </a:p>
        </p:txBody>
      </p:sp>
      <p:sp>
        <p:nvSpPr>
          <p:cNvPr id="3" name="Rectangle 2"/>
          <p:cNvSpPr/>
          <p:nvPr/>
        </p:nvSpPr>
        <p:spPr>
          <a:xfrm>
            <a:off x="381000" y="838200"/>
            <a:ext cx="8001000" cy="2677656"/>
          </a:xfrm>
          <a:prstGeom prst="rect">
            <a:avLst/>
          </a:prstGeom>
        </p:spPr>
        <p:txBody>
          <a:bodyPr wrap="square">
            <a:spAutoFit/>
          </a:bodyPr>
          <a:lstStyle/>
          <a:p>
            <a:r>
              <a:rPr lang="en-US" sz="2800" dirty="0"/>
              <a:t>SELECT </a:t>
            </a:r>
            <a:r>
              <a:rPr lang="en-US" sz="2800" dirty="0" err="1"/>
              <a:t>Customer_name</a:t>
            </a:r>
            <a:endParaRPr lang="en-US" sz="2800" dirty="0"/>
          </a:p>
          <a:p>
            <a:r>
              <a:rPr lang="en-US" sz="2800" dirty="0"/>
              <a:t>,</a:t>
            </a:r>
            <a:r>
              <a:rPr lang="en-US" sz="2800" dirty="0" err="1"/>
              <a:t>Phone_number</a:t>
            </a:r>
            <a:endParaRPr lang="en-US" sz="2800" dirty="0"/>
          </a:p>
          <a:p>
            <a:r>
              <a:rPr lang="en-US" sz="2800" dirty="0"/>
              <a:t>FROM </a:t>
            </a:r>
            <a:r>
              <a:rPr lang="en-US" sz="2800" dirty="0" err="1"/>
              <a:t>Customer_Table</a:t>
            </a:r>
            <a:endParaRPr lang="en-US" sz="2800" dirty="0"/>
          </a:p>
          <a:p>
            <a:r>
              <a:rPr lang="en-US" sz="2800" dirty="0"/>
              <a:t>WHERE </a:t>
            </a:r>
            <a:r>
              <a:rPr lang="en-US" sz="2800" b="1" dirty="0" err="1"/>
              <a:t>Customer_number</a:t>
            </a:r>
            <a:r>
              <a:rPr lang="en-US" sz="2800" b="1" dirty="0"/>
              <a:t> IN ( SELECT </a:t>
            </a:r>
            <a:r>
              <a:rPr lang="en-US" sz="2800" b="1" dirty="0" err="1"/>
              <a:t>Customer_number</a:t>
            </a:r>
            <a:endParaRPr lang="en-US" sz="2800" b="1" dirty="0"/>
          </a:p>
          <a:p>
            <a:r>
              <a:rPr lang="en-US" sz="2800" b="1" dirty="0"/>
              <a:t>FROM </a:t>
            </a:r>
            <a:r>
              <a:rPr lang="en-US" sz="2800" b="1" dirty="0" err="1"/>
              <a:t>Order_table</a:t>
            </a:r>
            <a:r>
              <a:rPr lang="en-US" sz="2800" b="1" dirty="0"/>
              <a:t> WHERE </a:t>
            </a:r>
            <a:r>
              <a:rPr lang="en-US" sz="2800" b="1" dirty="0" err="1"/>
              <a:t>Order_total</a:t>
            </a:r>
            <a:r>
              <a:rPr lang="en-US" sz="2800" b="1" dirty="0"/>
              <a:t> &gt; 10000 ) ;</a:t>
            </a:r>
            <a:endParaRPr lang="en-US" sz="2800" dirty="0"/>
          </a:p>
        </p:txBody>
      </p:sp>
      <p:sp>
        <p:nvSpPr>
          <p:cNvPr id="4" name="Rectangle 3"/>
          <p:cNvSpPr/>
          <p:nvPr/>
        </p:nvSpPr>
        <p:spPr>
          <a:xfrm>
            <a:off x="381000" y="3886200"/>
            <a:ext cx="4098751" cy="369332"/>
          </a:xfrm>
          <a:prstGeom prst="rect">
            <a:avLst/>
          </a:prstGeom>
        </p:spPr>
        <p:txBody>
          <a:bodyPr wrap="none">
            <a:spAutoFit/>
          </a:bodyPr>
          <a:lstStyle/>
          <a:p>
            <a:r>
              <a:rPr lang="en-US" b="1" dirty="0"/>
              <a:t>find all the orders by a specific customer</a:t>
            </a:r>
            <a:r>
              <a:rPr lang="en-US" dirty="0"/>
              <a:t>:</a:t>
            </a:r>
          </a:p>
        </p:txBody>
      </p:sp>
      <p:sp>
        <p:nvSpPr>
          <p:cNvPr id="5" name="Rectangle 4"/>
          <p:cNvSpPr/>
          <p:nvPr/>
        </p:nvSpPr>
        <p:spPr>
          <a:xfrm>
            <a:off x="381000" y="4495800"/>
            <a:ext cx="7620000" cy="2308324"/>
          </a:xfrm>
          <a:prstGeom prst="rect">
            <a:avLst/>
          </a:prstGeom>
        </p:spPr>
        <p:txBody>
          <a:bodyPr wrap="square">
            <a:spAutoFit/>
          </a:bodyPr>
          <a:lstStyle/>
          <a:p>
            <a:r>
              <a:rPr lang="en-US" sz="2400" dirty="0"/>
              <a:t>SELECT </a:t>
            </a:r>
            <a:r>
              <a:rPr lang="en-US" sz="2400" dirty="0" err="1"/>
              <a:t>Order_number</a:t>
            </a:r>
            <a:endParaRPr lang="en-US" sz="2400" dirty="0"/>
          </a:p>
          <a:p>
            <a:r>
              <a:rPr lang="en-US" sz="2400" dirty="0"/>
              <a:t>,</a:t>
            </a:r>
            <a:r>
              <a:rPr lang="en-US" sz="2400" dirty="0" err="1"/>
              <a:t>Order_total</a:t>
            </a:r>
            <a:endParaRPr lang="en-US" sz="2400" dirty="0"/>
          </a:p>
          <a:p>
            <a:r>
              <a:rPr lang="en-US" sz="2400" dirty="0"/>
              <a:t>FROM </a:t>
            </a:r>
            <a:r>
              <a:rPr lang="en-US" sz="2400" dirty="0" err="1"/>
              <a:t>Order_Table</a:t>
            </a:r>
            <a:endParaRPr lang="en-US" sz="2400" dirty="0"/>
          </a:p>
          <a:p>
            <a:r>
              <a:rPr lang="en-US" sz="2400" dirty="0"/>
              <a:t>WHERE </a:t>
            </a:r>
            <a:r>
              <a:rPr lang="en-US" sz="2400" b="1" dirty="0" err="1"/>
              <a:t>Customer_number</a:t>
            </a:r>
            <a:r>
              <a:rPr lang="en-US" sz="2400" b="1" dirty="0"/>
              <a:t> IN ( SELECT </a:t>
            </a:r>
            <a:r>
              <a:rPr lang="en-US" sz="2400" b="1" dirty="0" err="1"/>
              <a:t>Customer_number</a:t>
            </a:r>
            <a:endParaRPr lang="en-US" sz="2400" b="1" dirty="0"/>
          </a:p>
          <a:p>
            <a:r>
              <a:rPr lang="en-US" sz="2400" b="1" dirty="0"/>
              <a:t>FROM </a:t>
            </a:r>
            <a:r>
              <a:rPr lang="en-US" sz="2400" b="1" dirty="0" err="1"/>
              <a:t>Customer_table</a:t>
            </a:r>
            <a:r>
              <a:rPr lang="en-US" sz="2400" b="1" dirty="0"/>
              <a:t> WHERE </a:t>
            </a:r>
            <a:r>
              <a:rPr lang="en-US" sz="2400" b="1" dirty="0" err="1"/>
              <a:t>Customer_name</a:t>
            </a:r>
            <a:r>
              <a:rPr lang="en-US" sz="2400" b="1" dirty="0"/>
              <a:t> LIKE ‘RAM%');</a:t>
            </a:r>
            <a:endParaRPr 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458200" cy="830997"/>
          </a:xfrm>
          <a:prstGeom prst="rect">
            <a:avLst/>
          </a:prstGeom>
        </p:spPr>
        <p:txBody>
          <a:bodyPr wrap="square">
            <a:spAutoFit/>
          </a:bodyPr>
          <a:lstStyle/>
          <a:p>
            <a:r>
              <a:rPr lang="en-US" sz="2400" dirty="0" err="1"/>
              <a:t>subquery</a:t>
            </a:r>
            <a:r>
              <a:rPr lang="en-US" sz="2400" dirty="0"/>
              <a:t> to match two columns with two values in the </a:t>
            </a:r>
            <a:r>
              <a:rPr lang="en-US" sz="2400" dirty="0" err="1"/>
              <a:t>subquery</a:t>
            </a:r>
            <a:r>
              <a:rPr lang="en-US" sz="2400" dirty="0"/>
              <a:t> to find the highest dollar orders for each customer:</a:t>
            </a:r>
          </a:p>
        </p:txBody>
      </p:sp>
      <p:sp>
        <p:nvSpPr>
          <p:cNvPr id="3" name="Rectangle 2"/>
          <p:cNvSpPr/>
          <p:nvPr/>
        </p:nvSpPr>
        <p:spPr>
          <a:xfrm>
            <a:off x="457200" y="1295400"/>
            <a:ext cx="6400800" cy="3046988"/>
          </a:xfrm>
          <a:prstGeom prst="rect">
            <a:avLst/>
          </a:prstGeom>
        </p:spPr>
        <p:txBody>
          <a:bodyPr wrap="square">
            <a:spAutoFit/>
          </a:bodyPr>
          <a:lstStyle/>
          <a:p>
            <a:r>
              <a:rPr lang="en-US" sz="2400" dirty="0"/>
              <a:t>SELECT </a:t>
            </a:r>
            <a:r>
              <a:rPr lang="en-US" sz="2400" dirty="0" err="1"/>
              <a:t>Customer_number</a:t>
            </a:r>
            <a:r>
              <a:rPr lang="en-US" sz="2400" dirty="0"/>
              <a:t> AS Customer</a:t>
            </a:r>
          </a:p>
          <a:p>
            <a:r>
              <a:rPr lang="en-US" sz="2400" dirty="0"/>
              <a:t>,</a:t>
            </a:r>
            <a:r>
              <a:rPr lang="en-US" sz="2400" dirty="0" err="1"/>
              <a:t>Order_number</a:t>
            </a:r>
            <a:endParaRPr lang="en-US" sz="2400" dirty="0"/>
          </a:p>
          <a:p>
            <a:r>
              <a:rPr lang="en-US" sz="2400" dirty="0"/>
              <a:t>,</a:t>
            </a:r>
            <a:r>
              <a:rPr lang="en-US" sz="2400" dirty="0" err="1"/>
              <a:t>Order_total</a:t>
            </a:r>
            <a:endParaRPr lang="en-US" sz="2400" dirty="0"/>
          </a:p>
          <a:p>
            <a:r>
              <a:rPr lang="en-US" sz="2400" dirty="0"/>
              <a:t>FROM </a:t>
            </a:r>
            <a:r>
              <a:rPr lang="en-US" sz="2400" dirty="0" err="1"/>
              <a:t>Order_table</a:t>
            </a:r>
            <a:endParaRPr lang="en-US" sz="2400" dirty="0"/>
          </a:p>
          <a:p>
            <a:r>
              <a:rPr lang="en-US" sz="2400" dirty="0"/>
              <a:t>WHERE </a:t>
            </a:r>
            <a:r>
              <a:rPr lang="en-US" sz="2400" b="1" dirty="0"/>
              <a:t>(</a:t>
            </a:r>
            <a:r>
              <a:rPr lang="en-US" sz="2400" b="1" dirty="0" err="1"/>
              <a:t>customer_number</a:t>
            </a:r>
            <a:r>
              <a:rPr lang="en-US" sz="2400" b="1" dirty="0"/>
              <a:t>, </a:t>
            </a:r>
            <a:r>
              <a:rPr lang="en-US" sz="2400" b="1" dirty="0" err="1"/>
              <a:t>order_total</a:t>
            </a:r>
            <a:r>
              <a:rPr lang="en-US" sz="2400" b="1" dirty="0"/>
              <a:t>) IN</a:t>
            </a:r>
          </a:p>
          <a:p>
            <a:r>
              <a:rPr lang="en-US" sz="2400" b="1" dirty="0"/>
              <a:t>(SELECT </a:t>
            </a:r>
            <a:r>
              <a:rPr lang="en-US" sz="2400" b="1" dirty="0" err="1"/>
              <a:t>customer_number</a:t>
            </a:r>
            <a:r>
              <a:rPr lang="en-US" sz="2400" b="1" dirty="0"/>
              <a:t>, MAX(</a:t>
            </a:r>
            <a:r>
              <a:rPr lang="en-US" sz="2400" b="1" dirty="0" err="1"/>
              <a:t>order_total</a:t>
            </a:r>
            <a:r>
              <a:rPr lang="en-US" sz="2400" b="1" dirty="0"/>
              <a:t>) FROM </a:t>
            </a:r>
            <a:r>
              <a:rPr lang="en-US" sz="2400" b="1" dirty="0" err="1"/>
              <a:t>order_table</a:t>
            </a:r>
            <a:endParaRPr lang="en-US" sz="2400" b="1" dirty="0"/>
          </a:p>
          <a:p>
            <a:r>
              <a:rPr lang="en-US" sz="2400" dirty="0"/>
              <a:t>GROUP BY 1)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400110"/>
          </a:xfrm>
          <a:prstGeom prst="rect">
            <a:avLst/>
          </a:prstGeom>
        </p:spPr>
        <p:txBody>
          <a:bodyPr wrap="square">
            <a:spAutoFit/>
          </a:bodyPr>
          <a:lstStyle/>
          <a:p>
            <a:r>
              <a:rPr lang="en-US" sz="2000" b="1" dirty="0"/>
              <a:t>find the customer who has ordered the single highest dollar amount order.</a:t>
            </a:r>
          </a:p>
        </p:txBody>
      </p:sp>
      <p:sp>
        <p:nvSpPr>
          <p:cNvPr id="3" name="Rectangle 2"/>
          <p:cNvSpPr/>
          <p:nvPr/>
        </p:nvSpPr>
        <p:spPr>
          <a:xfrm>
            <a:off x="457200" y="990600"/>
            <a:ext cx="7543800" cy="3108543"/>
          </a:xfrm>
          <a:prstGeom prst="rect">
            <a:avLst/>
          </a:prstGeom>
        </p:spPr>
        <p:txBody>
          <a:bodyPr wrap="square">
            <a:spAutoFit/>
          </a:bodyPr>
          <a:lstStyle/>
          <a:p>
            <a:r>
              <a:rPr lang="en-US" sz="2800" dirty="0"/>
              <a:t>SELECT </a:t>
            </a:r>
            <a:r>
              <a:rPr lang="en-US" sz="2800" dirty="0" err="1"/>
              <a:t>Customer_name</a:t>
            </a:r>
            <a:endParaRPr lang="en-US" sz="2800" dirty="0"/>
          </a:p>
          <a:p>
            <a:r>
              <a:rPr lang="en-US" sz="2800" dirty="0"/>
              <a:t>,</a:t>
            </a:r>
            <a:r>
              <a:rPr lang="en-US" sz="2800" dirty="0" err="1"/>
              <a:t>Phone_number</a:t>
            </a:r>
            <a:endParaRPr lang="en-US" sz="2800" dirty="0"/>
          </a:p>
          <a:p>
            <a:r>
              <a:rPr lang="en-US" sz="2800" dirty="0"/>
              <a:t>FROM </a:t>
            </a:r>
            <a:r>
              <a:rPr lang="en-US" sz="2800" dirty="0" err="1"/>
              <a:t>Customer_Table</a:t>
            </a:r>
            <a:endParaRPr lang="en-US" sz="2800" dirty="0"/>
          </a:p>
          <a:p>
            <a:r>
              <a:rPr lang="en-US" sz="2800" dirty="0"/>
              <a:t>WHERE </a:t>
            </a:r>
            <a:r>
              <a:rPr lang="en-US" sz="2800" dirty="0" err="1"/>
              <a:t>customer_number</a:t>
            </a:r>
            <a:r>
              <a:rPr lang="en-US" sz="2800" dirty="0"/>
              <a:t> IN</a:t>
            </a:r>
          </a:p>
          <a:p>
            <a:r>
              <a:rPr lang="en-US" sz="2800" b="1" dirty="0"/>
              <a:t>(SELECT </a:t>
            </a:r>
            <a:r>
              <a:rPr lang="en-US" sz="2800" b="1" dirty="0" err="1"/>
              <a:t>customer_number</a:t>
            </a:r>
            <a:r>
              <a:rPr lang="en-US" sz="2800" b="1" dirty="0"/>
              <a:t> FROM </a:t>
            </a:r>
            <a:r>
              <a:rPr lang="en-US" sz="2800" b="1" dirty="0" err="1"/>
              <a:t>Order_Table</a:t>
            </a:r>
            <a:endParaRPr lang="en-US" sz="2800" b="1" dirty="0"/>
          </a:p>
          <a:p>
            <a:r>
              <a:rPr lang="en-US" sz="2800" b="1" dirty="0"/>
              <a:t>WHERE </a:t>
            </a:r>
            <a:r>
              <a:rPr lang="en-US" sz="2800" b="1" dirty="0" err="1"/>
              <a:t>Order_total</a:t>
            </a:r>
            <a:r>
              <a:rPr lang="en-US" sz="2800" b="1" dirty="0"/>
              <a:t> IN</a:t>
            </a:r>
          </a:p>
          <a:p>
            <a:r>
              <a:rPr lang="en-US" sz="2800" b="1" dirty="0"/>
              <a:t>(SELECT MAX(</a:t>
            </a:r>
            <a:r>
              <a:rPr lang="en-US" sz="2800" b="1" dirty="0" err="1"/>
              <a:t>Order_total</a:t>
            </a:r>
            <a:r>
              <a:rPr lang="en-US" sz="2800" b="1" dirty="0"/>
              <a:t>) FROM </a:t>
            </a:r>
            <a:r>
              <a:rPr lang="en-US" sz="2800" b="1" dirty="0" err="1"/>
              <a:t>Order_Table</a:t>
            </a:r>
            <a:r>
              <a:rPr lang="en-US" sz="2800" b="1" dirty="0"/>
              <a:t>) ) ;</a:t>
            </a:r>
            <a:endParaRPr lang="en-US" sz="2800" dirty="0"/>
          </a:p>
        </p:txBody>
      </p:sp>
      <p:sp>
        <p:nvSpPr>
          <p:cNvPr id="4" name="Rectangle 3"/>
          <p:cNvSpPr/>
          <p:nvPr/>
        </p:nvSpPr>
        <p:spPr>
          <a:xfrm>
            <a:off x="228600" y="4267200"/>
            <a:ext cx="3646319" cy="369332"/>
          </a:xfrm>
          <a:prstGeom prst="rect">
            <a:avLst/>
          </a:prstGeom>
        </p:spPr>
        <p:txBody>
          <a:bodyPr wrap="none">
            <a:spAutoFit/>
          </a:bodyPr>
          <a:lstStyle/>
          <a:p>
            <a:r>
              <a:rPr lang="en-US" b="1" dirty="0"/>
              <a:t>find the customers without an order</a:t>
            </a:r>
          </a:p>
        </p:txBody>
      </p:sp>
      <p:sp>
        <p:nvSpPr>
          <p:cNvPr id="5" name="Rectangle 4"/>
          <p:cNvSpPr/>
          <p:nvPr/>
        </p:nvSpPr>
        <p:spPr>
          <a:xfrm>
            <a:off x="533400" y="4800600"/>
            <a:ext cx="8382000" cy="1938992"/>
          </a:xfrm>
          <a:prstGeom prst="rect">
            <a:avLst/>
          </a:prstGeom>
        </p:spPr>
        <p:txBody>
          <a:bodyPr wrap="square">
            <a:spAutoFit/>
          </a:bodyPr>
          <a:lstStyle/>
          <a:p>
            <a:r>
              <a:rPr lang="en-US" sz="2400" dirty="0"/>
              <a:t>SELECT </a:t>
            </a:r>
            <a:r>
              <a:rPr lang="en-US" sz="2400" dirty="0" err="1"/>
              <a:t>Customer_name</a:t>
            </a:r>
            <a:endParaRPr lang="en-US" sz="2400" dirty="0"/>
          </a:p>
          <a:p>
            <a:r>
              <a:rPr lang="en-US" sz="2400" dirty="0"/>
              <a:t>,</a:t>
            </a:r>
            <a:r>
              <a:rPr lang="en-US" sz="2400" dirty="0" err="1"/>
              <a:t>Phone_number</a:t>
            </a:r>
            <a:endParaRPr lang="en-US" sz="2400" dirty="0"/>
          </a:p>
          <a:p>
            <a:r>
              <a:rPr lang="en-US" sz="2400" dirty="0"/>
              <a:t>FROM </a:t>
            </a:r>
            <a:r>
              <a:rPr lang="en-US" sz="2400" dirty="0" err="1"/>
              <a:t>Customer_Table</a:t>
            </a:r>
            <a:endParaRPr lang="en-US" sz="2400" dirty="0"/>
          </a:p>
          <a:p>
            <a:r>
              <a:rPr lang="en-US" sz="2400" dirty="0"/>
              <a:t>WHERE </a:t>
            </a:r>
            <a:r>
              <a:rPr lang="en-US" sz="2400" dirty="0" err="1"/>
              <a:t>Customer_number</a:t>
            </a:r>
            <a:r>
              <a:rPr lang="en-US" sz="2400" dirty="0"/>
              <a:t> </a:t>
            </a:r>
            <a:r>
              <a:rPr lang="en-US" sz="2400" b="1" dirty="0"/>
              <a:t>NOT IN</a:t>
            </a:r>
          </a:p>
          <a:p>
            <a:r>
              <a:rPr lang="en-US" sz="2400" dirty="0"/>
              <a:t>( SELECT </a:t>
            </a:r>
            <a:r>
              <a:rPr lang="en-US" sz="2400" dirty="0" err="1"/>
              <a:t>Customer_number</a:t>
            </a:r>
            <a:r>
              <a:rPr lang="en-US" sz="2400" dirty="0"/>
              <a:t> FROM </a:t>
            </a:r>
            <a:r>
              <a:rPr lang="en-US" sz="2400" dirty="0" err="1"/>
              <a:t>Order_table</a:t>
            </a:r>
            <a:r>
              <a:rPr lang="en-US" sz="2400" dirty="0"/>
              <a:t>) </a:t>
            </a:r>
            <a:r>
              <a:rPr lang="en-US"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6324600" cy="2384525"/>
          </a:xfrm>
          <a:prstGeom prst="rect">
            <a:avLst/>
          </a:prstGeom>
        </p:spPr>
        <p:txBody>
          <a:bodyPr wrap="square">
            <a:spAutoFit/>
          </a:bodyPr>
          <a:lstStyle/>
          <a:p>
            <a:r>
              <a:rPr lang="en-US" dirty="0"/>
              <a:t>SELECT </a:t>
            </a:r>
            <a:r>
              <a:rPr lang="en-US" dirty="0" err="1"/>
              <a:t>Customer_name</a:t>
            </a:r>
            <a:endParaRPr lang="en-US" dirty="0"/>
          </a:p>
          <a:p>
            <a:r>
              <a:rPr lang="en-US" dirty="0"/>
              <a:t>,</a:t>
            </a:r>
            <a:r>
              <a:rPr lang="en-US" dirty="0" err="1"/>
              <a:t>Phone_number</a:t>
            </a:r>
            <a:endParaRPr lang="en-US" dirty="0"/>
          </a:p>
          <a:p>
            <a:r>
              <a:rPr lang="en-US" dirty="0"/>
              <a:t>FROM </a:t>
            </a:r>
            <a:r>
              <a:rPr lang="en-US" dirty="0" err="1"/>
              <a:t>Customer_Table</a:t>
            </a:r>
            <a:endParaRPr lang="en-US" dirty="0"/>
          </a:p>
          <a:p>
            <a:r>
              <a:rPr lang="en-US" dirty="0"/>
              <a:t>WHERE </a:t>
            </a:r>
            <a:r>
              <a:rPr lang="en-US" dirty="0" err="1"/>
              <a:t>customer_number</a:t>
            </a:r>
            <a:r>
              <a:rPr lang="en-US" dirty="0"/>
              <a:t> </a:t>
            </a:r>
            <a:r>
              <a:rPr lang="en-US" b="1" dirty="0"/>
              <a:t>= ANY</a:t>
            </a:r>
          </a:p>
          <a:p>
            <a:r>
              <a:rPr lang="en-US" b="1" dirty="0"/>
              <a:t>(SELECT </a:t>
            </a:r>
            <a:r>
              <a:rPr lang="en-US" b="1" dirty="0" err="1"/>
              <a:t>customer_number</a:t>
            </a:r>
            <a:r>
              <a:rPr lang="en-US" b="1" dirty="0"/>
              <a:t> FROM </a:t>
            </a:r>
            <a:r>
              <a:rPr lang="en-US" b="1" dirty="0" err="1"/>
              <a:t>Order_Table</a:t>
            </a:r>
            <a:endParaRPr lang="en-US" b="1" dirty="0"/>
          </a:p>
          <a:p>
            <a:r>
              <a:rPr lang="en-US" dirty="0"/>
              <a:t>WHERE </a:t>
            </a:r>
            <a:r>
              <a:rPr lang="en-US" dirty="0" err="1"/>
              <a:t>Order_total</a:t>
            </a:r>
            <a:r>
              <a:rPr lang="en-US" dirty="0"/>
              <a:t> &gt;</a:t>
            </a:r>
          </a:p>
          <a:p>
            <a:r>
              <a:rPr lang="en-US" b="1" dirty="0"/>
              <a:t>( SELECT AVG(</a:t>
            </a:r>
            <a:r>
              <a:rPr lang="en-US" b="1" dirty="0" err="1"/>
              <a:t>Order_total</a:t>
            </a:r>
            <a:r>
              <a:rPr lang="en-US" b="1" dirty="0"/>
              <a:t>) FROM </a:t>
            </a:r>
            <a:r>
              <a:rPr lang="en-US" b="1" dirty="0" err="1"/>
              <a:t>Order_Table</a:t>
            </a:r>
            <a:r>
              <a:rPr lang="en-US" b="1" dirty="0"/>
              <a:t> ) );</a:t>
            </a:r>
          </a:p>
          <a:p>
            <a:endParaRPr lang="en-US" dirty="0"/>
          </a:p>
        </p:txBody>
      </p:sp>
      <p:sp>
        <p:nvSpPr>
          <p:cNvPr id="3" name="TextBox 2"/>
          <p:cNvSpPr txBox="1"/>
          <p:nvPr/>
        </p:nvSpPr>
        <p:spPr>
          <a:xfrm>
            <a:off x="533400" y="304800"/>
            <a:ext cx="4191000" cy="369332"/>
          </a:xfrm>
          <a:prstGeom prst="rect">
            <a:avLst/>
          </a:prstGeom>
          <a:noFill/>
        </p:spPr>
        <p:txBody>
          <a:bodyPr wrap="square" rtlCol="0">
            <a:spAutoFit/>
          </a:bodyPr>
          <a:lstStyle/>
          <a:p>
            <a:r>
              <a:rPr lang="en-US" dirty="0"/>
              <a:t>ANY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4238917" cy="461665"/>
          </a:xfrm>
          <a:prstGeom prst="rect">
            <a:avLst/>
          </a:prstGeom>
        </p:spPr>
        <p:txBody>
          <a:bodyPr wrap="none">
            <a:spAutoFit/>
          </a:bodyPr>
          <a:lstStyle/>
          <a:p>
            <a:r>
              <a:rPr lang="en-US" sz="2400" b="1" dirty="0"/>
              <a:t>Correlated </a:t>
            </a:r>
            <a:r>
              <a:rPr lang="en-US" sz="2400" b="1" dirty="0" err="1"/>
              <a:t>Subquery</a:t>
            </a:r>
            <a:r>
              <a:rPr lang="en-US" sz="2400" b="1" dirty="0"/>
              <a:t> Processing</a:t>
            </a:r>
            <a:endParaRPr lang="en-US" sz="2400" dirty="0"/>
          </a:p>
        </p:txBody>
      </p:sp>
      <p:sp>
        <p:nvSpPr>
          <p:cNvPr id="3" name="Rectangle 2"/>
          <p:cNvSpPr/>
          <p:nvPr/>
        </p:nvSpPr>
        <p:spPr>
          <a:xfrm>
            <a:off x="457200" y="838200"/>
            <a:ext cx="8686800" cy="707886"/>
          </a:xfrm>
          <a:prstGeom prst="rect">
            <a:avLst/>
          </a:prstGeom>
        </p:spPr>
        <p:txBody>
          <a:bodyPr wrap="square">
            <a:spAutoFit/>
          </a:bodyPr>
          <a:lstStyle/>
          <a:p>
            <a:r>
              <a:rPr lang="en-US" sz="2000" dirty="0"/>
              <a:t>It is an excellent technique to use when there is a need to determine which rows to SELECT based on one or more values from another table</a:t>
            </a:r>
          </a:p>
        </p:txBody>
      </p:sp>
      <p:sp>
        <p:nvSpPr>
          <p:cNvPr id="5" name="Rectangle 4"/>
          <p:cNvSpPr/>
          <p:nvPr/>
        </p:nvSpPr>
        <p:spPr>
          <a:xfrm>
            <a:off x="685800" y="2286000"/>
            <a:ext cx="6096000" cy="2862322"/>
          </a:xfrm>
          <a:prstGeom prst="rect">
            <a:avLst/>
          </a:prstGeom>
        </p:spPr>
        <p:txBody>
          <a:bodyPr wrap="square">
            <a:spAutoFit/>
          </a:bodyPr>
          <a:lstStyle/>
          <a:p>
            <a:r>
              <a:rPr lang="en-US" sz="2000" b="1" dirty="0"/>
              <a:t>SELECT </a:t>
            </a:r>
            <a:r>
              <a:rPr lang="en-US" sz="2000" b="1" dirty="0" err="1"/>
              <a:t>Last_name</a:t>
            </a:r>
            <a:endParaRPr lang="en-US" sz="2000" b="1" dirty="0"/>
          </a:p>
          <a:p>
            <a:r>
              <a:rPr lang="en-US" sz="2000" b="1" dirty="0"/>
              <a:t>,</a:t>
            </a:r>
            <a:r>
              <a:rPr lang="en-US" sz="2000" b="1" dirty="0" err="1"/>
              <a:t>First_name</a:t>
            </a:r>
            <a:endParaRPr lang="en-US" sz="2000" b="1" dirty="0"/>
          </a:p>
          <a:p>
            <a:r>
              <a:rPr lang="en-US" sz="2000" b="1" dirty="0"/>
              <a:t>,</a:t>
            </a:r>
            <a:r>
              <a:rPr lang="en-US" sz="2000" b="1" dirty="0" err="1"/>
              <a:t>Dept_no</a:t>
            </a:r>
            <a:endParaRPr lang="en-US" sz="2000" b="1" dirty="0"/>
          </a:p>
          <a:p>
            <a:r>
              <a:rPr lang="en-US" sz="2000" b="1" dirty="0"/>
              <a:t>,Salary  </a:t>
            </a:r>
          </a:p>
          <a:p>
            <a:r>
              <a:rPr lang="en-US" sz="2000" b="1" dirty="0"/>
              <a:t>FROM </a:t>
            </a:r>
            <a:r>
              <a:rPr lang="en-US" sz="2000" b="1" dirty="0" err="1"/>
              <a:t>Employee_Table</a:t>
            </a:r>
            <a:r>
              <a:rPr lang="en-US" sz="2000" b="1" dirty="0"/>
              <a:t> AS </a:t>
            </a:r>
            <a:r>
              <a:rPr lang="en-US" sz="2000" b="1" dirty="0" err="1"/>
              <a:t>emp</a:t>
            </a:r>
            <a:endParaRPr lang="en-US" sz="2000" b="1" dirty="0"/>
          </a:p>
          <a:p>
            <a:r>
              <a:rPr lang="en-US" sz="2000" b="1" dirty="0"/>
              <a:t>WHERE Salary =</a:t>
            </a:r>
          </a:p>
          <a:p>
            <a:r>
              <a:rPr lang="en-US" sz="2000" b="1" dirty="0"/>
              <a:t>( SELECT MAX(Salary) FROM </a:t>
            </a:r>
            <a:r>
              <a:rPr lang="en-US" sz="2000" b="1" dirty="0" err="1"/>
              <a:t>Employee_table</a:t>
            </a:r>
            <a:r>
              <a:rPr lang="en-US" sz="2000" b="1" dirty="0"/>
              <a:t> AS </a:t>
            </a:r>
            <a:r>
              <a:rPr lang="en-US" sz="2000" b="1" dirty="0" err="1"/>
              <a:t>emt</a:t>
            </a:r>
            <a:endParaRPr lang="en-US" sz="2000" b="1" dirty="0"/>
          </a:p>
          <a:p>
            <a:r>
              <a:rPr lang="en-US" sz="2000" b="1" dirty="0"/>
              <a:t>WHERE </a:t>
            </a:r>
            <a:r>
              <a:rPr lang="en-US" sz="2000" b="1" dirty="0" err="1"/>
              <a:t>emp.Dept_no</a:t>
            </a:r>
            <a:r>
              <a:rPr lang="en-US" sz="2000" b="1" dirty="0"/>
              <a:t> = </a:t>
            </a:r>
            <a:r>
              <a:rPr lang="en-US" sz="2000" b="1" dirty="0" err="1"/>
              <a:t>emt.Dept_no</a:t>
            </a:r>
            <a:r>
              <a:rPr lang="en-US" sz="2000" b="1" dirty="0"/>
              <a:t> )</a:t>
            </a:r>
          </a:p>
          <a:p>
            <a:r>
              <a:rPr lang="en-US" sz="2000" b="1" dirty="0"/>
              <a:t>ORDER BY 3,1 ;</a:t>
            </a:r>
          </a:p>
        </p:txBody>
      </p:sp>
      <p:sp>
        <p:nvSpPr>
          <p:cNvPr id="7" name="TextBox 6"/>
          <p:cNvSpPr txBox="1"/>
          <p:nvPr/>
        </p:nvSpPr>
        <p:spPr>
          <a:xfrm>
            <a:off x="457200" y="1676400"/>
            <a:ext cx="6248400" cy="369332"/>
          </a:xfrm>
          <a:prstGeom prst="rect">
            <a:avLst/>
          </a:prstGeom>
          <a:noFill/>
        </p:spPr>
        <p:txBody>
          <a:bodyPr wrap="square" rtlCol="0">
            <a:spAutoFit/>
          </a:bodyPr>
          <a:lstStyle/>
          <a:p>
            <a:r>
              <a:rPr lang="en-US" b="1" dirty="0"/>
              <a:t>List employees max salary for each Dept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6248400" cy="5016758"/>
          </a:xfrm>
          <a:prstGeom prst="rect">
            <a:avLst/>
          </a:prstGeom>
        </p:spPr>
        <p:txBody>
          <a:bodyPr wrap="square">
            <a:spAutoFit/>
          </a:bodyPr>
          <a:lstStyle/>
          <a:p>
            <a:r>
              <a:rPr lang="en-US" sz="3200" dirty="0"/>
              <a:t>SELECT </a:t>
            </a:r>
            <a:r>
              <a:rPr lang="en-US" sz="3200" dirty="0" err="1"/>
              <a:t>Last_name</a:t>
            </a:r>
            <a:endParaRPr lang="en-US" sz="3200" dirty="0"/>
          </a:p>
          <a:p>
            <a:r>
              <a:rPr lang="en-US" sz="3200" dirty="0"/>
              <a:t>,</a:t>
            </a:r>
            <a:r>
              <a:rPr lang="en-US" sz="3200" dirty="0" err="1"/>
              <a:t>First_name</a:t>
            </a:r>
            <a:endParaRPr lang="en-US" sz="3200" dirty="0"/>
          </a:p>
          <a:p>
            <a:r>
              <a:rPr lang="en-US" sz="3200" dirty="0"/>
              <a:t>,</a:t>
            </a:r>
            <a:r>
              <a:rPr lang="en-US" sz="3200" dirty="0" err="1"/>
              <a:t>Dept_no</a:t>
            </a:r>
            <a:endParaRPr lang="en-US" sz="3200" dirty="0"/>
          </a:p>
          <a:p>
            <a:r>
              <a:rPr lang="en-US" sz="3200" dirty="0"/>
              <a:t>,Salary ( format '$$$$,$$9.99' )</a:t>
            </a:r>
          </a:p>
          <a:p>
            <a:r>
              <a:rPr lang="en-US" sz="3200" dirty="0"/>
              <a:t>FROM </a:t>
            </a:r>
            <a:r>
              <a:rPr lang="en-US" sz="3200" b="1" dirty="0" err="1"/>
              <a:t>Employee_Table</a:t>
            </a:r>
            <a:r>
              <a:rPr lang="en-US" sz="3200" b="1" dirty="0"/>
              <a:t> AS </a:t>
            </a:r>
            <a:r>
              <a:rPr lang="en-US" sz="3200" b="1" dirty="0" err="1"/>
              <a:t>emp</a:t>
            </a:r>
            <a:endParaRPr lang="en-US" sz="3200" b="1" dirty="0"/>
          </a:p>
          <a:p>
            <a:r>
              <a:rPr lang="en-US" sz="3200" dirty="0"/>
              <a:t>WHERE Salary &lt;= ( SELECT AVG(Salary) FROM </a:t>
            </a:r>
            <a:r>
              <a:rPr lang="en-US" sz="3200" b="1" dirty="0" err="1"/>
              <a:t>Employee_table</a:t>
            </a:r>
            <a:r>
              <a:rPr lang="en-US" sz="3200" b="1" dirty="0"/>
              <a:t> AS e</a:t>
            </a:r>
          </a:p>
          <a:p>
            <a:r>
              <a:rPr lang="en-US" sz="3200" dirty="0"/>
              <a:t>WHERE </a:t>
            </a:r>
            <a:r>
              <a:rPr lang="en-US" sz="3200" b="1" dirty="0" err="1"/>
              <a:t>emp.Dept_no</a:t>
            </a:r>
            <a:r>
              <a:rPr lang="en-US" sz="3200" b="1" dirty="0"/>
              <a:t> = </a:t>
            </a:r>
            <a:r>
              <a:rPr lang="en-US" sz="3200" b="1" dirty="0" err="1"/>
              <a:t>e.Dept_no</a:t>
            </a:r>
            <a:r>
              <a:rPr lang="en-US" sz="3200" b="1" dirty="0"/>
              <a:t> )</a:t>
            </a:r>
          </a:p>
          <a:p>
            <a:r>
              <a:rPr lang="en-US" sz="3200" dirty="0"/>
              <a:t>ORDER BY 3,1 ;</a:t>
            </a:r>
          </a:p>
        </p:txBody>
      </p:sp>
      <p:sp>
        <p:nvSpPr>
          <p:cNvPr id="3" name="Rectangle 2"/>
          <p:cNvSpPr/>
          <p:nvPr/>
        </p:nvSpPr>
        <p:spPr>
          <a:xfrm>
            <a:off x="228600" y="228600"/>
            <a:ext cx="8763000" cy="707886"/>
          </a:xfrm>
          <a:prstGeom prst="rect">
            <a:avLst/>
          </a:prstGeom>
        </p:spPr>
        <p:txBody>
          <a:bodyPr wrap="square">
            <a:spAutoFit/>
          </a:bodyPr>
          <a:lstStyle/>
          <a:p>
            <a:r>
              <a:rPr lang="en-US" sz="2000" b="1" dirty="0"/>
              <a:t>Correlated </a:t>
            </a:r>
            <a:r>
              <a:rPr lang="en-US" sz="2000" b="1" dirty="0" err="1"/>
              <a:t>subquery</a:t>
            </a:r>
            <a:r>
              <a:rPr lang="en-US" sz="2000" b="1" dirty="0"/>
              <a:t> uses the AVG function to find all employees who earn less than the average pay in their department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3505200" cy="461665"/>
          </a:xfrm>
          <a:prstGeom prst="rect">
            <a:avLst/>
          </a:prstGeom>
          <a:noFill/>
        </p:spPr>
        <p:txBody>
          <a:bodyPr wrap="square" rtlCol="0">
            <a:spAutoFit/>
          </a:bodyPr>
          <a:lstStyle/>
          <a:p>
            <a:r>
              <a:rPr lang="en-US" sz="2400" b="1" dirty="0"/>
              <a:t>Exist and Not Exist</a:t>
            </a:r>
            <a:endParaRPr lang="en-US" b="1" dirty="0"/>
          </a:p>
        </p:txBody>
      </p:sp>
      <p:sp>
        <p:nvSpPr>
          <p:cNvPr id="3" name="Rectangle 2"/>
          <p:cNvSpPr/>
          <p:nvPr/>
        </p:nvSpPr>
        <p:spPr>
          <a:xfrm>
            <a:off x="609600" y="990600"/>
            <a:ext cx="7239000" cy="1938992"/>
          </a:xfrm>
          <a:prstGeom prst="rect">
            <a:avLst/>
          </a:prstGeom>
        </p:spPr>
        <p:txBody>
          <a:bodyPr wrap="square">
            <a:spAutoFit/>
          </a:bodyPr>
          <a:lstStyle/>
          <a:p>
            <a:r>
              <a:rPr lang="en-US" sz="2400" dirty="0"/>
              <a:t>SELECT </a:t>
            </a:r>
            <a:r>
              <a:rPr lang="en-US" sz="2400" dirty="0" err="1"/>
              <a:t>Customer_name</a:t>
            </a:r>
            <a:endParaRPr lang="en-US" sz="2400" dirty="0"/>
          </a:p>
          <a:p>
            <a:r>
              <a:rPr lang="en-US" sz="2400" dirty="0"/>
              <a:t>FROM </a:t>
            </a:r>
            <a:r>
              <a:rPr lang="en-US" sz="2400" dirty="0" err="1"/>
              <a:t>Customer_table</a:t>
            </a:r>
            <a:r>
              <a:rPr lang="en-US" sz="2400" dirty="0"/>
              <a:t> AS CUST</a:t>
            </a:r>
          </a:p>
          <a:p>
            <a:r>
              <a:rPr lang="en-US" sz="2400" dirty="0"/>
              <a:t>WHERE </a:t>
            </a:r>
            <a:r>
              <a:rPr lang="en-US" sz="2400" b="1" dirty="0"/>
              <a:t>EXISTS ( SELECT * FROM </a:t>
            </a:r>
            <a:r>
              <a:rPr lang="en-US" sz="2400" b="1" dirty="0" err="1"/>
              <a:t>Order_table</a:t>
            </a:r>
            <a:r>
              <a:rPr lang="en-US" sz="2400" b="1" dirty="0"/>
              <a:t> AS OT</a:t>
            </a:r>
          </a:p>
          <a:p>
            <a:r>
              <a:rPr lang="en-US" sz="2400" dirty="0"/>
              <a:t>WHERE </a:t>
            </a:r>
            <a:r>
              <a:rPr lang="en-US" sz="2400" dirty="0" err="1"/>
              <a:t>CUST.Customer_number</a:t>
            </a:r>
            <a:r>
              <a:rPr lang="en-US" sz="2400" dirty="0"/>
              <a:t> = </a:t>
            </a:r>
            <a:r>
              <a:rPr lang="en-US" sz="2400" dirty="0" err="1"/>
              <a:t>OT.Customer_number</a:t>
            </a:r>
            <a:r>
              <a:rPr lang="en-US" sz="2400" dirty="0"/>
              <a:t> ) ;</a:t>
            </a:r>
          </a:p>
        </p:txBody>
      </p:sp>
      <p:sp>
        <p:nvSpPr>
          <p:cNvPr id="4" name="Rectangle 3"/>
          <p:cNvSpPr/>
          <p:nvPr/>
        </p:nvSpPr>
        <p:spPr>
          <a:xfrm>
            <a:off x="457200" y="3429000"/>
            <a:ext cx="8382000" cy="2246769"/>
          </a:xfrm>
          <a:prstGeom prst="rect">
            <a:avLst/>
          </a:prstGeom>
        </p:spPr>
        <p:txBody>
          <a:bodyPr wrap="square">
            <a:spAutoFit/>
          </a:bodyPr>
          <a:lstStyle/>
          <a:p>
            <a:r>
              <a:rPr lang="en-US" sz="2800" dirty="0"/>
              <a:t>SELECT </a:t>
            </a:r>
            <a:r>
              <a:rPr lang="en-US" sz="2800" dirty="0" err="1"/>
              <a:t>Customer_name</a:t>
            </a:r>
            <a:endParaRPr lang="en-US" sz="2800" dirty="0"/>
          </a:p>
          <a:p>
            <a:r>
              <a:rPr lang="en-US" sz="2800" dirty="0"/>
              <a:t>FROM </a:t>
            </a:r>
            <a:r>
              <a:rPr lang="en-US" sz="2800" dirty="0" err="1"/>
              <a:t>Customer_table</a:t>
            </a:r>
            <a:r>
              <a:rPr lang="en-US" sz="2800" dirty="0"/>
              <a:t> AS CUST</a:t>
            </a:r>
          </a:p>
          <a:p>
            <a:r>
              <a:rPr lang="en-US" sz="2800" dirty="0"/>
              <a:t>WHERE NOT EXISTS ( SELECT * FROM </a:t>
            </a:r>
            <a:r>
              <a:rPr lang="en-US" sz="2800" dirty="0" err="1"/>
              <a:t>Order_table</a:t>
            </a:r>
            <a:r>
              <a:rPr lang="en-US" sz="2800" dirty="0"/>
              <a:t> AS OT</a:t>
            </a:r>
          </a:p>
          <a:p>
            <a:r>
              <a:rPr lang="en-US" sz="2800" dirty="0"/>
              <a:t>WHERE </a:t>
            </a:r>
            <a:r>
              <a:rPr lang="en-US" sz="2800" dirty="0" err="1"/>
              <a:t>CUST.Customer_number</a:t>
            </a:r>
            <a:r>
              <a:rPr lang="en-US" sz="2800" dirty="0"/>
              <a:t> = </a:t>
            </a:r>
            <a:r>
              <a:rPr lang="en-US" sz="2800" dirty="0" err="1"/>
              <a:t>OT.Customer_number</a:t>
            </a:r>
            <a:r>
              <a:rPr lang="en-US" sz="2800" dirty="0"/>
              <a:t> )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1626151" cy="369332"/>
          </a:xfrm>
          <a:prstGeom prst="rect">
            <a:avLst/>
          </a:prstGeom>
        </p:spPr>
        <p:txBody>
          <a:bodyPr wrap="none">
            <a:spAutoFit/>
          </a:bodyPr>
          <a:lstStyle/>
          <a:p>
            <a:r>
              <a:rPr lang="en-US" b="1" dirty="0"/>
              <a:t>Join Processing</a:t>
            </a:r>
            <a:endParaRPr lang="en-US" dirty="0"/>
          </a:p>
        </p:txBody>
      </p:sp>
      <p:sp>
        <p:nvSpPr>
          <p:cNvPr id="3" name="Rectangle 2"/>
          <p:cNvSpPr/>
          <p:nvPr/>
        </p:nvSpPr>
        <p:spPr>
          <a:xfrm>
            <a:off x="457200" y="914401"/>
            <a:ext cx="6400800" cy="2339102"/>
          </a:xfrm>
          <a:prstGeom prst="rect">
            <a:avLst/>
          </a:prstGeom>
        </p:spPr>
        <p:txBody>
          <a:bodyPr wrap="square">
            <a:spAutoFit/>
          </a:bodyPr>
          <a:lstStyle/>
          <a:p>
            <a:r>
              <a:rPr lang="en-US" b="1" dirty="0"/>
              <a:t>SELECT </a:t>
            </a:r>
            <a:r>
              <a:rPr lang="en-US" b="1" dirty="0" err="1"/>
              <a:t>cust.Customer_number</a:t>
            </a:r>
            <a:endParaRPr lang="en-US" b="1" dirty="0"/>
          </a:p>
          <a:p>
            <a:r>
              <a:rPr lang="en-US" b="1" dirty="0"/>
              <a:t>,</a:t>
            </a:r>
            <a:r>
              <a:rPr lang="en-US" b="1" dirty="0" err="1"/>
              <a:t>Customer_name</a:t>
            </a:r>
            <a:endParaRPr lang="en-US" b="1" dirty="0"/>
          </a:p>
          <a:p>
            <a:r>
              <a:rPr lang="en-US" b="1" dirty="0"/>
              <a:t>,</a:t>
            </a:r>
            <a:r>
              <a:rPr lang="en-US" b="1" dirty="0" err="1"/>
              <a:t>Order_number</a:t>
            </a:r>
            <a:endParaRPr lang="en-US" b="1" dirty="0"/>
          </a:p>
          <a:p>
            <a:r>
              <a:rPr lang="en-US" b="1" dirty="0"/>
              <a:t>,</a:t>
            </a:r>
            <a:r>
              <a:rPr lang="en-US" b="1" dirty="0" err="1"/>
              <a:t>Order_total</a:t>
            </a:r>
            <a:r>
              <a:rPr lang="en-US" b="1" dirty="0"/>
              <a:t> (FORMAT '$$$,$$9.99' )</a:t>
            </a:r>
          </a:p>
          <a:p>
            <a:r>
              <a:rPr lang="en-US" b="1" dirty="0"/>
              <a:t>FROM </a:t>
            </a:r>
            <a:r>
              <a:rPr lang="en-US" b="1" dirty="0" err="1"/>
              <a:t>Customer_table</a:t>
            </a:r>
            <a:r>
              <a:rPr lang="en-US" b="1" dirty="0"/>
              <a:t> AS </a:t>
            </a:r>
            <a:r>
              <a:rPr lang="en-US" b="1" dirty="0" err="1"/>
              <a:t>cust</a:t>
            </a:r>
            <a:endParaRPr lang="en-US" b="1" dirty="0"/>
          </a:p>
          <a:p>
            <a:r>
              <a:rPr lang="en-US" b="1" dirty="0"/>
              <a:t>,</a:t>
            </a:r>
            <a:r>
              <a:rPr lang="en-US" b="1" dirty="0" err="1"/>
              <a:t>Order_table</a:t>
            </a:r>
            <a:r>
              <a:rPr lang="en-US" b="1" dirty="0"/>
              <a:t> AS </a:t>
            </a:r>
            <a:r>
              <a:rPr lang="en-US" b="1" dirty="0" err="1"/>
              <a:t>ord</a:t>
            </a:r>
            <a:endParaRPr lang="en-US" b="1" dirty="0"/>
          </a:p>
          <a:p>
            <a:r>
              <a:rPr lang="en-US" b="1" dirty="0"/>
              <a:t>WHERE </a:t>
            </a:r>
            <a:r>
              <a:rPr lang="en-US" b="1" dirty="0" err="1"/>
              <a:t>cust.customer_number</a:t>
            </a:r>
            <a:r>
              <a:rPr lang="en-US" b="1" dirty="0"/>
              <a:t> = </a:t>
            </a:r>
            <a:r>
              <a:rPr lang="en-US" b="1" dirty="0" err="1"/>
              <a:t>ord.customer_number</a:t>
            </a:r>
            <a:endParaRPr lang="en-US" b="1" dirty="0"/>
          </a:p>
          <a:p>
            <a:r>
              <a:rPr lang="en-US" b="1" dirty="0"/>
              <a:t>ORDER BY 2 </a:t>
            </a:r>
            <a:r>
              <a:rPr lang="en-US" sz="2000" b="1" dirty="0"/>
              <a:t>;</a:t>
            </a:r>
          </a:p>
        </p:txBody>
      </p:sp>
      <p:sp>
        <p:nvSpPr>
          <p:cNvPr id="4" name="Rectangle 3"/>
          <p:cNvSpPr/>
          <p:nvPr/>
        </p:nvSpPr>
        <p:spPr>
          <a:xfrm>
            <a:off x="533400" y="3352800"/>
            <a:ext cx="1366464" cy="369332"/>
          </a:xfrm>
          <a:prstGeom prst="rect">
            <a:avLst/>
          </a:prstGeom>
        </p:spPr>
        <p:txBody>
          <a:bodyPr wrap="none">
            <a:spAutoFit/>
          </a:bodyPr>
          <a:lstStyle/>
          <a:p>
            <a:r>
              <a:rPr lang="en-US" b="1" dirty="0"/>
              <a:t>Product Join</a:t>
            </a:r>
            <a:endParaRPr lang="en-US" dirty="0"/>
          </a:p>
        </p:txBody>
      </p:sp>
      <p:sp>
        <p:nvSpPr>
          <p:cNvPr id="5" name="Rectangle 4"/>
          <p:cNvSpPr/>
          <p:nvPr/>
        </p:nvSpPr>
        <p:spPr>
          <a:xfrm>
            <a:off x="609600" y="3733800"/>
            <a:ext cx="8153400" cy="646331"/>
          </a:xfrm>
          <a:prstGeom prst="rect">
            <a:avLst/>
          </a:prstGeom>
        </p:spPr>
        <p:txBody>
          <a:bodyPr wrap="square">
            <a:spAutoFit/>
          </a:bodyPr>
          <a:lstStyle/>
          <a:p>
            <a:r>
              <a:rPr lang="en-US" dirty="0"/>
              <a:t>next join example uses a WHERE clause, but it only limits which rows participate in the join and does not provide a join condition</a:t>
            </a:r>
          </a:p>
        </p:txBody>
      </p:sp>
      <p:sp>
        <p:nvSpPr>
          <p:cNvPr id="6" name="Rectangle 5"/>
          <p:cNvSpPr/>
          <p:nvPr/>
        </p:nvSpPr>
        <p:spPr>
          <a:xfrm>
            <a:off x="609600" y="4495800"/>
            <a:ext cx="7543800" cy="1477328"/>
          </a:xfrm>
          <a:prstGeom prst="rect">
            <a:avLst/>
          </a:prstGeom>
        </p:spPr>
        <p:txBody>
          <a:bodyPr wrap="square">
            <a:spAutoFit/>
          </a:bodyPr>
          <a:lstStyle/>
          <a:p>
            <a:r>
              <a:rPr lang="en-US" b="1" dirty="0"/>
              <a:t>SELECT </a:t>
            </a:r>
            <a:r>
              <a:rPr lang="en-US" b="1" dirty="0" err="1"/>
              <a:t>Customer_name,Order_number</a:t>
            </a:r>
            <a:endParaRPr lang="en-US" b="1" dirty="0"/>
          </a:p>
          <a:p>
            <a:r>
              <a:rPr lang="en-US" b="1" dirty="0"/>
              <a:t>,</a:t>
            </a:r>
            <a:r>
              <a:rPr lang="en-US" b="1" dirty="0" err="1"/>
              <a:t>Order_total</a:t>
            </a:r>
            <a:r>
              <a:rPr lang="en-US" b="1" dirty="0"/>
              <a:t> (FORMAT '$$$,$$9.99' )</a:t>
            </a:r>
          </a:p>
          <a:p>
            <a:r>
              <a:rPr lang="en-US" b="1" dirty="0"/>
              <a:t>FROM </a:t>
            </a:r>
            <a:r>
              <a:rPr lang="en-US" b="1" dirty="0" err="1"/>
              <a:t>Customer_table</a:t>
            </a:r>
            <a:r>
              <a:rPr lang="en-US" b="1" dirty="0"/>
              <a:t> AS </a:t>
            </a:r>
            <a:r>
              <a:rPr lang="en-US" b="1" dirty="0" err="1"/>
              <a:t>cust</a:t>
            </a:r>
            <a:endParaRPr lang="en-US" b="1" dirty="0"/>
          </a:p>
          <a:p>
            <a:r>
              <a:rPr lang="en-US" b="1" dirty="0"/>
              <a:t>,</a:t>
            </a:r>
            <a:r>
              <a:rPr lang="en-US" b="1" dirty="0" err="1"/>
              <a:t>Order_table</a:t>
            </a:r>
            <a:r>
              <a:rPr lang="en-US" b="1" dirty="0"/>
              <a:t> AS </a:t>
            </a:r>
            <a:r>
              <a:rPr lang="en-US" b="1" dirty="0" err="1"/>
              <a:t>ord</a:t>
            </a:r>
            <a:endParaRPr lang="en-US" b="1" dirty="0"/>
          </a:p>
          <a:p>
            <a:r>
              <a:rPr lang="en-US" b="1" dirty="0"/>
              <a:t>WHERE </a:t>
            </a:r>
            <a:r>
              <a:rPr lang="en-US" b="1" dirty="0" err="1"/>
              <a:t>customer_name</a:t>
            </a:r>
            <a:r>
              <a:rPr lang="en-US" b="1" dirty="0"/>
              <a:t> = 'Billy" Best Choice';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3429000" cy="369332"/>
          </a:xfrm>
          <a:prstGeom prst="rect">
            <a:avLst/>
          </a:prstGeom>
          <a:noFill/>
        </p:spPr>
        <p:txBody>
          <a:bodyPr wrap="square" rtlCol="0">
            <a:spAutoFit/>
          </a:bodyPr>
          <a:lstStyle/>
          <a:p>
            <a:r>
              <a:rPr lang="en-US" dirty="0"/>
              <a:t>Date Processing</a:t>
            </a:r>
          </a:p>
        </p:txBody>
      </p:sp>
      <p:sp>
        <p:nvSpPr>
          <p:cNvPr id="3" name="TextBox 2"/>
          <p:cNvSpPr txBox="1"/>
          <p:nvPr/>
        </p:nvSpPr>
        <p:spPr>
          <a:xfrm>
            <a:off x="609600" y="990600"/>
            <a:ext cx="5029200" cy="369332"/>
          </a:xfrm>
          <a:prstGeom prst="rect">
            <a:avLst/>
          </a:prstGeom>
          <a:noFill/>
        </p:spPr>
        <p:txBody>
          <a:bodyPr wrap="square" rtlCol="0">
            <a:spAutoFit/>
          </a:bodyPr>
          <a:lstStyle/>
          <a:p>
            <a:r>
              <a:rPr lang="en-US" dirty="0"/>
              <a:t>Select date </a:t>
            </a:r>
          </a:p>
        </p:txBody>
      </p:sp>
      <p:sp>
        <p:nvSpPr>
          <p:cNvPr id="4" name="Rectangle 3"/>
          <p:cNvSpPr/>
          <p:nvPr/>
        </p:nvSpPr>
        <p:spPr>
          <a:xfrm>
            <a:off x="685800" y="1447800"/>
            <a:ext cx="7467600" cy="2677656"/>
          </a:xfrm>
          <a:prstGeom prst="rect">
            <a:avLst/>
          </a:prstGeom>
        </p:spPr>
        <p:txBody>
          <a:bodyPr wrap="square">
            <a:spAutoFit/>
          </a:bodyPr>
          <a:lstStyle/>
          <a:p>
            <a:r>
              <a:rPr lang="en-US" sz="2400" dirty="0"/>
              <a:t>SELECT </a:t>
            </a:r>
            <a:r>
              <a:rPr lang="en-US" sz="2400" dirty="0" err="1"/>
              <a:t>Order_date</a:t>
            </a:r>
            <a:endParaRPr lang="en-US" sz="2400" dirty="0"/>
          </a:p>
          <a:p>
            <a:r>
              <a:rPr lang="en-US" sz="2400" dirty="0"/>
              <a:t>,</a:t>
            </a:r>
            <a:r>
              <a:rPr lang="en-US" sz="2400" dirty="0" err="1"/>
              <a:t>Order_date</a:t>
            </a:r>
            <a:r>
              <a:rPr lang="en-US" sz="2400" dirty="0"/>
              <a:t> +60 </a:t>
            </a:r>
            <a:r>
              <a:rPr lang="en-US" sz="2400" b="1" dirty="0"/>
              <a:t>AS </a:t>
            </a:r>
            <a:r>
              <a:rPr lang="en-US" sz="2400" b="1" dirty="0" err="1"/>
              <a:t>Due_Date</a:t>
            </a:r>
            <a:endParaRPr lang="en-US" sz="2400" b="1" dirty="0"/>
          </a:p>
          <a:p>
            <a:r>
              <a:rPr lang="en-US" sz="2400" dirty="0"/>
              <a:t>,</a:t>
            </a:r>
            <a:r>
              <a:rPr lang="en-US" sz="2400" dirty="0" err="1"/>
              <a:t>Order_total</a:t>
            </a:r>
            <a:r>
              <a:rPr lang="en-US" sz="2400" dirty="0"/>
              <a:t> ,</a:t>
            </a:r>
            <a:r>
              <a:rPr lang="en-US" sz="2400" b="1" dirty="0" err="1"/>
              <a:t>Due_date</a:t>
            </a:r>
            <a:r>
              <a:rPr lang="en-US" sz="2400" b="1" dirty="0"/>
              <a:t> -10 (Title 'Discount Date')</a:t>
            </a:r>
          </a:p>
          <a:p>
            <a:r>
              <a:rPr lang="en-US" sz="2400" dirty="0"/>
              <a:t>,</a:t>
            </a:r>
            <a:r>
              <a:rPr lang="en-US" sz="2400" dirty="0" err="1"/>
              <a:t>Order_total</a:t>
            </a:r>
            <a:r>
              <a:rPr lang="en-US" sz="2400" dirty="0"/>
              <a:t>*.98 (FORMAT '$$$$,$$$.99', Title 'Discounted')</a:t>
            </a:r>
          </a:p>
          <a:p>
            <a:r>
              <a:rPr lang="en-US" sz="2400" dirty="0"/>
              <a:t>FROM </a:t>
            </a:r>
            <a:r>
              <a:rPr lang="en-US" sz="2400" dirty="0" err="1"/>
              <a:t>Order_table</a:t>
            </a:r>
            <a:endParaRPr lang="en-US" sz="2400" dirty="0"/>
          </a:p>
          <a:p>
            <a:r>
              <a:rPr lang="en-US" sz="2400" dirty="0"/>
              <a:t>WHERE </a:t>
            </a:r>
            <a:r>
              <a:rPr lang="en-US" sz="2400" dirty="0" err="1"/>
              <a:t>Order_date</a:t>
            </a:r>
            <a:r>
              <a:rPr lang="en-US" sz="2400" dirty="0"/>
              <a:t> &gt; 981231 ;</a:t>
            </a:r>
            <a:endParaRPr lang="en-US" sz="2400" b="1" dirty="0"/>
          </a:p>
        </p:txBody>
      </p:sp>
      <p:sp>
        <p:nvSpPr>
          <p:cNvPr id="5" name="Rectangle 4"/>
          <p:cNvSpPr/>
          <p:nvPr/>
        </p:nvSpPr>
        <p:spPr>
          <a:xfrm>
            <a:off x="685800" y="4180344"/>
            <a:ext cx="4572000" cy="2677656"/>
          </a:xfrm>
          <a:prstGeom prst="rect">
            <a:avLst/>
          </a:prstGeom>
        </p:spPr>
        <p:txBody>
          <a:bodyPr>
            <a:spAutoFit/>
          </a:bodyPr>
          <a:lstStyle/>
          <a:p>
            <a:r>
              <a:rPr lang="en-US" sz="2400" dirty="0"/>
              <a:t>SELECT </a:t>
            </a:r>
            <a:r>
              <a:rPr lang="en-US" sz="2400" dirty="0" err="1"/>
              <a:t>Order_date</a:t>
            </a:r>
            <a:endParaRPr lang="en-US" sz="2400" dirty="0"/>
          </a:p>
          <a:p>
            <a:r>
              <a:rPr lang="en-US" sz="2400" dirty="0"/>
              <a:t>,</a:t>
            </a:r>
            <a:r>
              <a:rPr lang="en-US" sz="2400" dirty="0" err="1"/>
              <a:t>Order_date</a:t>
            </a:r>
            <a:r>
              <a:rPr lang="en-US" sz="2400" dirty="0"/>
              <a:t> +365 (Title 'Year Later Date')</a:t>
            </a:r>
          </a:p>
          <a:p>
            <a:r>
              <a:rPr lang="en-US" sz="2400" dirty="0"/>
              <a:t>,</a:t>
            </a:r>
            <a:r>
              <a:rPr lang="en-US" sz="2400" dirty="0" err="1"/>
              <a:t>Order_total</a:t>
            </a:r>
            <a:r>
              <a:rPr lang="en-US" sz="2400" dirty="0"/>
              <a:t> (FORMAT '$$$$,$$$.99')</a:t>
            </a:r>
          </a:p>
          <a:p>
            <a:r>
              <a:rPr lang="en-US" sz="2400" dirty="0"/>
              <a:t>FROM </a:t>
            </a:r>
            <a:r>
              <a:rPr lang="en-US" sz="2400" dirty="0" err="1"/>
              <a:t>Order_table</a:t>
            </a:r>
            <a:endParaRPr lang="en-US" sz="2400" dirty="0"/>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srcRect/>
          <a:stretch>
            <a:fillRect/>
          </a:stretch>
        </p:blipFill>
        <p:spPr bwMode="auto">
          <a:xfrm>
            <a:off x="1295400" y="304800"/>
            <a:ext cx="6553200" cy="5586413"/>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609600"/>
            <a:ext cx="8610600" cy="2246769"/>
          </a:xfrm>
          <a:prstGeom prst="rect">
            <a:avLst/>
          </a:prstGeom>
        </p:spPr>
        <p:txBody>
          <a:bodyPr wrap="square">
            <a:spAutoFit/>
          </a:bodyPr>
          <a:lstStyle/>
          <a:p>
            <a:r>
              <a:rPr lang="en-US" sz="2800" b="1" dirty="0"/>
              <a:t>SELECT ADD_MONTHS(</a:t>
            </a:r>
            <a:r>
              <a:rPr lang="en-US" sz="2800" b="1" dirty="0" err="1"/>
              <a:t>Order_date</a:t>
            </a:r>
            <a:r>
              <a:rPr lang="en-US" sz="2800" b="1" dirty="0"/>
              <a:t>, 2) (Title 'Due Date')</a:t>
            </a:r>
          </a:p>
          <a:p>
            <a:r>
              <a:rPr lang="en-US" sz="2800" b="1" dirty="0"/>
              <a:t>,</a:t>
            </a:r>
            <a:r>
              <a:rPr lang="en-US" sz="2800" b="1" dirty="0" err="1"/>
              <a:t>Order_date</a:t>
            </a:r>
            <a:r>
              <a:rPr lang="en-US" sz="2800" b="1" dirty="0"/>
              <a:t> (FORMAT 'YYYY-MM-DD')</a:t>
            </a:r>
          </a:p>
          <a:p>
            <a:r>
              <a:rPr lang="en-US" sz="2800" b="1" dirty="0"/>
              <a:t>,</a:t>
            </a:r>
            <a:r>
              <a:rPr lang="en-US" sz="2800" b="1" dirty="0" err="1"/>
              <a:t>Order_total</a:t>
            </a:r>
            <a:r>
              <a:rPr lang="en-US" sz="2800" b="1" dirty="0"/>
              <a:t> (FORMAT '$$$$,$$$.99')</a:t>
            </a:r>
          </a:p>
          <a:p>
            <a:r>
              <a:rPr lang="en-US" sz="2800" b="1" dirty="0"/>
              <a:t>FROM </a:t>
            </a:r>
            <a:r>
              <a:rPr lang="en-US" sz="2800" b="1" dirty="0" err="1"/>
              <a:t>Order_table</a:t>
            </a:r>
            <a:endParaRPr lang="en-US" sz="2800" b="1" dirty="0"/>
          </a:p>
          <a:p>
            <a:r>
              <a:rPr lang="en-US" sz="2800" b="1" dirty="0"/>
              <a:t>ORDER BY 2 ;</a:t>
            </a:r>
            <a:endParaRPr lang="en-US" sz="1600" b="1" dirty="0"/>
          </a:p>
        </p:txBody>
      </p:sp>
      <p:sp>
        <p:nvSpPr>
          <p:cNvPr id="4" name="Rectangle 3"/>
          <p:cNvSpPr/>
          <p:nvPr/>
        </p:nvSpPr>
        <p:spPr>
          <a:xfrm>
            <a:off x="304800" y="3352800"/>
            <a:ext cx="8382000" cy="2677656"/>
          </a:xfrm>
          <a:prstGeom prst="rect">
            <a:avLst/>
          </a:prstGeom>
        </p:spPr>
        <p:txBody>
          <a:bodyPr wrap="square">
            <a:spAutoFit/>
          </a:bodyPr>
          <a:lstStyle/>
          <a:p>
            <a:r>
              <a:rPr lang="en-US" sz="2800" b="1" dirty="0"/>
              <a:t>SELECT EXTRACT(YEAR FROM '2000-10-01') AS </a:t>
            </a:r>
            <a:r>
              <a:rPr lang="en-US" sz="2800" b="1" dirty="0" err="1"/>
              <a:t>Yr_Part</a:t>
            </a:r>
            <a:endParaRPr lang="en-US" sz="2800" b="1" dirty="0"/>
          </a:p>
          <a:p>
            <a:r>
              <a:rPr lang="en-US" sz="2800" b="1" dirty="0"/>
              <a:t>,EXTRACT(MONTH FROM '2000-10-01') AS </a:t>
            </a:r>
            <a:r>
              <a:rPr lang="en-US" sz="2800" b="1" dirty="0" err="1"/>
              <a:t>Mth_Part</a:t>
            </a:r>
            <a:endParaRPr lang="en-US" sz="2800" b="1" dirty="0"/>
          </a:p>
          <a:p>
            <a:r>
              <a:rPr lang="en-US" sz="2800" b="1" dirty="0"/>
              <a:t>,EXTRACT(DAY FROM '2000-10-01') AS </a:t>
            </a:r>
            <a:r>
              <a:rPr lang="en-US" sz="2800" b="1" dirty="0" err="1"/>
              <a:t>Day_Part</a:t>
            </a:r>
            <a:endParaRPr lang="en-US" sz="2800" b="1" dirty="0"/>
          </a:p>
          <a:p>
            <a:r>
              <a:rPr lang="en-US" sz="2800" b="1" dirty="0"/>
              <a:t>,EXTRACT(HOUR FROM '10:01:30') AS </a:t>
            </a:r>
            <a:r>
              <a:rPr lang="en-US" sz="2800" b="1" dirty="0" err="1"/>
              <a:t>Hr_Part</a:t>
            </a:r>
            <a:endParaRPr lang="en-US" sz="2800" b="1" dirty="0"/>
          </a:p>
          <a:p>
            <a:r>
              <a:rPr lang="en-US" sz="2800" b="1" dirty="0"/>
              <a:t>,EXTRACT(MINUTE FROM '10:01:30') AS </a:t>
            </a:r>
            <a:r>
              <a:rPr lang="en-US" sz="2800" b="1" dirty="0" err="1"/>
              <a:t>Min_Part</a:t>
            </a:r>
            <a:endParaRPr lang="en-US" sz="2800" b="1" dirty="0"/>
          </a:p>
          <a:p>
            <a:r>
              <a:rPr lang="en-US" sz="2800" b="1" dirty="0"/>
              <a:t>,EXTRACT(SECOND FROM '10:01:30') AS </a:t>
            </a:r>
            <a:r>
              <a:rPr lang="en-US" sz="2800" b="1" dirty="0" err="1"/>
              <a:t>Sec_Part</a:t>
            </a:r>
            <a:r>
              <a:rPr lang="en-US" sz="2800" b="1"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7543800" cy="1015663"/>
          </a:xfrm>
          <a:prstGeom prst="rect">
            <a:avLst/>
          </a:prstGeom>
        </p:spPr>
        <p:txBody>
          <a:bodyPr wrap="square">
            <a:spAutoFit/>
          </a:bodyPr>
          <a:lstStyle/>
          <a:p>
            <a:r>
              <a:rPr lang="en-US" sz="2000" b="1" dirty="0"/>
              <a:t>SELECT EXTRACT(Month FROM </a:t>
            </a:r>
            <a:r>
              <a:rPr lang="en-US" sz="2000" b="1" dirty="0" err="1"/>
              <a:t>Order_date</a:t>
            </a:r>
            <a:r>
              <a:rPr lang="en-US" sz="2000" b="1" dirty="0"/>
              <a:t>)</a:t>
            </a:r>
          </a:p>
          <a:p>
            <a:r>
              <a:rPr lang="en-US" sz="2000" b="1" dirty="0"/>
              <a:t>,COUNT(*) AS </a:t>
            </a:r>
            <a:r>
              <a:rPr lang="en-US" sz="2000" b="1" dirty="0" err="1"/>
              <a:t>Nbr_of_rows</a:t>
            </a:r>
            <a:endParaRPr lang="en-US" sz="2000" b="1" dirty="0"/>
          </a:p>
          <a:p>
            <a:r>
              <a:rPr lang="en-US" sz="2000" b="1" dirty="0"/>
              <a:t>,AVG(</a:t>
            </a:r>
            <a:r>
              <a:rPr lang="en-US" sz="2000" b="1" dirty="0" err="1"/>
              <a:t>Order_total</a:t>
            </a:r>
            <a:r>
              <a:rPr lang="en-US" sz="2000" b="1" dirty="0"/>
              <a:t>) FROM </a:t>
            </a:r>
            <a:r>
              <a:rPr lang="en-US" sz="2000" b="1" dirty="0" err="1"/>
              <a:t>Order_table</a:t>
            </a:r>
            <a:r>
              <a:rPr lang="en-US" sz="2000" b="1" dirty="0"/>
              <a:t> GROUP BY 1 ORDER BY 1 ;</a:t>
            </a:r>
          </a:p>
        </p:txBody>
      </p:sp>
      <p:sp>
        <p:nvSpPr>
          <p:cNvPr id="3" name="Rectangle 2"/>
          <p:cNvSpPr/>
          <p:nvPr/>
        </p:nvSpPr>
        <p:spPr>
          <a:xfrm>
            <a:off x="457200" y="1981200"/>
            <a:ext cx="8382000" cy="461665"/>
          </a:xfrm>
          <a:prstGeom prst="rect">
            <a:avLst/>
          </a:prstGeom>
        </p:spPr>
        <p:txBody>
          <a:bodyPr wrap="square">
            <a:spAutoFit/>
          </a:bodyPr>
          <a:lstStyle/>
          <a:p>
            <a:r>
              <a:rPr lang="en-US" sz="2400" dirty="0" err="1"/>
              <a:t>sel</a:t>
            </a:r>
            <a:r>
              <a:rPr lang="en-US" sz="2400" dirty="0"/>
              <a:t> * from </a:t>
            </a:r>
            <a:r>
              <a:rPr lang="en-US" sz="2400" b="1" dirty="0" err="1"/>
              <a:t>sys_calendar.calendar</a:t>
            </a:r>
            <a:r>
              <a:rPr lang="en-US" sz="2400" b="1" dirty="0"/>
              <a:t> </a:t>
            </a:r>
            <a:r>
              <a:rPr lang="en-US" sz="2400" dirty="0"/>
              <a:t>where </a:t>
            </a:r>
            <a:r>
              <a:rPr lang="en-US" sz="2400" b="1" dirty="0" err="1"/>
              <a:t>calendar_date</a:t>
            </a:r>
            <a:r>
              <a:rPr lang="en-US" sz="2400" b="1" dirty="0"/>
              <a:t>=1011001 ;</a:t>
            </a:r>
            <a:endParaRPr lang="en-US" sz="2400" dirty="0"/>
          </a:p>
        </p:txBody>
      </p:sp>
      <p:sp>
        <p:nvSpPr>
          <p:cNvPr id="4" name="Rectangle 3"/>
          <p:cNvSpPr/>
          <p:nvPr/>
        </p:nvSpPr>
        <p:spPr>
          <a:xfrm>
            <a:off x="533400" y="2743200"/>
            <a:ext cx="6934200" cy="3539430"/>
          </a:xfrm>
          <a:prstGeom prst="rect">
            <a:avLst/>
          </a:prstGeom>
        </p:spPr>
        <p:txBody>
          <a:bodyPr wrap="square">
            <a:spAutoFit/>
          </a:bodyPr>
          <a:lstStyle/>
          <a:p>
            <a:r>
              <a:rPr lang="en-US" sz="2800" dirty="0"/>
              <a:t>SELECT </a:t>
            </a:r>
            <a:r>
              <a:rPr lang="en-US" sz="2800" dirty="0" err="1"/>
              <a:t>Order_date</a:t>
            </a:r>
            <a:endParaRPr lang="en-US" sz="2800" dirty="0"/>
          </a:p>
          <a:p>
            <a:r>
              <a:rPr lang="en-US" sz="2800" dirty="0"/>
              <a:t>,</a:t>
            </a:r>
            <a:r>
              <a:rPr lang="en-US" sz="2800" dirty="0" err="1"/>
              <a:t>Order_total</a:t>
            </a:r>
            <a:r>
              <a:rPr lang="en-US" sz="2800" dirty="0"/>
              <a:t> ,</a:t>
            </a:r>
            <a:r>
              <a:rPr lang="en-US" sz="2800" dirty="0" err="1"/>
              <a:t>Quarter_of_Year</a:t>
            </a:r>
            <a:endParaRPr lang="en-US" sz="2800" dirty="0"/>
          </a:p>
          <a:p>
            <a:r>
              <a:rPr lang="en-US" sz="2800" dirty="0"/>
              <a:t>,</a:t>
            </a:r>
            <a:r>
              <a:rPr lang="en-US" sz="2800" dirty="0" err="1"/>
              <a:t>Week_of_Month</a:t>
            </a:r>
            <a:endParaRPr lang="en-US" sz="2800" dirty="0"/>
          </a:p>
          <a:p>
            <a:r>
              <a:rPr lang="en-US" sz="2800" dirty="0"/>
              <a:t>FROM </a:t>
            </a:r>
            <a:r>
              <a:rPr lang="en-US" sz="2800" b="1" dirty="0" err="1"/>
              <a:t>Order_table</a:t>
            </a:r>
            <a:r>
              <a:rPr lang="en-US" sz="2800" b="1" dirty="0"/>
              <a:t> INNER JOIN </a:t>
            </a:r>
            <a:r>
              <a:rPr lang="en-US" sz="2800" b="1" dirty="0" err="1"/>
              <a:t>Sys_Calendar.Calendar</a:t>
            </a:r>
            <a:endParaRPr lang="en-US" sz="2800" b="1" dirty="0"/>
          </a:p>
          <a:p>
            <a:r>
              <a:rPr lang="en-US" sz="2800" b="1" dirty="0"/>
              <a:t>ON </a:t>
            </a:r>
            <a:r>
              <a:rPr lang="en-US" sz="2800" b="1" dirty="0" err="1"/>
              <a:t>Order_date</a:t>
            </a:r>
            <a:r>
              <a:rPr lang="en-US" sz="2800" b="1" dirty="0"/>
              <a:t> = </a:t>
            </a:r>
            <a:r>
              <a:rPr lang="en-US" sz="2800" b="1" dirty="0" err="1"/>
              <a:t>calendar_date</a:t>
            </a:r>
            <a:endParaRPr lang="en-US" sz="2800" b="1" dirty="0"/>
          </a:p>
          <a:p>
            <a:r>
              <a:rPr lang="en-US" sz="2800" dirty="0"/>
              <a:t>WHERE </a:t>
            </a:r>
            <a:r>
              <a:rPr lang="en-US" sz="2800" b="1" dirty="0" err="1"/>
              <a:t>Quarter_of_Year</a:t>
            </a:r>
            <a:r>
              <a:rPr lang="en-US" sz="2800" b="1" dirty="0"/>
              <a:t> = 3</a:t>
            </a:r>
          </a:p>
          <a:p>
            <a:r>
              <a:rPr lang="en-US" sz="2800" dirty="0"/>
              <a:t>AND </a:t>
            </a:r>
            <a:r>
              <a:rPr lang="en-US" sz="2800" b="1" dirty="0" err="1"/>
              <a:t>Week_of_Month</a:t>
            </a:r>
            <a:r>
              <a:rPr lang="en-US" sz="2800" b="1" dirty="0"/>
              <a:t> &lt; 2;</a:t>
            </a:r>
            <a:endParaRPr 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772400" cy="5509200"/>
          </a:xfrm>
          <a:prstGeom prst="rect">
            <a:avLst/>
          </a:prstGeom>
        </p:spPr>
        <p:txBody>
          <a:bodyPr wrap="square">
            <a:spAutoFit/>
          </a:bodyPr>
          <a:lstStyle/>
          <a:p>
            <a:r>
              <a:rPr lang="en-US" sz="3200" dirty="0"/>
              <a:t>SELECT </a:t>
            </a:r>
            <a:r>
              <a:rPr lang="en-US" sz="3200" dirty="0" err="1"/>
              <a:t>Order_date</a:t>
            </a:r>
            <a:endParaRPr lang="en-US" sz="3200" dirty="0"/>
          </a:p>
          <a:p>
            <a:r>
              <a:rPr lang="en-US" sz="3200" dirty="0"/>
              <a:t>,</a:t>
            </a:r>
            <a:r>
              <a:rPr lang="en-US" sz="3200" dirty="0" err="1"/>
              <a:t>Order_total</a:t>
            </a:r>
            <a:r>
              <a:rPr lang="en-US" sz="3200" dirty="0"/>
              <a:t> (FORMAT '$$$$,$$$.99')</a:t>
            </a:r>
          </a:p>
          <a:p>
            <a:r>
              <a:rPr lang="en-US" sz="3200" dirty="0"/>
              <a:t>,</a:t>
            </a:r>
            <a:r>
              <a:rPr lang="en-US" sz="3200" dirty="0" err="1"/>
              <a:t>Day_of_Week</a:t>
            </a:r>
            <a:endParaRPr lang="en-US" sz="3200" dirty="0"/>
          </a:p>
          <a:p>
            <a:r>
              <a:rPr lang="en-US" sz="3200" dirty="0"/>
              <a:t>,</a:t>
            </a:r>
            <a:r>
              <a:rPr lang="en-US" sz="3200" dirty="0" err="1"/>
              <a:t>Wkday_Day</a:t>
            </a:r>
            <a:endParaRPr lang="en-US" sz="3200" dirty="0"/>
          </a:p>
          <a:p>
            <a:r>
              <a:rPr lang="en-US" sz="3200" dirty="0"/>
              <a:t>FROM </a:t>
            </a:r>
            <a:r>
              <a:rPr lang="en-US" sz="3200" b="1" dirty="0" err="1"/>
              <a:t>Order_table</a:t>
            </a:r>
            <a:r>
              <a:rPr lang="en-US" sz="3200" b="1" dirty="0"/>
              <a:t> INNER JOIN </a:t>
            </a:r>
            <a:r>
              <a:rPr lang="en-US" sz="3200" b="1" dirty="0" err="1"/>
              <a:t>Sys_Calendar.Calendar</a:t>
            </a:r>
            <a:endParaRPr lang="en-US" sz="3200" b="1" dirty="0"/>
          </a:p>
          <a:p>
            <a:r>
              <a:rPr lang="en-US" sz="3200" b="1" dirty="0"/>
              <a:t>ON </a:t>
            </a:r>
            <a:r>
              <a:rPr lang="en-US" sz="3200" b="1" dirty="0" err="1"/>
              <a:t>order_date</a:t>
            </a:r>
            <a:r>
              <a:rPr lang="en-US" sz="3200" b="1" dirty="0"/>
              <a:t> = </a:t>
            </a:r>
            <a:r>
              <a:rPr lang="en-US" sz="3200" b="1" dirty="0" err="1"/>
              <a:t>calendar_date</a:t>
            </a:r>
            <a:endParaRPr lang="en-US" sz="3200" b="1" dirty="0"/>
          </a:p>
          <a:p>
            <a:r>
              <a:rPr lang="en-US" sz="3200" b="1" dirty="0"/>
              <a:t>INNER JOIN </a:t>
            </a:r>
            <a:r>
              <a:rPr lang="en-US" sz="3200" b="1" dirty="0" err="1"/>
              <a:t>Week_Days</a:t>
            </a:r>
            <a:endParaRPr lang="en-US" sz="3200" b="1" dirty="0"/>
          </a:p>
          <a:p>
            <a:r>
              <a:rPr lang="en-US" sz="3200" b="1" dirty="0"/>
              <a:t>ON </a:t>
            </a:r>
            <a:r>
              <a:rPr lang="en-US" sz="3200" b="1" dirty="0" err="1"/>
              <a:t>Day_of_Week</a:t>
            </a:r>
            <a:r>
              <a:rPr lang="en-US" sz="3200" b="1" dirty="0"/>
              <a:t> = </a:t>
            </a:r>
            <a:r>
              <a:rPr lang="en-US" sz="3200" b="1" dirty="0" err="1"/>
              <a:t>Wkday_no</a:t>
            </a:r>
            <a:endParaRPr lang="en-US" sz="3200" b="1" dirty="0"/>
          </a:p>
          <a:p>
            <a:r>
              <a:rPr lang="en-US" sz="3200" dirty="0"/>
              <a:t>WHERE </a:t>
            </a:r>
            <a:r>
              <a:rPr lang="en-US" sz="3200" dirty="0" err="1"/>
              <a:t>Quarter_of_Year</a:t>
            </a:r>
            <a:r>
              <a:rPr lang="en-US" sz="3200" dirty="0"/>
              <a:t> = 3</a:t>
            </a:r>
          </a:p>
          <a:p>
            <a:r>
              <a:rPr lang="en-US" sz="3200" dirty="0"/>
              <a:t>AND </a:t>
            </a:r>
            <a:r>
              <a:rPr lang="en-US" sz="3200" dirty="0" err="1"/>
              <a:t>Week_of_Month</a:t>
            </a:r>
            <a:r>
              <a:rPr lang="en-US" sz="3200" dirty="0"/>
              <a:t> &lt; 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305800" cy="3416320"/>
          </a:xfrm>
          <a:prstGeom prst="rect">
            <a:avLst/>
          </a:prstGeom>
        </p:spPr>
        <p:txBody>
          <a:bodyPr wrap="square">
            <a:spAutoFit/>
          </a:bodyPr>
          <a:lstStyle/>
          <a:p>
            <a:r>
              <a:rPr lang="en-US" sz="2400" dirty="0"/>
              <a:t>SELECT  </a:t>
            </a:r>
            <a:r>
              <a:rPr lang="en-US" sz="2400" b="1" dirty="0"/>
              <a:t>,CHARACTERS(</a:t>
            </a:r>
            <a:r>
              <a:rPr lang="en-US" sz="2400" b="1" dirty="0" err="1"/>
              <a:t>First_name</a:t>
            </a:r>
            <a:r>
              <a:rPr lang="en-US" sz="2400" b="1" dirty="0"/>
              <a:t>) AS </a:t>
            </a:r>
            <a:r>
              <a:rPr lang="en-US" sz="2400" b="1" dirty="0" err="1"/>
              <a:t>C_length</a:t>
            </a:r>
            <a:endParaRPr lang="en-US" sz="2400" b="1" dirty="0"/>
          </a:p>
          <a:p>
            <a:r>
              <a:rPr lang="en-US" sz="2400" dirty="0"/>
              <a:t>FROM </a:t>
            </a:r>
            <a:r>
              <a:rPr lang="en-US" sz="2400" dirty="0" err="1"/>
              <a:t>Employee_table</a:t>
            </a:r>
            <a:r>
              <a:rPr lang="en-US" sz="2400" dirty="0"/>
              <a:t> WHERE </a:t>
            </a:r>
            <a:r>
              <a:rPr lang="en-US" sz="2400" b="1" dirty="0"/>
              <a:t>CHARACTERS(</a:t>
            </a:r>
            <a:r>
              <a:rPr lang="en-US" sz="2400" b="1" dirty="0" err="1"/>
              <a:t>First_name</a:t>
            </a:r>
            <a:r>
              <a:rPr lang="en-US" sz="2400" b="1" dirty="0"/>
              <a:t>) &lt; 7 ;</a:t>
            </a:r>
          </a:p>
          <a:p>
            <a:endParaRPr lang="en-US" sz="2400" b="1" dirty="0"/>
          </a:p>
          <a:p>
            <a:r>
              <a:rPr lang="en-US" sz="2400" dirty="0"/>
              <a:t>SELECT </a:t>
            </a:r>
            <a:r>
              <a:rPr lang="en-US" sz="2400" dirty="0" err="1"/>
              <a:t>Last_name</a:t>
            </a:r>
            <a:r>
              <a:rPr lang="en-US" sz="2400" dirty="0"/>
              <a:t> </a:t>
            </a:r>
            <a:r>
              <a:rPr lang="en-US" sz="2400" b="1" dirty="0"/>
              <a:t>,CHAR(</a:t>
            </a:r>
            <a:r>
              <a:rPr lang="en-US" sz="2400" b="1" dirty="0" err="1"/>
              <a:t>Last_name</a:t>
            </a:r>
            <a:r>
              <a:rPr lang="en-US" sz="2400" b="1" dirty="0"/>
              <a:t>) AS </a:t>
            </a:r>
            <a:r>
              <a:rPr lang="en-US" sz="2400" b="1" dirty="0" err="1"/>
              <a:t>C_length</a:t>
            </a:r>
            <a:endParaRPr lang="en-US" sz="2400" b="1" dirty="0"/>
          </a:p>
          <a:p>
            <a:r>
              <a:rPr lang="en-US" sz="2400" dirty="0"/>
              <a:t>FROM </a:t>
            </a:r>
            <a:r>
              <a:rPr lang="en-US" sz="2400" dirty="0" err="1"/>
              <a:t>Employee_table</a:t>
            </a:r>
            <a:r>
              <a:rPr lang="en-US" sz="2400" dirty="0"/>
              <a:t>  </a:t>
            </a:r>
            <a:r>
              <a:rPr lang="en-US" sz="2400" b="1" dirty="0"/>
              <a:t>WHERE CHARACTERS(</a:t>
            </a:r>
            <a:r>
              <a:rPr lang="en-US" sz="2400" b="1" dirty="0" err="1"/>
              <a:t>First_name</a:t>
            </a:r>
            <a:r>
              <a:rPr lang="en-US" sz="2400" b="1" dirty="0"/>
              <a:t>) &lt; 7</a:t>
            </a:r>
          </a:p>
          <a:p>
            <a:endParaRPr lang="en-US" sz="2400" b="1" dirty="0"/>
          </a:p>
          <a:p>
            <a:r>
              <a:rPr lang="en-US" sz="2400" dirty="0"/>
              <a:t>SELECT </a:t>
            </a:r>
            <a:r>
              <a:rPr lang="en-US" sz="2400" dirty="0" err="1"/>
              <a:t>First_name</a:t>
            </a:r>
            <a:r>
              <a:rPr lang="en-US" sz="2400" dirty="0"/>
              <a:t> </a:t>
            </a:r>
            <a:r>
              <a:rPr lang="en-US" sz="2400" b="1" dirty="0"/>
              <a:t>,CHARACTER_LENGTH(</a:t>
            </a:r>
            <a:r>
              <a:rPr lang="en-US" sz="2400" b="1" dirty="0" err="1"/>
              <a:t>First_name</a:t>
            </a:r>
            <a:r>
              <a:rPr lang="en-US" sz="2400" b="1" dirty="0"/>
              <a:t>) AS </a:t>
            </a:r>
            <a:r>
              <a:rPr lang="en-US" sz="2400" b="1" dirty="0" err="1"/>
              <a:t>C_length</a:t>
            </a:r>
            <a:r>
              <a:rPr lang="en-US" sz="2400" b="1" dirty="0"/>
              <a:t> </a:t>
            </a:r>
            <a:r>
              <a:rPr lang="en-US" sz="2400" dirty="0"/>
              <a:t>FROM </a:t>
            </a:r>
            <a:r>
              <a:rPr lang="en-US" sz="2400" dirty="0" err="1"/>
              <a:t>Employee_table</a:t>
            </a:r>
            <a:endParaRPr lang="en-US" sz="2400" dirty="0"/>
          </a:p>
          <a:p>
            <a:r>
              <a:rPr lang="en-US" sz="2400" b="1" dirty="0"/>
              <a:t>WHERE CHARACTER_LENGTH(</a:t>
            </a:r>
            <a:r>
              <a:rPr lang="en-US" sz="2400" b="1" dirty="0" err="1"/>
              <a:t>First_name</a:t>
            </a:r>
            <a:r>
              <a:rPr lang="en-US" sz="2400" b="1" dirty="0"/>
              <a:t>) &lt; 7 ;</a:t>
            </a:r>
            <a:endParaRPr lang="en-US" sz="2400" dirty="0"/>
          </a:p>
        </p:txBody>
      </p:sp>
      <p:sp>
        <p:nvSpPr>
          <p:cNvPr id="3" name="Rectangle 2"/>
          <p:cNvSpPr/>
          <p:nvPr/>
        </p:nvSpPr>
        <p:spPr>
          <a:xfrm>
            <a:off x="533400" y="4038600"/>
            <a:ext cx="7772400" cy="1938992"/>
          </a:xfrm>
          <a:prstGeom prst="rect">
            <a:avLst/>
          </a:prstGeom>
        </p:spPr>
        <p:txBody>
          <a:bodyPr wrap="square">
            <a:spAutoFit/>
          </a:bodyPr>
          <a:lstStyle/>
          <a:p>
            <a:r>
              <a:rPr lang="en-US" sz="2400" dirty="0"/>
              <a:t>SELECT </a:t>
            </a:r>
            <a:r>
              <a:rPr lang="en-US" sz="2400" b="1" dirty="0"/>
              <a:t>SUBSTRING('Partners' FROM 2 FOR 3) AS F2F3</a:t>
            </a:r>
          </a:p>
          <a:p>
            <a:r>
              <a:rPr lang="en-US" sz="2400" b="1" dirty="0"/>
              <a:t>, SUBSTRING('Partners' FROM 2) AS F2ALL</a:t>
            </a:r>
          </a:p>
          <a:p>
            <a:r>
              <a:rPr lang="en-US" sz="2400" b="1" dirty="0"/>
              <a:t>, SUBSTRING('Partners' FROM -1 FOR 6) AS BeforeF6</a:t>
            </a:r>
          </a:p>
          <a:p>
            <a:r>
              <a:rPr lang="en-US" sz="2400" b="1" dirty="0"/>
              <a:t>, SUBSTRING('Partners' FROM 6 FOR 3) AS </a:t>
            </a:r>
            <a:r>
              <a:rPr lang="en-US" sz="2400" b="1" dirty="0" err="1"/>
              <a:t>TooFar</a:t>
            </a:r>
            <a:endParaRPr lang="en-US" sz="2400" b="1" dirty="0"/>
          </a:p>
          <a:p>
            <a:r>
              <a:rPr lang="en-US" sz="2400" b="1" dirty="0"/>
              <a:t>, SUBSTRING('Partners' FROM 6 FOR 0) AS F6None ;</a:t>
            </a:r>
            <a:endParaRPr 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534400" cy="461665"/>
          </a:xfrm>
          <a:prstGeom prst="rect">
            <a:avLst/>
          </a:prstGeom>
        </p:spPr>
        <p:txBody>
          <a:bodyPr wrap="square">
            <a:spAutoFit/>
          </a:bodyPr>
          <a:lstStyle/>
          <a:p>
            <a:r>
              <a:rPr lang="en-US" sz="2400" dirty="0"/>
              <a:t>SELECT </a:t>
            </a:r>
            <a:r>
              <a:rPr lang="en-US" sz="2400" b="1" dirty="0" err="1"/>
              <a:t>First_name</a:t>
            </a:r>
            <a:r>
              <a:rPr lang="en-US" sz="2400" b="1" dirty="0"/>
              <a:t> ||' '|| </a:t>
            </a:r>
            <a:r>
              <a:rPr lang="en-US" sz="2400" b="1" dirty="0" err="1"/>
              <a:t>Last_name</a:t>
            </a:r>
            <a:r>
              <a:rPr lang="en-US" sz="2400" b="1" dirty="0"/>
              <a:t> as "Name“ from employees</a:t>
            </a:r>
            <a:endParaRPr lang="en-US" sz="2400" dirty="0"/>
          </a:p>
        </p:txBody>
      </p:sp>
      <p:sp>
        <p:nvSpPr>
          <p:cNvPr id="3" name="Rectangle 2"/>
          <p:cNvSpPr/>
          <p:nvPr/>
        </p:nvSpPr>
        <p:spPr>
          <a:xfrm>
            <a:off x="381000" y="1524000"/>
            <a:ext cx="8077200" cy="1200329"/>
          </a:xfrm>
          <a:prstGeom prst="rect">
            <a:avLst/>
          </a:prstGeom>
        </p:spPr>
        <p:txBody>
          <a:bodyPr wrap="square">
            <a:spAutoFit/>
          </a:bodyPr>
          <a:lstStyle/>
          <a:p>
            <a:r>
              <a:rPr lang="en-US" b="1" dirty="0"/>
              <a:t>Cumulative Sum Using the CSUM Function</a:t>
            </a:r>
          </a:p>
          <a:p>
            <a:endParaRPr lang="en-US" b="1" dirty="0"/>
          </a:p>
          <a:p>
            <a:r>
              <a:rPr lang="en-US" dirty="0"/>
              <a:t>The process of creating a cumulative sum means that data values in </a:t>
            </a:r>
          </a:p>
          <a:p>
            <a:r>
              <a:rPr lang="en-US" dirty="0"/>
              <a:t>sequential rows are added together</a:t>
            </a:r>
          </a:p>
        </p:txBody>
      </p:sp>
      <p:sp>
        <p:nvSpPr>
          <p:cNvPr id="4" name="Rectangle 3"/>
          <p:cNvSpPr/>
          <p:nvPr/>
        </p:nvSpPr>
        <p:spPr>
          <a:xfrm>
            <a:off x="381000" y="3048000"/>
            <a:ext cx="8534400" cy="2862322"/>
          </a:xfrm>
          <a:prstGeom prst="rect">
            <a:avLst/>
          </a:prstGeom>
        </p:spPr>
        <p:txBody>
          <a:bodyPr wrap="square">
            <a:spAutoFit/>
          </a:bodyPr>
          <a:lstStyle/>
          <a:p>
            <a:r>
              <a:rPr lang="en-US" b="1" dirty="0"/>
              <a:t>EMPLOYEE_TABLE SELECT EMPLOYEE_NO , FIRST_NAME, LAST_NAME, 		    SALARY ,CSUM(SALARY) FROM EMPLOYEE_TABLE</a:t>
            </a:r>
          </a:p>
          <a:p>
            <a:endParaRPr lang="en-US" b="1" dirty="0"/>
          </a:p>
          <a:p>
            <a:r>
              <a:rPr lang="en-US" b="1" dirty="0"/>
              <a:t>EMPLOYEE_TABLE SELECT EMPLOYEE_NO , FIRST_NAME, LAST_NAME, 		    SALARY ,CSUM(SALARY) FROM EMPLOYEE_TABLE</a:t>
            </a:r>
          </a:p>
          <a:p>
            <a:r>
              <a:rPr lang="en-US" b="1" dirty="0"/>
              <a:t>GROUP BY DEPT_NO</a:t>
            </a:r>
          </a:p>
          <a:p>
            <a:endParaRPr lang="en-US" b="1" dirty="0"/>
          </a:p>
          <a:p>
            <a:r>
              <a:rPr lang="en-US" b="1" dirty="0"/>
              <a:t>EMPLOYEE_TABLE SELECT EMPLOYEE_NO , FIRST_NAME, LAST_NAME, 		    SALARY ,</a:t>
            </a:r>
            <a:r>
              <a:rPr lang="en-US" b="1"/>
              <a:t>CSUM(1, EMPLOYEE_NO , FIRST_NAME, LAST_NAME) </a:t>
            </a:r>
            <a:r>
              <a:rPr lang="en-US" b="1" dirty="0"/>
              <a:t>FROM EMPLOYEE_TABLE</a:t>
            </a:r>
          </a:p>
          <a:p>
            <a:endParaRPr lang="en-US"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1354217" cy="369332"/>
          </a:xfrm>
          <a:prstGeom prst="rect">
            <a:avLst/>
          </a:prstGeom>
        </p:spPr>
        <p:txBody>
          <a:bodyPr wrap="none">
            <a:spAutoFit/>
          </a:bodyPr>
          <a:lstStyle/>
          <a:p>
            <a:r>
              <a:rPr lang="en-US" b="1" dirty="0"/>
              <a:t>NULLIFZERO</a:t>
            </a:r>
            <a:endParaRPr lang="en-US" dirty="0"/>
          </a:p>
        </p:txBody>
      </p:sp>
      <p:sp>
        <p:nvSpPr>
          <p:cNvPr id="3" name="Rectangle 2"/>
          <p:cNvSpPr/>
          <p:nvPr/>
        </p:nvSpPr>
        <p:spPr>
          <a:xfrm>
            <a:off x="762000" y="1066800"/>
            <a:ext cx="4572000" cy="6124754"/>
          </a:xfrm>
          <a:prstGeom prst="rect">
            <a:avLst/>
          </a:prstGeom>
        </p:spPr>
        <p:txBody>
          <a:bodyPr wrap="square">
            <a:spAutoFit/>
          </a:bodyPr>
          <a:lstStyle/>
          <a:p>
            <a:r>
              <a:rPr lang="en-US" sz="2800" dirty="0"/>
              <a:t>SELECT </a:t>
            </a:r>
            <a:r>
              <a:rPr lang="en-US" sz="2800" dirty="0" err="1"/>
              <a:t>Class_code</a:t>
            </a:r>
            <a:endParaRPr lang="en-US" sz="2800" dirty="0"/>
          </a:p>
          <a:p>
            <a:r>
              <a:rPr lang="en-US" sz="2800" dirty="0"/>
              <a:t>,</a:t>
            </a:r>
            <a:r>
              <a:rPr lang="en-US" sz="2800" dirty="0" err="1"/>
              <a:t>Grade_pt</a:t>
            </a:r>
            <a:r>
              <a:rPr lang="en-US" sz="2800" dirty="0"/>
              <a:t> / (</a:t>
            </a:r>
            <a:r>
              <a:rPr lang="en-US" sz="2800" dirty="0" err="1"/>
              <a:t>Grade_pt</a:t>
            </a:r>
            <a:r>
              <a:rPr lang="en-US" sz="2800" dirty="0"/>
              <a:t> * 2 )</a:t>
            </a:r>
          </a:p>
          <a:p>
            <a:r>
              <a:rPr lang="en-US" sz="2800" dirty="0"/>
              <a:t>FROM </a:t>
            </a:r>
            <a:r>
              <a:rPr lang="en-US" sz="2800" dirty="0" err="1"/>
              <a:t>Student_table</a:t>
            </a:r>
            <a:endParaRPr lang="en-US" sz="2800" dirty="0"/>
          </a:p>
          <a:p>
            <a:endParaRPr lang="en-US" sz="2800" dirty="0"/>
          </a:p>
          <a:p>
            <a:r>
              <a:rPr lang="en-US" sz="2800" dirty="0"/>
              <a:t>SELECT </a:t>
            </a:r>
            <a:r>
              <a:rPr lang="en-US" sz="2800" dirty="0" err="1"/>
              <a:t>Class_code</a:t>
            </a:r>
            <a:endParaRPr lang="en-US" sz="2800" dirty="0"/>
          </a:p>
          <a:p>
            <a:r>
              <a:rPr lang="en-US" sz="2800" dirty="0"/>
              <a:t>,</a:t>
            </a:r>
            <a:r>
              <a:rPr lang="en-US" sz="2800" dirty="0" err="1"/>
              <a:t>Grade_pt</a:t>
            </a:r>
            <a:r>
              <a:rPr lang="en-US" sz="2800" dirty="0"/>
              <a:t> / ( NULLIFZERO(</a:t>
            </a:r>
            <a:r>
              <a:rPr lang="en-US" sz="2800" dirty="0" err="1"/>
              <a:t>Grade_pt</a:t>
            </a:r>
            <a:r>
              <a:rPr lang="en-US" sz="2800" dirty="0"/>
              <a:t>) * 2 )</a:t>
            </a:r>
          </a:p>
          <a:p>
            <a:r>
              <a:rPr lang="en-US" sz="2800" dirty="0"/>
              <a:t>FROM </a:t>
            </a:r>
            <a:r>
              <a:rPr lang="en-US" sz="2800" dirty="0" err="1"/>
              <a:t>Student_table</a:t>
            </a:r>
            <a:endParaRPr lang="en-US" sz="2800" dirty="0"/>
          </a:p>
          <a:p>
            <a:endParaRPr lang="en-US" sz="2800" dirty="0"/>
          </a:p>
          <a:p>
            <a:r>
              <a:rPr lang="en-US" sz="2800" dirty="0"/>
              <a:t>Then with NULLIFZERO:</a:t>
            </a:r>
          </a:p>
          <a:p>
            <a:r>
              <a:rPr lang="en-US" sz="2800" dirty="0"/>
              <a:t>SELECT </a:t>
            </a:r>
            <a:r>
              <a:rPr lang="en-US" sz="2800" dirty="0" err="1"/>
              <a:t>Class_code</a:t>
            </a:r>
            <a:endParaRPr lang="en-US" sz="2800" dirty="0"/>
          </a:p>
          <a:p>
            <a:r>
              <a:rPr lang="en-US" sz="2800" dirty="0"/>
              <a:t>,AVG(NULLIFZERO(</a:t>
            </a:r>
            <a:r>
              <a:rPr lang="en-US" sz="2800" dirty="0" err="1"/>
              <a:t>Grade_pt</a:t>
            </a:r>
            <a:r>
              <a:rPr lang="en-US" sz="2800" dirty="0"/>
              <a:t>) )</a:t>
            </a:r>
          </a:p>
          <a:p>
            <a:r>
              <a:rPr lang="en-US" sz="2800" dirty="0"/>
              <a:t>FROM </a:t>
            </a:r>
            <a:r>
              <a:rPr lang="en-US" sz="2800" dirty="0" err="1"/>
              <a:t>Student_table</a:t>
            </a:r>
            <a:endParaRPr lang="en-US" sz="2800" dirty="0"/>
          </a:p>
          <a:p>
            <a:endParaRPr lang="en-US" sz="2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6096000" cy="5262979"/>
          </a:xfrm>
          <a:prstGeom prst="rect">
            <a:avLst/>
          </a:prstGeom>
        </p:spPr>
        <p:txBody>
          <a:bodyPr wrap="square">
            <a:spAutoFit/>
          </a:bodyPr>
          <a:lstStyle/>
          <a:p>
            <a:r>
              <a:rPr lang="en-US" sz="2800" dirty="0"/>
              <a:t>SELECT </a:t>
            </a:r>
            <a:r>
              <a:rPr lang="en-US" sz="2800" dirty="0" err="1"/>
              <a:t>Grade_pt</a:t>
            </a:r>
            <a:r>
              <a:rPr lang="en-US" sz="2800" dirty="0"/>
              <a:t> / (</a:t>
            </a:r>
            <a:r>
              <a:rPr lang="en-US" sz="2800" dirty="0" err="1"/>
              <a:t>Grade_pt</a:t>
            </a:r>
            <a:r>
              <a:rPr lang="en-US" sz="2800" dirty="0"/>
              <a:t> * 2 )</a:t>
            </a:r>
          </a:p>
          <a:p>
            <a:r>
              <a:rPr lang="en-US" sz="2800" dirty="0"/>
              <a:t>, AVG(NULLIF(Grade_pt,0) )</a:t>
            </a:r>
          </a:p>
          <a:p>
            <a:r>
              <a:rPr lang="en-US" sz="2800" dirty="0"/>
              <a:t>FROM </a:t>
            </a:r>
            <a:r>
              <a:rPr lang="en-US" sz="2800" dirty="0" err="1"/>
              <a:t>Student_table</a:t>
            </a:r>
            <a:endParaRPr lang="en-US" sz="2800" dirty="0"/>
          </a:p>
          <a:p>
            <a:endParaRPr lang="en-US" sz="2800" dirty="0"/>
          </a:p>
          <a:p>
            <a:r>
              <a:rPr lang="en-US" sz="2800" dirty="0"/>
              <a:t>SELECT </a:t>
            </a:r>
            <a:r>
              <a:rPr lang="en-US" sz="2800" dirty="0" err="1"/>
              <a:t>Grade_pt</a:t>
            </a:r>
            <a:r>
              <a:rPr lang="en-US" sz="2800" dirty="0"/>
              <a:t> / (( NULLIF(</a:t>
            </a:r>
            <a:r>
              <a:rPr lang="en-US" sz="2800" dirty="0" err="1"/>
              <a:t>Grade_pt</a:t>
            </a:r>
            <a:r>
              <a:rPr lang="en-US" sz="2800" dirty="0"/>
              <a:t>, 0)) * 2 )</a:t>
            </a:r>
          </a:p>
          <a:p>
            <a:r>
              <a:rPr lang="en-US" sz="2800" dirty="0"/>
              <a:t>, AVG(NULLIF(</a:t>
            </a:r>
            <a:r>
              <a:rPr lang="en-US" sz="2800" dirty="0" err="1"/>
              <a:t>Grade_pt</a:t>
            </a:r>
            <a:r>
              <a:rPr lang="en-US" sz="2800" dirty="0"/>
              <a:t>, 0) )</a:t>
            </a:r>
          </a:p>
          <a:p>
            <a:r>
              <a:rPr lang="en-US" sz="2800" dirty="0"/>
              <a:t>FROM </a:t>
            </a:r>
            <a:r>
              <a:rPr lang="en-US" sz="2800" dirty="0" err="1"/>
              <a:t>Student_table</a:t>
            </a:r>
            <a:endParaRPr lang="en-US" sz="2800" dirty="0"/>
          </a:p>
          <a:p>
            <a:endParaRPr lang="en-US" sz="2800" dirty="0"/>
          </a:p>
          <a:p>
            <a:r>
              <a:rPr lang="en-US" sz="2800" dirty="0"/>
              <a:t>SELECT </a:t>
            </a:r>
            <a:r>
              <a:rPr lang="en-US" sz="2800" dirty="0" err="1"/>
              <a:t>Class_code</a:t>
            </a:r>
            <a:endParaRPr lang="en-US" sz="2800" dirty="0"/>
          </a:p>
          <a:p>
            <a:r>
              <a:rPr lang="en-US" sz="2800" dirty="0"/>
              <a:t>,ZEROIFNULL(</a:t>
            </a:r>
            <a:r>
              <a:rPr lang="en-US" sz="2800" dirty="0" err="1"/>
              <a:t>Grade_pt</a:t>
            </a:r>
            <a:r>
              <a:rPr lang="en-US" sz="2800" dirty="0"/>
              <a:t>) * 2 AS AVGGPA</a:t>
            </a:r>
          </a:p>
          <a:p>
            <a:r>
              <a:rPr lang="en-US" sz="2800" dirty="0"/>
              <a:t>FROM </a:t>
            </a:r>
            <a:r>
              <a:rPr lang="en-US" sz="2800" dirty="0" err="1"/>
              <a:t>Student_table</a:t>
            </a:r>
            <a:endParaRPr lang="en-US" sz="2800" dirty="0"/>
          </a:p>
        </p:txBody>
      </p:sp>
      <p:sp>
        <p:nvSpPr>
          <p:cNvPr id="3" name="Rectangle 2"/>
          <p:cNvSpPr/>
          <p:nvPr/>
        </p:nvSpPr>
        <p:spPr>
          <a:xfrm>
            <a:off x="533400" y="381000"/>
            <a:ext cx="1058303" cy="461665"/>
          </a:xfrm>
          <a:prstGeom prst="rect">
            <a:avLst/>
          </a:prstGeom>
        </p:spPr>
        <p:txBody>
          <a:bodyPr wrap="none">
            <a:spAutoFit/>
          </a:bodyPr>
          <a:lstStyle/>
          <a:p>
            <a:r>
              <a:rPr lang="en-US" sz="2400" dirty="0"/>
              <a:t>NULLIF</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6172200" cy="3108543"/>
          </a:xfrm>
          <a:prstGeom prst="rect">
            <a:avLst/>
          </a:prstGeom>
        </p:spPr>
        <p:txBody>
          <a:bodyPr wrap="square">
            <a:spAutoFit/>
          </a:bodyPr>
          <a:lstStyle/>
          <a:p>
            <a:r>
              <a:rPr lang="en-US" sz="2800" dirty="0"/>
              <a:t>COALESCE</a:t>
            </a:r>
          </a:p>
          <a:p>
            <a:endParaRPr lang="en-US" sz="2800" dirty="0"/>
          </a:p>
          <a:p>
            <a:r>
              <a:rPr lang="en-US" sz="2800" dirty="0"/>
              <a:t>SELECT </a:t>
            </a:r>
            <a:r>
              <a:rPr lang="en-US" sz="2800" dirty="0" err="1"/>
              <a:t>Last_name</a:t>
            </a:r>
            <a:endParaRPr lang="en-US" sz="2800" dirty="0"/>
          </a:p>
          <a:p>
            <a:r>
              <a:rPr lang="en-US" sz="2800" dirty="0"/>
              <a:t>,COALESCE(</a:t>
            </a:r>
            <a:r>
              <a:rPr lang="en-US" sz="2800" dirty="0" err="1"/>
              <a:t>Class_code</a:t>
            </a:r>
            <a:r>
              <a:rPr lang="en-US" sz="2800" dirty="0"/>
              <a:t>, 'Missing Class') AS </a:t>
            </a:r>
            <a:r>
              <a:rPr lang="en-US" sz="2800" dirty="0" err="1"/>
              <a:t>Class_code</a:t>
            </a:r>
            <a:endParaRPr lang="en-US" sz="2800" dirty="0"/>
          </a:p>
          <a:p>
            <a:r>
              <a:rPr lang="en-US" sz="2800" dirty="0"/>
              <a:t>FROM </a:t>
            </a:r>
            <a:r>
              <a:rPr lang="en-US" sz="2800" dirty="0" err="1"/>
              <a:t>Student_table</a:t>
            </a:r>
            <a:endParaRPr lang="en-US" sz="2800" dirty="0"/>
          </a:p>
          <a:p>
            <a:r>
              <a:rPr lang="en-US" sz="2800" dirty="0"/>
              <a:t>ORDER BY 2, </a:t>
            </a:r>
            <a:r>
              <a:rPr lang="en-US" sz="2800" dirty="0" err="1"/>
              <a:t>Last_name</a:t>
            </a:r>
            <a:r>
              <a:rPr lang="en-US" sz="2800" dirty="0"/>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667170" cy="369332"/>
          </a:xfrm>
          <a:prstGeom prst="rect">
            <a:avLst/>
          </a:prstGeom>
        </p:spPr>
        <p:txBody>
          <a:bodyPr wrap="none">
            <a:spAutoFit/>
          </a:bodyPr>
          <a:lstStyle/>
          <a:p>
            <a:r>
              <a:rPr lang="en-US" b="1" dirty="0"/>
              <a:t>CASE</a:t>
            </a:r>
            <a:endParaRPr lang="en-US" dirty="0"/>
          </a:p>
        </p:txBody>
      </p:sp>
      <p:sp>
        <p:nvSpPr>
          <p:cNvPr id="3" name="Rectangle 2"/>
          <p:cNvSpPr/>
          <p:nvPr/>
        </p:nvSpPr>
        <p:spPr>
          <a:xfrm>
            <a:off x="533400" y="1371600"/>
            <a:ext cx="3732112" cy="1754326"/>
          </a:xfrm>
          <a:prstGeom prst="rect">
            <a:avLst/>
          </a:prstGeom>
        </p:spPr>
        <p:txBody>
          <a:bodyPr wrap="none">
            <a:spAutoFit/>
          </a:bodyPr>
          <a:lstStyle/>
          <a:p>
            <a:r>
              <a:rPr lang="en-US" dirty="0"/>
              <a:t>CASE &lt;column-name&gt;</a:t>
            </a:r>
          </a:p>
          <a:p>
            <a:r>
              <a:rPr lang="en-US" dirty="0"/>
              <a:t>WHEN &lt;value1&gt; THEN &lt;true-result1&gt;</a:t>
            </a:r>
          </a:p>
          <a:p>
            <a:r>
              <a:rPr lang="en-US" dirty="0"/>
              <a:t>WHEN &lt;value2&gt; THEN &lt;true-result2&gt;</a:t>
            </a:r>
          </a:p>
          <a:p>
            <a:r>
              <a:rPr lang="en-US" dirty="0"/>
              <a:t>WHEN &lt;</a:t>
            </a:r>
            <a:r>
              <a:rPr lang="en-US" dirty="0" err="1"/>
              <a:t>valueN</a:t>
            </a:r>
            <a:r>
              <a:rPr lang="en-US" dirty="0"/>
              <a:t>&gt; THEN &lt;true-</a:t>
            </a:r>
            <a:r>
              <a:rPr lang="en-US" dirty="0" err="1"/>
              <a:t>resultN</a:t>
            </a:r>
            <a:r>
              <a:rPr lang="en-US" dirty="0"/>
              <a:t>&gt;</a:t>
            </a:r>
          </a:p>
          <a:p>
            <a:r>
              <a:rPr lang="en-US" dirty="0"/>
              <a:t>[ ELSE &lt;false-result&gt; ]</a:t>
            </a:r>
          </a:p>
          <a:p>
            <a:r>
              <a:rPr lang="en-US" dirty="0"/>
              <a:t>END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752707" cy="369332"/>
          </a:xfrm>
          <a:prstGeom prst="rect">
            <a:avLst/>
          </a:prstGeom>
        </p:spPr>
        <p:txBody>
          <a:bodyPr wrap="none">
            <a:spAutoFit/>
          </a:bodyPr>
          <a:lstStyle/>
          <a:p>
            <a:r>
              <a:rPr lang="en-US" b="1" dirty="0"/>
              <a:t>Views</a:t>
            </a:r>
            <a:endParaRPr lang="en-US" dirty="0"/>
          </a:p>
        </p:txBody>
      </p:sp>
      <p:sp>
        <p:nvSpPr>
          <p:cNvPr id="3" name="Rectangle 2"/>
          <p:cNvSpPr/>
          <p:nvPr/>
        </p:nvSpPr>
        <p:spPr>
          <a:xfrm>
            <a:off x="609600" y="1066800"/>
            <a:ext cx="3401572" cy="369332"/>
          </a:xfrm>
          <a:prstGeom prst="rect">
            <a:avLst/>
          </a:prstGeom>
        </p:spPr>
        <p:txBody>
          <a:bodyPr wrap="none">
            <a:spAutoFit/>
          </a:bodyPr>
          <a:lstStyle/>
          <a:p>
            <a:r>
              <a:rPr lang="en-US" b="1" dirty="0"/>
              <a:t>Considerations for Creating Views</a:t>
            </a:r>
            <a:endParaRPr lang="en-US" dirty="0"/>
          </a:p>
        </p:txBody>
      </p:sp>
      <p:sp>
        <p:nvSpPr>
          <p:cNvPr id="4" name="Rectangle 3"/>
          <p:cNvSpPr/>
          <p:nvPr/>
        </p:nvSpPr>
        <p:spPr>
          <a:xfrm>
            <a:off x="762000" y="1447801"/>
            <a:ext cx="8382000" cy="2677656"/>
          </a:xfrm>
          <a:prstGeom prst="rect">
            <a:avLst/>
          </a:prstGeom>
        </p:spPr>
        <p:txBody>
          <a:bodyPr wrap="square">
            <a:spAutoFit/>
          </a:bodyPr>
          <a:lstStyle/>
          <a:p>
            <a:r>
              <a:rPr lang="en-US" sz="2400" dirty="0"/>
              <a:t> An ORDER BY – rows are not ordered in a table, nor in a view</a:t>
            </a:r>
          </a:p>
          <a:p>
            <a:endParaRPr lang="en-US" sz="2400" dirty="0"/>
          </a:p>
          <a:p>
            <a:r>
              <a:rPr lang="en-US" sz="2400" dirty="0"/>
              <a:t>Indices – however, any index on underlying tables may be used</a:t>
            </a:r>
          </a:p>
          <a:p>
            <a:endParaRPr lang="en-US" sz="2400" dirty="0"/>
          </a:p>
          <a:p>
            <a:r>
              <a:rPr lang="en-US" sz="2400" dirty="0"/>
              <a:t>Aggregates must be assigned an alias due to ( )</a:t>
            </a:r>
          </a:p>
          <a:p>
            <a:endParaRPr lang="en-US" sz="2400" dirty="0"/>
          </a:p>
          <a:p>
            <a:r>
              <a:rPr lang="en-US" sz="2400" dirty="0"/>
              <a:t>Derived data with mathematics symbols must have an alias</a:t>
            </a:r>
          </a:p>
        </p:txBody>
      </p:sp>
      <p:sp>
        <p:nvSpPr>
          <p:cNvPr id="5" name="Rectangle 4"/>
          <p:cNvSpPr/>
          <p:nvPr/>
        </p:nvSpPr>
        <p:spPr>
          <a:xfrm>
            <a:off x="1447800" y="4343400"/>
            <a:ext cx="6477000" cy="2308324"/>
          </a:xfrm>
          <a:prstGeom prst="rect">
            <a:avLst/>
          </a:prstGeom>
        </p:spPr>
        <p:txBody>
          <a:bodyPr wrap="square">
            <a:spAutoFit/>
          </a:bodyPr>
          <a:lstStyle/>
          <a:p>
            <a:r>
              <a:rPr lang="en-US" sz="2400" dirty="0"/>
              <a:t>AS SELECT </a:t>
            </a:r>
            <a:r>
              <a:rPr lang="en-US" sz="2400" dirty="0" err="1"/>
              <a:t>employee_no</a:t>
            </a:r>
            <a:r>
              <a:rPr lang="en-US" sz="2400" dirty="0"/>
              <a:t> AS </a:t>
            </a:r>
            <a:r>
              <a:rPr lang="en-US" sz="2400" b="1" dirty="0" err="1"/>
              <a:t>Emp_No</a:t>
            </a:r>
            <a:endParaRPr lang="en-US" sz="2400" b="1" dirty="0"/>
          </a:p>
          <a:p>
            <a:r>
              <a:rPr lang="en-US" sz="2400" dirty="0"/>
              <a:t>,</a:t>
            </a:r>
            <a:r>
              <a:rPr lang="en-US" sz="2400" dirty="0" err="1"/>
              <a:t>last_name</a:t>
            </a:r>
            <a:r>
              <a:rPr lang="en-US" sz="2400" dirty="0"/>
              <a:t> AS </a:t>
            </a:r>
            <a:r>
              <a:rPr lang="en-US" sz="2400" b="1" dirty="0"/>
              <a:t>Last</a:t>
            </a:r>
          </a:p>
          <a:p>
            <a:r>
              <a:rPr lang="en-US" sz="2400" dirty="0"/>
              <a:t>,salary/12 (format '$$$$,$$9.99')</a:t>
            </a:r>
          </a:p>
          <a:p>
            <a:r>
              <a:rPr lang="en-US" sz="2400" dirty="0"/>
              <a:t>AS </a:t>
            </a:r>
            <a:r>
              <a:rPr lang="en-US" sz="2400" b="1" dirty="0" err="1"/>
              <a:t>Monthly_Salary</a:t>
            </a:r>
            <a:endParaRPr lang="en-US" sz="2400" b="1" dirty="0"/>
          </a:p>
          <a:p>
            <a:r>
              <a:rPr lang="en-US" sz="2400" dirty="0"/>
              <a:t>FROM </a:t>
            </a:r>
            <a:r>
              <a:rPr lang="en-US" sz="2400" dirty="0" err="1"/>
              <a:t>employee_table</a:t>
            </a:r>
            <a:endParaRPr lang="en-US" sz="2400" dirty="0"/>
          </a:p>
          <a:p>
            <a:r>
              <a:rPr lang="en-US" sz="2400" dirty="0"/>
              <a:t>WHERE </a:t>
            </a:r>
            <a:r>
              <a:rPr lang="en-US" sz="2400" dirty="0" err="1"/>
              <a:t>dept_no</a:t>
            </a:r>
            <a:r>
              <a:rPr lang="en-US" sz="2400" dirty="0"/>
              <a:t> = 200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81000"/>
            <a:ext cx="8229600" cy="1143000"/>
          </a:xfrm>
        </p:spPr>
        <p:txBody>
          <a:bodyPr/>
          <a:lstStyle/>
          <a:p>
            <a:r>
              <a:rPr lang="en-US" sz="3600" b="1"/>
              <a:t>  Understanding Node</a:t>
            </a:r>
          </a:p>
        </p:txBody>
      </p:sp>
      <p:sp>
        <p:nvSpPr>
          <p:cNvPr id="61" name="Rounded Rectangle 60"/>
          <p:cNvSpPr/>
          <p:nvPr/>
        </p:nvSpPr>
        <p:spPr>
          <a:xfrm>
            <a:off x="2362200" y="1600200"/>
            <a:ext cx="4648200" cy="685800"/>
          </a:xfrm>
          <a:prstGeom prst="round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t>Parsing Engine</a:t>
            </a:r>
          </a:p>
        </p:txBody>
      </p:sp>
      <p:sp>
        <p:nvSpPr>
          <p:cNvPr id="62" name="Rectangle 61"/>
          <p:cNvSpPr/>
          <p:nvPr/>
        </p:nvSpPr>
        <p:spPr>
          <a:xfrm>
            <a:off x="838200" y="2971800"/>
            <a:ext cx="7924800" cy="5334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t>BYNET</a:t>
            </a:r>
          </a:p>
        </p:txBody>
      </p:sp>
      <p:sp>
        <p:nvSpPr>
          <p:cNvPr id="63" name="Rectangle 62"/>
          <p:cNvSpPr/>
          <p:nvPr/>
        </p:nvSpPr>
        <p:spPr>
          <a:xfrm>
            <a:off x="5334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AMP</a:t>
            </a:r>
          </a:p>
        </p:txBody>
      </p:sp>
      <p:sp>
        <p:nvSpPr>
          <p:cNvPr id="64" name="Rectangle 63"/>
          <p:cNvSpPr/>
          <p:nvPr/>
        </p:nvSpPr>
        <p:spPr>
          <a:xfrm>
            <a:off x="28194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AMP</a:t>
            </a:r>
          </a:p>
        </p:txBody>
      </p:sp>
      <p:sp>
        <p:nvSpPr>
          <p:cNvPr id="65" name="Rectangle 64"/>
          <p:cNvSpPr/>
          <p:nvPr/>
        </p:nvSpPr>
        <p:spPr>
          <a:xfrm>
            <a:off x="50292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AMP</a:t>
            </a:r>
          </a:p>
        </p:txBody>
      </p:sp>
      <p:sp>
        <p:nvSpPr>
          <p:cNvPr id="66" name="Rectangle 65"/>
          <p:cNvSpPr/>
          <p:nvPr/>
        </p:nvSpPr>
        <p:spPr>
          <a:xfrm>
            <a:off x="71628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AMP</a:t>
            </a:r>
          </a:p>
        </p:txBody>
      </p:sp>
      <p:grpSp>
        <p:nvGrpSpPr>
          <p:cNvPr id="2" name="Group 41"/>
          <p:cNvGrpSpPr>
            <a:grpSpLocks/>
          </p:cNvGrpSpPr>
          <p:nvPr/>
        </p:nvGrpSpPr>
        <p:grpSpPr bwMode="auto">
          <a:xfrm>
            <a:off x="990600" y="5410200"/>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68"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sp>
          <p:nvSpPr>
            <p:cNvPr id="69"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grpSp>
      <p:sp>
        <p:nvSpPr>
          <p:cNvPr id="80" name="Down Arrow 79"/>
          <p:cNvSpPr/>
          <p:nvPr/>
        </p:nvSpPr>
        <p:spPr>
          <a:xfrm>
            <a:off x="4572000" y="2362200"/>
            <a:ext cx="381000" cy="533400"/>
          </a:xfrm>
          <a:prstGeom prst="downArrow">
            <a:avLst>
              <a:gd name="adj1" fmla="val 42727"/>
              <a:gd name="adj2" fmla="val 50000"/>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5" name="Down Arrow 84"/>
          <p:cNvSpPr/>
          <p:nvPr/>
        </p:nvSpPr>
        <p:spPr>
          <a:xfrm>
            <a:off x="12954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6" name="Down Arrow 85"/>
          <p:cNvSpPr/>
          <p:nvPr/>
        </p:nvSpPr>
        <p:spPr>
          <a:xfrm>
            <a:off x="79248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7" name="Down Arrow 86"/>
          <p:cNvSpPr/>
          <p:nvPr/>
        </p:nvSpPr>
        <p:spPr>
          <a:xfrm>
            <a:off x="58674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 name="Down Arrow 87"/>
          <p:cNvSpPr/>
          <p:nvPr/>
        </p:nvSpPr>
        <p:spPr>
          <a:xfrm>
            <a:off x="35814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41"/>
          <p:cNvGrpSpPr>
            <a:grpSpLocks/>
          </p:cNvGrpSpPr>
          <p:nvPr/>
        </p:nvGrpSpPr>
        <p:grpSpPr bwMode="auto">
          <a:xfrm>
            <a:off x="7543800" y="5486400"/>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90"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sp>
          <p:nvSpPr>
            <p:cNvPr id="91"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grpSp>
      <p:grpSp>
        <p:nvGrpSpPr>
          <p:cNvPr id="4" name="Group 41"/>
          <p:cNvGrpSpPr>
            <a:grpSpLocks/>
          </p:cNvGrpSpPr>
          <p:nvPr/>
        </p:nvGrpSpPr>
        <p:grpSpPr bwMode="auto">
          <a:xfrm>
            <a:off x="5486400" y="5486400"/>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93"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sp>
          <p:nvSpPr>
            <p:cNvPr id="94"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grpSp>
      <p:grpSp>
        <p:nvGrpSpPr>
          <p:cNvPr id="5" name="Group 41"/>
          <p:cNvGrpSpPr>
            <a:grpSpLocks/>
          </p:cNvGrpSpPr>
          <p:nvPr/>
        </p:nvGrpSpPr>
        <p:grpSpPr bwMode="auto">
          <a:xfrm>
            <a:off x="3200400" y="5486400"/>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96"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sp>
          <p:nvSpPr>
            <p:cNvPr id="97"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grpSp>
      <p:sp>
        <p:nvSpPr>
          <p:cNvPr id="98" name="Down Arrow 97"/>
          <p:cNvSpPr/>
          <p:nvPr/>
        </p:nvSpPr>
        <p:spPr>
          <a:xfrm>
            <a:off x="80010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 name="Down Arrow 98"/>
          <p:cNvSpPr/>
          <p:nvPr/>
        </p:nvSpPr>
        <p:spPr>
          <a:xfrm>
            <a:off x="57150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0" name="Down Arrow 99"/>
          <p:cNvSpPr/>
          <p:nvPr/>
        </p:nvSpPr>
        <p:spPr>
          <a:xfrm>
            <a:off x="35052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1" name="Down Arrow 100"/>
          <p:cNvSpPr/>
          <p:nvPr/>
        </p:nvSpPr>
        <p:spPr>
          <a:xfrm>
            <a:off x="12954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10" name="TextBox 101"/>
          <p:cNvSpPr txBox="1">
            <a:spLocks noChangeArrowheads="1"/>
          </p:cNvSpPr>
          <p:nvPr/>
        </p:nvSpPr>
        <p:spPr bwMode="auto">
          <a:xfrm>
            <a:off x="11430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
        <p:nvSpPr>
          <p:cNvPr id="12311" name="TextBox 102"/>
          <p:cNvSpPr txBox="1">
            <a:spLocks noChangeArrowheads="1"/>
          </p:cNvSpPr>
          <p:nvPr/>
        </p:nvSpPr>
        <p:spPr bwMode="auto">
          <a:xfrm>
            <a:off x="56388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
        <p:nvSpPr>
          <p:cNvPr id="12312" name="TextBox 103"/>
          <p:cNvSpPr txBox="1">
            <a:spLocks noChangeArrowheads="1"/>
          </p:cNvSpPr>
          <p:nvPr/>
        </p:nvSpPr>
        <p:spPr bwMode="auto">
          <a:xfrm>
            <a:off x="33528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
        <p:nvSpPr>
          <p:cNvPr id="12313" name="TextBox 105"/>
          <p:cNvSpPr txBox="1">
            <a:spLocks noChangeArrowheads="1"/>
          </p:cNvSpPr>
          <p:nvPr/>
        </p:nvSpPr>
        <p:spPr bwMode="auto">
          <a:xfrm>
            <a:off x="76962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6400800" cy="2677656"/>
          </a:xfrm>
          <a:prstGeom prst="rect">
            <a:avLst/>
          </a:prstGeom>
        </p:spPr>
        <p:txBody>
          <a:bodyPr wrap="square">
            <a:spAutoFit/>
          </a:bodyPr>
          <a:lstStyle/>
          <a:p>
            <a:r>
              <a:rPr lang="en-US" sz="2400" b="1" dirty="0"/>
              <a:t>CREATE VIEW empl_200_v (</a:t>
            </a:r>
            <a:r>
              <a:rPr lang="en-US" sz="2400" b="1" dirty="0" err="1"/>
              <a:t>Emp_Nbr</a:t>
            </a:r>
            <a:r>
              <a:rPr lang="en-US" sz="2400" b="1" dirty="0"/>
              <a:t>, Last, </a:t>
            </a:r>
            <a:r>
              <a:rPr lang="en-US" sz="2400" b="1" dirty="0" err="1"/>
              <a:t>Monthly_Salary</a:t>
            </a:r>
            <a:r>
              <a:rPr lang="en-US" sz="2400" b="1" dirty="0"/>
              <a:t>)</a:t>
            </a:r>
          </a:p>
          <a:p>
            <a:r>
              <a:rPr lang="en-US" sz="2400" dirty="0"/>
              <a:t>AS SELECT </a:t>
            </a:r>
            <a:r>
              <a:rPr lang="en-US" sz="2400" dirty="0" err="1"/>
              <a:t>employee_nbr</a:t>
            </a:r>
            <a:endParaRPr lang="en-US" sz="2400" dirty="0"/>
          </a:p>
          <a:p>
            <a:r>
              <a:rPr lang="en-US" sz="2400" dirty="0"/>
              <a:t>,</a:t>
            </a:r>
            <a:r>
              <a:rPr lang="en-US" sz="2400" dirty="0" err="1"/>
              <a:t>last_name</a:t>
            </a:r>
            <a:endParaRPr lang="en-US" sz="2400" dirty="0"/>
          </a:p>
          <a:p>
            <a:r>
              <a:rPr lang="en-US" sz="2400" dirty="0"/>
              <a:t>,salary (format '$$$$,$$9.99')</a:t>
            </a:r>
          </a:p>
          <a:p>
            <a:r>
              <a:rPr lang="en-US" sz="2400" dirty="0"/>
              <a:t>FROM </a:t>
            </a:r>
            <a:r>
              <a:rPr lang="en-US" sz="2400" dirty="0" err="1"/>
              <a:t>employee_table</a:t>
            </a:r>
            <a:endParaRPr lang="en-US" sz="2400" dirty="0"/>
          </a:p>
          <a:p>
            <a:r>
              <a:rPr lang="en-US" sz="2400" dirty="0"/>
              <a:t>WHERE </a:t>
            </a:r>
            <a:r>
              <a:rPr lang="en-US" sz="2400" dirty="0" err="1"/>
              <a:t>department_nbr</a:t>
            </a:r>
            <a:r>
              <a:rPr lang="en-US" sz="2400" dirty="0"/>
              <a:t> = 200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1"/>
            <a:ext cx="7848600" cy="6370975"/>
          </a:xfrm>
          <a:prstGeom prst="rect">
            <a:avLst/>
          </a:prstGeom>
        </p:spPr>
        <p:txBody>
          <a:bodyPr wrap="square">
            <a:spAutoFit/>
          </a:bodyPr>
          <a:lstStyle/>
          <a:p>
            <a:r>
              <a:rPr lang="en-US" sz="2400" b="1" dirty="0"/>
              <a:t>DML Restrictions when using Views</a:t>
            </a:r>
          </a:p>
          <a:p>
            <a:r>
              <a:rPr lang="en-US" sz="2400" dirty="0"/>
              <a:t>There are a few restrictions that disallow maintenance activity on a view with an INSERT, UPDATE or</a:t>
            </a:r>
          </a:p>
          <a:p>
            <a:endParaRPr lang="en-US" sz="2400" dirty="0"/>
          </a:p>
          <a:p>
            <a:r>
              <a:rPr lang="en-US" sz="2400" dirty="0"/>
              <a:t>DELETE request. A view cannot be used for maintenance if it:</a:t>
            </a:r>
          </a:p>
          <a:p>
            <a:r>
              <a:rPr lang="en-US" sz="2400" dirty="0"/>
              <a:t>Performs a join operation – more than one table</a:t>
            </a:r>
          </a:p>
          <a:p>
            <a:endParaRPr lang="en-US" sz="2400" dirty="0"/>
          </a:p>
          <a:p>
            <a:r>
              <a:rPr lang="en-US" sz="2400" dirty="0"/>
              <a:t> Selects the same column twice – wouldn't know which one to use</a:t>
            </a:r>
          </a:p>
          <a:p>
            <a:endParaRPr lang="en-US" sz="2400" dirty="0"/>
          </a:p>
          <a:p>
            <a:r>
              <a:rPr lang="en-US" sz="2400" dirty="0"/>
              <a:t> Derives data – does not undo the math or calculation</a:t>
            </a:r>
          </a:p>
          <a:p>
            <a:endParaRPr lang="en-US" sz="2400" dirty="0"/>
          </a:p>
          <a:p>
            <a:r>
              <a:rPr lang="en-US" sz="2400" dirty="0"/>
              <a:t> Performs aggregation – eliminates detail data</a:t>
            </a:r>
          </a:p>
          <a:p>
            <a:endParaRPr lang="en-US" sz="2400" dirty="0"/>
          </a:p>
          <a:p>
            <a:r>
              <a:rPr lang="en-US" sz="2400" dirty="0"/>
              <a:t> Uses OLAP functions – data does not exist in a column</a:t>
            </a:r>
          </a:p>
          <a:p>
            <a:r>
              <a:rPr lang="en-US" sz="2400" dirty="0"/>
              <a:t> </a:t>
            </a:r>
          </a:p>
          <a:p>
            <a:r>
              <a:rPr lang="en-US" sz="2400" dirty="0"/>
              <a:t>Uses a DISTINCT or GROUP BY – eliminate duplicate rows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890372" cy="369332"/>
          </a:xfrm>
          <a:prstGeom prst="rect">
            <a:avLst/>
          </a:prstGeom>
        </p:spPr>
        <p:txBody>
          <a:bodyPr wrap="none">
            <a:spAutoFit/>
          </a:bodyPr>
          <a:lstStyle/>
          <a:p>
            <a:r>
              <a:rPr lang="en-US" b="1" dirty="0"/>
              <a:t>Macros</a:t>
            </a:r>
            <a:endParaRPr lang="en-US" dirty="0"/>
          </a:p>
        </p:txBody>
      </p:sp>
      <p:sp>
        <p:nvSpPr>
          <p:cNvPr id="3" name="Rectangle 2"/>
          <p:cNvSpPr/>
          <p:nvPr/>
        </p:nvSpPr>
        <p:spPr>
          <a:xfrm>
            <a:off x="685800" y="914401"/>
            <a:ext cx="7848600" cy="4247317"/>
          </a:xfrm>
          <a:prstGeom prst="rect">
            <a:avLst/>
          </a:prstGeom>
        </p:spPr>
        <p:txBody>
          <a:bodyPr wrap="square">
            <a:spAutoFit/>
          </a:bodyPr>
          <a:lstStyle/>
          <a:p>
            <a:r>
              <a:rPr lang="en-US" dirty="0"/>
              <a:t>Macros are SQL statements stored as an object in the Data Dictionary (DD).</a:t>
            </a:r>
          </a:p>
          <a:p>
            <a:endParaRPr lang="en-US" dirty="0"/>
          </a:p>
          <a:p>
            <a:r>
              <a:rPr lang="en-US" dirty="0"/>
              <a:t>Stored in the DD</a:t>
            </a:r>
          </a:p>
          <a:p>
            <a:r>
              <a:rPr lang="en-US" dirty="0"/>
              <a:t>	o Can be shared by multiple users</a:t>
            </a:r>
          </a:p>
          <a:p>
            <a:r>
              <a:rPr lang="en-US" dirty="0"/>
              <a:t>	o SQL is stored in </a:t>
            </a:r>
            <a:r>
              <a:rPr lang="en-US" dirty="0" err="1"/>
              <a:t>Teradata</a:t>
            </a:r>
            <a:r>
              <a:rPr lang="en-US" dirty="0"/>
              <a:t> and not sent across the network or channel</a:t>
            </a:r>
          </a:p>
          <a:p>
            <a:endParaRPr lang="en-US" dirty="0"/>
          </a:p>
          <a:p>
            <a:r>
              <a:rPr lang="en-US" dirty="0"/>
              <a:t> Can be secured to keep users from accessing them</a:t>
            </a:r>
          </a:p>
          <a:p>
            <a:endParaRPr lang="en-US" dirty="0"/>
          </a:p>
          <a:p>
            <a:r>
              <a:rPr lang="en-US" dirty="0"/>
              <a:t>Provide the access security to tables</a:t>
            </a:r>
          </a:p>
          <a:p>
            <a:endParaRPr lang="en-US" dirty="0"/>
          </a:p>
          <a:p>
            <a:r>
              <a:rPr lang="en-US" dirty="0"/>
              <a:t>All updates within a macro are considered a transaction</a:t>
            </a:r>
          </a:p>
          <a:p>
            <a:endParaRPr lang="en-US" dirty="0"/>
          </a:p>
          <a:p>
            <a:r>
              <a:rPr lang="en-US" dirty="0"/>
              <a:t>If all steps work, all work is committed</a:t>
            </a:r>
          </a:p>
          <a:p>
            <a:endParaRPr lang="en-US" dirty="0"/>
          </a:p>
          <a:p>
            <a:r>
              <a:rPr lang="en-US" dirty="0"/>
              <a:t>If a single step fails, all the updated rows are automatically rolled back</a:t>
            </a:r>
          </a:p>
        </p:txBody>
      </p:sp>
      <p:sp>
        <p:nvSpPr>
          <p:cNvPr id="4" name="Rectangle 3"/>
          <p:cNvSpPr/>
          <p:nvPr/>
        </p:nvSpPr>
        <p:spPr>
          <a:xfrm>
            <a:off x="685800" y="5257800"/>
            <a:ext cx="7772400" cy="646331"/>
          </a:xfrm>
          <a:prstGeom prst="rect">
            <a:avLst/>
          </a:prstGeom>
        </p:spPr>
        <p:txBody>
          <a:bodyPr wrap="square">
            <a:spAutoFit/>
          </a:bodyPr>
          <a:lstStyle/>
          <a:p>
            <a:r>
              <a:rPr lang="en-US" b="1" dirty="0"/>
              <a:t>Although a macro can have multiple SQL statements within it, if a macro contains DDL, it must be the last statement in the macro.</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315200" cy="4031873"/>
          </a:xfrm>
          <a:prstGeom prst="rect">
            <a:avLst/>
          </a:prstGeom>
        </p:spPr>
        <p:txBody>
          <a:bodyPr wrap="square">
            <a:spAutoFit/>
          </a:bodyPr>
          <a:lstStyle/>
          <a:p>
            <a:r>
              <a:rPr lang="en-US" sz="3200" b="1" dirty="0"/>
              <a:t>CREATE MACRO </a:t>
            </a:r>
            <a:r>
              <a:rPr lang="en-US" sz="3200" b="1" dirty="0" err="1"/>
              <a:t>Myfirst_macro</a:t>
            </a:r>
            <a:r>
              <a:rPr lang="en-US" sz="3200" b="1" dirty="0"/>
              <a:t> AS</a:t>
            </a:r>
          </a:p>
          <a:p>
            <a:r>
              <a:rPr lang="en-US" sz="3200" dirty="0"/>
              <a:t>( </a:t>
            </a:r>
            <a:r>
              <a:rPr lang="en-US" sz="3200" b="1" dirty="0"/>
              <a:t>UPDATE table2 SET column1 = column1 + 10</a:t>
            </a:r>
          </a:p>
          <a:p>
            <a:r>
              <a:rPr lang="en-US" sz="3200" dirty="0"/>
              <a:t>WHERE column2 = 1024 ;</a:t>
            </a:r>
          </a:p>
          <a:p>
            <a:r>
              <a:rPr lang="en-US" sz="3200" b="1" dirty="0"/>
              <a:t>SELECT column1, column2, column3</a:t>
            </a:r>
          </a:p>
          <a:p>
            <a:r>
              <a:rPr lang="en-US" sz="3200" dirty="0"/>
              <a:t>FROM table1 INNER JOIN table2</a:t>
            </a:r>
          </a:p>
          <a:p>
            <a:r>
              <a:rPr lang="en-US" sz="3200" dirty="0"/>
              <a:t>ON table1.column4 = table2.column6</a:t>
            </a:r>
          </a:p>
          <a:p>
            <a:r>
              <a:rPr lang="en-US" sz="3200" dirty="0"/>
              <a:t>WHERE table2.column2 = 1024; )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6400800" cy="3046988"/>
          </a:xfrm>
          <a:prstGeom prst="rect">
            <a:avLst/>
          </a:prstGeom>
        </p:spPr>
        <p:txBody>
          <a:bodyPr wrap="square">
            <a:spAutoFit/>
          </a:bodyPr>
          <a:lstStyle/>
          <a:p>
            <a:r>
              <a:rPr lang="en-US" sz="2400" dirty="0"/>
              <a:t>CREATE MACRO </a:t>
            </a:r>
            <a:r>
              <a:rPr lang="en-US" sz="2400" dirty="0" err="1"/>
              <a:t>Mybetter_macro</a:t>
            </a:r>
            <a:r>
              <a:rPr lang="en-US" sz="2400" dirty="0"/>
              <a:t> (</a:t>
            </a:r>
            <a:r>
              <a:rPr lang="en-US" sz="2400" dirty="0" err="1"/>
              <a:t>invalue</a:t>
            </a:r>
            <a:r>
              <a:rPr lang="en-US" sz="2400" dirty="0"/>
              <a:t> INTEGER) AS</a:t>
            </a:r>
          </a:p>
          <a:p>
            <a:r>
              <a:rPr lang="en-US" sz="2400" dirty="0"/>
              <a:t>( UPDATE table2 SET column1 = column1 + 10</a:t>
            </a:r>
          </a:p>
          <a:p>
            <a:r>
              <a:rPr lang="en-US" sz="2400" dirty="0"/>
              <a:t>WHERE column2 = :</a:t>
            </a:r>
            <a:r>
              <a:rPr lang="en-US" sz="2400" dirty="0" err="1"/>
              <a:t>invalue</a:t>
            </a:r>
            <a:r>
              <a:rPr lang="en-US" sz="2400" dirty="0"/>
              <a:t> ;</a:t>
            </a:r>
          </a:p>
          <a:p>
            <a:r>
              <a:rPr lang="en-US" sz="2400" dirty="0"/>
              <a:t>SELECT column1, column2, column3</a:t>
            </a:r>
          </a:p>
          <a:p>
            <a:r>
              <a:rPr lang="en-US" sz="2400" dirty="0"/>
              <a:t>FROM table1 INNER JOIN table2</a:t>
            </a:r>
          </a:p>
          <a:p>
            <a:r>
              <a:rPr lang="en-US" sz="2400" dirty="0"/>
              <a:t>ON table1.column4 = table2.column6</a:t>
            </a:r>
          </a:p>
          <a:p>
            <a:r>
              <a:rPr lang="en-US" sz="2400" dirty="0"/>
              <a:t>WHERE table2.column2 = :</a:t>
            </a:r>
            <a:r>
              <a:rPr lang="en-US" sz="2400" dirty="0" err="1"/>
              <a:t>invalue</a:t>
            </a:r>
            <a:r>
              <a:rPr lang="en-US" sz="2400" dirty="0"/>
              <a:t> ; ) ;</a:t>
            </a:r>
          </a:p>
        </p:txBody>
      </p:sp>
      <p:sp>
        <p:nvSpPr>
          <p:cNvPr id="3" name="Rectangle 2"/>
          <p:cNvSpPr/>
          <p:nvPr/>
        </p:nvSpPr>
        <p:spPr>
          <a:xfrm>
            <a:off x="762000" y="4191000"/>
            <a:ext cx="3221523" cy="523220"/>
          </a:xfrm>
          <a:prstGeom prst="rect">
            <a:avLst/>
          </a:prstGeom>
        </p:spPr>
        <p:txBody>
          <a:bodyPr wrap="none">
            <a:spAutoFit/>
          </a:bodyPr>
          <a:lstStyle/>
          <a:p>
            <a:r>
              <a:rPr lang="en-US" sz="2800" dirty="0"/>
              <a:t>EXEC </a:t>
            </a:r>
            <a:r>
              <a:rPr lang="en-US" sz="2800" dirty="0" err="1"/>
              <a:t>Myfirst_macro</a:t>
            </a:r>
            <a:r>
              <a:rPr lang="en-US" sz="2800" dirty="0"/>
              <a:t>;</a:t>
            </a:r>
          </a:p>
        </p:txBody>
      </p:sp>
      <p:sp>
        <p:nvSpPr>
          <p:cNvPr id="4" name="Rectangle 3"/>
          <p:cNvSpPr/>
          <p:nvPr/>
        </p:nvSpPr>
        <p:spPr>
          <a:xfrm>
            <a:off x="838200" y="5257800"/>
            <a:ext cx="3657600" cy="369332"/>
          </a:xfrm>
          <a:prstGeom prst="rect">
            <a:avLst/>
          </a:prstGeom>
        </p:spPr>
        <p:txBody>
          <a:bodyPr wrap="square">
            <a:spAutoFit/>
          </a:bodyPr>
          <a:lstStyle/>
          <a:p>
            <a:r>
              <a:rPr lang="en-US" dirty="0"/>
              <a:t>EXEC </a:t>
            </a:r>
            <a:r>
              <a:rPr lang="en-US" dirty="0" err="1"/>
              <a:t>Mybetter_macro</a:t>
            </a:r>
            <a:r>
              <a:rPr lang="en-US" dirty="0"/>
              <a:t>(123)</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1"/>
            <a:ext cx="7848600" cy="4154984"/>
          </a:xfrm>
          <a:prstGeom prst="rect">
            <a:avLst/>
          </a:prstGeom>
        </p:spPr>
        <p:txBody>
          <a:bodyPr wrap="square">
            <a:spAutoFit/>
          </a:bodyPr>
          <a:lstStyle/>
          <a:p>
            <a:r>
              <a:rPr lang="en-US" sz="2400" b="1" dirty="0"/>
              <a:t>REPLACE MACRO </a:t>
            </a:r>
            <a:r>
              <a:rPr lang="en-US" sz="2400" b="1" dirty="0" err="1"/>
              <a:t>Mybetter_macro</a:t>
            </a:r>
            <a:r>
              <a:rPr lang="en-US" sz="2400" b="1" dirty="0"/>
              <a:t> (invalue1 integer, invalue2 char(3)) AS</a:t>
            </a:r>
          </a:p>
          <a:p>
            <a:r>
              <a:rPr lang="en-US" sz="2400" dirty="0"/>
              <a:t>(UPDATE </a:t>
            </a:r>
            <a:r>
              <a:rPr lang="en-US" sz="2400" dirty="0" err="1"/>
              <a:t>mytable</a:t>
            </a:r>
            <a:endParaRPr lang="en-US" sz="2400" dirty="0"/>
          </a:p>
          <a:p>
            <a:r>
              <a:rPr lang="en-US" sz="2400" dirty="0"/>
              <a:t>SET column1 = column1 + 10</a:t>
            </a:r>
          </a:p>
          <a:p>
            <a:r>
              <a:rPr lang="en-US" sz="2400" dirty="0"/>
              <a:t>WHERE column2 = :</a:t>
            </a:r>
            <a:r>
              <a:rPr lang="en-US" sz="2400" b="1" dirty="0"/>
              <a:t>invalue1 AND column4 = :invalue2 ;</a:t>
            </a:r>
          </a:p>
          <a:p>
            <a:r>
              <a:rPr lang="en-US" sz="2400" dirty="0"/>
              <a:t>SELECT column1, column2, column3, column4</a:t>
            </a:r>
          </a:p>
          <a:p>
            <a:r>
              <a:rPr lang="en-US" sz="2400" dirty="0"/>
              <a:t>FROM </a:t>
            </a:r>
            <a:r>
              <a:rPr lang="en-US" sz="2400" dirty="0" err="1"/>
              <a:t>mytable</a:t>
            </a:r>
            <a:r>
              <a:rPr lang="en-US" sz="2400" dirty="0"/>
              <a:t> AS MT RIGHT OUTER JOIN table2</a:t>
            </a:r>
          </a:p>
          <a:p>
            <a:r>
              <a:rPr lang="en-US" sz="2400" dirty="0"/>
              <a:t>ON MT.column4 = table2.column6</a:t>
            </a:r>
          </a:p>
          <a:p>
            <a:r>
              <a:rPr lang="en-US" sz="2400" dirty="0"/>
              <a:t>WHERE MT.column2 = :</a:t>
            </a:r>
            <a:r>
              <a:rPr lang="en-US" sz="2400" b="1" dirty="0"/>
              <a:t>invalue1</a:t>
            </a:r>
          </a:p>
          <a:p>
            <a:r>
              <a:rPr lang="en-US" sz="2400" dirty="0"/>
              <a:t>AND ( table2.column4 = :</a:t>
            </a:r>
            <a:r>
              <a:rPr lang="en-US" sz="2400" b="1" dirty="0"/>
              <a:t>invalue2 OR MT.column4 IS NULL ) ; ) ;</a:t>
            </a:r>
            <a:endParaRPr lang="en-US" sz="2400" dirty="0"/>
          </a:p>
        </p:txBody>
      </p:sp>
      <p:sp>
        <p:nvSpPr>
          <p:cNvPr id="3" name="Rectangle 2"/>
          <p:cNvSpPr/>
          <p:nvPr/>
        </p:nvSpPr>
        <p:spPr>
          <a:xfrm>
            <a:off x="762000" y="5638800"/>
            <a:ext cx="4633128" cy="523220"/>
          </a:xfrm>
          <a:prstGeom prst="rect">
            <a:avLst/>
          </a:prstGeom>
        </p:spPr>
        <p:txBody>
          <a:bodyPr wrap="none">
            <a:spAutoFit/>
          </a:bodyPr>
          <a:lstStyle/>
          <a:p>
            <a:r>
              <a:rPr lang="en-US" sz="2800" dirty="0"/>
              <a:t>DROP MACRO </a:t>
            </a:r>
            <a:r>
              <a:rPr lang="en-US" sz="2800" dirty="0" err="1"/>
              <a:t>Myfirst_macro</a:t>
            </a:r>
            <a:r>
              <a:rPr lang="en-US" sz="2800" dirty="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7848600" cy="5632311"/>
          </a:xfrm>
          <a:prstGeom prst="rect">
            <a:avLst/>
          </a:prstGeom>
        </p:spPr>
        <p:txBody>
          <a:bodyPr wrap="square">
            <a:spAutoFit/>
          </a:bodyPr>
          <a:lstStyle/>
          <a:p>
            <a:r>
              <a:rPr lang="en-US" b="1" dirty="0"/>
              <a:t>The Primary Index </a:t>
            </a:r>
          </a:p>
          <a:p>
            <a:endParaRPr lang="en-US" b="1" dirty="0"/>
          </a:p>
          <a:p>
            <a:r>
              <a:rPr lang="en-US" dirty="0"/>
              <a:t>Primary index is used to specify where the data resides in </a:t>
            </a:r>
            <a:r>
              <a:rPr lang="en-US" dirty="0" err="1"/>
              <a:t>Teradata</a:t>
            </a:r>
            <a:endParaRPr lang="en-US" dirty="0"/>
          </a:p>
          <a:p>
            <a:endParaRPr lang="en-US" dirty="0"/>
          </a:p>
          <a:p>
            <a:r>
              <a:rPr lang="en-US" dirty="0"/>
              <a:t>It is used to specify which AMP gets the data row.</a:t>
            </a:r>
          </a:p>
          <a:p>
            <a:endParaRPr lang="en-US" dirty="0"/>
          </a:p>
          <a:p>
            <a:r>
              <a:rPr lang="en-US" dirty="0"/>
              <a:t>Each table in </a:t>
            </a:r>
            <a:r>
              <a:rPr lang="en-US" dirty="0" err="1"/>
              <a:t>Teradata</a:t>
            </a:r>
            <a:r>
              <a:rPr lang="en-US" dirty="0"/>
              <a:t> is required to have a primary index defined.</a:t>
            </a:r>
          </a:p>
          <a:p>
            <a:endParaRPr lang="en-US" dirty="0"/>
          </a:p>
          <a:p>
            <a:r>
              <a:rPr lang="en-US" dirty="0"/>
              <a:t>If the primary index is not defined, </a:t>
            </a:r>
            <a:r>
              <a:rPr lang="en-US" dirty="0" err="1"/>
              <a:t>Teradata</a:t>
            </a:r>
            <a:r>
              <a:rPr lang="en-US" dirty="0"/>
              <a:t> automatically assigns the primary</a:t>
            </a:r>
          </a:p>
          <a:p>
            <a:r>
              <a:rPr lang="en-US" dirty="0"/>
              <a:t>index.</a:t>
            </a:r>
          </a:p>
          <a:p>
            <a:endParaRPr lang="en-US" dirty="0"/>
          </a:p>
          <a:p>
            <a:r>
              <a:rPr lang="en-US" dirty="0"/>
              <a:t>Primary index provides the fastest way to access the data</a:t>
            </a:r>
          </a:p>
          <a:p>
            <a:endParaRPr lang="en-US" dirty="0"/>
          </a:p>
          <a:p>
            <a:r>
              <a:rPr lang="en-US" dirty="0"/>
              <a:t>A primary may have a maximum of 64 columns.</a:t>
            </a:r>
          </a:p>
          <a:p>
            <a:endParaRPr lang="en-US" dirty="0"/>
          </a:p>
          <a:p>
            <a:r>
              <a:rPr lang="en-US" dirty="0"/>
              <a:t>There are 2 types of Primary Indexes</a:t>
            </a:r>
          </a:p>
          <a:p>
            <a:endParaRPr lang="en-US" dirty="0"/>
          </a:p>
          <a:p>
            <a:r>
              <a:rPr lang="en-US" dirty="0"/>
              <a:t>	Unique Primary Index(UPI)</a:t>
            </a:r>
          </a:p>
          <a:p>
            <a:r>
              <a:rPr lang="en-US" dirty="0"/>
              <a:t>	</a:t>
            </a:r>
          </a:p>
          <a:p>
            <a:r>
              <a:rPr lang="en-US" dirty="0"/>
              <a:t>	Non Unique Primary Index(NUPI)</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85800" y="1009650"/>
            <a:ext cx="7772400" cy="4838700"/>
          </a:xfrm>
          <a:prstGeom prst="rect">
            <a:avLst/>
          </a:prstGeom>
          <a:noFill/>
          <a:ln w="9525">
            <a:noFill/>
            <a:miter lim="800000"/>
            <a:headEnd/>
            <a:tailEnd/>
          </a:ln>
          <a:effectLst/>
        </p:spPr>
      </p:pic>
      <p:sp>
        <p:nvSpPr>
          <p:cNvPr id="5" name="TextBox 4"/>
          <p:cNvSpPr txBox="1"/>
          <p:nvPr/>
        </p:nvSpPr>
        <p:spPr>
          <a:xfrm>
            <a:off x="685800" y="381000"/>
            <a:ext cx="4953000" cy="369332"/>
          </a:xfrm>
          <a:prstGeom prst="rect">
            <a:avLst/>
          </a:prstGeom>
          <a:noFill/>
        </p:spPr>
        <p:txBody>
          <a:bodyPr wrap="square" rtlCol="0">
            <a:spAutoFit/>
          </a:bodyPr>
          <a:lstStyle/>
          <a:p>
            <a:r>
              <a:rPr lang="en-US" dirty="0"/>
              <a:t>UPI OR NUPI</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322663" cy="3416320"/>
          </a:xfrm>
          <a:prstGeom prst="rect">
            <a:avLst/>
          </a:prstGeom>
        </p:spPr>
        <p:txBody>
          <a:bodyPr wrap="none">
            <a:spAutoFit/>
          </a:bodyPr>
          <a:lstStyle/>
          <a:p>
            <a:r>
              <a:rPr lang="en-US" b="1" dirty="0"/>
              <a:t>Unique Primary Index (UPI)</a:t>
            </a:r>
          </a:p>
          <a:p>
            <a:endParaRPr lang="en-US" dirty="0"/>
          </a:p>
          <a:p>
            <a:r>
              <a:rPr lang="en-US" dirty="0"/>
              <a:t>A Unique Primary Index (UPI) is unique and can’t have any duplicates</a:t>
            </a:r>
          </a:p>
          <a:p>
            <a:endParaRPr lang="en-US" b="1" dirty="0"/>
          </a:p>
          <a:p>
            <a:r>
              <a:rPr lang="en-US" dirty="0"/>
              <a:t>A Unique Primary Index means that the values for the selected column must be unique</a:t>
            </a:r>
          </a:p>
          <a:p>
            <a:endParaRPr lang="en-US" dirty="0"/>
          </a:p>
          <a:p>
            <a:r>
              <a:rPr lang="en-US" dirty="0"/>
              <a:t>If you try and insert a row with a Primary Index value that is already in the table, </a:t>
            </a:r>
          </a:p>
          <a:p>
            <a:r>
              <a:rPr lang="en-US" dirty="0"/>
              <a:t>the row will be rejected.</a:t>
            </a:r>
          </a:p>
          <a:p>
            <a:endParaRPr lang="en-US" dirty="0"/>
          </a:p>
          <a:p>
            <a:r>
              <a:rPr lang="en-US" dirty="0"/>
              <a:t>A Unique Primary Index will always spread the table rows evenly amongst the AMPs.</a:t>
            </a:r>
          </a:p>
          <a:p>
            <a:endParaRPr lang="en-US" dirty="0"/>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19200" y="1143000"/>
            <a:ext cx="7162800" cy="4572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563562"/>
          </a:xfrm>
        </p:spPr>
        <p:txBody>
          <a:bodyPr>
            <a:normAutofit fontScale="90000"/>
          </a:bodyPr>
          <a:lstStyle/>
          <a:p>
            <a:r>
              <a:rPr lang="en-US" sz="3600" b="1"/>
              <a:t>Node Components</a:t>
            </a:r>
          </a:p>
        </p:txBody>
      </p:sp>
      <p:graphicFrame>
        <p:nvGraphicFramePr>
          <p:cNvPr id="4" name="Content Placeholder 3"/>
          <p:cNvGraphicFramePr>
            <a:graphicFrameLocks noGrp="1"/>
          </p:cNvGraphicFramePr>
          <p:nvPr>
            <p:ph idx="1"/>
          </p:nvPr>
        </p:nvGraphicFramePr>
        <p:xfrm>
          <a:off x="838200" y="914400"/>
          <a:ext cx="7620000" cy="5780170"/>
        </p:xfrm>
        <a:graphic>
          <a:graphicData uri="http://schemas.openxmlformats.org/drawingml/2006/table">
            <a:tbl>
              <a:tblPr firstRow="1" bandRow="1">
                <a:tableStyleId>{5C22544A-7EE6-4342-B048-85BDC9FD1C3A}</a:tableStyleId>
              </a:tblPr>
              <a:tblGrid>
                <a:gridCol w="2046111">
                  <a:extLst>
                    <a:ext uri="{9D8B030D-6E8A-4147-A177-3AD203B41FA5}">
                      <a16:colId xmlns:a16="http://schemas.microsoft.com/office/drawing/2014/main" val="20000"/>
                    </a:ext>
                  </a:extLst>
                </a:gridCol>
                <a:gridCol w="5573889">
                  <a:extLst>
                    <a:ext uri="{9D8B030D-6E8A-4147-A177-3AD203B41FA5}">
                      <a16:colId xmlns:a16="http://schemas.microsoft.com/office/drawing/2014/main" val="20001"/>
                    </a:ext>
                  </a:extLst>
                </a:gridCol>
              </a:tblGrid>
              <a:tr h="327406">
                <a:tc>
                  <a:txBody>
                    <a:bodyPr/>
                    <a:lstStyle/>
                    <a:p>
                      <a:r>
                        <a:rPr lang="en-US" sz="2000" dirty="0"/>
                        <a:t>Component</a:t>
                      </a:r>
                    </a:p>
                  </a:txBody>
                  <a:tcPr/>
                </a:tc>
                <a:tc>
                  <a:txBody>
                    <a:bodyPr/>
                    <a:lstStyle/>
                    <a:p>
                      <a:r>
                        <a:rPr lang="en-US" sz="2000" dirty="0"/>
                        <a:t>Functionality</a:t>
                      </a:r>
                    </a:p>
                  </a:txBody>
                  <a:tcPr/>
                </a:tc>
                <a:extLst>
                  <a:ext uri="{0D108BD9-81ED-4DB2-BD59-A6C34878D82A}">
                    <a16:rowId xmlns:a16="http://schemas.microsoft.com/office/drawing/2014/main" val="10000"/>
                  </a:ext>
                </a:extLst>
              </a:tr>
              <a:tr h="1767840">
                <a:tc>
                  <a:txBody>
                    <a:bodyPr/>
                    <a:lstStyle/>
                    <a:p>
                      <a:r>
                        <a:rPr lang="en-US" sz="2000" b="1" dirty="0"/>
                        <a:t>Parsing Engine</a:t>
                      </a:r>
                    </a:p>
                  </a:txBody>
                  <a:tcPr/>
                </a:tc>
                <a:tc>
                  <a:txBody>
                    <a:bodyPr/>
                    <a:lstStyle/>
                    <a:p>
                      <a:pPr marL="800100" lvl="1" indent="-342900">
                        <a:buFont typeface="+mj-lt"/>
                        <a:buAutoNum type="arabicPeriod"/>
                      </a:pPr>
                      <a:r>
                        <a:rPr lang="en-US" sz="1800" dirty="0"/>
                        <a:t>Managing individual sessions (up to 120)</a:t>
                      </a:r>
                    </a:p>
                    <a:p>
                      <a:pPr marL="800100" lvl="1" indent="-342900">
                        <a:buFont typeface="+mj-lt"/>
                        <a:buAutoNum type="arabicPeriod"/>
                      </a:pPr>
                      <a:r>
                        <a:rPr lang="en-US" sz="1800" dirty="0"/>
                        <a:t>Parsing and optimizing your SQL requests</a:t>
                      </a:r>
                    </a:p>
                    <a:p>
                      <a:pPr marL="800100" lvl="1" indent="-342900">
                        <a:buFont typeface="+mj-lt"/>
                        <a:buAutoNum type="arabicPeriod"/>
                      </a:pPr>
                      <a:r>
                        <a:rPr lang="en-US" sz="1800" dirty="0"/>
                        <a:t>Dispatching the optimized plan to the AMPs</a:t>
                      </a:r>
                    </a:p>
                    <a:p>
                      <a:pPr marL="800100" lvl="1" indent="-342900">
                        <a:buFont typeface="+mj-lt"/>
                        <a:buAutoNum type="arabicPeriod"/>
                      </a:pPr>
                      <a:r>
                        <a:rPr lang="en-US" sz="1800" dirty="0"/>
                        <a:t>ASCII / EBCDIC conversion (if necessary)</a:t>
                      </a:r>
                    </a:p>
                    <a:p>
                      <a:pPr marL="800100" lvl="1" indent="-342900">
                        <a:buFont typeface="+mj-lt"/>
                        <a:buAutoNum type="arabicPeriod"/>
                      </a:pPr>
                      <a:r>
                        <a:rPr lang="en-US" sz="1800" dirty="0"/>
                        <a:t>Sending the answer set response back to the requesting client</a:t>
                      </a:r>
                    </a:p>
                    <a:p>
                      <a:endParaRPr lang="en-US" sz="1800" dirty="0"/>
                    </a:p>
                  </a:txBody>
                  <a:tcPr/>
                </a:tc>
                <a:extLst>
                  <a:ext uri="{0D108BD9-81ED-4DB2-BD59-A6C34878D82A}">
                    <a16:rowId xmlns:a16="http://schemas.microsoft.com/office/drawing/2014/main" val="10001"/>
                  </a:ext>
                </a:extLst>
              </a:tr>
              <a:tr h="2070842">
                <a:tc>
                  <a:txBody>
                    <a:bodyPr/>
                    <a:lstStyle/>
                    <a:p>
                      <a:r>
                        <a:rPr lang="en-US" sz="2000" b="1" dirty="0"/>
                        <a:t>AMP</a:t>
                      </a:r>
                    </a:p>
                  </a:txBody>
                  <a:tcPr/>
                </a:tc>
                <a:tc>
                  <a:txBody>
                    <a:bodyPr/>
                    <a:lstStyle/>
                    <a:p>
                      <a:pPr marL="800100" lvl="1" indent="-342900" algn="l" defTabSz="914400" rtl="0" eaLnBrk="1" latinLnBrk="0" hangingPunct="1">
                        <a:lnSpc>
                          <a:spcPct val="90000"/>
                        </a:lnSpc>
                        <a:spcAft>
                          <a:spcPct val="0"/>
                        </a:spcAft>
                        <a:buFont typeface="+mj-lt"/>
                        <a:buAutoNum type="arabicPeriod"/>
                      </a:pPr>
                      <a:r>
                        <a:rPr lang="en-US" sz="1800" kern="1200" dirty="0">
                          <a:solidFill>
                            <a:schemeClr val="dk1"/>
                          </a:solidFill>
                          <a:latin typeface="+mn-lt"/>
                          <a:ea typeface="+mn-ea"/>
                          <a:cs typeface="+mn-cs"/>
                        </a:rPr>
                        <a:t>Storing and retrieving rows to and from the disks </a:t>
                      </a:r>
                    </a:p>
                    <a:p>
                      <a:pPr marL="800100" lvl="1" indent="-342900" algn="l" defTabSz="914400" rtl="0" eaLnBrk="1" latinLnBrk="0" hangingPunct="1">
                        <a:lnSpc>
                          <a:spcPct val="90000"/>
                        </a:lnSpc>
                        <a:spcAft>
                          <a:spcPct val="0"/>
                        </a:spcAft>
                        <a:buFont typeface="+mj-lt"/>
                        <a:buAutoNum type="arabicPeriod"/>
                      </a:pPr>
                      <a:r>
                        <a:rPr lang="en-US" sz="1800" kern="1200" dirty="0">
                          <a:solidFill>
                            <a:schemeClr val="dk1"/>
                          </a:solidFill>
                          <a:latin typeface="+mn-lt"/>
                          <a:ea typeface="+mn-ea"/>
                          <a:cs typeface="+mn-cs"/>
                        </a:rPr>
                        <a:t>Lock management </a:t>
                      </a:r>
                    </a:p>
                    <a:p>
                      <a:pPr marL="800100" lvl="1" indent="-342900" algn="l" defTabSz="914400" rtl="0" eaLnBrk="1" latinLnBrk="0" hangingPunct="1">
                        <a:lnSpc>
                          <a:spcPct val="90000"/>
                        </a:lnSpc>
                        <a:spcAft>
                          <a:spcPct val="0"/>
                        </a:spcAft>
                        <a:buFont typeface="+mj-lt"/>
                        <a:buAutoNum type="arabicPeriod"/>
                      </a:pPr>
                      <a:r>
                        <a:rPr lang="en-US" sz="1800" kern="1200" dirty="0">
                          <a:solidFill>
                            <a:schemeClr val="dk1"/>
                          </a:solidFill>
                          <a:latin typeface="+mn-lt"/>
                          <a:ea typeface="+mn-ea"/>
                          <a:cs typeface="+mn-cs"/>
                        </a:rPr>
                        <a:t>Sorting rows and Aggregating columns</a:t>
                      </a:r>
                    </a:p>
                    <a:p>
                      <a:pPr marL="800100" lvl="1" indent="-342900" algn="l" defTabSz="914400" rtl="0" eaLnBrk="1" latinLnBrk="0" hangingPunct="1">
                        <a:lnSpc>
                          <a:spcPct val="90000"/>
                        </a:lnSpc>
                        <a:spcAft>
                          <a:spcPct val="0"/>
                        </a:spcAft>
                        <a:buFont typeface="+mj-lt"/>
                        <a:buAutoNum type="arabicPeriod"/>
                      </a:pPr>
                      <a:r>
                        <a:rPr lang="en-US" sz="1800" kern="1200" dirty="0">
                          <a:solidFill>
                            <a:schemeClr val="dk1"/>
                          </a:solidFill>
                          <a:latin typeface="+mn-lt"/>
                          <a:ea typeface="+mn-ea"/>
                          <a:cs typeface="+mn-cs"/>
                        </a:rPr>
                        <a:t>Join processing</a:t>
                      </a:r>
                    </a:p>
                    <a:p>
                      <a:pPr marL="800100" lvl="1" indent="-342900" algn="l" defTabSz="914400" rtl="0" eaLnBrk="1" latinLnBrk="0" hangingPunct="1">
                        <a:lnSpc>
                          <a:spcPct val="90000"/>
                        </a:lnSpc>
                        <a:spcAft>
                          <a:spcPct val="0"/>
                        </a:spcAft>
                        <a:buFont typeface="+mj-lt"/>
                        <a:buAutoNum type="arabicPeriod"/>
                      </a:pPr>
                      <a:r>
                        <a:rPr lang="en-US" sz="1800" kern="1200" dirty="0">
                          <a:solidFill>
                            <a:schemeClr val="dk1"/>
                          </a:solidFill>
                          <a:latin typeface="+mn-lt"/>
                          <a:ea typeface="+mn-ea"/>
                          <a:cs typeface="+mn-cs"/>
                        </a:rPr>
                        <a:t>Output conversion and formatting</a:t>
                      </a:r>
                    </a:p>
                    <a:p>
                      <a:pPr marL="800100" lvl="1" indent="-342900" algn="l" defTabSz="914400" rtl="0" eaLnBrk="1" latinLnBrk="0" hangingPunct="1">
                        <a:lnSpc>
                          <a:spcPct val="90000"/>
                        </a:lnSpc>
                        <a:spcAft>
                          <a:spcPct val="0"/>
                        </a:spcAft>
                        <a:buFont typeface="+mj-lt"/>
                        <a:buAutoNum type="arabicPeriod"/>
                      </a:pPr>
                      <a:r>
                        <a:rPr lang="en-US" sz="1800" kern="1200" dirty="0">
                          <a:solidFill>
                            <a:schemeClr val="dk1"/>
                          </a:solidFill>
                          <a:latin typeface="+mn-lt"/>
                          <a:ea typeface="+mn-ea"/>
                          <a:cs typeface="+mn-cs"/>
                        </a:rPr>
                        <a:t>Creating answer sets for clients</a:t>
                      </a:r>
                    </a:p>
                    <a:p>
                      <a:pPr marL="800100" lvl="1" indent="-342900" algn="l" defTabSz="914400" rtl="0" eaLnBrk="1" latinLnBrk="0" hangingPunct="1">
                        <a:lnSpc>
                          <a:spcPct val="90000"/>
                        </a:lnSpc>
                        <a:spcAft>
                          <a:spcPct val="0"/>
                        </a:spcAft>
                        <a:buFont typeface="+mj-lt"/>
                        <a:buAutoNum type="arabicPeriod"/>
                      </a:pPr>
                      <a:r>
                        <a:rPr lang="en-US" sz="1800" kern="1200" dirty="0">
                          <a:solidFill>
                            <a:schemeClr val="dk1"/>
                          </a:solidFill>
                          <a:latin typeface="+mn-lt"/>
                          <a:ea typeface="+mn-ea"/>
                          <a:cs typeface="+mn-cs"/>
                        </a:rPr>
                        <a:t>Disk space management and Accounting</a:t>
                      </a:r>
                    </a:p>
                    <a:p>
                      <a:pPr marL="800100" lvl="1" indent="-342900" algn="l" defTabSz="914400" rtl="0" eaLnBrk="1" latinLnBrk="0" hangingPunct="1">
                        <a:lnSpc>
                          <a:spcPct val="90000"/>
                        </a:lnSpc>
                        <a:spcAft>
                          <a:spcPct val="0"/>
                        </a:spcAft>
                        <a:buFont typeface="+mj-lt"/>
                        <a:buAutoNum type="arabicPeriod"/>
                      </a:pPr>
                      <a:r>
                        <a:rPr lang="en-US" sz="1800" kern="1200" dirty="0">
                          <a:solidFill>
                            <a:schemeClr val="dk1"/>
                          </a:solidFill>
                          <a:latin typeface="+mn-lt"/>
                          <a:ea typeface="+mn-ea"/>
                          <a:cs typeface="+mn-cs"/>
                        </a:rPr>
                        <a:t>Special utility protocols</a:t>
                      </a:r>
                    </a:p>
                    <a:p>
                      <a:pPr marL="800100" lvl="1" indent="-342900" algn="l" defTabSz="914400" rtl="0" eaLnBrk="1" latinLnBrk="0" hangingPunct="1">
                        <a:lnSpc>
                          <a:spcPct val="90000"/>
                        </a:lnSpc>
                        <a:spcAft>
                          <a:spcPct val="0"/>
                        </a:spcAft>
                        <a:buFont typeface="+mj-lt"/>
                        <a:buAutoNum type="arabicPeriod"/>
                      </a:pPr>
                      <a:r>
                        <a:rPr lang="en-US" sz="1800" kern="1200" dirty="0">
                          <a:solidFill>
                            <a:schemeClr val="dk1"/>
                          </a:solidFill>
                          <a:latin typeface="+mn-lt"/>
                          <a:ea typeface="+mn-ea"/>
                          <a:cs typeface="+mn-cs"/>
                        </a:rPr>
                        <a:t>Recovery processing</a:t>
                      </a:r>
                    </a:p>
                  </a:txBody>
                  <a:tcPr/>
                </a:tc>
                <a:extLst>
                  <a:ext uri="{0D108BD9-81ED-4DB2-BD59-A6C34878D82A}">
                    <a16:rowId xmlns:a16="http://schemas.microsoft.com/office/drawing/2014/main" val="10002"/>
                  </a:ext>
                </a:extLst>
              </a:tr>
              <a:tr h="1058818">
                <a:tc>
                  <a:txBody>
                    <a:bodyPr/>
                    <a:lstStyle/>
                    <a:p>
                      <a:r>
                        <a:rPr lang="en-US" sz="2000" b="1" dirty="0"/>
                        <a:t>Vdisk</a:t>
                      </a:r>
                    </a:p>
                  </a:txBody>
                  <a:tcPr/>
                </a:tc>
                <a:tc>
                  <a:txBody>
                    <a:bodyPr/>
                    <a:lstStyle/>
                    <a:p>
                      <a:pPr marL="800100" lvl="1" indent="-342900" algn="l" defTabSz="914400" rtl="0" eaLnBrk="1" latinLnBrk="0" hangingPunct="1">
                        <a:lnSpc>
                          <a:spcPct val="90000"/>
                        </a:lnSpc>
                        <a:spcAft>
                          <a:spcPct val="0"/>
                        </a:spcAft>
                        <a:buFont typeface="+mj-lt"/>
                        <a:buAutoNum type="arabicPeriod"/>
                      </a:pPr>
                      <a:r>
                        <a:rPr lang="en-US" sz="1800" dirty="0"/>
                        <a:t>A </a:t>
                      </a:r>
                      <a:r>
                        <a:rPr lang="en-US" sz="1800" dirty="0" err="1"/>
                        <a:t>vdisk</a:t>
                      </a:r>
                      <a:r>
                        <a:rPr lang="en-US" sz="1800" dirty="0"/>
                        <a:t> (pronounced, "VEE-disk") is the logical disk space that is managed by an AMP. </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19200" y="1154276"/>
            <a:ext cx="5376863" cy="5703724"/>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3469861" cy="369332"/>
          </a:xfrm>
          <a:prstGeom prst="rect">
            <a:avLst/>
          </a:prstGeom>
        </p:spPr>
        <p:txBody>
          <a:bodyPr wrap="none">
            <a:spAutoFit/>
          </a:bodyPr>
          <a:lstStyle/>
          <a:p>
            <a:r>
              <a:rPr lang="en-US" b="1" dirty="0"/>
              <a:t>Non-Unique Primary Index (NUPI) </a:t>
            </a:r>
            <a:endParaRPr lang="en-US" dirty="0"/>
          </a:p>
        </p:txBody>
      </p:sp>
      <p:sp>
        <p:nvSpPr>
          <p:cNvPr id="3" name="Rectangle 2"/>
          <p:cNvSpPr/>
          <p:nvPr/>
        </p:nvSpPr>
        <p:spPr>
          <a:xfrm>
            <a:off x="533400" y="990600"/>
            <a:ext cx="7924800" cy="3139321"/>
          </a:xfrm>
          <a:prstGeom prst="rect">
            <a:avLst/>
          </a:prstGeom>
        </p:spPr>
        <p:txBody>
          <a:bodyPr wrap="square">
            <a:spAutoFit/>
          </a:bodyPr>
          <a:lstStyle/>
          <a:p>
            <a:r>
              <a:rPr lang="en-US" dirty="0"/>
              <a:t>A Non-Unique Primary Index (NUPI) means that the values for the selected column can be non-unique </a:t>
            </a:r>
          </a:p>
          <a:p>
            <a:endParaRPr lang="en-US" dirty="0"/>
          </a:p>
          <a:p>
            <a:r>
              <a:rPr lang="en-US" dirty="0"/>
              <a:t>A Non-Unique Primary Index will almost never spread the table rows evenly</a:t>
            </a:r>
          </a:p>
          <a:p>
            <a:endParaRPr lang="en-US" dirty="0"/>
          </a:p>
          <a:p>
            <a:r>
              <a:rPr lang="en-US" dirty="0"/>
              <a:t>An All-AMP operation will take longer if the data is unevenly distributed</a:t>
            </a:r>
          </a:p>
          <a:p>
            <a:endParaRPr lang="en-US" dirty="0"/>
          </a:p>
          <a:p>
            <a:r>
              <a:rPr lang="en-US" dirty="0"/>
              <a:t>You might pick a NUPI over an UPI because the NUPI column may be more effective for query access and joins.</a:t>
            </a:r>
          </a:p>
          <a:p>
            <a:endParaRPr lang="en-US" dirty="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981200" y="381000"/>
            <a:ext cx="4905375" cy="6037385"/>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447800" y="914400"/>
            <a:ext cx="6705600" cy="5486400"/>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2576" y="228600"/>
            <a:ext cx="8711424" cy="3139321"/>
          </a:xfrm>
          <a:prstGeom prst="rect">
            <a:avLst/>
          </a:prstGeom>
        </p:spPr>
        <p:txBody>
          <a:bodyPr wrap="none">
            <a:spAutoFit/>
          </a:bodyPr>
          <a:lstStyle/>
          <a:p>
            <a:r>
              <a:rPr lang="en-US" b="1" dirty="0"/>
              <a:t>Multi-Column Primary Indexes </a:t>
            </a:r>
          </a:p>
          <a:p>
            <a:endParaRPr lang="en-US" b="1" dirty="0"/>
          </a:p>
          <a:p>
            <a:r>
              <a:rPr lang="en-US" dirty="0" err="1"/>
              <a:t>Teradata</a:t>
            </a:r>
            <a:r>
              <a:rPr lang="en-US" dirty="0"/>
              <a:t> allows more than one column to be designated as the Primary Index.</a:t>
            </a:r>
          </a:p>
          <a:p>
            <a:endParaRPr lang="en-US" dirty="0"/>
          </a:p>
          <a:p>
            <a:r>
              <a:rPr lang="en-US" dirty="0" err="1"/>
              <a:t>Teradata</a:t>
            </a:r>
            <a:r>
              <a:rPr lang="en-US" dirty="0"/>
              <a:t> allows up to 64 combined columns to make up the one Primary Index required for</a:t>
            </a:r>
          </a:p>
          <a:p>
            <a:r>
              <a:rPr lang="en-US" dirty="0"/>
              <a:t> a table.</a:t>
            </a:r>
          </a:p>
          <a:p>
            <a:endParaRPr lang="en-US" dirty="0"/>
          </a:p>
          <a:p>
            <a:r>
              <a:rPr lang="en-US" dirty="0"/>
              <a:t>This is often done for two reasons: </a:t>
            </a:r>
          </a:p>
          <a:p>
            <a:r>
              <a:rPr lang="en-US" dirty="0"/>
              <a:t>	(1) To get better data distribution among the AMPs </a:t>
            </a:r>
          </a:p>
          <a:p>
            <a:r>
              <a:rPr lang="en-US" dirty="0"/>
              <a:t>	(2) Users often use multiple keys consistently to query </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609600" y="3124200"/>
            <a:ext cx="3619500" cy="37338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343400" y="3124200"/>
            <a:ext cx="4191000" cy="35052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2012474" cy="369332"/>
          </a:xfrm>
          <a:prstGeom prst="rect">
            <a:avLst/>
          </a:prstGeom>
        </p:spPr>
        <p:txBody>
          <a:bodyPr wrap="none">
            <a:spAutoFit/>
          </a:bodyPr>
          <a:lstStyle/>
          <a:p>
            <a:r>
              <a:rPr lang="en-US" b="1" dirty="0"/>
              <a:t>Secondary Indexes </a:t>
            </a:r>
            <a:endParaRPr lang="en-US" dirty="0"/>
          </a:p>
        </p:txBody>
      </p:sp>
      <p:sp>
        <p:nvSpPr>
          <p:cNvPr id="3" name="Rectangle 2"/>
          <p:cNvSpPr/>
          <p:nvPr/>
        </p:nvSpPr>
        <p:spPr>
          <a:xfrm>
            <a:off x="609600" y="1524000"/>
            <a:ext cx="7086600" cy="5078313"/>
          </a:xfrm>
          <a:prstGeom prst="rect">
            <a:avLst/>
          </a:prstGeom>
        </p:spPr>
        <p:txBody>
          <a:bodyPr wrap="square">
            <a:spAutoFit/>
          </a:bodyPr>
          <a:lstStyle/>
          <a:p>
            <a:r>
              <a:rPr lang="en-US" dirty="0"/>
              <a:t>Secondary Indexes provide an alternate path to the data</a:t>
            </a:r>
          </a:p>
          <a:p>
            <a:endParaRPr lang="en-US" dirty="0"/>
          </a:p>
          <a:p>
            <a:r>
              <a:rPr lang="en-US" dirty="0"/>
              <a:t>Secondary Indexes are not as fast as the Primary Index, but they can be pretty fast, and they can be much faster than a Full Table Scan </a:t>
            </a:r>
          </a:p>
          <a:p>
            <a:endParaRPr lang="en-US" dirty="0"/>
          </a:p>
          <a:p>
            <a:r>
              <a:rPr lang="en-US" dirty="0" err="1"/>
              <a:t>Upto</a:t>
            </a:r>
            <a:r>
              <a:rPr lang="en-US" dirty="0"/>
              <a:t> 32 secondary indexes  per table</a:t>
            </a:r>
          </a:p>
          <a:p>
            <a:r>
              <a:rPr lang="en-US" dirty="0"/>
              <a:t>Every Secondary Index creates a </a:t>
            </a:r>
            <a:r>
              <a:rPr lang="en-US" dirty="0" err="1"/>
              <a:t>Subtable</a:t>
            </a:r>
            <a:r>
              <a:rPr lang="en-US" dirty="0"/>
              <a:t> on every AMP designed to point to the real Primary Index Row-ID. </a:t>
            </a:r>
          </a:p>
          <a:p>
            <a:endParaRPr lang="en-US" dirty="0"/>
          </a:p>
          <a:p>
            <a:r>
              <a:rPr lang="en-US" dirty="0"/>
              <a:t>two types of Secondary Index and they are </a:t>
            </a:r>
          </a:p>
          <a:p>
            <a:endParaRPr lang="en-US" dirty="0"/>
          </a:p>
          <a:p>
            <a:r>
              <a:rPr lang="en-US" dirty="0"/>
              <a:t>Unique Secondary Indexes, which are called USIs </a:t>
            </a:r>
          </a:p>
          <a:p>
            <a:endParaRPr lang="en-US" dirty="0"/>
          </a:p>
          <a:p>
            <a:endParaRPr lang="en-US" dirty="0"/>
          </a:p>
          <a:p>
            <a:r>
              <a:rPr lang="en-US" dirty="0"/>
              <a:t> Non-Unique Secondary Indexes called NUSIs.  </a:t>
            </a:r>
          </a:p>
          <a:p>
            <a:endParaRPr lang="en-US" dirty="0"/>
          </a:p>
          <a:p>
            <a:r>
              <a:rPr lang="en-US" dirty="0"/>
              <a:t>USI is always a Two-AMP operation so it is almost as fast as a Primary Index, but a NUSI is an All-AMP operation, but not a Full Table Scan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990601" y="1066800"/>
            <a:ext cx="7620000" cy="4914900"/>
          </a:xfrm>
          <a:prstGeom prst="rect">
            <a:avLst/>
          </a:prstGeom>
          <a:noFill/>
          <a:ln w="9525">
            <a:noFill/>
            <a:miter lim="800000"/>
            <a:headEnd/>
            <a:tailEnd/>
          </a:ln>
          <a:effectLst/>
        </p:spPr>
      </p:pic>
      <p:sp>
        <p:nvSpPr>
          <p:cNvPr id="5" name="TextBox 4"/>
          <p:cNvSpPr txBox="1"/>
          <p:nvPr/>
        </p:nvSpPr>
        <p:spPr>
          <a:xfrm>
            <a:off x="914400" y="6019800"/>
            <a:ext cx="7696200" cy="369332"/>
          </a:xfrm>
          <a:prstGeom prst="rect">
            <a:avLst/>
          </a:prstGeom>
          <a:noFill/>
        </p:spPr>
        <p:txBody>
          <a:bodyPr wrap="square" rtlCol="0">
            <a:spAutoFit/>
          </a:bodyPr>
          <a:lstStyle/>
          <a:p>
            <a:r>
              <a:rPr lang="en-US" dirty="0"/>
              <a:t>Create unique index on employees(</a:t>
            </a:r>
            <a:r>
              <a:rPr lang="en-US" dirty="0" err="1"/>
              <a:t>empno</a:t>
            </a:r>
            <a:r>
              <a:rPr lang="en-US" dirty="0"/>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838200" y="533400"/>
            <a:ext cx="7391400" cy="5757862"/>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19201" y="1033463"/>
            <a:ext cx="7086600" cy="4791075"/>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371600" y="1042988"/>
            <a:ext cx="6857999" cy="47720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82000" cy="646331"/>
          </a:xfrm>
          <a:prstGeom prst="rect">
            <a:avLst/>
          </a:prstGeom>
        </p:spPr>
        <p:txBody>
          <a:bodyPr wrap="square">
            <a:spAutoFit/>
          </a:bodyPr>
          <a:lstStyle/>
          <a:p>
            <a:r>
              <a:rPr lang="en-US" b="1" dirty="0" err="1"/>
              <a:t>Teradata</a:t>
            </a:r>
            <a:r>
              <a:rPr lang="en-US" b="1" dirty="0"/>
              <a:t> relies on three architectural components that have set the rules for parallel processing. </a:t>
            </a:r>
          </a:p>
        </p:txBody>
      </p:sp>
      <p:sp>
        <p:nvSpPr>
          <p:cNvPr id="3" name="Rectangle 2"/>
          <p:cNvSpPr/>
          <p:nvPr/>
        </p:nvSpPr>
        <p:spPr>
          <a:xfrm>
            <a:off x="533400" y="1066800"/>
            <a:ext cx="7696199" cy="5355312"/>
          </a:xfrm>
          <a:prstGeom prst="rect">
            <a:avLst/>
          </a:prstGeom>
        </p:spPr>
        <p:txBody>
          <a:bodyPr wrap="square">
            <a:spAutoFit/>
          </a:bodyPr>
          <a:lstStyle/>
          <a:p>
            <a:r>
              <a:rPr lang="en-US" b="1" dirty="0"/>
              <a:t>PE or the Optimizer(Parse Engine</a:t>
            </a:r>
          </a:p>
          <a:p>
            <a:endParaRPr lang="en-US" b="1" dirty="0"/>
          </a:p>
          <a:p>
            <a:r>
              <a:rPr lang="en-US" dirty="0"/>
              <a:t>The PE is the boss and tells the AMPs exactly what to do.</a:t>
            </a:r>
          </a:p>
          <a:p>
            <a:endParaRPr lang="en-US" dirty="0"/>
          </a:p>
          <a:p>
            <a:r>
              <a:rPr lang="en-US" dirty="0"/>
              <a:t>When a user logon to </a:t>
            </a:r>
            <a:r>
              <a:rPr lang="en-US" dirty="0" err="1"/>
              <a:t>Teradata</a:t>
            </a:r>
            <a:r>
              <a:rPr lang="en-US" dirty="0"/>
              <a:t> their logon is accepted or rejected by a Parsing Engine </a:t>
            </a:r>
          </a:p>
          <a:p>
            <a:endParaRPr lang="en-US" dirty="0"/>
          </a:p>
          <a:p>
            <a:r>
              <a:rPr lang="en-US" dirty="0"/>
              <a:t>The Parsing Engine will accept each query from that user and come up with a plan for the AMPs to satisfy the request. </a:t>
            </a:r>
          </a:p>
          <a:p>
            <a:endParaRPr lang="en-US" dirty="0"/>
          </a:p>
          <a:p>
            <a:r>
              <a:rPr lang="en-US" dirty="0"/>
              <a:t>The PE‘s plan is passed to the AMPs via the BYNET </a:t>
            </a:r>
          </a:p>
          <a:p>
            <a:endParaRPr lang="en-US" dirty="0"/>
          </a:p>
          <a:p>
            <a:r>
              <a:rPr lang="en-US" dirty="0"/>
              <a:t>The AMPs will retrieve the data requested from their virtual disks and pass it back up the BYNET to the PE. </a:t>
            </a:r>
          </a:p>
          <a:p>
            <a:r>
              <a:rPr lang="en-US" dirty="0"/>
              <a:t> </a:t>
            </a:r>
            <a:endParaRPr lang="en-US" b="1" dirty="0"/>
          </a:p>
          <a:p>
            <a:r>
              <a:rPr lang="en-US" dirty="0"/>
              <a:t>The PE will then deliver the data to the user </a:t>
            </a:r>
          </a:p>
          <a:p>
            <a:endParaRPr lang="en-US" b="1" dirty="0"/>
          </a:p>
          <a:p>
            <a:r>
              <a:rPr lang="en-US" dirty="0"/>
              <a:t>The Parsing Engines having the capability to handle up to 120 users at a time </a:t>
            </a:r>
            <a:endParaRPr lang="en-US" b="1" dirty="0"/>
          </a:p>
          <a:p>
            <a:r>
              <a:rPr lang="en-US" b="1" dirty="0"/>
              <a: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295400" y="685800"/>
            <a:ext cx="6477000" cy="5424487"/>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824163" y="1000125"/>
            <a:ext cx="5329237" cy="4857750"/>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9135525" cy="5909310"/>
          </a:xfrm>
          <a:prstGeom prst="rect">
            <a:avLst/>
          </a:prstGeom>
        </p:spPr>
        <p:txBody>
          <a:bodyPr wrap="square">
            <a:spAutoFit/>
          </a:bodyPr>
          <a:lstStyle/>
          <a:p>
            <a:r>
              <a:rPr lang="en-US" b="1" dirty="0" err="1"/>
              <a:t>Teradata</a:t>
            </a:r>
            <a:r>
              <a:rPr lang="en-US" b="1" dirty="0"/>
              <a:t> – Partitioned Primary Index</a:t>
            </a:r>
          </a:p>
          <a:p>
            <a:endParaRPr lang="en-US" b="1" dirty="0"/>
          </a:p>
          <a:p>
            <a:r>
              <a:rPr lang="en-US" dirty="0"/>
              <a:t>Partitioned Primary Index (PPI) is an indexing mechanism that is useful in improving the</a:t>
            </a:r>
          </a:p>
          <a:p>
            <a:r>
              <a:rPr lang="en-US" dirty="0"/>
              <a:t>performance of certain queries.</a:t>
            </a:r>
          </a:p>
          <a:p>
            <a:endParaRPr lang="en-US" b="1" dirty="0"/>
          </a:p>
          <a:p>
            <a:r>
              <a:rPr lang="en-US" dirty="0"/>
              <a:t>When rows are inserted into a table, they are stored in an AMP and arranged by their row id</a:t>
            </a:r>
          </a:p>
          <a:p>
            <a:endParaRPr lang="en-US" b="1" dirty="0"/>
          </a:p>
          <a:p>
            <a:r>
              <a:rPr lang="en-US" dirty="0"/>
              <a:t>When a table is defined with PPI, the rows are sorted by their partition number.</a:t>
            </a:r>
          </a:p>
          <a:p>
            <a:endParaRPr lang="en-US" b="1" dirty="0"/>
          </a:p>
          <a:p>
            <a:r>
              <a:rPr lang="en-US" b="1" dirty="0"/>
              <a:t>Advantages</a:t>
            </a:r>
          </a:p>
          <a:p>
            <a:r>
              <a:rPr lang="en-US" dirty="0"/>
              <a:t>Avoid full table scan for certain queries.</a:t>
            </a:r>
          </a:p>
          <a:p>
            <a:endParaRPr lang="en-US" dirty="0"/>
          </a:p>
          <a:p>
            <a:r>
              <a:rPr lang="en-US" dirty="0"/>
              <a:t>Avoid using secondary index that requires additional physical structure and</a:t>
            </a:r>
          </a:p>
          <a:p>
            <a:r>
              <a:rPr lang="en-US" dirty="0"/>
              <a:t>additional I/O maintenance.</a:t>
            </a:r>
          </a:p>
          <a:p>
            <a:endParaRPr lang="en-US" dirty="0"/>
          </a:p>
          <a:p>
            <a:r>
              <a:rPr lang="en-US" dirty="0"/>
              <a:t> Access a subset of a large table quickly.</a:t>
            </a:r>
          </a:p>
          <a:p>
            <a:endParaRPr lang="en-US" dirty="0"/>
          </a:p>
          <a:p>
            <a:endParaRPr lang="en-US" dirty="0"/>
          </a:p>
          <a:p>
            <a:r>
              <a:rPr lang="en-US" dirty="0"/>
              <a:t> Drop the old data quickly and add new data.</a:t>
            </a:r>
            <a:endParaRPr lang="en-US" b="1" dirty="0"/>
          </a:p>
          <a:p>
            <a:endParaRPr lang="en-US" b="1" dirty="0"/>
          </a:p>
          <a:p>
            <a:endParaRPr lang="en-US" b="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990600" y="1052513"/>
            <a:ext cx="7315200" cy="4814887"/>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914400" y="1047750"/>
            <a:ext cx="7238999" cy="5505450"/>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838201" y="1081088"/>
            <a:ext cx="7086600" cy="4695825"/>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066800" y="1071563"/>
            <a:ext cx="7086600" cy="5253037"/>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1524000" y="1033463"/>
            <a:ext cx="6324600" cy="4791075"/>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990600" y="1062038"/>
            <a:ext cx="7315199" cy="5414962"/>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609600" y="1009650"/>
            <a:ext cx="7543799" cy="54673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2534</TotalTime>
  <Words>8064</Words>
  <Application>Microsoft Office PowerPoint</Application>
  <PresentationFormat>On-screen Show (4:3)</PresentationFormat>
  <Paragraphs>1187</Paragraphs>
  <Slides>127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127</vt:i4>
      </vt:variant>
    </vt:vector>
  </HeadingPairs>
  <TitlesOfParts>
    <vt:vector size="13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  Understanding Node</vt:lpstr>
      <vt:lpstr>Node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Kamilya, Rajanya (Contractor)</cp:lastModifiedBy>
  <cp:revision>104</cp:revision>
  <dcterms:created xsi:type="dcterms:W3CDTF">2017-08-01T13:27:50Z</dcterms:created>
  <dcterms:modified xsi:type="dcterms:W3CDTF">2024-03-27T17:38:18Z</dcterms:modified>
</cp:coreProperties>
</file>