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4100" r:id="rId1"/>
  </p:sldMasterIdLst>
  <p:notesMasterIdLst>
    <p:notesMasterId r:id="rId141"/>
  </p:notesMasterIdLst>
  <p:handoutMasterIdLst>
    <p:handoutMasterId r:id="rId142"/>
  </p:handoutMasterIdLst>
  <p:sldIdLst>
    <p:sldId id="287" r:id="rId2"/>
    <p:sldId id="256" r:id="rId3"/>
    <p:sldId id="397" r:id="rId4"/>
    <p:sldId id="288" r:id="rId5"/>
    <p:sldId id="257" r:id="rId6"/>
    <p:sldId id="398" r:id="rId7"/>
    <p:sldId id="399" r:id="rId8"/>
    <p:sldId id="260" r:id="rId9"/>
    <p:sldId id="261" r:id="rId10"/>
    <p:sldId id="262" r:id="rId11"/>
    <p:sldId id="263" r:id="rId12"/>
    <p:sldId id="264" r:id="rId13"/>
    <p:sldId id="265" r:id="rId14"/>
    <p:sldId id="266" r:id="rId15"/>
    <p:sldId id="267" r:id="rId16"/>
    <p:sldId id="268" r:id="rId17"/>
    <p:sldId id="289"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90" r:id="rId37"/>
    <p:sldId id="291" r:id="rId38"/>
    <p:sldId id="292" r:id="rId39"/>
    <p:sldId id="293" r:id="rId40"/>
    <p:sldId id="294" r:id="rId41"/>
    <p:sldId id="295" r:id="rId42"/>
    <p:sldId id="296" r:id="rId43"/>
    <p:sldId id="297" r:id="rId44"/>
    <p:sldId id="298" r:id="rId45"/>
    <p:sldId id="299" r:id="rId46"/>
    <p:sldId id="373" r:id="rId47"/>
    <p:sldId id="375" r:id="rId48"/>
    <p:sldId id="376" r:id="rId49"/>
    <p:sldId id="300" r:id="rId50"/>
    <p:sldId id="374"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79" r:id="rId92"/>
    <p:sldId id="380" r:id="rId93"/>
    <p:sldId id="381" r:id="rId94"/>
    <p:sldId id="384" r:id="rId95"/>
    <p:sldId id="385" r:id="rId96"/>
    <p:sldId id="382" r:id="rId97"/>
    <p:sldId id="383" r:id="rId98"/>
    <p:sldId id="386" r:id="rId99"/>
    <p:sldId id="387" r:id="rId100"/>
    <p:sldId id="388" r:id="rId101"/>
    <p:sldId id="389" r:id="rId102"/>
    <p:sldId id="390" r:id="rId103"/>
    <p:sldId id="391" r:id="rId104"/>
    <p:sldId id="392" r:id="rId105"/>
    <p:sldId id="393" r:id="rId106"/>
    <p:sldId id="394" r:id="rId107"/>
    <p:sldId id="395" r:id="rId108"/>
    <p:sldId id="396" r:id="rId109"/>
    <p:sldId id="341" r:id="rId110"/>
    <p:sldId id="342" r:id="rId111"/>
    <p:sldId id="343" r:id="rId112"/>
    <p:sldId id="344" r:id="rId113"/>
    <p:sldId id="345" r:id="rId114"/>
    <p:sldId id="346" r:id="rId115"/>
    <p:sldId id="347" r:id="rId116"/>
    <p:sldId id="348" r:id="rId117"/>
    <p:sldId id="349" r:id="rId118"/>
    <p:sldId id="350" r:id="rId119"/>
    <p:sldId id="351" r:id="rId120"/>
    <p:sldId id="352" r:id="rId121"/>
    <p:sldId id="353" r:id="rId122"/>
    <p:sldId id="354" r:id="rId123"/>
    <p:sldId id="355" r:id="rId124"/>
    <p:sldId id="356" r:id="rId125"/>
    <p:sldId id="357" r:id="rId126"/>
    <p:sldId id="358" r:id="rId127"/>
    <p:sldId id="359" r:id="rId128"/>
    <p:sldId id="360" r:id="rId129"/>
    <p:sldId id="361" r:id="rId130"/>
    <p:sldId id="362" r:id="rId131"/>
    <p:sldId id="363" r:id="rId132"/>
    <p:sldId id="364" r:id="rId133"/>
    <p:sldId id="365" r:id="rId134"/>
    <p:sldId id="366" r:id="rId135"/>
    <p:sldId id="367" r:id="rId136"/>
    <p:sldId id="378" r:id="rId137"/>
    <p:sldId id="368" r:id="rId138"/>
    <p:sldId id="369" r:id="rId139"/>
    <p:sldId id="371" r:id="rId1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57">
          <p15:clr>
            <a:srgbClr val="A4A3A4"/>
          </p15:clr>
        </p15:guide>
        <p15:guide id="2" pos="5597">
          <p15:clr>
            <a:srgbClr val="A4A3A4"/>
          </p15:clr>
        </p15:guide>
        <p15:guide id="3" orient="horz" pos="2661">
          <p15:clr>
            <a:srgbClr val="A4A3A4"/>
          </p15:clr>
        </p15:guide>
        <p15:guide id="4" orient="horz" pos="2066">
          <p15:clr>
            <a:srgbClr val="A4A3A4"/>
          </p15:clr>
        </p15:guide>
        <p15:guide id="5" orient="horz" pos="26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5488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6879" autoAdjust="0"/>
    <p:restoredTop sz="82940" autoAdjust="0"/>
  </p:normalViewPr>
  <p:slideViewPr>
    <p:cSldViewPr snapToGrid="0" snapToObjects="1" showGuides="1">
      <p:cViewPr varScale="1">
        <p:scale>
          <a:sx n="90" d="100"/>
          <a:sy n="90" d="100"/>
        </p:scale>
        <p:origin x="2688" y="184"/>
      </p:cViewPr>
      <p:guideLst>
        <p:guide orient="horz" pos="2057"/>
        <p:guide pos="5597"/>
        <p:guide orient="horz" pos="2661"/>
        <p:guide orient="horz" pos="2066"/>
        <p:guide orient="horz" pos="2668"/>
      </p:guideLst>
    </p:cSldViewPr>
  </p:slideViewPr>
  <p:outlineViewPr>
    <p:cViewPr>
      <p:scale>
        <a:sx n="33" d="100"/>
        <a:sy n="33" d="100"/>
      </p:scale>
      <p:origin x="0" y="471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Lst>
  </p:outlineViewPr>
  <p:notesTextViewPr>
    <p:cViewPr>
      <p:scale>
        <a:sx n="100" d="100"/>
        <a:sy n="100" d="100"/>
      </p:scale>
      <p:origin x="0" y="0"/>
    </p:cViewPr>
  </p:notesTextViewPr>
  <p:sorterViewPr>
    <p:cViewPr>
      <p:scale>
        <a:sx n="150" d="100"/>
        <a:sy n="150" d="100"/>
      </p:scale>
      <p:origin x="0" y="10296"/>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notesMaster" Target="notesMasters/notesMaster1.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viewProps" Target="viewProps.xml"/></Relationships>
</file>

<file path=ppt/_rels/viewProps.xml.rels><?xml version="1.0" encoding="UTF-8" standalone="yes"?>
<Relationships xmlns="http://schemas.openxmlformats.org/package/2006/relationships"><Relationship Id="rId13" Type="http://schemas.openxmlformats.org/officeDocument/2006/relationships/slide" Target="slides/slide16.xml"/><Relationship Id="rId18" Type="http://schemas.openxmlformats.org/officeDocument/2006/relationships/slide" Target="slides/slide22.xml"/><Relationship Id="rId26" Type="http://schemas.openxmlformats.org/officeDocument/2006/relationships/slide" Target="slides/slide30.xml"/><Relationship Id="rId39" Type="http://schemas.openxmlformats.org/officeDocument/2006/relationships/slide" Target="slides/slide117.xml"/><Relationship Id="rId21" Type="http://schemas.openxmlformats.org/officeDocument/2006/relationships/slide" Target="slides/slide25.xml"/><Relationship Id="rId34" Type="http://schemas.openxmlformats.org/officeDocument/2006/relationships/slide" Target="slides/slide112.xml"/><Relationship Id="rId42" Type="http://schemas.openxmlformats.org/officeDocument/2006/relationships/slide" Target="slides/slide120.xml"/><Relationship Id="rId47" Type="http://schemas.openxmlformats.org/officeDocument/2006/relationships/slide" Target="slides/slide125.xml"/><Relationship Id="rId50" Type="http://schemas.openxmlformats.org/officeDocument/2006/relationships/slide" Target="slides/slide128.xml"/><Relationship Id="rId55" Type="http://schemas.openxmlformats.org/officeDocument/2006/relationships/slide" Target="slides/slide133.xml"/><Relationship Id="rId7" Type="http://schemas.openxmlformats.org/officeDocument/2006/relationships/slide" Target="slides/slide10.xml"/><Relationship Id="rId2" Type="http://schemas.openxmlformats.org/officeDocument/2006/relationships/slide" Target="slides/slide5.xml"/><Relationship Id="rId16" Type="http://schemas.openxmlformats.org/officeDocument/2006/relationships/slide" Target="slides/slide20.xml"/><Relationship Id="rId29" Type="http://schemas.openxmlformats.org/officeDocument/2006/relationships/slide" Target="slides/slide33.xml"/><Relationship Id="rId11" Type="http://schemas.openxmlformats.org/officeDocument/2006/relationships/slide" Target="slides/slide14.xml"/><Relationship Id="rId24" Type="http://schemas.openxmlformats.org/officeDocument/2006/relationships/slide" Target="slides/slide28.xml"/><Relationship Id="rId32" Type="http://schemas.openxmlformats.org/officeDocument/2006/relationships/slide" Target="slides/slide110.xml"/><Relationship Id="rId37" Type="http://schemas.openxmlformats.org/officeDocument/2006/relationships/slide" Target="slides/slide115.xml"/><Relationship Id="rId40" Type="http://schemas.openxmlformats.org/officeDocument/2006/relationships/slide" Target="slides/slide118.xml"/><Relationship Id="rId45" Type="http://schemas.openxmlformats.org/officeDocument/2006/relationships/slide" Target="slides/slide123.xml"/><Relationship Id="rId53" Type="http://schemas.openxmlformats.org/officeDocument/2006/relationships/slide" Target="slides/slide131.xml"/><Relationship Id="rId58" Type="http://schemas.openxmlformats.org/officeDocument/2006/relationships/slide" Target="slides/slide136.xml"/><Relationship Id="rId5" Type="http://schemas.openxmlformats.org/officeDocument/2006/relationships/slide" Target="slides/slide8.xml"/><Relationship Id="rId19" Type="http://schemas.openxmlformats.org/officeDocument/2006/relationships/slide" Target="slides/slide23.xml"/><Relationship Id="rId4" Type="http://schemas.openxmlformats.org/officeDocument/2006/relationships/slide" Target="slides/slide7.xml"/><Relationship Id="rId9" Type="http://schemas.openxmlformats.org/officeDocument/2006/relationships/slide" Target="slides/slide12.xml"/><Relationship Id="rId14" Type="http://schemas.openxmlformats.org/officeDocument/2006/relationships/slide" Target="slides/slide18.xml"/><Relationship Id="rId22" Type="http://schemas.openxmlformats.org/officeDocument/2006/relationships/slide" Target="slides/slide26.xml"/><Relationship Id="rId27" Type="http://schemas.openxmlformats.org/officeDocument/2006/relationships/slide" Target="slides/slide31.xml"/><Relationship Id="rId30" Type="http://schemas.openxmlformats.org/officeDocument/2006/relationships/slide" Target="slides/slide34.xml"/><Relationship Id="rId35" Type="http://schemas.openxmlformats.org/officeDocument/2006/relationships/slide" Target="slides/slide113.xml"/><Relationship Id="rId43" Type="http://schemas.openxmlformats.org/officeDocument/2006/relationships/slide" Target="slides/slide121.xml"/><Relationship Id="rId48" Type="http://schemas.openxmlformats.org/officeDocument/2006/relationships/slide" Target="slides/slide126.xml"/><Relationship Id="rId56" Type="http://schemas.openxmlformats.org/officeDocument/2006/relationships/slide" Target="slides/slide134.xml"/><Relationship Id="rId8" Type="http://schemas.openxmlformats.org/officeDocument/2006/relationships/slide" Target="slides/slide11.xml"/><Relationship Id="rId51" Type="http://schemas.openxmlformats.org/officeDocument/2006/relationships/slide" Target="slides/slide129.xml"/><Relationship Id="rId3" Type="http://schemas.openxmlformats.org/officeDocument/2006/relationships/slide" Target="slides/slide6.xml"/><Relationship Id="rId12" Type="http://schemas.openxmlformats.org/officeDocument/2006/relationships/slide" Target="slides/slide15.xml"/><Relationship Id="rId17" Type="http://schemas.openxmlformats.org/officeDocument/2006/relationships/slide" Target="slides/slide21.xml"/><Relationship Id="rId25" Type="http://schemas.openxmlformats.org/officeDocument/2006/relationships/slide" Target="slides/slide29.xml"/><Relationship Id="rId33" Type="http://schemas.openxmlformats.org/officeDocument/2006/relationships/slide" Target="slides/slide111.xml"/><Relationship Id="rId38" Type="http://schemas.openxmlformats.org/officeDocument/2006/relationships/slide" Target="slides/slide116.xml"/><Relationship Id="rId46" Type="http://schemas.openxmlformats.org/officeDocument/2006/relationships/slide" Target="slides/slide124.xml"/><Relationship Id="rId59" Type="http://schemas.openxmlformats.org/officeDocument/2006/relationships/slide" Target="slides/slide137.xml"/><Relationship Id="rId20" Type="http://schemas.openxmlformats.org/officeDocument/2006/relationships/slide" Target="slides/slide24.xml"/><Relationship Id="rId41" Type="http://schemas.openxmlformats.org/officeDocument/2006/relationships/slide" Target="slides/slide119.xml"/><Relationship Id="rId54" Type="http://schemas.openxmlformats.org/officeDocument/2006/relationships/slide" Target="slides/slide132.xml"/><Relationship Id="rId1" Type="http://schemas.openxmlformats.org/officeDocument/2006/relationships/slide" Target="slides/slide2.xml"/><Relationship Id="rId6" Type="http://schemas.openxmlformats.org/officeDocument/2006/relationships/slide" Target="slides/slide9.xml"/><Relationship Id="rId15" Type="http://schemas.openxmlformats.org/officeDocument/2006/relationships/slide" Target="slides/slide19.xml"/><Relationship Id="rId23" Type="http://schemas.openxmlformats.org/officeDocument/2006/relationships/slide" Target="slides/slide27.xml"/><Relationship Id="rId28" Type="http://schemas.openxmlformats.org/officeDocument/2006/relationships/slide" Target="slides/slide32.xml"/><Relationship Id="rId36" Type="http://schemas.openxmlformats.org/officeDocument/2006/relationships/slide" Target="slides/slide114.xml"/><Relationship Id="rId49" Type="http://schemas.openxmlformats.org/officeDocument/2006/relationships/slide" Target="slides/slide127.xml"/><Relationship Id="rId57" Type="http://schemas.openxmlformats.org/officeDocument/2006/relationships/slide" Target="slides/slide135.xml"/><Relationship Id="rId10" Type="http://schemas.openxmlformats.org/officeDocument/2006/relationships/slide" Target="slides/slide13.xml"/><Relationship Id="rId31" Type="http://schemas.openxmlformats.org/officeDocument/2006/relationships/slide" Target="slides/slide35.xml"/><Relationship Id="rId44" Type="http://schemas.openxmlformats.org/officeDocument/2006/relationships/slide" Target="slides/slide122.xml"/><Relationship Id="rId52" Type="http://schemas.openxmlformats.org/officeDocument/2006/relationships/slide" Target="slides/slide130.xml"/><Relationship Id="rId60" Type="http://schemas.openxmlformats.org/officeDocument/2006/relationships/slide" Target="slides/slide1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3D4F262-CD1B-A14C-A0C9-20A7E3EEEC12}" type="datetimeFigureOut">
              <a:rPr kumimoji="1" lang="ja-JP" altLang="en-US" smtClean="0"/>
              <a:t>2020/3/31</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DCA8322-77CA-CB45-94B3-29354C04CFAF}" type="slidenum">
              <a:rPr kumimoji="1" lang="ja-JP" altLang="en-US" smtClean="0"/>
              <a:t>‹#›</a:t>
            </a:fld>
            <a:endParaRPr kumimoji="1" lang="ja-JP" altLang="en-US"/>
          </a:p>
        </p:txBody>
      </p:sp>
    </p:spTree>
    <p:extLst>
      <p:ext uri="{BB962C8B-B14F-4D97-AF65-F5344CB8AC3E}">
        <p14:creationId xmlns:p14="http://schemas.microsoft.com/office/powerpoint/2010/main" val="2916640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CFB00F-5331-A542-9655-40C046BB945D}" type="datetimeFigureOut">
              <a:rPr kumimoji="1" lang="ja-JP" altLang="en-US" smtClean="0"/>
              <a:t>2020/3/31</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467F1E-8880-E948-A925-76E5A178AD9B}" type="slidenum">
              <a:rPr kumimoji="1" lang="ja-JP" altLang="en-US" smtClean="0"/>
              <a:t>‹#›</a:t>
            </a:fld>
            <a:endParaRPr kumimoji="1" lang="ja-JP" altLang="en-US"/>
          </a:p>
        </p:txBody>
      </p:sp>
    </p:spTree>
    <p:extLst>
      <p:ext uri="{BB962C8B-B14F-4D97-AF65-F5344CB8AC3E}">
        <p14:creationId xmlns:p14="http://schemas.microsoft.com/office/powerpoint/2010/main" val="7763136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EDECD654-527F-4615-B8B5-4B8ECB30560B}" type="slidenum">
              <a:rPr lang="en-US" altLang="ja-JP" smtClean="0"/>
              <a:pPr>
                <a:defRPr/>
              </a:pPr>
              <a:t>1</a:t>
            </a:fld>
            <a:endParaRPr lang="en-US" altLang="ja-JP" dirty="0"/>
          </a:p>
        </p:txBody>
      </p:sp>
      <p:sp>
        <p:nvSpPr>
          <p:cNvPr id="5" name="フッター プレースホルダー 4"/>
          <p:cNvSpPr>
            <a:spLocks noGrp="1"/>
          </p:cNvSpPr>
          <p:nvPr>
            <p:ph type="ftr" sz="quarter" idx="11"/>
          </p:nvPr>
        </p:nvSpPr>
        <p:spPr/>
        <p:txBody>
          <a:bodyPr/>
          <a:lstStyle/>
          <a:p>
            <a:pPr>
              <a:defRPr/>
            </a:pPr>
            <a:endParaRPr lang="en-US" altLang="ja-JP" dirty="0"/>
          </a:p>
        </p:txBody>
      </p:sp>
    </p:spTree>
    <p:extLst>
      <p:ext uri="{BB962C8B-B14F-4D97-AF65-F5344CB8AC3E}">
        <p14:creationId xmlns:p14="http://schemas.microsoft.com/office/powerpoint/2010/main" val="9193546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12</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13</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14</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15</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 イメージ プレースホルダー 1"/>
          <p:cNvSpPr>
            <a:spLocks noGrp="1" noRot="1" noChangeAspect="1" noTextEdit="1"/>
          </p:cNvSpPr>
          <p:nvPr>
            <p:ph type="sldImg"/>
          </p:nvPr>
        </p:nvSpPr>
        <p:spPr>
          <a:xfrm>
            <a:off x="1143000" y="685800"/>
            <a:ext cx="4572000" cy="3429000"/>
          </a:xfrm>
          <a:ln/>
        </p:spPr>
      </p:sp>
      <p:sp>
        <p:nvSpPr>
          <p:cNvPr id="27651"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7652"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2A13D702-2C98-4FCA-8321-9B87EF23BC21}" type="slidenum">
              <a:rPr lang="en-US" altLang="ja-JP" sz="1200">
                <a:ea typeface="ＭＳ Ｐゴシック" panose="020B0600070205080204" pitchFamily="50" charset="-128"/>
              </a:rPr>
              <a:pPr>
                <a:spcBef>
                  <a:spcPct val="0"/>
                </a:spcBef>
              </a:pPr>
              <a:t>17</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25185804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 イメージ プレースホルダー 1"/>
          <p:cNvSpPr>
            <a:spLocks noGrp="1" noRot="1" noChangeAspect="1" noTextEdit="1"/>
          </p:cNvSpPr>
          <p:nvPr>
            <p:ph type="sldImg"/>
          </p:nvPr>
        </p:nvSpPr>
        <p:spPr>
          <a:xfrm>
            <a:off x="1143000" y="685800"/>
            <a:ext cx="4572000" cy="3429000"/>
          </a:xfrm>
          <a:ln/>
        </p:spPr>
      </p:sp>
      <p:sp>
        <p:nvSpPr>
          <p:cNvPr id="27651"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7652"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2A13D702-2C98-4FCA-8321-9B87EF23BC21}" type="slidenum">
              <a:rPr lang="en-US" altLang="ja-JP" sz="1200">
                <a:ea typeface="ＭＳ Ｐゴシック" panose="020B0600070205080204" pitchFamily="50" charset="-128"/>
              </a:rPr>
              <a:pPr>
                <a:spcBef>
                  <a:spcPct val="0"/>
                </a:spcBef>
              </a:pPr>
              <a:t>18</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25185804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 イメージ プレースホルダー 1"/>
          <p:cNvSpPr>
            <a:spLocks noGrp="1" noRot="1" noChangeAspect="1" noTextEdit="1"/>
          </p:cNvSpPr>
          <p:nvPr>
            <p:ph type="sldImg"/>
          </p:nvPr>
        </p:nvSpPr>
        <p:spPr>
          <a:xfrm>
            <a:off x="1143000" y="685800"/>
            <a:ext cx="4572000" cy="3429000"/>
          </a:xfrm>
          <a:ln/>
        </p:spPr>
      </p:sp>
      <p:sp>
        <p:nvSpPr>
          <p:cNvPr id="27651"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7652"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2A13D702-2C98-4FCA-8321-9B87EF23BC21}" type="slidenum">
              <a:rPr lang="en-US" altLang="ja-JP" sz="1200">
                <a:ea typeface="ＭＳ Ｐゴシック" panose="020B0600070205080204" pitchFamily="50" charset="-128"/>
              </a:rPr>
              <a:pPr>
                <a:spcBef>
                  <a:spcPct val="0"/>
                </a:spcBef>
              </a:pPr>
              <a:t>19</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25185804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 イメージ プレースホルダー 1"/>
          <p:cNvSpPr>
            <a:spLocks noGrp="1" noRot="1" noChangeAspect="1" noTextEdit="1"/>
          </p:cNvSpPr>
          <p:nvPr>
            <p:ph type="sldImg"/>
          </p:nvPr>
        </p:nvSpPr>
        <p:spPr>
          <a:xfrm>
            <a:off x="1143000" y="685800"/>
            <a:ext cx="4572000" cy="3429000"/>
          </a:xfrm>
          <a:ln/>
        </p:spPr>
      </p:sp>
      <p:sp>
        <p:nvSpPr>
          <p:cNvPr id="27651"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7652"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2A13D702-2C98-4FCA-8321-9B87EF23BC21}" type="slidenum">
              <a:rPr lang="en-US" altLang="ja-JP" sz="1200">
                <a:ea typeface="ＭＳ Ｐゴシック" panose="020B0600070205080204" pitchFamily="50" charset="-128"/>
              </a:rPr>
              <a:pPr>
                <a:spcBef>
                  <a:spcPct val="0"/>
                </a:spcBef>
              </a:pPr>
              <a:t>20</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2518580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 イメージ プレースホルダー 1"/>
          <p:cNvSpPr>
            <a:spLocks noGrp="1" noRot="1" noChangeAspect="1" noTextEdit="1"/>
          </p:cNvSpPr>
          <p:nvPr>
            <p:ph type="sldImg"/>
          </p:nvPr>
        </p:nvSpPr>
        <p:spPr>
          <a:xfrm>
            <a:off x="1143000" y="685800"/>
            <a:ext cx="4572000" cy="3429000"/>
          </a:xfrm>
          <a:ln/>
        </p:spPr>
      </p:sp>
      <p:sp>
        <p:nvSpPr>
          <p:cNvPr id="27651"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7652"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2A13D702-2C98-4FCA-8321-9B87EF23BC21}" type="slidenum">
              <a:rPr lang="en-US" altLang="ja-JP" sz="1200">
                <a:ea typeface="ＭＳ Ｐゴシック" panose="020B0600070205080204" pitchFamily="50" charset="-128"/>
              </a:rPr>
              <a:pPr>
                <a:spcBef>
                  <a:spcPct val="0"/>
                </a:spcBef>
              </a:pPr>
              <a:t>21</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2518580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 イメージ プレースホルダー 1"/>
          <p:cNvSpPr>
            <a:spLocks noGrp="1" noRot="1" noChangeAspect="1" noTextEdit="1"/>
          </p:cNvSpPr>
          <p:nvPr>
            <p:ph type="sldImg"/>
          </p:nvPr>
        </p:nvSpPr>
        <p:spPr>
          <a:xfrm>
            <a:off x="1143000" y="685800"/>
            <a:ext cx="4572000" cy="3429000"/>
          </a:xfrm>
          <a:ln/>
        </p:spPr>
      </p:sp>
      <p:sp>
        <p:nvSpPr>
          <p:cNvPr id="27651"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7652"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2A13D702-2C98-4FCA-8321-9B87EF23BC21}" type="slidenum">
              <a:rPr lang="en-US" altLang="ja-JP" sz="1200">
                <a:ea typeface="ＭＳ Ｐゴシック" panose="020B0600070205080204" pitchFamily="50" charset="-128"/>
              </a:rPr>
              <a:pPr>
                <a:spcBef>
                  <a:spcPct val="0"/>
                </a:spcBef>
              </a:pPr>
              <a:t>22</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2518580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4</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 イメージ プレースホルダー 1"/>
          <p:cNvSpPr>
            <a:spLocks noGrp="1" noRot="1" noChangeAspect="1" noTextEdit="1"/>
          </p:cNvSpPr>
          <p:nvPr>
            <p:ph type="sldImg"/>
          </p:nvPr>
        </p:nvSpPr>
        <p:spPr>
          <a:xfrm>
            <a:off x="1143000" y="685800"/>
            <a:ext cx="4572000" cy="3429000"/>
          </a:xfrm>
          <a:ln/>
        </p:spPr>
      </p:sp>
      <p:sp>
        <p:nvSpPr>
          <p:cNvPr id="27651"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7652"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2A13D702-2C98-4FCA-8321-9B87EF23BC21}" type="slidenum">
              <a:rPr lang="en-US" altLang="ja-JP" sz="1200">
                <a:ea typeface="ＭＳ Ｐゴシック" panose="020B0600070205080204" pitchFamily="50" charset="-128"/>
              </a:rPr>
              <a:pPr>
                <a:spcBef>
                  <a:spcPct val="0"/>
                </a:spcBef>
              </a:pPr>
              <a:t>23</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25185804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 イメージ プレースホルダー 1"/>
          <p:cNvSpPr>
            <a:spLocks noGrp="1" noRot="1" noChangeAspect="1" noTextEdit="1"/>
          </p:cNvSpPr>
          <p:nvPr>
            <p:ph type="sldImg"/>
          </p:nvPr>
        </p:nvSpPr>
        <p:spPr>
          <a:xfrm>
            <a:off x="1143000" y="685800"/>
            <a:ext cx="4572000" cy="3429000"/>
          </a:xfrm>
          <a:ln/>
        </p:spPr>
      </p:sp>
      <p:sp>
        <p:nvSpPr>
          <p:cNvPr id="27651"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7652"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2A13D702-2C98-4FCA-8321-9B87EF23BC21}" type="slidenum">
              <a:rPr lang="en-US" altLang="ja-JP" sz="1200">
                <a:ea typeface="ＭＳ Ｐゴシック" panose="020B0600070205080204" pitchFamily="50" charset="-128"/>
              </a:rPr>
              <a:pPr>
                <a:spcBef>
                  <a:spcPct val="0"/>
                </a:spcBef>
              </a:pPr>
              <a:t>24</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25185804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 イメージ プレースホルダー 1"/>
          <p:cNvSpPr>
            <a:spLocks noGrp="1" noRot="1" noChangeAspect="1" noTextEdit="1"/>
          </p:cNvSpPr>
          <p:nvPr>
            <p:ph type="sldImg"/>
          </p:nvPr>
        </p:nvSpPr>
        <p:spPr>
          <a:xfrm>
            <a:off x="1143000" y="685800"/>
            <a:ext cx="4572000" cy="3429000"/>
          </a:xfrm>
          <a:ln/>
        </p:spPr>
      </p:sp>
      <p:sp>
        <p:nvSpPr>
          <p:cNvPr id="27651"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7652"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2A13D702-2C98-4FCA-8321-9B87EF23BC21}" type="slidenum">
              <a:rPr lang="en-US" altLang="ja-JP" sz="1200">
                <a:ea typeface="ＭＳ Ｐゴシック" panose="020B0600070205080204" pitchFamily="50" charset="-128"/>
              </a:rPr>
              <a:pPr>
                <a:spcBef>
                  <a:spcPct val="0"/>
                </a:spcBef>
              </a:pPr>
              <a:t>25</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25185804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 イメージ プレースホルダー 1"/>
          <p:cNvSpPr>
            <a:spLocks noGrp="1" noRot="1" noChangeAspect="1" noTextEdit="1"/>
          </p:cNvSpPr>
          <p:nvPr>
            <p:ph type="sldImg"/>
          </p:nvPr>
        </p:nvSpPr>
        <p:spPr>
          <a:xfrm>
            <a:off x="1143000" y="685800"/>
            <a:ext cx="4572000" cy="3429000"/>
          </a:xfrm>
          <a:ln/>
        </p:spPr>
      </p:sp>
      <p:sp>
        <p:nvSpPr>
          <p:cNvPr id="27651"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7652"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2A13D702-2C98-4FCA-8321-9B87EF23BC21}" type="slidenum">
              <a:rPr lang="en-US" altLang="ja-JP" sz="1200">
                <a:ea typeface="ＭＳ Ｐゴシック" panose="020B0600070205080204" pitchFamily="50" charset="-128"/>
              </a:rPr>
              <a:pPr>
                <a:spcBef>
                  <a:spcPct val="0"/>
                </a:spcBef>
              </a:pPr>
              <a:t>26</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25185804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 イメージ プレースホルダー 1"/>
          <p:cNvSpPr>
            <a:spLocks noGrp="1" noRot="1" noChangeAspect="1" noTextEdit="1"/>
          </p:cNvSpPr>
          <p:nvPr>
            <p:ph type="sldImg"/>
          </p:nvPr>
        </p:nvSpPr>
        <p:spPr>
          <a:xfrm>
            <a:off x="1143000" y="685800"/>
            <a:ext cx="4572000" cy="3429000"/>
          </a:xfrm>
          <a:ln/>
        </p:spPr>
      </p:sp>
      <p:sp>
        <p:nvSpPr>
          <p:cNvPr id="27651"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7652"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2A13D702-2C98-4FCA-8321-9B87EF23BC21}" type="slidenum">
              <a:rPr lang="en-US" altLang="ja-JP" sz="1200">
                <a:ea typeface="ＭＳ Ｐゴシック" panose="020B0600070205080204" pitchFamily="50" charset="-128"/>
              </a:rPr>
              <a:pPr>
                <a:spcBef>
                  <a:spcPct val="0"/>
                </a:spcBef>
              </a:pPr>
              <a:t>27</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25185804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 イメージ プレースホルダー 1"/>
          <p:cNvSpPr>
            <a:spLocks noGrp="1" noRot="1" noChangeAspect="1" noTextEdit="1"/>
          </p:cNvSpPr>
          <p:nvPr>
            <p:ph type="sldImg"/>
          </p:nvPr>
        </p:nvSpPr>
        <p:spPr>
          <a:xfrm>
            <a:off x="1143000" y="685800"/>
            <a:ext cx="4572000" cy="3429000"/>
          </a:xfrm>
          <a:ln/>
        </p:spPr>
      </p:sp>
      <p:sp>
        <p:nvSpPr>
          <p:cNvPr id="27651"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7652"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2A13D702-2C98-4FCA-8321-9B87EF23BC21}" type="slidenum">
              <a:rPr lang="en-US" altLang="ja-JP" sz="1200">
                <a:ea typeface="ＭＳ Ｐゴシック" panose="020B0600070205080204" pitchFamily="50" charset="-128"/>
              </a:rPr>
              <a:pPr>
                <a:spcBef>
                  <a:spcPct val="0"/>
                </a:spcBef>
              </a:pPr>
              <a:t>28</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25185804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 イメージ プレースホルダー 1"/>
          <p:cNvSpPr>
            <a:spLocks noGrp="1" noRot="1" noChangeAspect="1" noTextEdit="1"/>
          </p:cNvSpPr>
          <p:nvPr>
            <p:ph type="sldImg"/>
          </p:nvPr>
        </p:nvSpPr>
        <p:spPr>
          <a:xfrm>
            <a:off x="1143000" y="685800"/>
            <a:ext cx="4572000" cy="3429000"/>
          </a:xfrm>
          <a:ln/>
        </p:spPr>
      </p:sp>
      <p:sp>
        <p:nvSpPr>
          <p:cNvPr id="27651"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7652"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2A13D702-2C98-4FCA-8321-9B87EF23BC21}" type="slidenum">
              <a:rPr lang="en-US" altLang="ja-JP" sz="1200">
                <a:ea typeface="ＭＳ Ｐゴシック" panose="020B0600070205080204" pitchFamily="50" charset="-128"/>
              </a:rPr>
              <a:pPr>
                <a:spcBef>
                  <a:spcPct val="0"/>
                </a:spcBef>
              </a:pPr>
              <a:t>29</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25185804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30</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31</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32</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5</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7561823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33</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34</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B467F1E-8880-E948-A925-76E5A178AD9B}" type="slidenum">
              <a:rPr kumimoji="1" lang="ja-JP" altLang="en-US" smtClean="0"/>
              <a:t>95</a:t>
            </a:fld>
            <a:endParaRPr kumimoji="1" lang="ja-JP" altLang="en-US"/>
          </a:p>
        </p:txBody>
      </p:sp>
    </p:spTree>
    <p:extLst>
      <p:ext uri="{BB962C8B-B14F-4D97-AF65-F5344CB8AC3E}">
        <p14:creationId xmlns:p14="http://schemas.microsoft.com/office/powerpoint/2010/main" val="18737777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引数に</a:t>
            </a:r>
            <a:r>
              <a:rPr kumimoji="1" lang="en-US" altLang="ja-JP" dirty="0" err="1"/>
              <a:t>cls</a:t>
            </a:r>
            <a:r>
              <a:rPr kumimoji="1" lang="ja-JP" altLang="en-US" dirty="0"/>
              <a:t>があるかないか。</a:t>
            </a:r>
            <a:endParaRPr kumimoji="1" lang="en-US" altLang="ja-JP" dirty="0"/>
          </a:p>
          <a:p>
            <a:r>
              <a:rPr kumimoji="1" lang="ja-JP" altLang="en-US" dirty="0"/>
              <a:t>スタティックメソッドは関数みたいなもの。</a:t>
            </a:r>
          </a:p>
        </p:txBody>
      </p:sp>
      <p:sp>
        <p:nvSpPr>
          <p:cNvPr id="4" name="スライド番号プレースホルダー 3"/>
          <p:cNvSpPr>
            <a:spLocks noGrp="1"/>
          </p:cNvSpPr>
          <p:nvPr>
            <p:ph type="sldNum" sz="quarter" idx="10"/>
          </p:nvPr>
        </p:nvSpPr>
        <p:spPr/>
        <p:txBody>
          <a:bodyPr/>
          <a:lstStyle/>
          <a:p>
            <a:fld id="{8B467F1E-8880-E948-A925-76E5A178AD9B}" type="slidenum">
              <a:rPr kumimoji="1" lang="ja-JP" altLang="en-US" smtClean="0"/>
              <a:t>100</a:t>
            </a:fld>
            <a:endParaRPr kumimoji="1" lang="ja-JP" altLang="en-US"/>
          </a:p>
        </p:txBody>
      </p:sp>
    </p:spTree>
    <p:extLst>
      <p:ext uri="{BB962C8B-B14F-4D97-AF65-F5344CB8AC3E}">
        <p14:creationId xmlns:p14="http://schemas.microsoft.com/office/powerpoint/2010/main" val="15537832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B467F1E-8880-E948-A925-76E5A178AD9B}" type="slidenum">
              <a:rPr kumimoji="1" lang="ja-JP" altLang="en-US" smtClean="0"/>
              <a:t>108</a:t>
            </a:fld>
            <a:endParaRPr kumimoji="1" lang="ja-JP" altLang="en-US"/>
          </a:p>
        </p:txBody>
      </p:sp>
    </p:spTree>
    <p:extLst>
      <p:ext uri="{BB962C8B-B14F-4D97-AF65-F5344CB8AC3E}">
        <p14:creationId xmlns:p14="http://schemas.microsoft.com/office/powerpoint/2010/main" val="26172639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109</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110</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111</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112</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113</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6</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4344576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114</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115</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116</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117</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118</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119</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120</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121</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122</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123</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7</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124</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125</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126</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127</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128</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129</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130</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131</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132</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133</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8</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134</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135</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209747686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136</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137</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9</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10</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11</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dirty="0"/>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a:t>マスター サブタイトルの書式設定</a:t>
            </a:r>
          </a:p>
        </p:txBody>
      </p:sp>
      <p:sp>
        <p:nvSpPr>
          <p:cNvPr id="6" name="スライド番号プレースホルダー 5"/>
          <p:cNvSpPr>
            <a:spLocks noGrp="1"/>
          </p:cNvSpPr>
          <p:nvPr>
            <p:ph type="sldNum" sz="quarter" idx="12"/>
          </p:nvPr>
        </p:nvSpPr>
        <p:spPr/>
        <p:txBody>
          <a:bodyPr/>
          <a:lstStyle/>
          <a:p>
            <a:fld id="{3236937C-4296-4F09-BFBF-208432D16C49}" type="slidenum">
              <a:rPr kumimoji="0" lang="en-US" smtClean="0"/>
              <a:pPr eaLnBrk="1" latinLnBrk="0" hangingPunct="1"/>
              <a:t>‹#›</a:t>
            </a:fld>
            <a:endParaRPr kumimoji="0" lang="zh-CN" altLang="en-US"/>
          </a:p>
        </p:txBody>
      </p:sp>
      <p:pic>
        <p:nvPicPr>
          <p:cNvPr id="7" name="図 6" descr="logo_mediu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73300" y="1030652"/>
            <a:ext cx="4279900" cy="800100"/>
          </a:xfrm>
          <a:prstGeom prst="rect">
            <a:avLst/>
          </a:prstGeom>
        </p:spPr>
      </p:pic>
      <p:pic>
        <p:nvPicPr>
          <p:cNvPr id="9" name="図 8" descr="mark_large.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0435" y="877734"/>
            <a:ext cx="909978" cy="953018"/>
          </a:xfrm>
          <a:prstGeom prst="rect">
            <a:avLst/>
          </a:prstGeom>
        </p:spPr>
      </p:pic>
      <p:sp>
        <p:nvSpPr>
          <p:cNvPr id="10" name="フッター プレースホルダー 4"/>
          <p:cNvSpPr>
            <a:spLocks noGrp="1"/>
          </p:cNvSpPr>
          <p:nvPr>
            <p:ph type="ftr" sz="quarter" idx="3"/>
          </p:nvPr>
        </p:nvSpPr>
        <p:spPr>
          <a:xfrm>
            <a:off x="457201" y="6356350"/>
            <a:ext cx="651643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ja-JP" altLang="en-US" dirty="0"/>
              <a:t>　　　　　　　　　　　　　ライトハウスラボ株式会社</a:t>
            </a:r>
            <a:endParaRPr lang="en-US" sz="1400" dirty="0">
              <a:solidFill>
                <a:srgbClr val="000000"/>
              </a:solidFill>
            </a:endParaRPr>
          </a:p>
        </p:txBody>
      </p:sp>
    </p:spTree>
    <p:extLst>
      <p:ext uri="{BB962C8B-B14F-4D97-AF65-F5344CB8AC3E}">
        <p14:creationId xmlns:p14="http://schemas.microsoft.com/office/powerpoint/2010/main" val="1092812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p:txBody>
          <a:bodyPr/>
          <a:lstStyle/>
          <a:p>
            <a:fld id="{BA9B540C-44DA-4F69-89C9-7C84606640D3}" type="slidenum">
              <a:rPr lang="en-US" smtClean="0"/>
              <a:pPr/>
              <a:t>‹#›</a:t>
            </a:fld>
            <a:endParaRPr lang="en-US"/>
          </a:p>
        </p:txBody>
      </p:sp>
      <p:sp>
        <p:nvSpPr>
          <p:cNvPr id="10" name="フッター プレースホルダー 4"/>
          <p:cNvSpPr>
            <a:spLocks noGrp="1"/>
          </p:cNvSpPr>
          <p:nvPr>
            <p:ph type="ftr" sz="quarter" idx="3"/>
          </p:nvPr>
        </p:nvSpPr>
        <p:spPr>
          <a:xfrm>
            <a:off x="457201" y="6356350"/>
            <a:ext cx="6516434" cy="365125"/>
          </a:xfrm>
          <a:prstGeom prst="rect">
            <a:avLst/>
          </a:prstGeom>
        </p:spPr>
        <p:txBody>
          <a:bodyPr vert="horz" lIns="91440" tIns="45720" rIns="91440" bIns="45720" rtlCol="0" anchor="ctr"/>
          <a:lstStyle>
            <a:lvl1pPr algn="ctr">
              <a:defRPr sz="1200">
                <a:solidFill>
                  <a:schemeClr val="bg1">
                    <a:lumMod val="50000"/>
                  </a:schemeClr>
                </a:solidFill>
              </a:defRPr>
            </a:lvl1pPr>
          </a:lstStyle>
          <a:p>
            <a:r>
              <a:rPr lang="ja-JP" altLang="en-US"/>
              <a:t>　　　　　　　　　　　　　ライトハウスラボ株式会社</a:t>
            </a:r>
            <a:endParaRPr lang="en-US" dirty="0"/>
          </a:p>
        </p:txBody>
      </p:sp>
    </p:spTree>
    <p:extLst>
      <p:ext uri="{BB962C8B-B14F-4D97-AF65-F5344CB8AC3E}">
        <p14:creationId xmlns:p14="http://schemas.microsoft.com/office/powerpoint/2010/main" val="12190281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178436"/>
            <a:ext cx="8229600" cy="614044"/>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457200" y="868998"/>
            <a:ext cx="8229600" cy="4922520"/>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ー 5"/>
          <p:cNvSpPr>
            <a:spLocks noGrp="1"/>
          </p:cNvSpPr>
          <p:nvPr>
            <p:ph type="sldNum" sz="quarter" idx="4"/>
          </p:nvPr>
        </p:nvSpPr>
        <p:spPr>
          <a:xfrm>
            <a:off x="7214482" y="6356350"/>
            <a:ext cx="1472318" cy="365125"/>
          </a:xfrm>
          <a:prstGeom prst="rect">
            <a:avLst/>
          </a:prstGeom>
        </p:spPr>
        <p:txBody>
          <a:bodyPr vert="horz" lIns="91440" tIns="45720" rIns="91440" bIns="45720" rtlCol="0" anchor="ctr"/>
          <a:lstStyle>
            <a:lvl1pPr algn="r">
              <a:defRPr sz="1800">
                <a:solidFill>
                  <a:schemeClr val="tx1"/>
                </a:solidFill>
              </a:defRPr>
            </a:lvl1pPr>
          </a:lstStyle>
          <a:p>
            <a:fld id="{BA9B540C-44DA-4F69-89C9-7C84606640D3}" type="slidenum">
              <a:rPr lang="en-US" smtClean="0"/>
              <a:pPr/>
              <a:t>‹#›</a:t>
            </a:fld>
            <a:endParaRPr lang="en-US" dirty="0"/>
          </a:p>
        </p:txBody>
      </p:sp>
      <p:pic>
        <p:nvPicPr>
          <p:cNvPr id="7" name="図 6" descr="mark_small.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69430" y="6419128"/>
            <a:ext cx="237490" cy="237490"/>
          </a:xfrm>
          <a:prstGeom prst="rect">
            <a:avLst/>
          </a:prstGeom>
        </p:spPr>
      </p:pic>
      <p:cxnSp>
        <p:nvCxnSpPr>
          <p:cNvPr id="8" name="直線コネクタ 7"/>
          <p:cNvCxnSpPr/>
          <p:nvPr userDrawn="1"/>
        </p:nvCxnSpPr>
        <p:spPr>
          <a:xfrm>
            <a:off x="457200" y="843598"/>
            <a:ext cx="82296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10" name="フッター プレースホルダー 4"/>
          <p:cNvSpPr>
            <a:spLocks noGrp="1"/>
          </p:cNvSpPr>
          <p:nvPr>
            <p:ph type="ftr" sz="quarter" idx="3"/>
          </p:nvPr>
        </p:nvSpPr>
        <p:spPr>
          <a:xfrm>
            <a:off x="901248" y="6356350"/>
            <a:ext cx="651643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ja-JP" altLang="en-US" dirty="0"/>
              <a:t>　　　　　　　　　　　　　ライトハウスラボ株式会社</a:t>
            </a:r>
            <a:endParaRPr lang="en-US" sz="1400" dirty="0">
              <a:solidFill>
                <a:srgbClr val="000000"/>
              </a:solidFill>
            </a:endParaRPr>
          </a:p>
        </p:txBody>
      </p:sp>
    </p:spTree>
    <p:extLst>
      <p:ext uri="{BB962C8B-B14F-4D97-AF65-F5344CB8AC3E}">
        <p14:creationId xmlns:p14="http://schemas.microsoft.com/office/powerpoint/2010/main" val="2547148548"/>
      </p:ext>
    </p:extLst>
  </p:cSld>
  <p:clrMap bg1="lt1" tx1="dk1" bg2="lt2" tx2="dk2" accent1="accent1" accent2="accent2" accent3="accent3" accent4="accent4" accent5="accent5" accent6="accent6" hlink="hlink" folHlink="folHlink"/>
  <p:sldLayoutIdLst>
    <p:sldLayoutId id="2147484101" r:id="rId1"/>
    <p:sldLayoutId id="2147484102" r:id="rId2"/>
  </p:sldLayoutIdLst>
  <p:hf hdr="0" dt="0"/>
  <p:txStyles>
    <p:titleStyle>
      <a:lvl1pPr algn="l" defTabSz="457200" rtl="0" eaLnBrk="1" latinLnBrk="0" hangingPunct="1">
        <a:spcBef>
          <a:spcPct val="0"/>
        </a:spcBef>
        <a:buNone/>
        <a:defRPr kumimoji="1" sz="3200" kern="1200">
          <a:solidFill>
            <a:schemeClr val="tx1"/>
          </a:solidFill>
          <a:latin typeface="HG丸ｺﾞｼｯｸM-PRO"/>
          <a:ea typeface="HG丸ｺﾞｼｯｸM-PRO"/>
          <a:cs typeface="HG丸ｺﾞｼｯｸM-PRO"/>
        </a:defRPr>
      </a:lvl1pPr>
    </p:titleStyle>
    <p:bodyStyle>
      <a:lvl1pPr marL="342900" indent="-342900" algn="l" defTabSz="457200" rtl="0" eaLnBrk="1" latinLnBrk="0" hangingPunct="1">
        <a:spcBef>
          <a:spcPct val="20000"/>
        </a:spcBef>
        <a:buClr>
          <a:srgbClr val="95488D"/>
        </a:buClr>
        <a:buFont typeface="Wingdings" charset="2"/>
        <a:buChar char="p"/>
        <a:defRPr kumimoji="1" sz="2800" kern="1200">
          <a:solidFill>
            <a:schemeClr val="tx1"/>
          </a:solidFill>
          <a:latin typeface="HG丸ｺﾞｼｯｸM-PRO"/>
          <a:ea typeface="HG丸ｺﾞｼｯｸM-PRO"/>
          <a:cs typeface="HG丸ｺﾞｼｯｸM-PRO"/>
        </a:defRPr>
      </a:lvl1pPr>
      <a:lvl2pPr marL="742950" indent="-285750" algn="l" defTabSz="457200" rtl="0" eaLnBrk="1" latinLnBrk="0" hangingPunct="1">
        <a:spcBef>
          <a:spcPct val="20000"/>
        </a:spcBef>
        <a:buFont typeface="Arial"/>
        <a:buChar char="–"/>
        <a:defRPr kumimoji="1" sz="2800" kern="1200">
          <a:solidFill>
            <a:schemeClr val="tx1"/>
          </a:solidFill>
          <a:latin typeface="HG丸ｺﾞｼｯｸM-PRO"/>
          <a:ea typeface="HG丸ｺﾞｼｯｸM-PRO"/>
          <a:cs typeface="HG丸ｺﾞｼｯｸM-PRO"/>
        </a:defRPr>
      </a:lvl2pPr>
      <a:lvl3pPr marL="1143000" indent="-228600" algn="l" defTabSz="457200" rtl="0" eaLnBrk="1" latinLnBrk="0" hangingPunct="1">
        <a:lnSpc>
          <a:spcPct val="150000"/>
        </a:lnSpc>
        <a:spcBef>
          <a:spcPct val="20000"/>
        </a:spcBef>
        <a:buFont typeface="Arial"/>
        <a:buChar char="•"/>
        <a:defRPr kumimoji="1" sz="2400" kern="1200">
          <a:solidFill>
            <a:schemeClr val="tx1"/>
          </a:solidFill>
          <a:latin typeface="HG丸ｺﾞｼｯｸM-PRO"/>
          <a:ea typeface="HG丸ｺﾞｼｯｸM-PRO"/>
          <a:cs typeface="HG丸ｺﾞｼｯｸM-PRO"/>
        </a:defRPr>
      </a:lvl3pPr>
      <a:lvl4pPr marL="1600200" indent="-228600" algn="l" defTabSz="457200" rtl="0" eaLnBrk="1" latinLnBrk="0" hangingPunct="1">
        <a:spcBef>
          <a:spcPct val="20000"/>
        </a:spcBef>
        <a:buFont typeface="Arial"/>
        <a:buChar char="–"/>
        <a:defRPr kumimoji="1" sz="2000" kern="1200">
          <a:solidFill>
            <a:schemeClr val="tx1"/>
          </a:solidFill>
          <a:latin typeface="HG丸ｺﾞｼｯｸM-PRO"/>
          <a:ea typeface="HG丸ｺﾞｼｯｸM-PRO"/>
          <a:cs typeface="HG丸ｺﾞｼｯｸM-PRO"/>
        </a:defRPr>
      </a:lvl4pPr>
      <a:lvl5pPr marL="2057400" indent="-228600" algn="l" defTabSz="457200" rtl="0" eaLnBrk="1" latinLnBrk="0" hangingPunct="1">
        <a:spcBef>
          <a:spcPct val="20000"/>
        </a:spcBef>
        <a:buFont typeface="Arial"/>
        <a:buChar char="»"/>
        <a:defRPr kumimoji="1" sz="2000" kern="1200">
          <a:solidFill>
            <a:schemeClr val="tx1"/>
          </a:solidFill>
          <a:latin typeface="HG丸ｺﾞｼｯｸM-PRO"/>
          <a:ea typeface="HG丸ｺﾞｼｯｸM-PRO"/>
          <a:cs typeface="HG丸ｺﾞｼｯｸM-PRO"/>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5.emf"/><Relationship Id="rId4" Type="http://schemas.openxmlformats.org/officeDocument/2006/relationships/oleObject" Target="../embeddings/oleObject1.bin"/></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5.emf"/><Relationship Id="rId4" Type="http://schemas.openxmlformats.org/officeDocument/2006/relationships/oleObject" Target="../embeddings/oleObject2.bin"/></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16.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5.emf"/><Relationship Id="rId4" Type="http://schemas.openxmlformats.org/officeDocument/2006/relationships/oleObject" Target="../embeddings/oleObject3.bin"/></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5.emf"/><Relationship Id="rId4" Type="http://schemas.openxmlformats.org/officeDocument/2006/relationships/oleObject" Target="../embeddings/oleObject5.bin"/></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7.png"/><Relationship Id="rId5" Type="http://schemas.openxmlformats.org/officeDocument/2006/relationships/image" Target="../media/image15.emf"/><Relationship Id="rId4" Type="http://schemas.openxmlformats.org/officeDocument/2006/relationships/oleObject" Target="../embeddings/oleObject6.bin"/></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5.emf"/><Relationship Id="rId4" Type="http://schemas.openxmlformats.org/officeDocument/2006/relationships/oleObject" Target="../embeddings/oleObject7.bin"/></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5.emf"/><Relationship Id="rId4" Type="http://schemas.openxmlformats.org/officeDocument/2006/relationships/oleObject" Target="../embeddings/oleObject8.bin"/></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5.emf"/><Relationship Id="rId4" Type="http://schemas.openxmlformats.org/officeDocument/2006/relationships/oleObject" Target="../embeddings/oleObject9.bin"/></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5.emf"/><Relationship Id="rId4" Type="http://schemas.openxmlformats.org/officeDocument/2006/relationships/oleObject" Target="../embeddings/oleObject10.bin"/></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5.emf"/><Relationship Id="rId4" Type="http://schemas.openxmlformats.org/officeDocument/2006/relationships/oleObject" Target="../embeddings/oleObject1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5.emf"/><Relationship Id="rId4" Type="http://schemas.openxmlformats.org/officeDocument/2006/relationships/oleObject" Target="../embeddings/oleObject12.bin"/></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5.emf"/><Relationship Id="rId4" Type="http://schemas.openxmlformats.org/officeDocument/2006/relationships/oleObject" Target="../embeddings/oleObject13.bin"/></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15.emf"/><Relationship Id="rId4" Type="http://schemas.openxmlformats.org/officeDocument/2006/relationships/oleObject" Target="../embeddings/oleObject14.bin"/></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18.png"/><Relationship Id="rId5" Type="http://schemas.openxmlformats.org/officeDocument/2006/relationships/image" Target="../media/image15.emf"/><Relationship Id="rId4" Type="http://schemas.openxmlformats.org/officeDocument/2006/relationships/oleObject" Target="../embeddings/oleObject15.bin"/></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15.emf"/><Relationship Id="rId4" Type="http://schemas.openxmlformats.org/officeDocument/2006/relationships/oleObject" Target="../embeddings/oleObject16.bin"/></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15.emf"/><Relationship Id="rId4" Type="http://schemas.openxmlformats.org/officeDocument/2006/relationships/oleObject" Target="../embeddings/oleObject17.bin"/></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15.emf"/><Relationship Id="rId4" Type="http://schemas.openxmlformats.org/officeDocument/2006/relationships/oleObject" Target="../embeddings/oleObject18.bin"/></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19.png"/><Relationship Id="rId5" Type="http://schemas.openxmlformats.org/officeDocument/2006/relationships/image" Target="../media/image15.emf"/><Relationship Id="rId4" Type="http://schemas.openxmlformats.org/officeDocument/2006/relationships/oleObject" Target="../embeddings/oleObject19.bin"/></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15.emf"/><Relationship Id="rId4" Type="http://schemas.openxmlformats.org/officeDocument/2006/relationships/oleObject" Target="../embeddings/oleObject20.bin"/></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15.emf"/><Relationship Id="rId4" Type="http://schemas.openxmlformats.org/officeDocument/2006/relationships/oleObject" Target="../embeddings/oleObject21.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15.emf"/><Relationship Id="rId4" Type="http://schemas.openxmlformats.org/officeDocument/2006/relationships/oleObject" Target="../embeddings/oleObject22.bin"/></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20.png"/><Relationship Id="rId5" Type="http://schemas.openxmlformats.org/officeDocument/2006/relationships/image" Target="../media/image15.emf"/><Relationship Id="rId4" Type="http://schemas.openxmlformats.org/officeDocument/2006/relationships/oleObject" Target="../embeddings/oleObject23.bin"/></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15.emf"/><Relationship Id="rId4" Type="http://schemas.openxmlformats.org/officeDocument/2006/relationships/oleObject" Target="../embeddings/oleObject24.bin"/></Relationships>
</file>

<file path=ppt/slides/_rels/slide133.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15.emf"/><Relationship Id="rId4" Type="http://schemas.openxmlformats.org/officeDocument/2006/relationships/oleObject" Target="../embeddings/oleObject25.bin"/></Relationships>
</file>

<file path=ppt/slides/_rels/slide134.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21.png"/><Relationship Id="rId5" Type="http://schemas.openxmlformats.org/officeDocument/2006/relationships/image" Target="../media/image15.emf"/><Relationship Id="rId4" Type="http://schemas.openxmlformats.org/officeDocument/2006/relationships/oleObject" Target="../embeddings/oleObject26.bin"/></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15.emf"/><Relationship Id="rId4" Type="http://schemas.openxmlformats.org/officeDocument/2006/relationships/oleObject" Target="../embeddings/oleObject27.bin"/></Relationships>
</file>

<file path=ppt/slides/_rels/slide136.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image" Target="../media/image15.emf"/><Relationship Id="rId4" Type="http://schemas.openxmlformats.org/officeDocument/2006/relationships/oleObject" Target="../embeddings/oleObject28.bin"/></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15.emf"/><Relationship Id="rId4" Type="http://schemas.openxmlformats.org/officeDocument/2006/relationships/oleObject" Target="../embeddings/oleObject29.bin"/></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22.png"/><Relationship Id="rId5" Type="http://schemas.openxmlformats.org/officeDocument/2006/relationships/image" Target="../media/image15.emf"/><Relationship Id="rId4" Type="http://schemas.openxmlformats.org/officeDocument/2006/relationships/oleObject" Target="../embeddings/oleObject30.bin"/></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en-US" altLang="ja-JP" sz="4400" dirty="0"/>
              <a:t>Python</a:t>
            </a:r>
            <a:r>
              <a:rPr lang="ja-JP" altLang="en-US" sz="4400" dirty="0"/>
              <a:t>入門概要</a:t>
            </a:r>
            <a:endParaRPr kumimoji="1" lang="ja-JP" altLang="en-US" sz="4400" dirty="0"/>
          </a:p>
        </p:txBody>
      </p:sp>
      <p:sp>
        <p:nvSpPr>
          <p:cNvPr id="3" name="サブタイトル 2"/>
          <p:cNvSpPr>
            <a:spLocks noGrp="1"/>
          </p:cNvSpPr>
          <p:nvPr>
            <p:ph type="subTitle" idx="1"/>
          </p:nvPr>
        </p:nvSpPr>
        <p:spPr/>
        <p:txBody>
          <a:bodyPr/>
          <a:lstStyle/>
          <a:p>
            <a:r>
              <a:rPr lang="en-US" altLang="ja-JP" dirty="0"/>
              <a:t>Python</a:t>
            </a:r>
            <a:r>
              <a:rPr lang="ja-JP" altLang="en-US" dirty="0"/>
              <a:t>の特徴と基本</a:t>
            </a:r>
          </a:p>
        </p:txBody>
      </p:sp>
      <p:sp>
        <p:nvSpPr>
          <p:cNvPr id="6" name="正方形/長方形 5"/>
          <p:cNvSpPr/>
          <p:nvPr/>
        </p:nvSpPr>
        <p:spPr>
          <a:xfrm>
            <a:off x="2388242" y="6267805"/>
            <a:ext cx="1090585" cy="45558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57740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1.2 Python</a:t>
            </a:r>
            <a:r>
              <a:rPr lang="ja-JP" altLang="en-US" dirty="0"/>
              <a:t>の特徴</a:t>
            </a:r>
          </a:p>
        </p:txBody>
      </p:sp>
      <p:sp>
        <p:nvSpPr>
          <p:cNvPr id="28675" name="コンテンツ プレースホルダー 2"/>
          <p:cNvSpPr>
            <a:spLocks noGrp="1"/>
          </p:cNvSpPr>
          <p:nvPr>
            <p:ph idx="1"/>
          </p:nvPr>
        </p:nvSpPr>
        <p:spPr/>
        <p:txBody>
          <a:bodyPr>
            <a:normAutofit fontScale="92500" lnSpcReduction="10000"/>
          </a:bodyPr>
          <a:lstStyle/>
          <a:p>
            <a:r>
              <a:rPr lang="en-US" altLang="ja-JP" dirty="0"/>
              <a:t> Python</a:t>
            </a:r>
            <a:r>
              <a:rPr lang="ja-JP" altLang="en-US" dirty="0"/>
              <a:t>の適用範囲</a:t>
            </a:r>
            <a:endParaRPr lang="en-US" altLang="ja-JP" dirty="0"/>
          </a:p>
          <a:p>
            <a:pPr lvl="1"/>
            <a:r>
              <a:rPr lang="ja-JP" altLang="en-US" dirty="0"/>
              <a:t>科学技術計算</a:t>
            </a:r>
            <a:endParaRPr lang="en-US" altLang="ja-JP" dirty="0"/>
          </a:p>
          <a:p>
            <a:pPr lvl="1"/>
            <a:r>
              <a:rPr lang="ja-JP" altLang="en-US" dirty="0"/>
              <a:t>データ分析分野</a:t>
            </a:r>
            <a:endParaRPr lang="en-US" altLang="ja-JP" dirty="0"/>
          </a:p>
          <a:p>
            <a:pPr lvl="1"/>
            <a:r>
              <a:rPr lang="ja-JP" altLang="en-US" dirty="0"/>
              <a:t>機械学習、人工知能分野</a:t>
            </a:r>
            <a:endParaRPr lang="en-US" altLang="ja-JP" dirty="0"/>
          </a:p>
          <a:p>
            <a:pPr lvl="1"/>
            <a:r>
              <a:rPr lang="en-US" altLang="ja-JP" dirty="0"/>
              <a:t>Web</a:t>
            </a:r>
            <a:r>
              <a:rPr lang="ja-JP" altLang="en-US" dirty="0"/>
              <a:t>システム</a:t>
            </a:r>
            <a:endParaRPr lang="en-US" altLang="ja-JP" dirty="0"/>
          </a:p>
          <a:p>
            <a:pPr lvl="1"/>
            <a:r>
              <a:rPr lang="en-US" altLang="ja-JP" dirty="0"/>
              <a:t>GUI</a:t>
            </a:r>
            <a:r>
              <a:rPr lang="ja-JP" altLang="en-US" dirty="0"/>
              <a:t>アプリケーション</a:t>
            </a:r>
            <a:endParaRPr lang="en-US" altLang="ja-JP" dirty="0"/>
          </a:p>
          <a:p>
            <a:pPr lvl="1"/>
            <a:r>
              <a:rPr lang="ja-JP" altLang="en-US" dirty="0"/>
              <a:t>ネットワークツール</a:t>
            </a:r>
            <a:endParaRPr lang="en-US" altLang="ja-JP" dirty="0"/>
          </a:p>
          <a:p>
            <a:pPr lvl="1"/>
            <a:r>
              <a:rPr lang="ja-JP" altLang="en-US" dirty="0"/>
              <a:t>ゲーム</a:t>
            </a:r>
            <a:endParaRPr lang="en-US" altLang="ja-JP" dirty="0"/>
          </a:p>
          <a:p>
            <a:pPr lvl="1"/>
            <a:r>
              <a:rPr lang="ja-JP" altLang="en-US" dirty="0"/>
              <a:t>I</a:t>
            </a:r>
            <a:r>
              <a:rPr lang="en-US" altLang="ja-JP" dirty="0" err="1"/>
              <a:t>oT</a:t>
            </a:r>
            <a:endParaRPr lang="en-US" altLang="ja-JP" dirty="0"/>
          </a:p>
          <a:p>
            <a:pPr marL="457200" lvl="1" indent="0">
              <a:buNone/>
            </a:pPr>
            <a:endParaRPr lang="en-US" altLang="ja-JP" dirty="0"/>
          </a:p>
          <a:p>
            <a:pPr marL="457200" lvl="1" indent="0">
              <a:buNone/>
            </a:pPr>
            <a:r>
              <a:rPr lang="ja-JP" altLang="en-US" dirty="0"/>
              <a:t>など適用範囲は多岐に渡る。</a:t>
            </a:r>
            <a:endParaRPr lang="en-US" altLang="ja-JP" dirty="0"/>
          </a:p>
          <a:p>
            <a:pPr marL="0" indent="0">
              <a:buNone/>
            </a:pPr>
            <a:endParaRPr lang="en-US" altLang="ja-JP" dirty="0"/>
          </a:p>
          <a:p>
            <a:pPr marL="457200" lvl="1" indent="0">
              <a:buNone/>
            </a:pPr>
            <a:endParaRPr lang="en-US" altLang="ja-JP" dirty="0"/>
          </a:p>
          <a:p>
            <a:pPr marL="457200" lvl="1" indent="0">
              <a:buNone/>
            </a:pPr>
            <a:endParaRPr lang="en-US" altLang="ja-JP" dirty="0"/>
          </a:p>
          <a:p>
            <a:pPr lvl="2"/>
            <a:endParaRPr lang="en-US" altLang="ja-JP" dirty="0"/>
          </a:p>
          <a:p>
            <a:pPr lvl="3"/>
            <a:endParaRPr lang="ja-JP" altLang="en-US"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9</a:t>
            </a:fld>
            <a:endParaRPr lang="en-US" altLang="ja-JP" dirty="0"/>
          </a:p>
        </p:txBody>
      </p:sp>
      <p:sp>
        <p:nvSpPr>
          <p:cNvPr id="4" name="フッター プレースホルダー 3"/>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187405299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9.3 </a:t>
            </a:r>
            <a:r>
              <a:rPr lang="ja-JP" altLang="en-US" dirty="0"/>
              <a:t>クラスメソッド、スタティックメソッド</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スタティックメソッドの呼び出し</a:t>
            </a:r>
            <a:endParaRPr kumimoji="1" lang="en-US" altLang="ja-JP" dirty="0"/>
          </a:p>
          <a:p>
            <a:pPr lvl="1"/>
            <a:r>
              <a:rPr kumimoji="1" lang="ja-JP" altLang="en-US" dirty="0"/>
              <a:t>クラスメソッドと同じく、</a:t>
            </a:r>
            <a:r>
              <a:rPr lang="ja-JP" altLang="en-US" dirty="0"/>
              <a:t>インスタンスを使用せずに、クラス名を指定するだけで呼び出すことができる。</a:t>
            </a:r>
            <a:endParaRPr lang="en-US" altLang="ja-JP" dirty="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99</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
        <p:nvSpPr>
          <p:cNvPr id="6" name="テキスト ボックス 5"/>
          <p:cNvSpPr txBox="1"/>
          <p:nvPr/>
        </p:nvSpPr>
        <p:spPr>
          <a:xfrm>
            <a:off x="760898" y="2986745"/>
            <a:ext cx="7632848" cy="1395675"/>
          </a:xfrm>
          <a:prstGeom prst="rect">
            <a:avLst/>
          </a:prstGeom>
          <a:noFill/>
          <a:ln>
            <a:solidFill>
              <a:srgbClr val="000000"/>
            </a:solidFill>
          </a:ln>
        </p:spPr>
        <p:txBody>
          <a:bodyPr wrap="square" rtlCol="0">
            <a:noAutofit/>
          </a:bodyPr>
          <a:lstStyle/>
          <a:p>
            <a:pPr>
              <a:lnSpc>
                <a:spcPct val="150000"/>
              </a:lnSpc>
            </a:pPr>
            <a:r>
              <a:rPr lang="ja-JP" altLang="en-US" sz="2400" dirty="0">
                <a:latin typeface="Consolas"/>
                <a:cs typeface="Consolas"/>
              </a:rPr>
              <a:t>クラス名</a:t>
            </a:r>
            <a:r>
              <a:rPr lang="en-US" altLang="ja-JP" sz="2400" dirty="0">
                <a:latin typeface="Consolas"/>
                <a:cs typeface="Consolas"/>
              </a:rPr>
              <a:t>.</a:t>
            </a:r>
            <a:r>
              <a:rPr lang="ja-JP" altLang="en-US" sz="2400" dirty="0">
                <a:latin typeface="Consolas"/>
                <a:cs typeface="Consolas"/>
              </a:rPr>
              <a:t>スタティックメソッド名</a:t>
            </a:r>
            <a:r>
              <a:rPr lang="en-US" altLang="ja-JP" sz="2400" dirty="0">
                <a:latin typeface="Consolas"/>
                <a:cs typeface="Consolas"/>
              </a:rPr>
              <a:t>(</a:t>
            </a:r>
            <a:r>
              <a:rPr lang="ja-JP" altLang="en-US" sz="2400" dirty="0">
                <a:latin typeface="Consolas"/>
                <a:cs typeface="Consolas"/>
              </a:rPr>
              <a:t>引数</a:t>
            </a:r>
            <a:r>
              <a:rPr lang="en-US" altLang="ja-JP" sz="2400" dirty="0">
                <a:latin typeface="Consolas"/>
                <a:cs typeface="Consolas"/>
              </a:rPr>
              <a:t>1</a:t>
            </a:r>
            <a:r>
              <a:rPr lang="ja-JP" altLang="en-US" sz="2400" dirty="0">
                <a:latin typeface="Consolas"/>
                <a:cs typeface="Consolas"/>
              </a:rPr>
              <a:t>に渡す値</a:t>
            </a:r>
            <a:r>
              <a:rPr lang="en-US" altLang="ja-JP" sz="2400" dirty="0">
                <a:latin typeface="Consolas"/>
                <a:cs typeface="Consolas"/>
              </a:rPr>
              <a:t>,</a:t>
            </a:r>
            <a:r>
              <a:rPr lang="ja-JP" altLang="en-US" sz="2400" dirty="0">
                <a:latin typeface="Consolas"/>
                <a:cs typeface="Consolas"/>
              </a:rPr>
              <a:t>引数</a:t>
            </a:r>
            <a:r>
              <a:rPr lang="en-US" altLang="ja-JP" sz="2400" dirty="0">
                <a:latin typeface="Consolas"/>
                <a:cs typeface="Consolas"/>
              </a:rPr>
              <a:t>2</a:t>
            </a:r>
            <a:r>
              <a:rPr lang="ja-JP" altLang="en-US" sz="2400" dirty="0">
                <a:latin typeface="Consolas"/>
                <a:cs typeface="Consolas"/>
              </a:rPr>
              <a:t>に渡す値</a:t>
            </a:r>
            <a:r>
              <a:rPr lang="en-US" altLang="ja-JP" sz="2400" dirty="0">
                <a:latin typeface="Consolas"/>
                <a:cs typeface="Consolas"/>
              </a:rPr>
              <a:t>,…)</a:t>
            </a:r>
          </a:p>
        </p:txBody>
      </p:sp>
    </p:spTree>
    <p:extLst>
      <p:ext uri="{BB962C8B-B14F-4D97-AF65-F5344CB8AC3E}">
        <p14:creationId xmlns:p14="http://schemas.microsoft.com/office/powerpoint/2010/main" val="8591826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9.3 </a:t>
            </a:r>
            <a:r>
              <a:rPr lang="ja-JP" altLang="en-US" dirty="0"/>
              <a:t>クラスメソッド、スタティックメソッド</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クラスメソッドとスタティックメソッドの違い</a:t>
            </a:r>
            <a:endParaRPr kumimoji="1" lang="en-US" altLang="ja-JP"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100</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7" name="表 6"/>
          <p:cNvGraphicFramePr>
            <a:graphicFrameLocks noGrp="1"/>
          </p:cNvGraphicFramePr>
          <p:nvPr>
            <p:extLst>
              <p:ext uri="{D42A27DB-BD31-4B8C-83A1-F6EECF244321}">
                <p14:modId xmlns:p14="http://schemas.microsoft.com/office/powerpoint/2010/main" val="1855133154"/>
              </p:ext>
            </p:extLst>
          </p:nvPr>
        </p:nvGraphicFramePr>
        <p:xfrm>
          <a:off x="862272" y="1995959"/>
          <a:ext cx="7478247" cy="2103120"/>
        </p:xfrm>
        <a:graphic>
          <a:graphicData uri="http://schemas.openxmlformats.org/drawingml/2006/table">
            <a:tbl>
              <a:tblPr firstRow="1" bandRow="1">
                <a:tableStyleId>{5C22544A-7EE6-4342-B048-85BDC9FD1C3A}</a:tableStyleId>
              </a:tblPr>
              <a:tblGrid>
                <a:gridCol w="2335973">
                  <a:extLst>
                    <a:ext uri="{9D8B030D-6E8A-4147-A177-3AD203B41FA5}">
                      <a16:colId xmlns:a16="http://schemas.microsoft.com/office/drawing/2014/main" val="20000"/>
                    </a:ext>
                  </a:extLst>
                </a:gridCol>
                <a:gridCol w="2351650">
                  <a:extLst>
                    <a:ext uri="{9D8B030D-6E8A-4147-A177-3AD203B41FA5}">
                      <a16:colId xmlns:a16="http://schemas.microsoft.com/office/drawing/2014/main" val="20001"/>
                    </a:ext>
                  </a:extLst>
                </a:gridCol>
                <a:gridCol w="2790624">
                  <a:extLst>
                    <a:ext uri="{9D8B030D-6E8A-4147-A177-3AD203B41FA5}">
                      <a16:colId xmlns:a16="http://schemas.microsoft.com/office/drawing/2014/main" val="20002"/>
                    </a:ext>
                  </a:extLst>
                </a:gridCol>
              </a:tblGrid>
              <a:tr h="0">
                <a:tc>
                  <a:txBody>
                    <a:bodyPr/>
                    <a:lstStyle/>
                    <a:p>
                      <a:endParaRPr kumimoji="1" lang="ja-JP" altLang="en-US" sz="2000" dirty="0"/>
                    </a:p>
                  </a:txBody>
                  <a:tcPr/>
                </a:tc>
                <a:tc>
                  <a:txBody>
                    <a:bodyPr/>
                    <a:lstStyle/>
                    <a:p>
                      <a:r>
                        <a:rPr kumimoji="1" lang="ja-JP" altLang="en-US" sz="2000" dirty="0"/>
                        <a:t>クラスメソッド</a:t>
                      </a:r>
                    </a:p>
                  </a:txBody>
                  <a:tcPr/>
                </a:tc>
                <a:tc>
                  <a:txBody>
                    <a:bodyPr/>
                    <a:lstStyle/>
                    <a:p>
                      <a:r>
                        <a:rPr kumimoji="1" lang="ja-JP" altLang="en-US" sz="2000" dirty="0"/>
                        <a:t>スタティックメソッド</a:t>
                      </a:r>
                    </a:p>
                  </a:txBody>
                  <a:tcPr/>
                </a:tc>
                <a:extLst>
                  <a:ext uri="{0D108BD9-81ED-4DB2-BD59-A6C34878D82A}">
                    <a16:rowId xmlns:a16="http://schemas.microsoft.com/office/drawing/2014/main" val="10000"/>
                  </a:ext>
                </a:extLst>
              </a:tr>
              <a:tr h="370840">
                <a:tc>
                  <a:txBody>
                    <a:bodyPr/>
                    <a:lstStyle/>
                    <a:p>
                      <a:r>
                        <a:rPr kumimoji="1" lang="ja-JP" altLang="en-US" sz="2000" dirty="0">
                          <a:solidFill>
                            <a:schemeClr val="bg1"/>
                          </a:solidFill>
                        </a:rPr>
                        <a:t>インスタンス変数にアクセスできるか</a:t>
                      </a:r>
                    </a:p>
                  </a:txBody>
                  <a:tcPr>
                    <a:solidFill>
                      <a:schemeClr val="accent1"/>
                    </a:solidFill>
                  </a:tcPr>
                </a:tc>
                <a:tc>
                  <a:txBody>
                    <a:bodyPr/>
                    <a:lstStyle/>
                    <a:p>
                      <a:r>
                        <a:rPr kumimoji="1" lang="ja-JP" altLang="en-US" sz="2000" dirty="0"/>
                        <a:t>できない</a:t>
                      </a:r>
                    </a:p>
                  </a:txBody>
                  <a:tcPr/>
                </a:tc>
                <a:tc>
                  <a:txBody>
                    <a:bodyPr/>
                    <a:lstStyle/>
                    <a:p>
                      <a:r>
                        <a:rPr kumimoji="1" lang="ja-JP" altLang="en-US" sz="2000" dirty="0"/>
                        <a:t>できない</a:t>
                      </a:r>
                    </a:p>
                  </a:txBody>
                  <a:tcPr/>
                </a:tc>
                <a:extLst>
                  <a:ext uri="{0D108BD9-81ED-4DB2-BD59-A6C34878D82A}">
                    <a16:rowId xmlns:a16="http://schemas.microsoft.com/office/drawing/2014/main" val="10001"/>
                  </a:ext>
                </a:extLst>
              </a:tr>
              <a:tr h="370840">
                <a:tc>
                  <a:txBody>
                    <a:bodyPr/>
                    <a:lstStyle/>
                    <a:p>
                      <a:r>
                        <a:rPr kumimoji="1" lang="ja-JP" altLang="en-US" sz="2000" dirty="0">
                          <a:solidFill>
                            <a:srgbClr val="FFFFFF"/>
                          </a:solidFill>
                        </a:rPr>
                        <a:t>クラス変数にアクセスできるか</a:t>
                      </a:r>
                    </a:p>
                  </a:txBody>
                  <a:tcPr>
                    <a:solidFill>
                      <a:srgbClr val="4F81BD"/>
                    </a:solidFill>
                  </a:tcPr>
                </a:tc>
                <a:tc>
                  <a:txBody>
                    <a:bodyPr/>
                    <a:lstStyle/>
                    <a:p>
                      <a:r>
                        <a:rPr kumimoji="1" lang="ja-JP" altLang="en-US" sz="2000" dirty="0"/>
                        <a:t>できる</a:t>
                      </a:r>
                    </a:p>
                  </a:txBody>
                  <a:tcPr/>
                </a:tc>
                <a:tc>
                  <a:txBody>
                    <a:bodyPr/>
                    <a:lstStyle/>
                    <a:p>
                      <a:r>
                        <a:rPr kumimoji="1" lang="ja-JP" altLang="en-US" sz="2000" dirty="0"/>
                        <a:t>できない</a:t>
                      </a:r>
                      <a:endParaRPr kumimoji="1" lang="en-US" altLang="ja-JP" sz="2000" dirty="0"/>
                    </a:p>
                    <a:p>
                      <a:r>
                        <a:rPr kumimoji="1" lang="ja-JP" altLang="en-US" sz="2000" dirty="0"/>
                        <a:t>（メソッド内で自クラスを宣言すればアクセス可）</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2049627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9.4 </a:t>
            </a:r>
            <a:r>
              <a:rPr lang="ja-JP" altLang="en-US" dirty="0"/>
              <a:t>継承</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ja-JP" altLang="en-US" dirty="0"/>
              <a:t>基本となるクラスを元にして、基本となるクラスの属性やメソッドを受け継いだ新しいクラスを作ることを</a:t>
            </a:r>
            <a:r>
              <a:rPr lang="ja-JP" altLang="en-US" u="sng" dirty="0">
                <a:solidFill>
                  <a:srgbClr val="FF0000"/>
                </a:solidFill>
              </a:rPr>
              <a:t>継承</a:t>
            </a:r>
            <a:r>
              <a:rPr lang="ja-JP" altLang="en-US" dirty="0"/>
              <a:t>という。</a:t>
            </a:r>
            <a:endParaRPr lang="en-US" altLang="ja-JP" dirty="0"/>
          </a:p>
          <a:p>
            <a:r>
              <a:rPr lang="ja-JP" altLang="en-US" dirty="0"/>
              <a:t>継承元となるクラスの事を、</a:t>
            </a:r>
            <a:r>
              <a:rPr lang="ja-JP" altLang="en-US" u="sng" dirty="0">
                <a:solidFill>
                  <a:srgbClr val="FF0000"/>
                </a:solidFill>
              </a:rPr>
              <a:t>スーパークラス</a:t>
            </a:r>
            <a:r>
              <a:rPr lang="ja-JP" altLang="en-US" dirty="0"/>
              <a:t>、継承元を受け継いで作ったクラスの事を</a:t>
            </a:r>
            <a:r>
              <a:rPr lang="ja-JP" altLang="en-US" u="sng" dirty="0">
                <a:solidFill>
                  <a:srgbClr val="FF0000"/>
                </a:solidFill>
              </a:rPr>
              <a:t>サブクラス</a:t>
            </a:r>
            <a:r>
              <a:rPr lang="ja-JP" altLang="en-US" dirty="0"/>
              <a:t>という。</a:t>
            </a:r>
            <a:endParaRPr lang="en-US" altLang="ja-JP" dirty="0"/>
          </a:p>
          <a:p>
            <a:r>
              <a:rPr lang="ja-JP" altLang="en-US" dirty="0"/>
              <a:t>スーパークラスとサブクラスは、親子関係に例えることもある。（スーパークラスが親。サブクラスが子。）</a:t>
            </a:r>
            <a:endParaRPr lang="en-US" altLang="ja-JP" dirty="0"/>
          </a:p>
          <a:p>
            <a:r>
              <a:rPr lang="ja-JP" altLang="en-US" dirty="0"/>
              <a:t>スーパークラスは、複数のサブクラスの継承元になることができる。</a:t>
            </a:r>
            <a:endParaRPr lang="en-US" altLang="ja-JP" dirty="0"/>
          </a:p>
          <a:p>
            <a:r>
              <a:rPr lang="ja-JP" altLang="en-US" dirty="0"/>
              <a:t>サブクラスは、複数のスーパークラスを継承元として作成でき、これを</a:t>
            </a:r>
            <a:r>
              <a:rPr lang="ja-JP" altLang="en-US" u="sng" dirty="0">
                <a:solidFill>
                  <a:srgbClr val="FF0000"/>
                </a:solidFill>
              </a:rPr>
              <a:t>多重継承</a:t>
            </a:r>
            <a:r>
              <a:rPr lang="ja-JP" altLang="en-US" dirty="0"/>
              <a:t>という。（多重継承については後述）</a:t>
            </a:r>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101</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55073882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9.4 </a:t>
            </a:r>
            <a:r>
              <a:rPr lang="ja-JP" altLang="en-US" dirty="0"/>
              <a:t>継承</a:t>
            </a:r>
            <a:endParaRPr kumimoji="1" lang="ja-JP" altLang="en-US" dirty="0"/>
          </a:p>
        </p:txBody>
      </p:sp>
      <p:sp>
        <p:nvSpPr>
          <p:cNvPr id="3" name="コンテンツ プレースホルダー 2"/>
          <p:cNvSpPr>
            <a:spLocks noGrp="1"/>
          </p:cNvSpPr>
          <p:nvPr>
            <p:ph idx="1"/>
          </p:nvPr>
        </p:nvSpPr>
        <p:spPr/>
        <p:txBody>
          <a:bodyPr/>
          <a:lstStyle/>
          <a:p>
            <a:r>
              <a:rPr lang="ja-JP" altLang="en-US" dirty="0"/>
              <a:t>継承を利用したクラスの定義</a:t>
            </a:r>
            <a:endParaRPr lang="en-US" altLang="ja-JP" dirty="0"/>
          </a:p>
          <a:p>
            <a:pPr lvl="1"/>
            <a:r>
              <a:rPr lang="ja-JP" altLang="en-US" dirty="0"/>
              <a:t>クラス名の後の</a:t>
            </a:r>
            <a:r>
              <a:rPr lang="en-US" altLang="ja-JP" dirty="0"/>
              <a:t>()</a:t>
            </a:r>
            <a:r>
              <a:rPr lang="ja-JP" altLang="en-US" dirty="0"/>
              <a:t>にスーパークラス名を指定する。</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102</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
        <p:nvSpPr>
          <p:cNvPr id="7" name="テキスト ボックス 6"/>
          <p:cNvSpPr txBox="1"/>
          <p:nvPr/>
        </p:nvSpPr>
        <p:spPr>
          <a:xfrm>
            <a:off x="760898" y="2583893"/>
            <a:ext cx="7632848" cy="1477203"/>
          </a:xfrm>
          <a:prstGeom prst="rect">
            <a:avLst/>
          </a:prstGeom>
          <a:noFill/>
          <a:ln>
            <a:solidFill>
              <a:srgbClr val="000000"/>
            </a:solidFill>
          </a:ln>
        </p:spPr>
        <p:txBody>
          <a:bodyPr wrap="square" rtlCol="0">
            <a:noAutofit/>
          </a:bodyPr>
          <a:lstStyle/>
          <a:p>
            <a:pPr>
              <a:lnSpc>
                <a:spcPct val="150000"/>
              </a:lnSpc>
            </a:pPr>
            <a:r>
              <a:rPr lang="en-US" altLang="ja-JP" sz="2400" dirty="0">
                <a:latin typeface="Consolas"/>
                <a:cs typeface="Consolas"/>
              </a:rPr>
              <a:t>class </a:t>
            </a:r>
            <a:r>
              <a:rPr lang="ja-JP" altLang="en-US" sz="2400" dirty="0">
                <a:latin typeface="Consolas"/>
                <a:cs typeface="Consolas"/>
              </a:rPr>
              <a:t>クラス名</a:t>
            </a:r>
            <a:r>
              <a:rPr lang="en-US" altLang="ja-JP" sz="2400" dirty="0">
                <a:latin typeface="Consolas"/>
                <a:cs typeface="Consolas"/>
              </a:rPr>
              <a:t>(</a:t>
            </a:r>
            <a:r>
              <a:rPr lang="ja-JP" altLang="en-US" sz="2400" dirty="0">
                <a:latin typeface="Consolas"/>
                <a:cs typeface="Consolas"/>
              </a:rPr>
              <a:t>スーパークラス名</a:t>
            </a:r>
            <a:r>
              <a:rPr lang="en-US" altLang="ja-JP" sz="2400" dirty="0">
                <a:latin typeface="Consolas"/>
                <a:cs typeface="Consolas"/>
              </a:rPr>
              <a:t>):</a:t>
            </a:r>
          </a:p>
          <a:p>
            <a:pPr>
              <a:lnSpc>
                <a:spcPct val="150000"/>
              </a:lnSpc>
            </a:pPr>
            <a:r>
              <a:rPr lang="ja-JP" altLang="en-US" sz="2400" dirty="0">
                <a:latin typeface="Consolas"/>
                <a:cs typeface="Consolas"/>
              </a:rPr>
              <a:t>    コンストラクタやメソッドの定義</a:t>
            </a:r>
          </a:p>
          <a:p>
            <a:pPr>
              <a:lnSpc>
                <a:spcPct val="150000"/>
              </a:lnSpc>
            </a:pPr>
            <a:r>
              <a:rPr lang="en-US" altLang="ja-JP" sz="2400" dirty="0">
                <a:latin typeface="Consolas"/>
                <a:cs typeface="Consolas"/>
              </a:rPr>
              <a:t> </a:t>
            </a:r>
          </a:p>
          <a:p>
            <a:pPr>
              <a:lnSpc>
                <a:spcPct val="150000"/>
              </a:lnSpc>
            </a:pPr>
            <a:r>
              <a:rPr lang="en-US" altLang="ja-JP" sz="2400" dirty="0">
                <a:latin typeface="Consolas"/>
                <a:cs typeface="Consolas"/>
              </a:rPr>
              <a:t>    </a:t>
            </a:r>
            <a:endParaRPr lang="ja-JP" altLang="en-US" sz="2400" dirty="0">
              <a:latin typeface="Consolas"/>
              <a:cs typeface="Consolas"/>
            </a:endParaRPr>
          </a:p>
        </p:txBody>
      </p:sp>
    </p:spTree>
    <p:extLst>
      <p:ext uri="{BB962C8B-B14F-4D97-AF65-F5344CB8AC3E}">
        <p14:creationId xmlns:p14="http://schemas.microsoft.com/office/powerpoint/2010/main" val="96945775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9.4 </a:t>
            </a:r>
            <a:r>
              <a:rPr lang="ja-JP" altLang="en-US" dirty="0"/>
              <a:t>継承</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サブクラスのコンストラクタ</a:t>
            </a:r>
            <a:endParaRPr kumimoji="1" lang="en-US" altLang="ja-JP" dirty="0"/>
          </a:p>
          <a:p>
            <a:pPr lvl="1"/>
            <a:r>
              <a:rPr lang="ja-JP" altLang="en-US" sz="2400" dirty="0"/>
              <a:t>スーパークラスのコンストラクタの呼び出しや、サブクラスのみが持つ属性を定義することができる。</a:t>
            </a:r>
            <a:endParaRPr lang="en-US" altLang="ja-JP" sz="2400" dirty="0"/>
          </a:p>
          <a:p>
            <a:pPr lvl="1"/>
            <a:r>
              <a:rPr lang="ja-JP" altLang="en-US" sz="2400" dirty="0"/>
              <a:t>スーパークラスのコンストラクタの呼び出しは、「</a:t>
            </a:r>
            <a:r>
              <a:rPr lang="en-US" altLang="ja-JP" sz="2400" dirty="0"/>
              <a:t>super().__</a:t>
            </a:r>
            <a:r>
              <a:rPr lang="en-US" altLang="ja-JP" sz="2400" dirty="0" err="1"/>
              <a:t>init</a:t>
            </a:r>
            <a:r>
              <a:rPr lang="en-US" altLang="ja-JP" sz="2400" dirty="0"/>
              <a:t>__(</a:t>
            </a:r>
            <a:r>
              <a:rPr lang="ja-JP" altLang="en-US" sz="2400" dirty="0"/>
              <a:t>スーパークラスのコンストラクタに渡す引数</a:t>
            </a:r>
            <a:r>
              <a:rPr lang="en-US" altLang="ja-JP" sz="2400" dirty="0"/>
              <a:t>(</a:t>
            </a:r>
            <a:r>
              <a:rPr lang="ja-JP" altLang="en-US" sz="2400" dirty="0"/>
              <a:t>複数指定可</a:t>
            </a:r>
            <a:r>
              <a:rPr lang="en-US" altLang="ja-JP" sz="2400" dirty="0"/>
              <a:t>))</a:t>
            </a:r>
            <a:r>
              <a:rPr lang="ja-JP" altLang="en-US" sz="2400" dirty="0"/>
              <a:t>」と記述する。</a:t>
            </a:r>
            <a:endParaRPr lang="en-US" altLang="ja-JP" sz="2400" dirty="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103</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
        <p:nvSpPr>
          <p:cNvPr id="6" name="テキスト ボックス 5"/>
          <p:cNvSpPr txBox="1"/>
          <p:nvPr/>
        </p:nvSpPr>
        <p:spPr>
          <a:xfrm>
            <a:off x="760898" y="3706091"/>
            <a:ext cx="7632848" cy="2132467"/>
          </a:xfrm>
          <a:prstGeom prst="rect">
            <a:avLst/>
          </a:prstGeom>
          <a:noFill/>
          <a:ln>
            <a:solidFill>
              <a:srgbClr val="000000"/>
            </a:solidFill>
          </a:ln>
        </p:spPr>
        <p:txBody>
          <a:bodyPr wrap="square" rtlCol="0">
            <a:noAutofit/>
          </a:bodyPr>
          <a:lstStyle/>
          <a:p>
            <a:pPr>
              <a:lnSpc>
                <a:spcPct val="150000"/>
              </a:lnSpc>
            </a:pPr>
            <a:r>
              <a:rPr lang="en-US" altLang="ja-JP" sz="2000" dirty="0">
                <a:latin typeface="Consolas"/>
                <a:cs typeface="Consolas"/>
              </a:rPr>
              <a:t>class </a:t>
            </a:r>
            <a:r>
              <a:rPr lang="ja-JP" altLang="en-US" sz="2000" dirty="0">
                <a:latin typeface="Consolas"/>
                <a:cs typeface="Consolas"/>
              </a:rPr>
              <a:t>クラス名</a:t>
            </a:r>
            <a:r>
              <a:rPr lang="en-US" altLang="ja-JP" sz="2000" dirty="0">
                <a:latin typeface="Consolas"/>
                <a:cs typeface="Consolas"/>
              </a:rPr>
              <a:t>(</a:t>
            </a:r>
            <a:r>
              <a:rPr lang="ja-JP" altLang="en-US" sz="2000" dirty="0">
                <a:latin typeface="Consolas"/>
                <a:cs typeface="Consolas"/>
              </a:rPr>
              <a:t>スーパークラス名</a:t>
            </a:r>
            <a:r>
              <a:rPr lang="en-US" altLang="ja-JP" sz="2000" dirty="0">
                <a:latin typeface="Consolas"/>
                <a:cs typeface="Consolas"/>
              </a:rPr>
              <a:t>): </a:t>
            </a:r>
          </a:p>
          <a:p>
            <a:pPr>
              <a:lnSpc>
                <a:spcPct val="150000"/>
              </a:lnSpc>
            </a:pPr>
            <a:r>
              <a:rPr lang="en-US" altLang="ja-JP" sz="2000" dirty="0">
                <a:latin typeface="Consolas"/>
                <a:cs typeface="Consolas"/>
              </a:rPr>
              <a:t>    </a:t>
            </a:r>
            <a:r>
              <a:rPr lang="en-US" altLang="ja-JP" sz="2000" dirty="0" err="1">
                <a:latin typeface="Consolas"/>
                <a:cs typeface="Consolas"/>
              </a:rPr>
              <a:t>def</a:t>
            </a:r>
            <a:r>
              <a:rPr lang="en-US" altLang="ja-JP" sz="2000" dirty="0">
                <a:latin typeface="Consolas"/>
                <a:cs typeface="Consolas"/>
              </a:rPr>
              <a:t> __</a:t>
            </a:r>
            <a:r>
              <a:rPr lang="en-US" altLang="ja-JP" sz="2000" dirty="0" err="1">
                <a:latin typeface="Consolas"/>
                <a:cs typeface="Consolas"/>
              </a:rPr>
              <a:t>init</a:t>
            </a:r>
            <a:r>
              <a:rPr lang="en-US" altLang="ja-JP" sz="2000" dirty="0">
                <a:latin typeface="Consolas"/>
                <a:cs typeface="Consolas"/>
              </a:rPr>
              <a:t>__(self,</a:t>
            </a:r>
            <a:r>
              <a:rPr lang="ja-JP" altLang="en-US" sz="2000" dirty="0">
                <a:latin typeface="Consolas"/>
                <a:cs typeface="Consolas"/>
              </a:rPr>
              <a:t>引数</a:t>
            </a:r>
            <a:r>
              <a:rPr lang="en-US" altLang="ja-JP" sz="2000" dirty="0">
                <a:latin typeface="Consolas"/>
                <a:cs typeface="Consolas"/>
              </a:rPr>
              <a:t>1,</a:t>
            </a:r>
            <a:r>
              <a:rPr lang="ja-JP" altLang="en-US" sz="2000" dirty="0">
                <a:latin typeface="Consolas"/>
                <a:cs typeface="Consolas"/>
              </a:rPr>
              <a:t>引数</a:t>
            </a:r>
            <a:r>
              <a:rPr lang="en-US" altLang="ja-JP" sz="2000" dirty="0">
                <a:latin typeface="Consolas"/>
                <a:cs typeface="Consolas"/>
              </a:rPr>
              <a:t>2,</a:t>
            </a:r>
            <a:r>
              <a:rPr lang="ja-JP" altLang="en-US" sz="2000" dirty="0">
                <a:latin typeface="Consolas"/>
                <a:cs typeface="Consolas"/>
              </a:rPr>
              <a:t>引数</a:t>
            </a:r>
            <a:r>
              <a:rPr lang="en-US" altLang="ja-JP" sz="2000" dirty="0">
                <a:latin typeface="Consolas"/>
                <a:cs typeface="Consolas"/>
              </a:rPr>
              <a:t>3):</a:t>
            </a:r>
          </a:p>
          <a:p>
            <a:pPr>
              <a:lnSpc>
                <a:spcPct val="150000"/>
              </a:lnSpc>
            </a:pPr>
            <a:r>
              <a:rPr lang="en-US" altLang="ja-JP" sz="2000" dirty="0">
                <a:latin typeface="Consolas"/>
                <a:cs typeface="Consolas"/>
              </a:rPr>
              <a:t>        super().__</a:t>
            </a:r>
            <a:r>
              <a:rPr lang="en-US" altLang="ja-JP" sz="2000" dirty="0" err="1">
                <a:latin typeface="Consolas"/>
                <a:cs typeface="Consolas"/>
              </a:rPr>
              <a:t>init</a:t>
            </a:r>
            <a:r>
              <a:rPr lang="en-US" altLang="ja-JP" sz="2000" dirty="0">
                <a:latin typeface="Consolas"/>
                <a:cs typeface="Consolas"/>
              </a:rPr>
              <a:t>__(</a:t>
            </a:r>
            <a:r>
              <a:rPr lang="ja-JP" altLang="en-US" sz="2000" dirty="0">
                <a:latin typeface="Consolas"/>
                <a:cs typeface="Consolas"/>
              </a:rPr>
              <a:t>引数</a:t>
            </a:r>
            <a:r>
              <a:rPr lang="en-US" altLang="ja-JP" sz="2000" dirty="0">
                <a:latin typeface="Consolas"/>
                <a:cs typeface="Consolas"/>
              </a:rPr>
              <a:t>1,</a:t>
            </a:r>
            <a:r>
              <a:rPr lang="ja-JP" altLang="en-US" sz="2000" dirty="0">
                <a:latin typeface="Consolas"/>
                <a:cs typeface="Consolas"/>
              </a:rPr>
              <a:t>引数</a:t>
            </a:r>
            <a:r>
              <a:rPr lang="en-US" altLang="ja-JP" sz="2000" dirty="0">
                <a:latin typeface="Consolas"/>
                <a:cs typeface="Consolas"/>
              </a:rPr>
              <a:t>2)</a:t>
            </a:r>
            <a:endParaRPr lang="ja-JP" altLang="en-US" sz="2000" dirty="0">
              <a:latin typeface="Consolas"/>
              <a:cs typeface="Consolas"/>
            </a:endParaRPr>
          </a:p>
          <a:p>
            <a:pPr>
              <a:lnSpc>
                <a:spcPct val="150000"/>
              </a:lnSpc>
            </a:pPr>
            <a:r>
              <a:rPr lang="ja-JP" altLang="en-US" sz="2000" dirty="0">
                <a:latin typeface="Consolas"/>
                <a:cs typeface="Consolas"/>
              </a:rPr>
              <a:t>       </a:t>
            </a:r>
            <a:r>
              <a:rPr lang="en-US" altLang="ja-JP" sz="2000" dirty="0">
                <a:latin typeface="Consolas"/>
                <a:cs typeface="Consolas"/>
              </a:rPr>
              <a:t>    </a:t>
            </a:r>
            <a:r>
              <a:rPr lang="ja-JP" altLang="en-US" sz="2000" dirty="0">
                <a:latin typeface="Consolas"/>
                <a:cs typeface="Consolas"/>
              </a:rPr>
              <a:t> </a:t>
            </a:r>
            <a:r>
              <a:rPr lang="en-US" altLang="ja-JP" sz="2000" dirty="0">
                <a:latin typeface="Consolas"/>
                <a:cs typeface="Consolas"/>
              </a:rPr>
              <a:t> self.</a:t>
            </a:r>
            <a:r>
              <a:rPr lang="ja-JP" altLang="en-US" sz="2000" dirty="0">
                <a:latin typeface="Consolas"/>
                <a:cs typeface="Consolas"/>
              </a:rPr>
              <a:t>サブクラスの属性</a:t>
            </a:r>
            <a:r>
              <a:rPr lang="en-US" altLang="ja-JP" sz="2000" dirty="0">
                <a:latin typeface="Consolas"/>
                <a:cs typeface="Consolas"/>
              </a:rPr>
              <a:t>= </a:t>
            </a:r>
            <a:r>
              <a:rPr lang="ja-JP" altLang="en-US" sz="2000" dirty="0">
                <a:latin typeface="Consolas"/>
                <a:cs typeface="Consolas"/>
              </a:rPr>
              <a:t>引数</a:t>
            </a:r>
            <a:r>
              <a:rPr lang="en-US" altLang="ja-JP" sz="2000" dirty="0">
                <a:latin typeface="Consolas"/>
                <a:cs typeface="Consolas"/>
              </a:rPr>
              <a:t>3</a:t>
            </a:r>
            <a:endParaRPr lang="ja-JP" altLang="en-US" sz="2000" dirty="0">
              <a:latin typeface="Consolas"/>
              <a:cs typeface="Consolas"/>
            </a:endParaRPr>
          </a:p>
        </p:txBody>
      </p:sp>
    </p:spTree>
    <p:extLst>
      <p:ext uri="{BB962C8B-B14F-4D97-AF65-F5344CB8AC3E}">
        <p14:creationId xmlns:p14="http://schemas.microsoft.com/office/powerpoint/2010/main" val="101401258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9.4 </a:t>
            </a:r>
            <a:r>
              <a:rPr lang="ja-JP" altLang="en-US" dirty="0"/>
              <a:t>継承</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lang="ja-JP" altLang="en-US" dirty="0"/>
              <a:t>継承を利用したメソッドの定義</a:t>
            </a:r>
            <a:endParaRPr lang="en-US" altLang="ja-JP" dirty="0"/>
          </a:p>
          <a:p>
            <a:pPr lvl="1"/>
            <a:r>
              <a:rPr lang="ja-JP" altLang="en-US" dirty="0"/>
              <a:t>サブクラスはスーパークラスの属性だけでなく、メソッドも受け継いでいるため、スーパークラスのメソッドをそのまま使用する場合は、サブクラスに定義しなおす必要はない。</a:t>
            </a:r>
            <a:endParaRPr lang="en-US" altLang="ja-JP" dirty="0"/>
          </a:p>
          <a:p>
            <a:pPr lvl="1"/>
            <a:r>
              <a:rPr lang="ja-JP" altLang="en-US" dirty="0"/>
              <a:t>以下のような場合にサブクラスにメソッドを定義する。</a:t>
            </a:r>
            <a:endParaRPr lang="en-US" altLang="ja-JP" dirty="0"/>
          </a:p>
          <a:p>
            <a:pPr lvl="2"/>
            <a:r>
              <a:rPr lang="ja-JP" altLang="en-US" dirty="0"/>
              <a:t>サブクラスでスーパークラスのメソッドを再定義する。</a:t>
            </a:r>
          </a:p>
          <a:p>
            <a:pPr lvl="2"/>
            <a:r>
              <a:rPr lang="ja-JP" altLang="en-US" dirty="0"/>
              <a:t>スーパークラスのメソッドに、サブクラスで処理を付け足し、拡張する。</a:t>
            </a:r>
          </a:p>
          <a:p>
            <a:pPr lvl="2"/>
            <a:r>
              <a:rPr lang="ja-JP" altLang="en-US" dirty="0"/>
              <a:t>サブクラス独自のメソッドを追加する。</a:t>
            </a:r>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104</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301852255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9.4 </a:t>
            </a:r>
            <a:r>
              <a:rPr lang="ja-JP" altLang="en-US" dirty="0"/>
              <a:t>継承</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a:t>オーバーライド</a:t>
            </a:r>
            <a:endParaRPr lang="en-US" altLang="ja-JP" dirty="0"/>
          </a:p>
          <a:p>
            <a:pPr lvl="1"/>
            <a:r>
              <a:rPr lang="ja-JP" altLang="en-US" dirty="0"/>
              <a:t>スーパークラスで定義したメソッドを、サブクラスで再定義すること。</a:t>
            </a:r>
            <a:endParaRPr lang="en-US" altLang="ja-JP" dirty="0"/>
          </a:p>
          <a:p>
            <a:pPr lvl="1"/>
            <a:r>
              <a:rPr lang="ja-JP" altLang="en-US" dirty="0"/>
              <a:t>オーバーライドをする際は、</a:t>
            </a:r>
            <a:r>
              <a:rPr lang="ja-JP" altLang="en-US" u="sng" dirty="0">
                <a:solidFill>
                  <a:srgbClr val="FF0000"/>
                </a:solidFill>
              </a:rPr>
              <a:t>スーパークラスで定義したメソッドと同じメソッド名で定義をする。</a:t>
            </a:r>
            <a:endParaRPr lang="en-US" altLang="ja-JP" u="sng" dirty="0">
              <a:solidFill>
                <a:srgbClr val="FF0000"/>
              </a:solidFill>
            </a:endParaRPr>
          </a:p>
          <a:p>
            <a:r>
              <a:rPr kumimoji="1" lang="ja-JP" altLang="en-US" dirty="0"/>
              <a:t>メソッドの拡張</a:t>
            </a:r>
            <a:endParaRPr kumimoji="1" lang="en-US" altLang="ja-JP" dirty="0"/>
          </a:p>
          <a:p>
            <a:pPr lvl="1"/>
            <a:r>
              <a:rPr lang="ja-JP" altLang="en-US" dirty="0"/>
              <a:t>スーパークラスのメソッドに、サブクラスで処理を付け足すこと。</a:t>
            </a:r>
            <a:endParaRPr lang="en-US" altLang="ja-JP" dirty="0"/>
          </a:p>
          <a:p>
            <a:pPr lvl="1"/>
            <a:r>
              <a:rPr kumimoji="1" lang="ja-JP" altLang="en-US" dirty="0"/>
              <a:t>オーバーライド同様、</a:t>
            </a:r>
            <a:r>
              <a:rPr lang="ja-JP" altLang="en-US" u="sng" dirty="0">
                <a:solidFill>
                  <a:srgbClr val="FF0000"/>
                </a:solidFill>
              </a:rPr>
              <a:t>スーパークラスで定義したメソッドと同じメソッド名で定義をする。</a:t>
            </a:r>
            <a:endParaRPr lang="en-US" altLang="ja-JP" u="sng" dirty="0">
              <a:solidFill>
                <a:srgbClr val="FF0000"/>
              </a:solidFill>
            </a:endParaRPr>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105</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303320365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9.4 </a:t>
            </a:r>
            <a:r>
              <a:rPr lang="ja-JP" altLang="en-US" dirty="0"/>
              <a:t>継承</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サブクラスのメソッドの呼び出し</a:t>
            </a:r>
            <a:endParaRPr kumimoji="1" lang="en-US" altLang="ja-JP" dirty="0"/>
          </a:p>
          <a:p>
            <a:pPr lvl="1"/>
            <a:r>
              <a:rPr lang="ja-JP" altLang="en-US" dirty="0"/>
              <a:t>サブクラスのメソッドは、サブクラスのインスタンスを作成して呼び出すことができる。</a:t>
            </a:r>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106</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
        <p:nvSpPr>
          <p:cNvPr id="7" name="テキスト ボックス 6"/>
          <p:cNvSpPr txBox="1"/>
          <p:nvPr/>
        </p:nvSpPr>
        <p:spPr>
          <a:xfrm>
            <a:off x="642784" y="2693654"/>
            <a:ext cx="7870190" cy="1289043"/>
          </a:xfrm>
          <a:prstGeom prst="rect">
            <a:avLst/>
          </a:prstGeom>
          <a:noFill/>
          <a:ln>
            <a:solidFill>
              <a:srgbClr val="000000"/>
            </a:solidFill>
          </a:ln>
        </p:spPr>
        <p:txBody>
          <a:bodyPr wrap="square" rtlCol="0">
            <a:noAutofit/>
          </a:bodyPr>
          <a:lstStyle/>
          <a:p>
            <a:pPr>
              <a:lnSpc>
                <a:spcPct val="150000"/>
              </a:lnSpc>
            </a:pPr>
            <a:r>
              <a:rPr lang="ja-JP" altLang="en-US" sz="2200" dirty="0">
                <a:latin typeface="Consolas"/>
                <a:cs typeface="Consolas"/>
              </a:rPr>
              <a:t>変数名</a:t>
            </a:r>
            <a:r>
              <a:rPr lang="en-US" altLang="ja-JP" sz="2200" dirty="0">
                <a:latin typeface="Consolas"/>
                <a:cs typeface="Consolas"/>
              </a:rPr>
              <a:t> = </a:t>
            </a:r>
            <a:r>
              <a:rPr lang="ja-JP" altLang="en-US" sz="2200" dirty="0">
                <a:latin typeface="Consolas"/>
                <a:cs typeface="Consolas"/>
              </a:rPr>
              <a:t>サブクラス名</a:t>
            </a:r>
            <a:r>
              <a:rPr lang="en-US" altLang="ja-JP" sz="2200" dirty="0">
                <a:latin typeface="Consolas"/>
                <a:cs typeface="Consolas"/>
              </a:rPr>
              <a:t>(</a:t>
            </a:r>
            <a:r>
              <a:rPr lang="ja-JP" altLang="en-US" sz="2200" dirty="0">
                <a:latin typeface="Consolas"/>
                <a:cs typeface="Consolas"/>
              </a:rPr>
              <a:t>引数</a:t>
            </a:r>
            <a:r>
              <a:rPr lang="en-US" altLang="ja-JP" sz="2200" dirty="0">
                <a:latin typeface="Consolas"/>
                <a:cs typeface="Consolas"/>
              </a:rPr>
              <a:t>1</a:t>
            </a:r>
            <a:r>
              <a:rPr lang="ja-JP" altLang="en-US" sz="2200" dirty="0">
                <a:latin typeface="Consolas"/>
                <a:cs typeface="Consolas"/>
              </a:rPr>
              <a:t>に渡す値</a:t>
            </a:r>
            <a:r>
              <a:rPr lang="en-US" altLang="ja-JP" sz="2200" dirty="0">
                <a:latin typeface="Consolas"/>
                <a:cs typeface="Consolas"/>
              </a:rPr>
              <a:t>,</a:t>
            </a:r>
            <a:r>
              <a:rPr lang="ja-JP" altLang="en-US" sz="2200" dirty="0">
                <a:latin typeface="Consolas"/>
                <a:cs typeface="Consolas"/>
              </a:rPr>
              <a:t>引数</a:t>
            </a:r>
            <a:r>
              <a:rPr lang="en-US" altLang="ja-JP" sz="2200" dirty="0">
                <a:latin typeface="Consolas"/>
                <a:cs typeface="Consolas"/>
              </a:rPr>
              <a:t>2</a:t>
            </a:r>
            <a:r>
              <a:rPr lang="ja-JP" altLang="en-US" sz="2200" dirty="0">
                <a:latin typeface="Consolas"/>
                <a:cs typeface="Consolas"/>
              </a:rPr>
              <a:t>に渡す値</a:t>
            </a:r>
            <a:r>
              <a:rPr lang="en-US" altLang="ja-JP" sz="2200" dirty="0">
                <a:latin typeface="Consolas"/>
                <a:cs typeface="Consolas"/>
              </a:rPr>
              <a:t>,…)</a:t>
            </a:r>
          </a:p>
          <a:p>
            <a:pPr>
              <a:lnSpc>
                <a:spcPct val="150000"/>
              </a:lnSpc>
            </a:pPr>
            <a:r>
              <a:rPr lang="ja-JP" altLang="en-US" sz="2200" dirty="0">
                <a:latin typeface="Consolas"/>
                <a:cs typeface="Consolas"/>
              </a:rPr>
              <a:t>変数名</a:t>
            </a:r>
            <a:r>
              <a:rPr lang="en-US" altLang="ja-JP" sz="2200" dirty="0">
                <a:latin typeface="Consolas"/>
                <a:cs typeface="Consolas"/>
              </a:rPr>
              <a:t>.</a:t>
            </a:r>
            <a:r>
              <a:rPr lang="ja-JP" altLang="en-US" sz="2200" dirty="0">
                <a:latin typeface="Consolas"/>
                <a:cs typeface="Consolas"/>
              </a:rPr>
              <a:t>サブクラスのメソッド名</a:t>
            </a:r>
            <a:r>
              <a:rPr lang="en-US" altLang="ja-JP" sz="2200" dirty="0">
                <a:latin typeface="Consolas"/>
                <a:cs typeface="Consolas"/>
              </a:rPr>
              <a:t>()</a:t>
            </a:r>
          </a:p>
        </p:txBody>
      </p:sp>
    </p:spTree>
    <p:extLst>
      <p:ext uri="{BB962C8B-B14F-4D97-AF65-F5344CB8AC3E}">
        <p14:creationId xmlns:p14="http://schemas.microsoft.com/office/powerpoint/2010/main" val="174130946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9.4 </a:t>
            </a:r>
            <a:r>
              <a:rPr lang="ja-JP" altLang="en-US" dirty="0"/>
              <a:t>継承</a:t>
            </a:r>
            <a:endParaRPr kumimoji="1" lang="ja-JP" altLang="en-US" dirty="0"/>
          </a:p>
        </p:txBody>
      </p:sp>
      <p:sp>
        <p:nvSpPr>
          <p:cNvPr id="3" name="コンテンツ プレースホルダー 2"/>
          <p:cNvSpPr>
            <a:spLocks noGrp="1"/>
          </p:cNvSpPr>
          <p:nvPr>
            <p:ph idx="1"/>
          </p:nvPr>
        </p:nvSpPr>
        <p:spPr/>
        <p:txBody>
          <a:bodyPr/>
          <a:lstStyle/>
          <a:p>
            <a:r>
              <a:rPr lang="ja-JP" altLang="en-US" dirty="0"/>
              <a:t>多重継承</a:t>
            </a:r>
            <a:endParaRPr lang="en-US" altLang="ja-JP" dirty="0"/>
          </a:p>
          <a:p>
            <a:pPr lvl="1"/>
            <a:r>
              <a:rPr lang="ja-JP" altLang="en-US" dirty="0"/>
              <a:t>サブクラスを定義する際、継承元であるスーパークラスを複数指定する。</a:t>
            </a:r>
            <a:endParaRPr lang="en-US" altLang="ja-JP" dirty="0"/>
          </a:p>
          <a:p>
            <a:pPr lvl="1"/>
            <a:endParaRPr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107</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
        <p:nvSpPr>
          <p:cNvPr id="7" name="テキスト ボックス 6"/>
          <p:cNvSpPr txBox="1"/>
          <p:nvPr/>
        </p:nvSpPr>
        <p:spPr>
          <a:xfrm>
            <a:off x="760898" y="2583893"/>
            <a:ext cx="7632848" cy="1477203"/>
          </a:xfrm>
          <a:prstGeom prst="rect">
            <a:avLst/>
          </a:prstGeom>
          <a:noFill/>
          <a:ln>
            <a:solidFill>
              <a:srgbClr val="000000"/>
            </a:solidFill>
          </a:ln>
        </p:spPr>
        <p:txBody>
          <a:bodyPr wrap="square" rtlCol="0">
            <a:noAutofit/>
          </a:bodyPr>
          <a:lstStyle/>
          <a:p>
            <a:pPr>
              <a:lnSpc>
                <a:spcPct val="150000"/>
              </a:lnSpc>
            </a:pPr>
            <a:r>
              <a:rPr lang="en-US" altLang="ja-JP" sz="2200" dirty="0">
                <a:latin typeface="Consolas"/>
                <a:cs typeface="Consolas"/>
              </a:rPr>
              <a:t>class </a:t>
            </a:r>
            <a:r>
              <a:rPr lang="ja-JP" altLang="en-US" sz="2200" dirty="0">
                <a:latin typeface="Consolas"/>
                <a:cs typeface="Consolas"/>
              </a:rPr>
              <a:t>クラス名</a:t>
            </a:r>
            <a:r>
              <a:rPr lang="en-US" altLang="ja-JP" sz="2200" dirty="0">
                <a:latin typeface="Consolas"/>
                <a:cs typeface="Consolas"/>
              </a:rPr>
              <a:t>(</a:t>
            </a:r>
            <a:r>
              <a:rPr lang="ja-JP" altLang="en-US" sz="2200" dirty="0">
                <a:latin typeface="Consolas"/>
                <a:cs typeface="Consolas"/>
              </a:rPr>
              <a:t>スーパークラス名</a:t>
            </a:r>
            <a:r>
              <a:rPr lang="en-US" altLang="ja-JP" sz="2200" dirty="0">
                <a:latin typeface="Consolas"/>
                <a:cs typeface="Consolas"/>
              </a:rPr>
              <a:t>1,</a:t>
            </a:r>
            <a:r>
              <a:rPr lang="ja-JP" altLang="en-US" sz="2200" dirty="0">
                <a:latin typeface="Consolas"/>
                <a:cs typeface="Consolas"/>
              </a:rPr>
              <a:t>スーパークラス名</a:t>
            </a:r>
            <a:r>
              <a:rPr lang="en-US" altLang="ja-JP" sz="2200" dirty="0">
                <a:latin typeface="Consolas"/>
                <a:cs typeface="Consolas"/>
              </a:rPr>
              <a:t>2,…):</a:t>
            </a:r>
          </a:p>
          <a:p>
            <a:pPr>
              <a:lnSpc>
                <a:spcPct val="150000"/>
              </a:lnSpc>
            </a:pPr>
            <a:r>
              <a:rPr lang="ja-JP" altLang="en-US" sz="2200" dirty="0">
                <a:latin typeface="Consolas"/>
                <a:cs typeface="Consolas"/>
              </a:rPr>
              <a:t>    コンストラクタやメソッドの定義</a:t>
            </a:r>
          </a:p>
          <a:p>
            <a:pPr>
              <a:lnSpc>
                <a:spcPct val="150000"/>
              </a:lnSpc>
            </a:pPr>
            <a:r>
              <a:rPr lang="en-US" altLang="ja-JP" sz="2200" dirty="0">
                <a:latin typeface="Consolas"/>
                <a:cs typeface="Consolas"/>
              </a:rPr>
              <a:t> </a:t>
            </a:r>
          </a:p>
          <a:p>
            <a:pPr>
              <a:lnSpc>
                <a:spcPct val="150000"/>
              </a:lnSpc>
            </a:pPr>
            <a:r>
              <a:rPr lang="en-US" altLang="ja-JP" sz="2200" dirty="0">
                <a:latin typeface="Consolas"/>
                <a:cs typeface="Consolas"/>
              </a:rPr>
              <a:t>    </a:t>
            </a:r>
            <a:endParaRPr lang="ja-JP" altLang="en-US" sz="2200" dirty="0">
              <a:latin typeface="Consolas"/>
              <a:cs typeface="Consolas"/>
            </a:endParaRPr>
          </a:p>
        </p:txBody>
      </p:sp>
    </p:spTree>
    <p:extLst>
      <p:ext uri="{BB962C8B-B14F-4D97-AF65-F5344CB8AC3E}">
        <p14:creationId xmlns:p14="http://schemas.microsoft.com/office/powerpoint/2010/main" val="7908258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付録</a:t>
            </a:r>
            <a:r>
              <a:rPr lang="en-US" altLang="ja-JP" dirty="0"/>
              <a:t>. </a:t>
            </a:r>
            <a:r>
              <a:rPr lang="ja-JP" altLang="en-US" dirty="0"/>
              <a:t>データ分析概要</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a:t>概要</a:t>
            </a:r>
            <a:endParaRPr kumimoji="1" lang="en-US" altLang="ja-JP" dirty="0"/>
          </a:p>
          <a:p>
            <a:pPr lvl="1"/>
            <a:r>
              <a:rPr lang="en-US" altLang="ja-JP" dirty="0"/>
              <a:t>Python</a:t>
            </a:r>
            <a:r>
              <a:rPr lang="ja-JP" altLang="en-US" dirty="0"/>
              <a:t>でのデータ分析について学びます。</a:t>
            </a:r>
            <a:endParaRPr lang="en-US" altLang="ja-JP" dirty="0"/>
          </a:p>
          <a:p>
            <a:pPr lvl="1"/>
            <a:endParaRPr lang="en-US" altLang="ja-JP" dirty="0"/>
          </a:p>
          <a:p>
            <a:pPr marL="514350" indent="-457200"/>
            <a:r>
              <a:rPr lang="ja-JP" altLang="en-US" dirty="0"/>
              <a:t>学習内容</a:t>
            </a:r>
            <a:endParaRPr lang="en-US" altLang="ja-JP" dirty="0"/>
          </a:p>
          <a:p>
            <a:pPr marL="914400" lvl="1" indent="-457200"/>
            <a:r>
              <a:rPr lang="en-US" altLang="ja-JP" dirty="0"/>
              <a:t>1. </a:t>
            </a:r>
            <a:r>
              <a:rPr lang="en-US" altLang="ja-JP" dirty="0" err="1"/>
              <a:t>Numpy</a:t>
            </a:r>
            <a:endParaRPr lang="en-US" altLang="ja-JP" dirty="0"/>
          </a:p>
          <a:p>
            <a:pPr marL="914400" lvl="1" indent="-457200"/>
            <a:r>
              <a:rPr lang="en-US" altLang="ja-JP" dirty="0"/>
              <a:t>2. </a:t>
            </a:r>
            <a:r>
              <a:rPr lang="ja-JP" altLang="en-US" dirty="0"/>
              <a:t>テスト結果を集計する</a:t>
            </a:r>
            <a:endParaRPr lang="en-US" altLang="ja-JP" dirty="0"/>
          </a:p>
          <a:p>
            <a:pPr marL="914400" lvl="1" indent="-457200"/>
            <a:r>
              <a:rPr lang="en-US" altLang="ja-JP" dirty="0"/>
              <a:t>3. </a:t>
            </a:r>
            <a:r>
              <a:rPr lang="ja-JP" altLang="en-US" dirty="0"/>
              <a:t>ネットワーク機能</a:t>
            </a:r>
            <a:endParaRPr lang="en-US" altLang="ja-JP" dirty="0"/>
          </a:p>
          <a:p>
            <a:pPr marL="914400" lvl="1" indent="-457200"/>
            <a:r>
              <a:rPr lang="en-US" altLang="ja-JP" dirty="0"/>
              <a:t>4</a:t>
            </a:r>
            <a:r>
              <a:rPr lang="ja-JP" altLang="en-US" dirty="0"/>
              <a:t>.</a:t>
            </a:r>
            <a:r>
              <a:rPr lang="en-US" altLang="ja-JP" dirty="0"/>
              <a:t> </a:t>
            </a:r>
            <a:r>
              <a:rPr lang="ja-JP" altLang="en-US" dirty="0"/>
              <a:t>ネットワークとデータ分析</a:t>
            </a:r>
            <a:endParaRPr lang="en-US" altLang="ja-JP" dirty="0"/>
          </a:p>
          <a:p>
            <a:pPr marL="914400" lvl="1" indent="-457200"/>
            <a:r>
              <a:rPr lang="en-US" altLang="ja-JP" dirty="0"/>
              <a:t>5. </a:t>
            </a:r>
            <a:r>
              <a:rPr lang="ja-JP" altLang="en-US" dirty="0"/>
              <a:t>統計計算</a:t>
            </a:r>
            <a:endParaRPr lang="en-US" altLang="ja-JP" dirty="0"/>
          </a:p>
          <a:p>
            <a:pPr marL="914400" lvl="1" indent="-457200"/>
            <a:r>
              <a:rPr lang="en-US" altLang="ja-JP" dirty="0"/>
              <a:t>6. </a:t>
            </a:r>
            <a:r>
              <a:rPr lang="ja-JP" altLang="en-US" dirty="0"/>
              <a:t>金融データ</a:t>
            </a:r>
            <a:endParaRPr lang="en-US" altLang="ja-JP"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108</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2948486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1.3 Python</a:t>
            </a:r>
            <a:r>
              <a:rPr lang="ja-JP" altLang="en-US" dirty="0"/>
              <a:t>のバージョン</a:t>
            </a:r>
          </a:p>
        </p:txBody>
      </p:sp>
      <p:sp>
        <p:nvSpPr>
          <p:cNvPr id="28675" name="コンテンツ プレースホルダー 2"/>
          <p:cNvSpPr>
            <a:spLocks noGrp="1"/>
          </p:cNvSpPr>
          <p:nvPr>
            <p:ph idx="1"/>
          </p:nvPr>
        </p:nvSpPr>
        <p:spPr/>
        <p:txBody>
          <a:bodyPr>
            <a:normAutofit/>
          </a:bodyPr>
          <a:lstStyle/>
          <a:p>
            <a:r>
              <a:rPr lang="en-US" altLang="ja-JP" dirty="0"/>
              <a:t>Python</a:t>
            </a:r>
            <a:r>
              <a:rPr lang="ja-JP" altLang="en-US" dirty="0"/>
              <a:t>はバージョン</a:t>
            </a:r>
            <a:r>
              <a:rPr lang="en-US" altLang="ja-JP" dirty="0"/>
              <a:t>2</a:t>
            </a:r>
            <a:r>
              <a:rPr lang="ja-JP" altLang="en-US" dirty="0"/>
              <a:t>系、</a:t>
            </a:r>
            <a:r>
              <a:rPr lang="en-US" altLang="ja-JP" dirty="0"/>
              <a:t>3</a:t>
            </a:r>
            <a:r>
              <a:rPr lang="ja-JP" altLang="en-US" dirty="0"/>
              <a:t>系があります。</a:t>
            </a:r>
            <a:endParaRPr lang="en-US" altLang="ja-JP" dirty="0"/>
          </a:p>
          <a:p>
            <a:r>
              <a:rPr lang="ja-JP" altLang="en-US" dirty="0"/>
              <a:t>バージョン３は、後方互換がありません。</a:t>
            </a:r>
            <a:endParaRPr lang="en-US" altLang="ja-JP" dirty="0"/>
          </a:p>
          <a:p>
            <a:r>
              <a:rPr lang="ja-JP" altLang="en-US" dirty="0"/>
              <a:t>今から</a:t>
            </a:r>
            <a:r>
              <a:rPr lang="en-US" altLang="ja-JP" dirty="0"/>
              <a:t>Python</a:t>
            </a:r>
            <a:r>
              <a:rPr lang="ja-JP" altLang="en-US" dirty="0"/>
              <a:t>を始めるなら</a:t>
            </a:r>
            <a:r>
              <a:rPr lang="en-US" altLang="ja-JP" dirty="0"/>
              <a:t>3</a:t>
            </a:r>
            <a:r>
              <a:rPr lang="ja-JP" altLang="en-US" dirty="0"/>
              <a:t>系で良い。</a:t>
            </a:r>
            <a:endParaRPr lang="en-US" altLang="ja-JP" dirty="0"/>
          </a:p>
          <a:p>
            <a:pPr lvl="1"/>
            <a:r>
              <a:rPr lang="ja-JP" altLang="en-US" dirty="0"/>
              <a:t>ただし、使用したいライブラリが</a:t>
            </a:r>
            <a:r>
              <a:rPr lang="en-US" altLang="ja-JP" dirty="0"/>
              <a:t>2</a:t>
            </a:r>
            <a:r>
              <a:rPr lang="ja-JP" altLang="en-US" dirty="0"/>
              <a:t>系のみの対応なら</a:t>
            </a:r>
            <a:r>
              <a:rPr lang="en-US" altLang="ja-JP" dirty="0"/>
              <a:t>2</a:t>
            </a:r>
            <a:r>
              <a:rPr lang="ja-JP" altLang="en-US" dirty="0"/>
              <a:t>系を選択する必要があります。</a:t>
            </a:r>
            <a:endParaRPr lang="en-US" altLang="ja-JP" dirty="0"/>
          </a:p>
          <a:p>
            <a:pPr lvl="1"/>
            <a:r>
              <a:rPr lang="en-US" altLang="ja-JP" dirty="0"/>
              <a:t>2</a:t>
            </a:r>
            <a:r>
              <a:rPr lang="ja-JP" altLang="en-US" dirty="0"/>
              <a:t>系は</a:t>
            </a:r>
            <a:r>
              <a:rPr lang="en-US" altLang="ja-JP" dirty="0"/>
              <a:t>2020</a:t>
            </a:r>
            <a:r>
              <a:rPr lang="ja-JP" altLang="en-US" dirty="0"/>
              <a:t>年まではメンテナンスされる予定</a:t>
            </a:r>
            <a:endParaRPr lang="en-US" altLang="ja-JP" dirty="0"/>
          </a:p>
          <a:p>
            <a:r>
              <a:rPr lang="en-US" altLang="ja-JP" dirty="0"/>
              <a:t>2019</a:t>
            </a:r>
            <a:r>
              <a:rPr lang="ja-JP" altLang="en-US" dirty="0"/>
              <a:t>年</a:t>
            </a:r>
            <a:r>
              <a:rPr lang="ja-JP" altLang="ja-JP" dirty="0"/>
              <a:t>1</a:t>
            </a:r>
            <a:r>
              <a:rPr lang="en-US" altLang="ja-JP" dirty="0"/>
              <a:t>2</a:t>
            </a:r>
            <a:r>
              <a:rPr lang="ja-JP" altLang="en-US" dirty="0"/>
              <a:t>月現在は、バーション３．</a:t>
            </a:r>
            <a:r>
              <a:rPr lang="en-US" altLang="ja-JP" dirty="0"/>
              <a:t>8</a:t>
            </a:r>
            <a:r>
              <a:rPr lang="ja-JP" altLang="en-US" dirty="0"/>
              <a:t>．0がリリースされています。</a:t>
            </a:r>
            <a:endParaRPr lang="en-US" altLang="ja-JP" dirty="0"/>
          </a:p>
          <a:p>
            <a:pPr marL="457200" lvl="1" indent="0">
              <a:buNone/>
            </a:pPr>
            <a:endParaRPr lang="en-US" altLang="ja-JP" dirty="0"/>
          </a:p>
          <a:p>
            <a:pPr lvl="3"/>
            <a:endParaRPr lang="ja-JP" altLang="en-US"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10</a:t>
            </a:fld>
            <a:endParaRPr lang="en-US" altLang="ja-JP" dirty="0"/>
          </a:p>
        </p:txBody>
      </p:sp>
      <p:sp>
        <p:nvSpPr>
          <p:cNvPr id="4" name="フッター プレースホルダー 3"/>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86806893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1. </a:t>
            </a:r>
            <a:r>
              <a:rPr lang="en-US" altLang="ja-JP" dirty="0" err="1"/>
              <a:t>Numpy</a:t>
            </a:r>
            <a:endParaRPr lang="ja-JP" altLang="en-US" dirty="0"/>
          </a:p>
        </p:txBody>
      </p:sp>
      <p:sp>
        <p:nvSpPr>
          <p:cNvPr id="28675" name="コンテンツ プレースホルダー 2"/>
          <p:cNvSpPr>
            <a:spLocks noGrp="1"/>
          </p:cNvSpPr>
          <p:nvPr>
            <p:ph idx="1"/>
          </p:nvPr>
        </p:nvSpPr>
        <p:spPr/>
        <p:txBody>
          <a:bodyPr>
            <a:normAutofit fontScale="85000" lnSpcReduction="10000"/>
          </a:bodyPr>
          <a:lstStyle/>
          <a:p>
            <a:r>
              <a:rPr lang="en-US" altLang="ja-JP" dirty="0"/>
              <a:t>Numpy</a:t>
            </a:r>
          </a:p>
          <a:p>
            <a:pPr lvl="1"/>
            <a:r>
              <a:rPr lang="en-US" altLang="ja-JP" dirty="0"/>
              <a:t>Python</a:t>
            </a:r>
            <a:r>
              <a:rPr lang="ja-JP" altLang="en-US" dirty="0"/>
              <a:t>でデータ分析を行う時に最も使用されるパッケージの代表は</a:t>
            </a:r>
            <a:r>
              <a:rPr lang="en-US" altLang="ja-JP" dirty="0"/>
              <a:t>NumPy</a:t>
            </a:r>
            <a:r>
              <a:rPr lang="ja-JP" altLang="en-US" dirty="0"/>
              <a:t>です。</a:t>
            </a:r>
            <a:endParaRPr lang="en-US" altLang="ja-JP" dirty="0"/>
          </a:p>
          <a:p>
            <a:pPr lvl="1"/>
            <a:endParaRPr lang="en-US" altLang="ja-JP" dirty="0"/>
          </a:p>
          <a:p>
            <a:pPr lvl="1"/>
            <a:r>
              <a:rPr lang="en-US" altLang="ja-JP" dirty="0"/>
              <a:t>NumPy</a:t>
            </a:r>
            <a:r>
              <a:rPr lang="ja-JP" altLang="en-US" dirty="0"/>
              <a:t>は、データ分析に欠かせない配列や行列の演算を高速に行うライブラリです。</a:t>
            </a:r>
            <a:endParaRPr lang="en-US" altLang="ja-JP" dirty="0"/>
          </a:p>
          <a:p>
            <a:pPr lvl="1"/>
            <a:endParaRPr lang="ja-JP" altLang="en-US" dirty="0"/>
          </a:p>
          <a:p>
            <a:pPr lvl="1"/>
            <a:r>
              <a:rPr lang="ja-JP" altLang="en-US" dirty="0"/>
              <a:t>大量のデータを扱う場合は、</a:t>
            </a:r>
            <a:r>
              <a:rPr lang="en-US" altLang="ja-JP" dirty="0"/>
              <a:t>Python</a:t>
            </a:r>
            <a:r>
              <a:rPr lang="ja-JP" altLang="en-US" dirty="0"/>
              <a:t>標準のリストだと処理の実行速度が問題になることがあります。</a:t>
            </a:r>
            <a:endParaRPr lang="en-US" altLang="ja-JP" dirty="0"/>
          </a:p>
          <a:p>
            <a:pPr lvl="1"/>
            <a:endParaRPr lang="ja-JP" altLang="en-US" dirty="0"/>
          </a:p>
          <a:p>
            <a:pPr lvl="1"/>
            <a:r>
              <a:rPr lang="en-US" altLang="ja-JP" dirty="0"/>
              <a:t>NumPy</a:t>
            </a:r>
            <a:r>
              <a:rPr lang="ja-JP" altLang="en-US" dirty="0"/>
              <a:t>は、</a:t>
            </a:r>
            <a:r>
              <a:rPr lang="en-US" altLang="ja-JP" dirty="0"/>
              <a:t>C</a:t>
            </a:r>
            <a:r>
              <a:rPr lang="ja-JP" altLang="en-US" dirty="0"/>
              <a:t>言語の処理性能とほぼ同等の速度で処理できるように開発されました。 また、データ分析に欠かせない、統計計算の関数も多数備えています。</a:t>
            </a:r>
          </a:p>
          <a:p>
            <a:pPr lvl="1"/>
            <a:endParaRPr lang="ja-JP" altLang="en-US" dirty="0"/>
          </a:p>
          <a:p>
            <a:pPr marL="457200" lvl="1" indent="0">
              <a:buNone/>
            </a:pPr>
            <a:endParaRPr lang="en-US" altLang="ja-JP" dirty="0"/>
          </a:p>
          <a:p>
            <a:endParaRPr lang="en-US" altLang="ja-JP" dirty="0"/>
          </a:p>
          <a:p>
            <a:pPr lvl="1"/>
            <a:endParaRPr lang="en-US" altLang="ja-JP" dirty="0"/>
          </a:p>
          <a:p>
            <a:pPr lvl="1"/>
            <a:endParaRPr lang="en-US" altLang="ja-JP" dirty="0"/>
          </a:p>
          <a:p>
            <a:pPr lvl="1"/>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109</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314600605"/>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1098"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spTree>
    <p:extLst>
      <p:ext uri="{BB962C8B-B14F-4D97-AF65-F5344CB8AC3E}">
        <p14:creationId xmlns:p14="http://schemas.microsoft.com/office/powerpoint/2010/main" val="19678584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２</a:t>
            </a:r>
            <a:r>
              <a:rPr lang="ja-JP" altLang="ja-JP" dirty="0"/>
              <a:t>.</a:t>
            </a:r>
            <a:r>
              <a:rPr lang="ja-JP" altLang="en-US" dirty="0"/>
              <a:t> テスト結果を集計する</a:t>
            </a:r>
          </a:p>
        </p:txBody>
      </p:sp>
      <p:sp>
        <p:nvSpPr>
          <p:cNvPr id="28675" name="コンテンツ プレースホルダー 2"/>
          <p:cNvSpPr>
            <a:spLocks noGrp="1"/>
          </p:cNvSpPr>
          <p:nvPr>
            <p:ph idx="1"/>
          </p:nvPr>
        </p:nvSpPr>
        <p:spPr/>
        <p:txBody>
          <a:bodyPr>
            <a:normAutofit/>
          </a:bodyPr>
          <a:lstStyle/>
          <a:p>
            <a:r>
              <a:rPr lang="ja-JP" altLang="en-US" dirty="0"/>
              <a:t>テストの結果を集計してみましょう。 </a:t>
            </a:r>
            <a:endParaRPr lang="en-US" altLang="ja-JP" dirty="0"/>
          </a:p>
          <a:p>
            <a:pPr lvl="1"/>
            <a:r>
              <a:rPr lang="ja-JP" altLang="en-US" dirty="0"/>
              <a:t>テストの点数を</a:t>
            </a:r>
            <a:r>
              <a:rPr lang="en-US" altLang="ja-JP" dirty="0"/>
              <a:t>Numpy</a:t>
            </a:r>
            <a:r>
              <a:rPr lang="ja-JP" altLang="en-US" dirty="0"/>
              <a:t>を使って、平均や最高点、最低点、標準偏差を計算してみます。</a:t>
            </a:r>
          </a:p>
          <a:p>
            <a:pPr marL="457200" lvl="1" indent="0">
              <a:buNone/>
            </a:pPr>
            <a:endParaRPr lang="en-US" altLang="ja-JP" dirty="0"/>
          </a:p>
          <a:p>
            <a:endParaRPr lang="en-US" altLang="ja-JP" dirty="0"/>
          </a:p>
          <a:p>
            <a:pPr lvl="1"/>
            <a:endParaRPr lang="en-US" altLang="ja-JP" dirty="0"/>
          </a:p>
          <a:p>
            <a:pPr lvl="1"/>
            <a:endParaRPr lang="en-US" altLang="ja-JP" dirty="0"/>
          </a:p>
          <a:p>
            <a:pPr lvl="1"/>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110</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1086144108"/>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2122"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sp>
        <p:nvSpPr>
          <p:cNvPr id="6" name="テキスト ボックス 5"/>
          <p:cNvSpPr txBox="1"/>
          <p:nvPr/>
        </p:nvSpPr>
        <p:spPr>
          <a:xfrm>
            <a:off x="683568" y="2708920"/>
            <a:ext cx="7632848" cy="3384376"/>
          </a:xfrm>
          <a:prstGeom prst="rect">
            <a:avLst/>
          </a:prstGeom>
          <a:noFill/>
          <a:ln>
            <a:solidFill>
              <a:srgbClr val="000000"/>
            </a:solidFill>
          </a:ln>
        </p:spPr>
        <p:txBody>
          <a:bodyPr wrap="square" rtlCol="0">
            <a:noAutofit/>
          </a:bodyPr>
          <a:lstStyle/>
          <a:p>
            <a:r>
              <a:rPr lang="mr-IN" altLang="ja-JP" dirty="0">
                <a:solidFill>
                  <a:srgbClr val="008000"/>
                </a:solidFill>
                <a:latin typeface="Consolas"/>
                <a:cs typeface="Consolas"/>
              </a:rPr>
              <a:t>import</a:t>
            </a:r>
            <a:r>
              <a:rPr lang="mr-IN" altLang="ja-JP" dirty="0">
                <a:solidFill>
                  <a:srgbClr val="000000"/>
                </a:solidFill>
                <a:latin typeface="Consolas"/>
                <a:cs typeface="Consolas"/>
              </a:rPr>
              <a:t> numpy </a:t>
            </a:r>
            <a:r>
              <a:rPr lang="mr-IN" altLang="ja-JP" dirty="0">
                <a:solidFill>
                  <a:srgbClr val="008000"/>
                </a:solidFill>
                <a:latin typeface="Consolas"/>
                <a:cs typeface="Consolas"/>
              </a:rPr>
              <a:t>as</a:t>
            </a:r>
            <a:r>
              <a:rPr lang="mr-IN" altLang="ja-JP" dirty="0">
                <a:solidFill>
                  <a:srgbClr val="000000"/>
                </a:solidFill>
                <a:latin typeface="Consolas"/>
                <a:cs typeface="Consolas"/>
              </a:rPr>
              <a:t> np</a:t>
            </a:r>
          </a:p>
          <a:p>
            <a:endParaRPr lang="mr-IN" altLang="ja-JP" dirty="0">
              <a:solidFill>
                <a:srgbClr val="000000"/>
              </a:solidFill>
              <a:latin typeface="Consolas"/>
              <a:cs typeface="Consolas"/>
            </a:endParaRPr>
          </a:p>
          <a:p>
            <a:r>
              <a:rPr lang="mr-IN" altLang="ja-JP" dirty="0">
                <a:solidFill>
                  <a:srgbClr val="000000"/>
                </a:solidFill>
                <a:latin typeface="Consolas"/>
                <a:cs typeface="Consolas"/>
              </a:rPr>
              <a:t>#</a:t>
            </a:r>
            <a:r>
              <a:rPr lang="ja-JP" altLang="mr-IN" dirty="0">
                <a:solidFill>
                  <a:srgbClr val="000000"/>
                </a:solidFill>
                <a:latin typeface="Consolas"/>
                <a:cs typeface="Consolas"/>
              </a:rPr>
              <a:t>テストのデータを</a:t>
            </a:r>
            <a:r>
              <a:rPr lang="mr-IN" altLang="ja-JP" dirty="0">
                <a:solidFill>
                  <a:srgbClr val="000000"/>
                </a:solidFill>
                <a:latin typeface="Consolas"/>
                <a:cs typeface="Consolas"/>
              </a:rPr>
              <a:t>NumPy</a:t>
            </a:r>
            <a:r>
              <a:rPr lang="ja-JP" altLang="mr-IN" dirty="0">
                <a:solidFill>
                  <a:srgbClr val="000000"/>
                </a:solidFill>
                <a:latin typeface="Consolas"/>
                <a:cs typeface="Consolas"/>
              </a:rPr>
              <a:t>を使い準備する。</a:t>
            </a:r>
          </a:p>
          <a:p>
            <a:r>
              <a:rPr lang="mr-IN" altLang="ja-JP" dirty="0">
                <a:solidFill>
                  <a:srgbClr val="000000"/>
                </a:solidFill>
                <a:latin typeface="Consolas"/>
                <a:cs typeface="Consolas"/>
              </a:rPr>
              <a:t>x = np.array([44,10,30,23,23,35,35,40,41,42,50,51,52,55, \</a:t>
            </a:r>
          </a:p>
          <a:p>
            <a:r>
              <a:rPr lang="mr-IN" altLang="ja-JP" dirty="0">
                <a:solidFill>
                  <a:srgbClr val="000000"/>
                </a:solidFill>
                <a:latin typeface="Consolas"/>
                <a:cs typeface="Consolas"/>
              </a:rPr>
              <a:t>             60,61,62,63,64,65,70,70,65,80,34,65,76,85,92])</a:t>
            </a:r>
          </a:p>
          <a:p>
            <a:endParaRPr lang="mr-IN" altLang="ja-JP" dirty="0">
              <a:solidFill>
                <a:srgbClr val="000000"/>
              </a:solidFill>
              <a:latin typeface="Consolas"/>
              <a:cs typeface="Consolas"/>
            </a:endParaRPr>
          </a:p>
          <a:p>
            <a:r>
              <a:rPr lang="mr-IN" altLang="ja-JP" dirty="0">
                <a:solidFill>
                  <a:srgbClr val="008000"/>
                </a:solidFill>
                <a:latin typeface="Consolas"/>
                <a:cs typeface="Consolas"/>
              </a:rPr>
              <a:t>print</a:t>
            </a:r>
            <a:r>
              <a:rPr lang="mr-IN" altLang="ja-JP" dirty="0">
                <a:latin typeface="Consolas"/>
                <a:cs typeface="Consolas"/>
              </a:rPr>
              <a:t>(</a:t>
            </a:r>
            <a:r>
              <a:rPr lang="mr-IN" altLang="ja-JP" dirty="0">
                <a:solidFill>
                  <a:srgbClr val="800000"/>
                </a:solidFill>
                <a:latin typeface="Consolas"/>
                <a:cs typeface="Consolas"/>
              </a:rPr>
              <a:t>'</a:t>
            </a:r>
            <a:r>
              <a:rPr lang="ja-JP" altLang="mr-IN" dirty="0">
                <a:solidFill>
                  <a:srgbClr val="800000"/>
                </a:solidFill>
                <a:latin typeface="Consolas"/>
                <a:cs typeface="Consolas"/>
              </a:rPr>
              <a:t>受験者数</a:t>
            </a:r>
            <a:r>
              <a:rPr lang="mr-IN" altLang="ja-JP" dirty="0">
                <a:solidFill>
                  <a:srgbClr val="800000"/>
                </a:solidFill>
                <a:latin typeface="Consolas"/>
                <a:cs typeface="Consolas"/>
              </a:rPr>
              <a:t>='</a:t>
            </a:r>
            <a:r>
              <a:rPr lang="mr-IN" altLang="ja-JP" dirty="0">
                <a:latin typeface="Consolas"/>
                <a:cs typeface="Consolas"/>
              </a:rPr>
              <a:t>,np.count_nonzero(x))</a:t>
            </a:r>
          </a:p>
          <a:p>
            <a:r>
              <a:rPr lang="mr-IN" altLang="ja-JP" dirty="0">
                <a:solidFill>
                  <a:srgbClr val="008000"/>
                </a:solidFill>
                <a:latin typeface="Consolas"/>
                <a:cs typeface="Consolas"/>
              </a:rPr>
              <a:t>print</a:t>
            </a:r>
            <a:r>
              <a:rPr lang="mr-IN" altLang="ja-JP" dirty="0">
                <a:latin typeface="Consolas"/>
                <a:cs typeface="Consolas"/>
              </a:rPr>
              <a:t>(</a:t>
            </a:r>
            <a:r>
              <a:rPr lang="mr-IN" altLang="ja-JP" dirty="0">
                <a:solidFill>
                  <a:srgbClr val="800000"/>
                </a:solidFill>
                <a:latin typeface="Consolas"/>
                <a:cs typeface="Consolas"/>
              </a:rPr>
              <a:t>'</a:t>
            </a:r>
            <a:r>
              <a:rPr lang="ja-JP" altLang="mr-IN" dirty="0">
                <a:solidFill>
                  <a:srgbClr val="800000"/>
                </a:solidFill>
                <a:latin typeface="Consolas"/>
                <a:cs typeface="Consolas"/>
              </a:rPr>
              <a:t>最高点</a:t>
            </a:r>
            <a:r>
              <a:rPr lang="mr-IN" altLang="ja-JP" dirty="0">
                <a:solidFill>
                  <a:srgbClr val="800000"/>
                </a:solidFill>
                <a:latin typeface="Consolas"/>
                <a:cs typeface="Consolas"/>
              </a:rPr>
              <a:t>='</a:t>
            </a:r>
            <a:r>
              <a:rPr lang="mr-IN" altLang="ja-JP" dirty="0">
                <a:latin typeface="Consolas"/>
                <a:cs typeface="Consolas"/>
              </a:rPr>
              <a:t>,np.max(x))</a:t>
            </a:r>
          </a:p>
          <a:p>
            <a:r>
              <a:rPr lang="mr-IN" altLang="ja-JP" dirty="0">
                <a:solidFill>
                  <a:srgbClr val="008000"/>
                </a:solidFill>
                <a:latin typeface="Consolas"/>
                <a:cs typeface="Consolas"/>
              </a:rPr>
              <a:t>print</a:t>
            </a:r>
            <a:r>
              <a:rPr lang="mr-IN" altLang="ja-JP" dirty="0">
                <a:latin typeface="Consolas"/>
                <a:cs typeface="Consolas"/>
              </a:rPr>
              <a:t>(</a:t>
            </a:r>
            <a:r>
              <a:rPr lang="mr-IN" altLang="ja-JP" dirty="0">
                <a:solidFill>
                  <a:srgbClr val="800000"/>
                </a:solidFill>
                <a:latin typeface="Consolas"/>
                <a:cs typeface="Consolas"/>
              </a:rPr>
              <a:t>'</a:t>
            </a:r>
            <a:r>
              <a:rPr lang="ja-JP" altLang="mr-IN" dirty="0">
                <a:solidFill>
                  <a:srgbClr val="800000"/>
                </a:solidFill>
                <a:latin typeface="Consolas"/>
                <a:cs typeface="Consolas"/>
              </a:rPr>
              <a:t>最低点</a:t>
            </a:r>
            <a:r>
              <a:rPr lang="mr-IN" altLang="ja-JP" dirty="0">
                <a:solidFill>
                  <a:srgbClr val="800000"/>
                </a:solidFill>
                <a:latin typeface="Consolas"/>
                <a:cs typeface="Consolas"/>
              </a:rPr>
              <a:t>='</a:t>
            </a:r>
            <a:r>
              <a:rPr lang="mr-IN" altLang="ja-JP" dirty="0">
                <a:latin typeface="Consolas"/>
                <a:cs typeface="Consolas"/>
              </a:rPr>
              <a:t>,np.min(x))</a:t>
            </a:r>
          </a:p>
          <a:p>
            <a:r>
              <a:rPr lang="mr-IN" altLang="ja-JP" dirty="0">
                <a:solidFill>
                  <a:srgbClr val="008000"/>
                </a:solidFill>
                <a:latin typeface="Consolas"/>
                <a:cs typeface="Consolas"/>
              </a:rPr>
              <a:t>print</a:t>
            </a:r>
            <a:r>
              <a:rPr lang="mr-IN" altLang="ja-JP" dirty="0">
                <a:latin typeface="Consolas"/>
                <a:cs typeface="Consolas"/>
              </a:rPr>
              <a:t>(</a:t>
            </a:r>
            <a:r>
              <a:rPr lang="mr-IN" altLang="ja-JP" dirty="0">
                <a:solidFill>
                  <a:srgbClr val="800000"/>
                </a:solidFill>
                <a:latin typeface="Consolas"/>
                <a:cs typeface="Consolas"/>
              </a:rPr>
              <a:t>'</a:t>
            </a:r>
            <a:r>
              <a:rPr lang="ja-JP" altLang="mr-IN" dirty="0">
                <a:solidFill>
                  <a:srgbClr val="800000"/>
                </a:solidFill>
                <a:latin typeface="Consolas"/>
                <a:cs typeface="Consolas"/>
              </a:rPr>
              <a:t>平均点</a:t>
            </a:r>
            <a:r>
              <a:rPr lang="mr-IN" altLang="ja-JP" dirty="0">
                <a:solidFill>
                  <a:srgbClr val="800000"/>
                </a:solidFill>
                <a:latin typeface="Consolas"/>
                <a:cs typeface="Consolas"/>
              </a:rPr>
              <a:t>'</a:t>
            </a:r>
            <a:r>
              <a:rPr lang="mr-IN" altLang="ja-JP" dirty="0">
                <a:latin typeface="Consolas"/>
                <a:cs typeface="Consolas"/>
              </a:rPr>
              <a:t>,np.average(x))</a:t>
            </a:r>
          </a:p>
          <a:p>
            <a:r>
              <a:rPr lang="mr-IN" altLang="ja-JP" dirty="0">
                <a:solidFill>
                  <a:srgbClr val="008000"/>
                </a:solidFill>
                <a:latin typeface="Consolas"/>
                <a:cs typeface="Consolas"/>
              </a:rPr>
              <a:t>print</a:t>
            </a:r>
            <a:r>
              <a:rPr lang="mr-IN" altLang="ja-JP" dirty="0">
                <a:latin typeface="Consolas"/>
                <a:cs typeface="Consolas"/>
              </a:rPr>
              <a:t>(</a:t>
            </a:r>
            <a:r>
              <a:rPr lang="mr-IN" altLang="ja-JP" dirty="0">
                <a:solidFill>
                  <a:srgbClr val="800000"/>
                </a:solidFill>
                <a:latin typeface="Consolas"/>
                <a:cs typeface="Consolas"/>
              </a:rPr>
              <a:t>'</a:t>
            </a:r>
            <a:r>
              <a:rPr lang="ja-JP" altLang="mr-IN" dirty="0">
                <a:solidFill>
                  <a:srgbClr val="800000"/>
                </a:solidFill>
                <a:latin typeface="Consolas"/>
                <a:cs typeface="Consolas"/>
              </a:rPr>
              <a:t>標準偏差</a:t>
            </a:r>
            <a:r>
              <a:rPr lang="mr-IN" altLang="ja-JP" dirty="0">
                <a:solidFill>
                  <a:srgbClr val="800000"/>
                </a:solidFill>
                <a:latin typeface="Consolas"/>
                <a:cs typeface="Consolas"/>
              </a:rPr>
              <a:t>'</a:t>
            </a:r>
            <a:r>
              <a:rPr lang="mr-IN" altLang="ja-JP" dirty="0">
                <a:latin typeface="Consolas"/>
                <a:cs typeface="Consolas"/>
              </a:rPr>
              <a:t>,np.std(x))</a:t>
            </a:r>
            <a:endParaRPr lang="en-US" altLang="ja-JP" sz="2000" dirty="0">
              <a:latin typeface="Consolas"/>
              <a:cs typeface="Consolas"/>
            </a:endParaRPr>
          </a:p>
        </p:txBody>
      </p:sp>
    </p:spTree>
    <p:extLst>
      <p:ext uri="{BB962C8B-B14F-4D97-AF65-F5344CB8AC3E}">
        <p14:creationId xmlns:p14="http://schemas.microsoft.com/office/powerpoint/2010/main" val="164029785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２</a:t>
            </a:r>
            <a:r>
              <a:rPr lang="ja-JP" altLang="ja-JP" dirty="0"/>
              <a:t>.</a:t>
            </a:r>
            <a:r>
              <a:rPr lang="ja-JP" altLang="en-US" dirty="0"/>
              <a:t> テスト結果を集計する</a:t>
            </a:r>
          </a:p>
        </p:txBody>
      </p:sp>
      <p:sp>
        <p:nvSpPr>
          <p:cNvPr id="28675" name="コンテンツ プレースホルダー 2"/>
          <p:cNvSpPr>
            <a:spLocks noGrp="1"/>
          </p:cNvSpPr>
          <p:nvPr>
            <p:ph idx="1"/>
          </p:nvPr>
        </p:nvSpPr>
        <p:spPr/>
        <p:txBody>
          <a:bodyPr>
            <a:normAutofit/>
          </a:bodyPr>
          <a:lstStyle/>
          <a:p>
            <a:r>
              <a:rPr lang="ja-JP" altLang="en-US" dirty="0"/>
              <a:t>偏差値の計算</a:t>
            </a:r>
            <a:endParaRPr lang="en-US" altLang="ja-JP" dirty="0"/>
          </a:p>
          <a:p>
            <a:pPr lvl="1"/>
            <a:r>
              <a:rPr lang="ja-JP" altLang="en-US" dirty="0"/>
              <a:t>偏差値を求めてみます。 各点数を</a:t>
            </a:r>
            <a:r>
              <a:rPr lang="en-US" altLang="ja-JP" dirty="0"/>
              <a:t>x,</a:t>
            </a:r>
            <a:r>
              <a:rPr lang="ja-JP" altLang="en-US" dirty="0"/>
              <a:t>平均を</a:t>
            </a:r>
            <a:r>
              <a:rPr lang="en-US" altLang="ja-JP" dirty="0"/>
              <a:t>x</a:t>
            </a:r>
            <a:r>
              <a:rPr lang="ja-JP" altLang="en-US" dirty="0"/>
              <a:t>標準偏差を</a:t>
            </a:r>
            <a:r>
              <a:rPr lang="en-US" altLang="ja-JP" dirty="0"/>
              <a:t>S</a:t>
            </a:r>
            <a:r>
              <a:rPr lang="ja-JP" altLang="en-US" dirty="0"/>
              <a:t>として、偏差値</a:t>
            </a:r>
            <a:r>
              <a:rPr lang="en-US" altLang="ja-JP" dirty="0"/>
              <a:t>y</a:t>
            </a:r>
            <a:r>
              <a:rPr lang="ja-JP" altLang="en-US" dirty="0"/>
              <a:t>を求める式は 以下のようになります。 </a:t>
            </a:r>
            <a:endParaRPr lang="en-US" altLang="ja-JP" dirty="0"/>
          </a:p>
          <a:p>
            <a:endParaRPr lang="en-US" altLang="ja-JP" dirty="0"/>
          </a:p>
          <a:p>
            <a:pPr lvl="1"/>
            <a:endParaRPr lang="en-US" altLang="ja-JP" dirty="0"/>
          </a:p>
          <a:p>
            <a:pPr lvl="1"/>
            <a:endParaRPr lang="en-US" altLang="ja-JP" dirty="0"/>
          </a:p>
          <a:p>
            <a:pPr lvl="1"/>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111</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81631658"/>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3213"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sp>
        <p:nvSpPr>
          <p:cNvPr id="6" name="テキスト ボックス 5"/>
          <p:cNvSpPr txBox="1"/>
          <p:nvPr/>
        </p:nvSpPr>
        <p:spPr>
          <a:xfrm>
            <a:off x="683568" y="3789040"/>
            <a:ext cx="7632848" cy="2520280"/>
          </a:xfrm>
          <a:prstGeom prst="rect">
            <a:avLst/>
          </a:prstGeom>
          <a:noFill/>
          <a:ln>
            <a:solidFill>
              <a:srgbClr val="000000"/>
            </a:solidFill>
          </a:ln>
        </p:spPr>
        <p:txBody>
          <a:bodyPr wrap="square" rtlCol="0">
            <a:noAutofit/>
          </a:bodyPr>
          <a:lstStyle/>
          <a:p>
            <a:r>
              <a:rPr lang="mr-IN" altLang="ja-JP" dirty="0">
                <a:solidFill>
                  <a:srgbClr val="008000"/>
                </a:solidFill>
                <a:latin typeface="Consolas"/>
                <a:cs typeface="Consolas"/>
              </a:rPr>
              <a:t>def</a:t>
            </a:r>
            <a:r>
              <a:rPr lang="mr-IN" altLang="ja-JP" dirty="0">
                <a:solidFill>
                  <a:srgbClr val="000000"/>
                </a:solidFill>
                <a:latin typeface="Consolas"/>
                <a:cs typeface="Consolas"/>
              </a:rPr>
              <a:t> std_score(a):</a:t>
            </a:r>
          </a:p>
          <a:p>
            <a:r>
              <a:rPr lang="mr-IN" altLang="ja-JP" dirty="0">
                <a:solidFill>
                  <a:srgbClr val="000000"/>
                </a:solidFill>
                <a:latin typeface="Consolas"/>
                <a:cs typeface="Consolas"/>
              </a:rPr>
              <a:t>    return np.round_(50+10*(a-np.average(x))/np.std(x))</a:t>
            </a:r>
          </a:p>
          <a:p>
            <a:endParaRPr lang="mr-IN" altLang="ja-JP" dirty="0">
              <a:solidFill>
                <a:srgbClr val="000000"/>
              </a:solidFill>
              <a:latin typeface="Consolas"/>
              <a:cs typeface="Consolas"/>
            </a:endParaRPr>
          </a:p>
          <a:p>
            <a:r>
              <a:rPr lang="mr-IN" altLang="ja-JP" dirty="0">
                <a:solidFill>
                  <a:srgbClr val="008000"/>
                </a:solidFill>
                <a:latin typeface="Consolas"/>
                <a:cs typeface="Consolas"/>
              </a:rPr>
              <a:t>print</a:t>
            </a:r>
            <a:r>
              <a:rPr lang="mr-IN" altLang="ja-JP" dirty="0">
                <a:solidFill>
                  <a:srgbClr val="000000"/>
                </a:solidFill>
                <a:latin typeface="Consolas"/>
                <a:cs typeface="Consolas"/>
              </a:rPr>
              <a:t>(</a:t>
            </a:r>
            <a:r>
              <a:rPr lang="mr-IN" altLang="ja-JP" dirty="0">
                <a:solidFill>
                  <a:srgbClr val="800000"/>
                </a:solidFill>
                <a:latin typeface="Consolas"/>
                <a:cs typeface="Consolas"/>
              </a:rPr>
              <a:t>'</a:t>
            </a:r>
            <a:r>
              <a:rPr lang="ja-JP" altLang="mr-IN" dirty="0">
                <a:solidFill>
                  <a:srgbClr val="800000"/>
                </a:solidFill>
                <a:latin typeface="Consolas"/>
                <a:cs typeface="Consolas"/>
              </a:rPr>
              <a:t>得点</a:t>
            </a:r>
            <a:r>
              <a:rPr lang="mr-IN" altLang="ja-JP" dirty="0">
                <a:solidFill>
                  <a:srgbClr val="800000"/>
                </a:solidFill>
                <a:latin typeface="Consolas"/>
                <a:cs typeface="Consolas"/>
              </a:rPr>
              <a:t>,</a:t>
            </a:r>
            <a:r>
              <a:rPr lang="ja-JP" altLang="mr-IN" dirty="0">
                <a:solidFill>
                  <a:srgbClr val="800000"/>
                </a:solidFill>
                <a:latin typeface="Consolas"/>
                <a:cs typeface="Consolas"/>
              </a:rPr>
              <a:t>偏差値</a:t>
            </a:r>
            <a:r>
              <a:rPr lang="mr-IN" altLang="ja-JP" dirty="0">
                <a:solidFill>
                  <a:srgbClr val="800000"/>
                </a:solidFill>
                <a:latin typeface="Consolas"/>
                <a:cs typeface="Consolas"/>
              </a:rPr>
              <a:t>'</a:t>
            </a:r>
            <a:r>
              <a:rPr lang="mr-IN" altLang="ja-JP" dirty="0">
                <a:solidFill>
                  <a:srgbClr val="000000"/>
                </a:solidFill>
                <a:latin typeface="Consolas"/>
                <a:cs typeface="Consolas"/>
              </a:rPr>
              <a:t>)</a:t>
            </a:r>
          </a:p>
          <a:p>
            <a:r>
              <a:rPr lang="mr-IN" altLang="ja-JP" dirty="0">
                <a:solidFill>
                  <a:srgbClr val="008000"/>
                </a:solidFill>
                <a:latin typeface="Consolas"/>
                <a:cs typeface="Consolas"/>
              </a:rPr>
              <a:t>print</a:t>
            </a:r>
            <a:r>
              <a:rPr lang="mr-IN" altLang="ja-JP" dirty="0">
                <a:solidFill>
                  <a:srgbClr val="000000"/>
                </a:solidFill>
                <a:latin typeface="Consolas"/>
                <a:cs typeface="Consolas"/>
              </a:rPr>
              <a:t>(</a:t>
            </a:r>
            <a:r>
              <a:rPr lang="mr-IN" altLang="ja-JP" dirty="0">
                <a:solidFill>
                  <a:srgbClr val="800000"/>
                </a:solidFill>
                <a:latin typeface="Consolas"/>
                <a:cs typeface="Consolas"/>
              </a:rPr>
              <a:t>'--------------'</a:t>
            </a:r>
            <a:r>
              <a:rPr lang="mr-IN" altLang="ja-JP" dirty="0">
                <a:solidFill>
                  <a:srgbClr val="000000"/>
                </a:solidFill>
                <a:latin typeface="Consolas"/>
                <a:cs typeface="Consolas"/>
              </a:rPr>
              <a:t>)</a:t>
            </a:r>
          </a:p>
          <a:p>
            <a:r>
              <a:rPr lang="mr-IN" altLang="ja-JP" dirty="0">
                <a:solidFill>
                  <a:srgbClr val="008000"/>
                </a:solidFill>
                <a:latin typeface="Consolas"/>
                <a:cs typeface="Consolas"/>
              </a:rPr>
              <a:t>for</a:t>
            </a:r>
            <a:r>
              <a:rPr lang="mr-IN" altLang="ja-JP" dirty="0">
                <a:solidFill>
                  <a:srgbClr val="000000"/>
                </a:solidFill>
                <a:latin typeface="Consolas"/>
                <a:cs typeface="Consolas"/>
              </a:rPr>
              <a:t> data </a:t>
            </a:r>
            <a:r>
              <a:rPr lang="mr-IN" altLang="ja-JP" dirty="0">
                <a:solidFill>
                  <a:srgbClr val="008000"/>
                </a:solidFill>
                <a:latin typeface="Consolas"/>
                <a:cs typeface="Consolas"/>
              </a:rPr>
              <a:t>in</a:t>
            </a:r>
            <a:r>
              <a:rPr lang="mr-IN" altLang="ja-JP" dirty="0">
                <a:solidFill>
                  <a:srgbClr val="000000"/>
                </a:solidFill>
                <a:latin typeface="Consolas"/>
                <a:cs typeface="Consolas"/>
              </a:rPr>
              <a:t> x:</a:t>
            </a:r>
          </a:p>
          <a:p>
            <a:r>
              <a:rPr lang="mr-IN" altLang="ja-JP" dirty="0">
                <a:solidFill>
                  <a:srgbClr val="000000"/>
                </a:solidFill>
                <a:latin typeface="Consolas"/>
                <a:cs typeface="Consolas"/>
              </a:rPr>
              <a:t>    </a:t>
            </a:r>
          </a:p>
          <a:p>
            <a:r>
              <a:rPr lang="mr-IN" altLang="ja-JP" dirty="0">
                <a:solidFill>
                  <a:srgbClr val="000000"/>
                </a:solidFill>
                <a:latin typeface="Consolas"/>
                <a:cs typeface="Consolas"/>
              </a:rPr>
              <a:t>    print('</a:t>
            </a:r>
            <a:r>
              <a:rPr lang="mr-IN" altLang="ja-JP" dirty="0">
                <a:solidFill>
                  <a:srgbClr val="800000"/>
                </a:solidFill>
                <a:latin typeface="Consolas"/>
                <a:cs typeface="Consolas"/>
              </a:rPr>
              <a:t>{0}, {1}</a:t>
            </a:r>
            <a:r>
              <a:rPr lang="mr-IN" altLang="ja-JP" dirty="0">
                <a:solidFill>
                  <a:srgbClr val="000000"/>
                </a:solidFill>
                <a:latin typeface="Consolas"/>
                <a:cs typeface="Consolas"/>
              </a:rPr>
              <a:t>'.format(data, std_score(data)))</a:t>
            </a:r>
            <a:endParaRPr lang="en-US" altLang="ja-JP" dirty="0">
              <a:solidFill>
                <a:srgbClr val="000000"/>
              </a:solidFill>
              <a:latin typeface="Consolas"/>
              <a:cs typeface="Consolas"/>
            </a:endParaRPr>
          </a:p>
        </p:txBody>
      </p:sp>
      <p:graphicFrame>
        <p:nvGraphicFramePr>
          <p:cNvPr id="7" name="オブジェクト 6"/>
          <p:cNvGraphicFramePr>
            <a:graphicFrameLocks noChangeAspect="1"/>
          </p:cNvGraphicFramePr>
          <p:nvPr>
            <p:extLst>
              <p:ext uri="{D42A27DB-BD31-4B8C-83A1-F6EECF244321}">
                <p14:modId xmlns:p14="http://schemas.microsoft.com/office/powerpoint/2010/main" val="4283031056"/>
              </p:ext>
            </p:extLst>
          </p:nvPr>
        </p:nvGraphicFramePr>
        <p:xfrm>
          <a:off x="2987824" y="2654666"/>
          <a:ext cx="2501007" cy="947032"/>
        </p:xfrm>
        <a:graphic>
          <a:graphicData uri="http://schemas.openxmlformats.org/presentationml/2006/ole">
            <mc:AlternateContent xmlns:mc="http://schemas.openxmlformats.org/markup-compatibility/2006">
              <mc:Choice xmlns:v="urn:schemas-microsoft-com:vml" Requires="v">
                <p:oleObj spid="_x0000_s3214" name="数式" r:id="rId6" imgW="1104900" imgH="419100" progId="Equation.3">
                  <p:embed/>
                </p:oleObj>
              </mc:Choice>
              <mc:Fallback>
                <p:oleObj name="数式" r:id="rId6" imgW="1104900" imgH="419100" progId="Equation.3">
                  <p:embed/>
                  <p:pic>
                    <p:nvPicPr>
                      <p:cNvPr id="0" name=""/>
                      <p:cNvPicPr/>
                      <p:nvPr/>
                    </p:nvPicPr>
                    <p:blipFill>
                      <a:blip r:embed="rId7"/>
                      <a:stretch>
                        <a:fillRect/>
                      </a:stretch>
                    </p:blipFill>
                    <p:spPr>
                      <a:xfrm>
                        <a:off x="2987824" y="2654666"/>
                        <a:ext cx="2501007" cy="947032"/>
                      </a:xfrm>
                      <a:prstGeom prst="rect">
                        <a:avLst/>
                      </a:prstGeom>
                    </p:spPr>
                  </p:pic>
                </p:oleObj>
              </mc:Fallback>
            </mc:AlternateContent>
          </a:graphicData>
        </a:graphic>
      </p:graphicFrame>
    </p:spTree>
    <p:extLst>
      <p:ext uri="{BB962C8B-B14F-4D97-AF65-F5344CB8AC3E}">
        <p14:creationId xmlns:p14="http://schemas.microsoft.com/office/powerpoint/2010/main" val="397366993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２</a:t>
            </a:r>
            <a:r>
              <a:rPr lang="en-US" altLang="ja-JP" dirty="0"/>
              <a:t>.</a:t>
            </a:r>
            <a:r>
              <a:rPr lang="ja-JP" altLang="en-US" dirty="0"/>
              <a:t> テスト結果を集計する</a:t>
            </a:r>
          </a:p>
        </p:txBody>
      </p:sp>
      <p:sp>
        <p:nvSpPr>
          <p:cNvPr id="28675" name="コンテンツ プレースホルダー 2"/>
          <p:cNvSpPr>
            <a:spLocks noGrp="1"/>
          </p:cNvSpPr>
          <p:nvPr>
            <p:ph idx="1"/>
          </p:nvPr>
        </p:nvSpPr>
        <p:spPr/>
        <p:txBody>
          <a:bodyPr>
            <a:normAutofit/>
          </a:bodyPr>
          <a:lstStyle/>
          <a:p>
            <a:r>
              <a:rPr lang="ja-JP" altLang="en-US" dirty="0"/>
              <a:t>テストの結果を可視化してみます。</a:t>
            </a:r>
            <a:endParaRPr lang="en-US" altLang="ja-JP" dirty="0"/>
          </a:p>
          <a:p>
            <a:pPr lvl="1"/>
            <a:r>
              <a:rPr lang="ja-JP" altLang="en-US" dirty="0"/>
              <a:t>グラフ化するためのパッケージは </a:t>
            </a:r>
            <a:r>
              <a:rPr lang="en-US" altLang="ja-JP" dirty="0" err="1"/>
              <a:t>matplotlib</a:t>
            </a:r>
            <a:r>
              <a:rPr lang="ja-JP" altLang="en-US" dirty="0"/>
              <a:t>と呼ばれるパッケージを利用します。テストの得点の度数分布表を作ってみます。</a:t>
            </a:r>
            <a:endParaRPr lang="en-US" altLang="ja-JP" dirty="0"/>
          </a:p>
          <a:p>
            <a:endParaRPr lang="en-US" altLang="ja-JP" dirty="0"/>
          </a:p>
          <a:p>
            <a:pPr lvl="1"/>
            <a:endParaRPr lang="en-US" altLang="ja-JP" dirty="0"/>
          </a:p>
          <a:p>
            <a:pPr lvl="1"/>
            <a:endParaRPr lang="en-US" altLang="ja-JP" dirty="0"/>
          </a:p>
          <a:p>
            <a:pPr lvl="1"/>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112</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1008082480"/>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4170"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sp>
        <p:nvSpPr>
          <p:cNvPr id="6" name="テキスト ボックス 5"/>
          <p:cNvSpPr txBox="1"/>
          <p:nvPr/>
        </p:nvSpPr>
        <p:spPr>
          <a:xfrm>
            <a:off x="683568" y="2862870"/>
            <a:ext cx="7632848" cy="2736304"/>
          </a:xfrm>
          <a:prstGeom prst="rect">
            <a:avLst/>
          </a:prstGeom>
          <a:noFill/>
          <a:ln>
            <a:solidFill>
              <a:srgbClr val="000000"/>
            </a:solidFill>
          </a:ln>
        </p:spPr>
        <p:txBody>
          <a:bodyPr wrap="square" rtlCol="0">
            <a:noAutofit/>
          </a:bodyPr>
          <a:lstStyle/>
          <a:p>
            <a:r>
              <a:rPr lang="mr-IN" altLang="ja-JP" dirty="0">
                <a:solidFill>
                  <a:srgbClr val="008000"/>
                </a:solidFill>
                <a:latin typeface="Consolas"/>
                <a:cs typeface="Consolas"/>
              </a:rPr>
              <a:t>import</a:t>
            </a:r>
            <a:r>
              <a:rPr lang="mr-IN" altLang="ja-JP" dirty="0">
                <a:solidFill>
                  <a:srgbClr val="000000"/>
                </a:solidFill>
                <a:latin typeface="Consolas"/>
                <a:cs typeface="Consolas"/>
              </a:rPr>
              <a:t> numpy </a:t>
            </a:r>
            <a:r>
              <a:rPr lang="mr-IN" altLang="ja-JP" dirty="0">
                <a:solidFill>
                  <a:srgbClr val="008000"/>
                </a:solidFill>
                <a:latin typeface="Consolas"/>
                <a:cs typeface="Consolas"/>
              </a:rPr>
              <a:t>as</a:t>
            </a:r>
            <a:r>
              <a:rPr lang="mr-IN" altLang="ja-JP" dirty="0">
                <a:solidFill>
                  <a:srgbClr val="000000"/>
                </a:solidFill>
                <a:latin typeface="Consolas"/>
                <a:cs typeface="Consolas"/>
              </a:rPr>
              <a:t> np</a:t>
            </a:r>
          </a:p>
          <a:p>
            <a:endParaRPr lang="mr-IN" altLang="ja-JP" dirty="0">
              <a:solidFill>
                <a:srgbClr val="000000"/>
              </a:solidFill>
              <a:latin typeface="Consolas"/>
              <a:cs typeface="Consolas"/>
            </a:endParaRPr>
          </a:p>
          <a:p>
            <a:r>
              <a:rPr lang="mr-IN" altLang="ja-JP" dirty="0">
                <a:solidFill>
                  <a:srgbClr val="000000"/>
                </a:solidFill>
                <a:latin typeface="Consolas"/>
                <a:cs typeface="Consolas"/>
              </a:rPr>
              <a:t>#</a:t>
            </a:r>
            <a:r>
              <a:rPr lang="ja-JP" altLang="mr-IN" dirty="0">
                <a:solidFill>
                  <a:srgbClr val="000000"/>
                </a:solidFill>
                <a:latin typeface="Consolas"/>
                <a:cs typeface="Consolas"/>
              </a:rPr>
              <a:t>テストのデータを</a:t>
            </a:r>
            <a:r>
              <a:rPr lang="mr-IN" altLang="ja-JP" dirty="0">
                <a:solidFill>
                  <a:srgbClr val="000000"/>
                </a:solidFill>
                <a:latin typeface="Consolas"/>
                <a:cs typeface="Consolas"/>
              </a:rPr>
              <a:t>NumPy</a:t>
            </a:r>
            <a:r>
              <a:rPr lang="ja-JP" altLang="mr-IN" dirty="0">
                <a:solidFill>
                  <a:srgbClr val="000000"/>
                </a:solidFill>
                <a:latin typeface="Consolas"/>
                <a:cs typeface="Consolas"/>
              </a:rPr>
              <a:t>を使い準備する。</a:t>
            </a:r>
          </a:p>
          <a:p>
            <a:r>
              <a:rPr lang="mr-IN" altLang="ja-JP" dirty="0">
                <a:solidFill>
                  <a:srgbClr val="000000"/>
                </a:solidFill>
                <a:latin typeface="Consolas"/>
                <a:cs typeface="Consolas"/>
              </a:rPr>
              <a:t>x = np.array([44,10,30,23,23,35,35,40,41,42,50,51,52,55, \</a:t>
            </a:r>
          </a:p>
          <a:p>
            <a:r>
              <a:rPr lang="mr-IN" altLang="ja-JP" dirty="0">
                <a:solidFill>
                  <a:srgbClr val="000000"/>
                </a:solidFill>
                <a:latin typeface="Consolas"/>
                <a:cs typeface="Consolas"/>
              </a:rPr>
              <a:t>             60,61,62,63,64,65,70,70,65,80,34,65,76,85,92])</a:t>
            </a:r>
          </a:p>
          <a:p>
            <a:endParaRPr lang="en-US" altLang="ja-JP" dirty="0">
              <a:solidFill>
                <a:srgbClr val="000000"/>
              </a:solidFill>
              <a:latin typeface="Consolas"/>
              <a:cs typeface="Consolas"/>
            </a:endParaRPr>
          </a:p>
          <a:p>
            <a:endParaRPr lang="mr-IN" altLang="ja-JP" dirty="0">
              <a:solidFill>
                <a:srgbClr val="000000"/>
              </a:solidFill>
              <a:latin typeface="Consolas"/>
              <a:cs typeface="Consolas"/>
            </a:endParaRPr>
          </a:p>
          <a:p>
            <a:r>
              <a:rPr lang="en-US" altLang="ja-JP" dirty="0">
                <a:solidFill>
                  <a:srgbClr val="000000"/>
                </a:solidFill>
                <a:latin typeface="Consolas"/>
                <a:cs typeface="Consolas"/>
              </a:rPr>
              <a:t>#</a:t>
            </a:r>
            <a:r>
              <a:rPr lang="ja-JP" altLang="en-US" dirty="0">
                <a:solidFill>
                  <a:srgbClr val="000000"/>
                </a:solidFill>
                <a:latin typeface="Consolas"/>
                <a:cs typeface="Consolas"/>
              </a:rPr>
              <a:t>度数分布表の出力　</a:t>
            </a:r>
            <a:r>
              <a:rPr lang="en-US" altLang="ja-JP" dirty="0">
                <a:solidFill>
                  <a:srgbClr val="000000"/>
                </a:solidFill>
                <a:latin typeface="Consolas"/>
                <a:cs typeface="Consolas"/>
              </a:rPr>
              <a:t>bins</a:t>
            </a:r>
            <a:r>
              <a:rPr lang="ja-JP" altLang="en-US" dirty="0">
                <a:solidFill>
                  <a:srgbClr val="000000"/>
                </a:solidFill>
                <a:latin typeface="Consolas"/>
                <a:cs typeface="Consolas"/>
              </a:rPr>
              <a:t>は度数としてまとめる数</a:t>
            </a:r>
          </a:p>
          <a:p>
            <a:r>
              <a:rPr lang="en-US" altLang="ja-JP" dirty="0" err="1">
                <a:solidFill>
                  <a:srgbClr val="000000"/>
                </a:solidFill>
                <a:latin typeface="Consolas"/>
                <a:cs typeface="Consolas"/>
              </a:rPr>
              <a:t>plt.hist</a:t>
            </a:r>
            <a:r>
              <a:rPr lang="en-US" altLang="ja-JP" dirty="0">
                <a:solidFill>
                  <a:srgbClr val="000000"/>
                </a:solidFill>
                <a:latin typeface="Consolas"/>
                <a:cs typeface="Consolas"/>
              </a:rPr>
              <a:t>(</a:t>
            </a:r>
            <a:r>
              <a:rPr lang="en-US" altLang="ja-JP" dirty="0" err="1">
                <a:solidFill>
                  <a:srgbClr val="000000"/>
                </a:solidFill>
                <a:latin typeface="Consolas"/>
                <a:cs typeface="Consolas"/>
              </a:rPr>
              <a:t>x,bins</a:t>
            </a:r>
            <a:r>
              <a:rPr lang="en-US" altLang="ja-JP" dirty="0">
                <a:solidFill>
                  <a:srgbClr val="000000"/>
                </a:solidFill>
                <a:latin typeface="Consolas"/>
                <a:cs typeface="Consolas"/>
              </a:rPr>
              <a:t>=10)</a:t>
            </a:r>
            <a:endParaRPr lang="en-US" altLang="ja-JP" sz="2000" dirty="0">
              <a:solidFill>
                <a:srgbClr val="000000"/>
              </a:solidFill>
              <a:latin typeface="Consolas"/>
              <a:cs typeface="Consolas"/>
            </a:endParaRPr>
          </a:p>
        </p:txBody>
      </p:sp>
    </p:spTree>
    <p:extLst>
      <p:ext uri="{BB962C8B-B14F-4D97-AF65-F5344CB8AC3E}">
        <p14:creationId xmlns:p14="http://schemas.microsoft.com/office/powerpoint/2010/main" val="59827134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２</a:t>
            </a:r>
            <a:r>
              <a:rPr lang="ja-JP" altLang="ja-JP" dirty="0"/>
              <a:t>.</a:t>
            </a:r>
            <a:r>
              <a:rPr lang="ja-JP" altLang="en-US" dirty="0"/>
              <a:t> テスト結果を集計する</a:t>
            </a:r>
          </a:p>
        </p:txBody>
      </p:sp>
      <p:sp>
        <p:nvSpPr>
          <p:cNvPr id="28675" name="コンテンツ プレースホルダー 2"/>
          <p:cNvSpPr>
            <a:spLocks noGrp="1"/>
          </p:cNvSpPr>
          <p:nvPr>
            <p:ph idx="1"/>
          </p:nvPr>
        </p:nvSpPr>
        <p:spPr/>
        <p:txBody>
          <a:bodyPr>
            <a:normAutofit/>
          </a:bodyPr>
          <a:lstStyle/>
          <a:p>
            <a:r>
              <a:rPr lang="ja-JP" altLang="en-US" dirty="0"/>
              <a:t>テストの結果を可視化してみます。</a:t>
            </a:r>
            <a:endParaRPr lang="en-US" altLang="ja-JP" dirty="0"/>
          </a:p>
          <a:p>
            <a:pPr lvl="1"/>
            <a:r>
              <a:rPr lang="ja-JP" altLang="en-US" dirty="0"/>
              <a:t>以下のようなヒストグラム（度数分布表）が表示されます。</a:t>
            </a:r>
            <a:endParaRPr lang="en-US" altLang="ja-JP" dirty="0"/>
          </a:p>
          <a:p>
            <a:pPr marL="457200" lvl="1" indent="0">
              <a:buNone/>
            </a:pPr>
            <a:endParaRPr lang="en-US" altLang="ja-JP" dirty="0"/>
          </a:p>
          <a:p>
            <a:pPr lvl="1"/>
            <a:endParaRPr lang="en-US" altLang="ja-JP" dirty="0"/>
          </a:p>
          <a:p>
            <a:pPr lvl="1"/>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113</a:t>
            </a:fld>
            <a:endParaRPr lang="en-US" altLang="ja-JP" dirty="0"/>
          </a:p>
        </p:txBody>
      </p:sp>
      <p:sp>
        <p:nvSpPr>
          <p:cNvPr id="6" name="フッター プレースホルダー 5"/>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552193704"/>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5194"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pic>
        <p:nvPicPr>
          <p:cNvPr id="5" name="図 4"/>
          <p:cNvPicPr>
            <a:picLocks noChangeAspect="1"/>
          </p:cNvPicPr>
          <p:nvPr/>
        </p:nvPicPr>
        <p:blipFill>
          <a:blip r:embed="rId6"/>
          <a:stretch>
            <a:fillRect/>
          </a:stretch>
        </p:blipFill>
        <p:spPr>
          <a:xfrm>
            <a:off x="1547664" y="2636912"/>
            <a:ext cx="5542902" cy="3816424"/>
          </a:xfrm>
          <a:prstGeom prst="rect">
            <a:avLst/>
          </a:prstGeom>
        </p:spPr>
      </p:pic>
    </p:spTree>
    <p:extLst>
      <p:ext uri="{BB962C8B-B14F-4D97-AF65-F5344CB8AC3E}">
        <p14:creationId xmlns:p14="http://schemas.microsoft.com/office/powerpoint/2010/main" val="323356243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２</a:t>
            </a:r>
            <a:r>
              <a:rPr lang="ja-JP" altLang="ja-JP" dirty="0"/>
              <a:t>.</a:t>
            </a:r>
            <a:r>
              <a:rPr lang="ja-JP" altLang="en-US" dirty="0"/>
              <a:t> テスト結果をシュミレートする</a:t>
            </a:r>
          </a:p>
        </p:txBody>
      </p:sp>
      <p:sp>
        <p:nvSpPr>
          <p:cNvPr id="28675" name="コンテンツ プレースホルダー 2"/>
          <p:cNvSpPr>
            <a:spLocks noGrp="1"/>
          </p:cNvSpPr>
          <p:nvPr>
            <p:ph idx="1"/>
          </p:nvPr>
        </p:nvSpPr>
        <p:spPr/>
        <p:txBody>
          <a:bodyPr>
            <a:normAutofit/>
          </a:bodyPr>
          <a:lstStyle/>
          <a:p>
            <a:r>
              <a:rPr lang="ja-JP" altLang="en-US" dirty="0"/>
              <a:t>テストの結果をシュミレーションします。</a:t>
            </a:r>
            <a:endParaRPr lang="en-US" altLang="ja-JP" dirty="0"/>
          </a:p>
          <a:p>
            <a:pPr lvl="1"/>
            <a:r>
              <a:rPr lang="en-US" altLang="en-US" dirty="0"/>
              <a:t>Numpy</a:t>
            </a:r>
            <a:r>
              <a:rPr lang="ja-JP" altLang="en-US" dirty="0"/>
              <a:t>には指定された平均、標準偏差に従った乱数データの発生機能があります。</a:t>
            </a:r>
            <a:endParaRPr lang="en-US" altLang="ja-JP" dirty="0"/>
          </a:p>
          <a:p>
            <a:endParaRPr lang="en-US" altLang="ja-JP" dirty="0"/>
          </a:p>
          <a:p>
            <a:pPr lvl="1"/>
            <a:endParaRPr lang="en-US" altLang="ja-JP" dirty="0"/>
          </a:p>
          <a:p>
            <a:pPr lvl="1"/>
            <a:endParaRPr lang="en-US" altLang="ja-JP" dirty="0"/>
          </a:p>
          <a:p>
            <a:pPr lvl="1"/>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114</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28742234"/>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6218"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sp>
        <p:nvSpPr>
          <p:cNvPr id="6" name="テキスト ボックス 5"/>
          <p:cNvSpPr txBox="1"/>
          <p:nvPr/>
        </p:nvSpPr>
        <p:spPr>
          <a:xfrm>
            <a:off x="683568" y="2348880"/>
            <a:ext cx="7632848" cy="4007470"/>
          </a:xfrm>
          <a:prstGeom prst="rect">
            <a:avLst/>
          </a:prstGeom>
          <a:noFill/>
          <a:ln>
            <a:solidFill>
              <a:srgbClr val="000000"/>
            </a:solidFill>
          </a:ln>
        </p:spPr>
        <p:txBody>
          <a:bodyPr wrap="square" rtlCol="0">
            <a:noAutofit/>
          </a:bodyPr>
          <a:lstStyle/>
          <a:p>
            <a:r>
              <a:rPr lang="pl-PL" altLang="ja-JP" sz="1600" dirty="0">
                <a:latin typeface="Consolas"/>
                <a:cs typeface="Consolas"/>
              </a:rPr>
              <a:t>%matplotlib inline</a:t>
            </a:r>
          </a:p>
          <a:p>
            <a:r>
              <a:rPr lang="pl-PL" altLang="ja-JP" sz="1600" dirty="0">
                <a:solidFill>
                  <a:srgbClr val="008000"/>
                </a:solidFill>
                <a:latin typeface="Consolas"/>
                <a:cs typeface="Consolas"/>
              </a:rPr>
              <a:t>import</a:t>
            </a:r>
            <a:r>
              <a:rPr lang="pl-PL" altLang="ja-JP" sz="1600" dirty="0">
                <a:latin typeface="Consolas"/>
                <a:cs typeface="Consolas"/>
              </a:rPr>
              <a:t> numpy </a:t>
            </a:r>
            <a:r>
              <a:rPr lang="pl-PL" altLang="ja-JP" sz="1600" dirty="0">
                <a:solidFill>
                  <a:srgbClr val="008000"/>
                </a:solidFill>
                <a:latin typeface="Consolas"/>
                <a:cs typeface="Consolas"/>
              </a:rPr>
              <a:t>as</a:t>
            </a:r>
            <a:r>
              <a:rPr lang="pl-PL" altLang="ja-JP" sz="1600" dirty="0">
                <a:latin typeface="Consolas"/>
                <a:cs typeface="Consolas"/>
              </a:rPr>
              <a:t> np</a:t>
            </a:r>
          </a:p>
          <a:p>
            <a:r>
              <a:rPr lang="pl-PL" altLang="ja-JP" sz="1600" dirty="0">
                <a:solidFill>
                  <a:srgbClr val="008000"/>
                </a:solidFill>
                <a:latin typeface="Consolas"/>
                <a:cs typeface="Consolas"/>
              </a:rPr>
              <a:t>import</a:t>
            </a:r>
            <a:r>
              <a:rPr lang="pl-PL" altLang="ja-JP" sz="1600" dirty="0">
                <a:latin typeface="Consolas"/>
                <a:cs typeface="Consolas"/>
              </a:rPr>
              <a:t> matplotlib.pyplot </a:t>
            </a:r>
            <a:r>
              <a:rPr lang="pl-PL" altLang="ja-JP" sz="1600" dirty="0">
                <a:solidFill>
                  <a:srgbClr val="008000"/>
                </a:solidFill>
                <a:latin typeface="Consolas"/>
                <a:cs typeface="Consolas"/>
              </a:rPr>
              <a:t>as</a:t>
            </a:r>
            <a:r>
              <a:rPr lang="pl-PL" altLang="ja-JP" sz="1600" dirty="0">
                <a:latin typeface="Consolas"/>
                <a:cs typeface="Consolas"/>
              </a:rPr>
              <a:t> </a:t>
            </a:r>
            <a:r>
              <a:rPr lang="pl-PL" altLang="ja-JP" sz="1600" dirty="0" err="1">
                <a:latin typeface="Consolas"/>
                <a:cs typeface="Consolas"/>
              </a:rPr>
              <a:t>plt</a:t>
            </a:r>
            <a:endParaRPr lang="pl-PL" altLang="ja-JP" sz="1600" dirty="0">
              <a:latin typeface="Consolas"/>
              <a:cs typeface="Consolas"/>
            </a:endParaRPr>
          </a:p>
          <a:p>
            <a:r>
              <a:rPr lang="pl-PL" altLang="ja-JP" sz="1600" dirty="0">
                <a:latin typeface="Consolas"/>
                <a:cs typeface="Consolas"/>
              </a:rPr>
              <a:t>#</a:t>
            </a:r>
            <a:r>
              <a:rPr lang="ja-JP" altLang="pl-PL" sz="1600" dirty="0">
                <a:latin typeface="Consolas"/>
                <a:cs typeface="Consolas"/>
              </a:rPr>
              <a:t>平均</a:t>
            </a:r>
            <a:r>
              <a:rPr lang="pl-PL" altLang="ja-JP" sz="1600" dirty="0">
                <a:latin typeface="Consolas"/>
                <a:cs typeface="Consolas"/>
              </a:rPr>
              <a:t>50, </a:t>
            </a:r>
            <a:r>
              <a:rPr lang="ja-JP" altLang="pl-PL" sz="1600" dirty="0">
                <a:latin typeface="Consolas"/>
                <a:cs typeface="Consolas"/>
              </a:rPr>
              <a:t>標準偏差</a:t>
            </a:r>
            <a:r>
              <a:rPr lang="pl-PL" altLang="ja-JP" sz="1600" dirty="0">
                <a:latin typeface="Consolas"/>
                <a:cs typeface="Consolas"/>
              </a:rPr>
              <a:t>10</a:t>
            </a:r>
            <a:r>
              <a:rPr lang="ja-JP" altLang="pl-PL" sz="1600" dirty="0">
                <a:latin typeface="Consolas"/>
                <a:cs typeface="Consolas"/>
              </a:rPr>
              <a:t>で乱数データ</a:t>
            </a:r>
            <a:r>
              <a:rPr lang="pl-PL" altLang="ja-JP" sz="1600" dirty="0">
                <a:latin typeface="Consolas"/>
                <a:cs typeface="Consolas"/>
              </a:rPr>
              <a:t>10000</a:t>
            </a:r>
            <a:r>
              <a:rPr lang="ja-JP" altLang="pl-PL" sz="1600" dirty="0">
                <a:latin typeface="Consolas"/>
                <a:cs typeface="Consolas"/>
              </a:rPr>
              <a:t>個発生させる</a:t>
            </a:r>
          </a:p>
          <a:p>
            <a:r>
              <a:rPr lang="pl-PL" altLang="ja-JP" sz="1600" dirty="0">
                <a:latin typeface="Consolas"/>
                <a:cs typeface="Consolas"/>
              </a:rPr>
              <a:t>X = np.random.normal(50, 10, 10000)</a:t>
            </a:r>
          </a:p>
          <a:p>
            <a:r>
              <a:rPr lang="pl-PL" altLang="ja-JP" sz="1600" dirty="0">
                <a:latin typeface="Consolas"/>
                <a:cs typeface="Consolas"/>
              </a:rPr>
              <a:t>#</a:t>
            </a:r>
            <a:r>
              <a:rPr lang="ja-JP" altLang="pl-PL" sz="1600" dirty="0">
                <a:latin typeface="Consolas"/>
                <a:cs typeface="Consolas"/>
              </a:rPr>
              <a:t>小数点以下切り捨て</a:t>
            </a:r>
          </a:p>
          <a:p>
            <a:r>
              <a:rPr lang="pl-PL" altLang="ja-JP" sz="1600" dirty="0">
                <a:latin typeface="Consolas"/>
                <a:cs typeface="Consolas"/>
              </a:rPr>
              <a:t>X = np.trunc(X)</a:t>
            </a:r>
          </a:p>
          <a:p>
            <a:endParaRPr lang="pl-PL" altLang="ja-JP" sz="1600" dirty="0">
              <a:latin typeface="Consolas"/>
              <a:cs typeface="Consolas"/>
            </a:endParaRPr>
          </a:p>
          <a:p>
            <a:r>
              <a:rPr lang="pl-PL" altLang="ja-JP" sz="1600" dirty="0">
                <a:solidFill>
                  <a:srgbClr val="008000"/>
                </a:solidFill>
                <a:latin typeface="Consolas"/>
                <a:cs typeface="Consolas"/>
              </a:rPr>
              <a:t>print</a:t>
            </a:r>
            <a:r>
              <a:rPr lang="pl-PL" altLang="ja-JP" sz="1600" dirty="0">
                <a:latin typeface="Consolas"/>
                <a:cs typeface="Consolas"/>
              </a:rPr>
              <a:t>('count:',np.count_nonzero(X))</a:t>
            </a:r>
          </a:p>
          <a:p>
            <a:r>
              <a:rPr lang="pl-PL" altLang="ja-JP" sz="1600" dirty="0">
                <a:solidFill>
                  <a:srgbClr val="008000"/>
                </a:solidFill>
                <a:latin typeface="Consolas"/>
                <a:cs typeface="Consolas"/>
              </a:rPr>
              <a:t>print</a:t>
            </a:r>
            <a:r>
              <a:rPr lang="pl-PL" altLang="ja-JP" sz="1600" dirty="0">
                <a:latin typeface="Consolas"/>
                <a:cs typeface="Consolas"/>
              </a:rPr>
              <a:t>('</a:t>
            </a:r>
            <a:r>
              <a:rPr lang="pl-PL" altLang="ja-JP" sz="1600" dirty="0" err="1">
                <a:latin typeface="Consolas"/>
                <a:cs typeface="Consolas"/>
              </a:rPr>
              <a:t>max:',np.max</a:t>
            </a:r>
            <a:r>
              <a:rPr lang="pl-PL" altLang="ja-JP" sz="1600" dirty="0">
                <a:latin typeface="Consolas"/>
                <a:cs typeface="Consolas"/>
              </a:rPr>
              <a:t>(X))</a:t>
            </a:r>
          </a:p>
          <a:p>
            <a:r>
              <a:rPr lang="pl-PL" altLang="ja-JP" sz="1600" dirty="0">
                <a:solidFill>
                  <a:srgbClr val="008000"/>
                </a:solidFill>
                <a:latin typeface="Consolas"/>
                <a:cs typeface="Consolas"/>
              </a:rPr>
              <a:t>print</a:t>
            </a:r>
            <a:r>
              <a:rPr lang="pl-PL" altLang="ja-JP" sz="1600" dirty="0">
                <a:latin typeface="Consolas"/>
                <a:cs typeface="Consolas"/>
              </a:rPr>
              <a:t>('</a:t>
            </a:r>
            <a:r>
              <a:rPr lang="pl-PL" altLang="ja-JP" sz="1600" dirty="0" err="1">
                <a:latin typeface="Consolas"/>
                <a:cs typeface="Consolas"/>
              </a:rPr>
              <a:t>min:',np.min</a:t>
            </a:r>
            <a:r>
              <a:rPr lang="pl-PL" altLang="ja-JP" sz="1600" dirty="0">
                <a:latin typeface="Consolas"/>
                <a:cs typeface="Consolas"/>
              </a:rPr>
              <a:t>(X))</a:t>
            </a:r>
          </a:p>
          <a:p>
            <a:r>
              <a:rPr lang="pl-PL" altLang="ja-JP" sz="1600" dirty="0">
                <a:solidFill>
                  <a:srgbClr val="008000"/>
                </a:solidFill>
                <a:latin typeface="Consolas"/>
                <a:cs typeface="Consolas"/>
              </a:rPr>
              <a:t>print</a:t>
            </a:r>
            <a:r>
              <a:rPr lang="pl-PL" altLang="ja-JP" sz="1600" dirty="0">
                <a:latin typeface="Consolas"/>
                <a:cs typeface="Consolas"/>
              </a:rPr>
              <a:t>('</a:t>
            </a:r>
            <a:r>
              <a:rPr lang="pl-PL" altLang="ja-JP" sz="1600" dirty="0" err="1">
                <a:latin typeface="Consolas"/>
                <a:cs typeface="Consolas"/>
              </a:rPr>
              <a:t>average</a:t>
            </a:r>
            <a:r>
              <a:rPr lang="pl-PL" altLang="ja-JP" sz="1600" dirty="0">
                <a:latin typeface="Consolas"/>
                <a:cs typeface="Consolas"/>
              </a:rPr>
              <a:t>:',np.average(X))</a:t>
            </a:r>
          </a:p>
          <a:p>
            <a:r>
              <a:rPr lang="pl-PL" altLang="ja-JP" sz="1600" dirty="0">
                <a:solidFill>
                  <a:srgbClr val="008000"/>
                </a:solidFill>
                <a:latin typeface="Consolas"/>
                <a:cs typeface="Consolas"/>
              </a:rPr>
              <a:t>print</a:t>
            </a:r>
            <a:r>
              <a:rPr lang="pl-PL" altLang="ja-JP" sz="1600" dirty="0">
                <a:latin typeface="Consolas"/>
                <a:cs typeface="Consolas"/>
              </a:rPr>
              <a:t>('</a:t>
            </a:r>
            <a:r>
              <a:rPr lang="pl-PL" altLang="ja-JP" sz="1600" dirty="0" err="1">
                <a:latin typeface="Consolas"/>
                <a:cs typeface="Consolas"/>
              </a:rPr>
              <a:t>std</a:t>
            </a:r>
            <a:r>
              <a:rPr lang="pl-PL" altLang="ja-JP" sz="1600" dirty="0">
                <a:latin typeface="Consolas"/>
                <a:cs typeface="Consolas"/>
              </a:rPr>
              <a:t>:',</a:t>
            </a:r>
            <a:r>
              <a:rPr lang="pl-PL" altLang="ja-JP" sz="1600" dirty="0" err="1">
                <a:latin typeface="Consolas"/>
                <a:cs typeface="Consolas"/>
              </a:rPr>
              <a:t>np.std</a:t>
            </a:r>
            <a:r>
              <a:rPr lang="pl-PL" altLang="ja-JP" sz="1600" dirty="0">
                <a:latin typeface="Consolas"/>
                <a:cs typeface="Consolas"/>
              </a:rPr>
              <a:t>(X))</a:t>
            </a:r>
          </a:p>
          <a:p>
            <a:endParaRPr lang="pl-PL" altLang="ja-JP" sz="1600" dirty="0">
              <a:latin typeface="Consolas"/>
              <a:cs typeface="Consolas"/>
            </a:endParaRPr>
          </a:p>
          <a:p>
            <a:r>
              <a:rPr lang="pl-PL" altLang="ja-JP" sz="1600" dirty="0" err="1">
                <a:latin typeface="Consolas"/>
                <a:cs typeface="Consolas"/>
              </a:rPr>
              <a:t>plt.hist</a:t>
            </a:r>
            <a:r>
              <a:rPr lang="pl-PL" altLang="ja-JP" sz="1600" dirty="0">
                <a:latin typeface="Consolas"/>
                <a:cs typeface="Consolas"/>
              </a:rPr>
              <a:t>(</a:t>
            </a:r>
            <a:r>
              <a:rPr lang="pl-PL" altLang="ja-JP" sz="1600" dirty="0" err="1">
                <a:latin typeface="Consolas"/>
                <a:cs typeface="Consolas"/>
              </a:rPr>
              <a:t>X,bins</a:t>
            </a:r>
            <a:r>
              <a:rPr lang="pl-PL" altLang="ja-JP" sz="1600" dirty="0">
                <a:latin typeface="Consolas"/>
                <a:cs typeface="Consolas"/>
              </a:rPr>
              <a:t>=10)</a:t>
            </a:r>
            <a:endParaRPr lang="en-US" altLang="ja-JP" sz="1600" dirty="0">
              <a:latin typeface="Consolas"/>
              <a:cs typeface="Consolas"/>
            </a:endParaRPr>
          </a:p>
        </p:txBody>
      </p:sp>
    </p:spTree>
    <p:extLst>
      <p:ext uri="{BB962C8B-B14F-4D97-AF65-F5344CB8AC3E}">
        <p14:creationId xmlns:p14="http://schemas.microsoft.com/office/powerpoint/2010/main" val="103362495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３</a:t>
            </a:r>
            <a:r>
              <a:rPr lang="en-US" altLang="ja-JP" dirty="0"/>
              <a:t>.</a:t>
            </a:r>
            <a:r>
              <a:rPr lang="ja-JP" altLang="en-US" dirty="0"/>
              <a:t> ネットワーク機能</a:t>
            </a:r>
          </a:p>
        </p:txBody>
      </p:sp>
      <p:sp>
        <p:nvSpPr>
          <p:cNvPr id="28675" name="コンテンツ プレースホルダー 2"/>
          <p:cNvSpPr>
            <a:spLocks noGrp="1"/>
          </p:cNvSpPr>
          <p:nvPr>
            <p:ph idx="1"/>
          </p:nvPr>
        </p:nvSpPr>
        <p:spPr/>
        <p:txBody>
          <a:bodyPr>
            <a:normAutofit/>
          </a:bodyPr>
          <a:lstStyle/>
          <a:p>
            <a:r>
              <a:rPr lang="en-US" altLang="ja-JP" dirty="0"/>
              <a:t>HTTP</a:t>
            </a:r>
            <a:r>
              <a:rPr lang="ja-JP" altLang="en-US" dirty="0"/>
              <a:t>通信</a:t>
            </a:r>
            <a:endParaRPr lang="en-US" altLang="ja-JP" dirty="0"/>
          </a:p>
          <a:p>
            <a:pPr lvl="1"/>
            <a:r>
              <a:rPr lang="ja-JP" altLang="en-US" dirty="0"/>
              <a:t>インターネット環境での通信機能も</a:t>
            </a:r>
            <a:r>
              <a:rPr lang="en-US" altLang="ja-JP" dirty="0"/>
              <a:t>Python</a:t>
            </a:r>
            <a:r>
              <a:rPr lang="ja-JP" altLang="en-US" dirty="0"/>
              <a:t>であれば簡単に実現するこができます。</a:t>
            </a:r>
            <a:endParaRPr lang="en-US" altLang="ja-JP" dirty="0"/>
          </a:p>
          <a:p>
            <a:pPr lvl="1"/>
            <a:endParaRPr lang="ja-JP" altLang="en-US" dirty="0"/>
          </a:p>
          <a:p>
            <a:pPr lvl="1"/>
            <a:r>
              <a:rPr lang="en-US" altLang="ja-JP" dirty="0"/>
              <a:t>urllib.request</a:t>
            </a:r>
            <a:r>
              <a:rPr lang="ja-JP" altLang="en-US" dirty="0"/>
              <a:t>モジュールを使用すれば、インターネット上の</a:t>
            </a:r>
            <a:r>
              <a:rPr lang="en-US" altLang="ja-JP" dirty="0"/>
              <a:t>Web</a:t>
            </a:r>
            <a:r>
              <a:rPr lang="ja-JP" altLang="en-US" dirty="0"/>
              <a:t>サーバから</a:t>
            </a:r>
            <a:r>
              <a:rPr lang="en-US" altLang="ja-JP" dirty="0"/>
              <a:t>HTTP</a:t>
            </a:r>
            <a:r>
              <a:rPr lang="ja-JP" altLang="en-US" dirty="0"/>
              <a:t>通信を行い</a:t>
            </a:r>
            <a:r>
              <a:rPr lang="en-US" altLang="ja-JP" dirty="0"/>
              <a:t>Web</a:t>
            </a:r>
            <a:r>
              <a:rPr lang="ja-JP" altLang="en-US" dirty="0"/>
              <a:t>ページを取得することができます。</a:t>
            </a:r>
          </a:p>
          <a:p>
            <a:pPr lvl="1"/>
            <a:endParaRPr lang="ja-JP" altLang="en-US" dirty="0"/>
          </a:p>
          <a:p>
            <a:pPr lvl="1"/>
            <a:r>
              <a:rPr lang="ja-JP" altLang="en-US" dirty="0"/>
              <a:t>ある</a:t>
            </a:r>
            <a:r>
              <a:rPr lang="en-US" altLang="ja-JP" dirty="0"/>
              <a:t>Web</a:t>
            </a:r>
            <a:r>
              <a:rPr lang="ja-JP" altLang="en-US" dirty="0"/>
              <a:t>サイトからの</a:t>
            </a:r>
            <a:r>
              <a:rPr lang="en-US" altLang="ja-JP" dirty="0"/>
              <a:t>HTML</a:t>
            </a:r>
            <a:r>
              <a:rPr lang="ja-JP" altLang="en-US" dirty="0"/>
              <a:t>データを取得する例です。</a:t>
            </a:r>
            <a:endParaRPr lang="en-US" altLang="ja-JP" dirty="0"/>
          </a:p>
          <a:p>
            <a:pPr marL="457200" lvl="1" indent="0">
              <a:buNone/>
            </a:pPr>
            <a:endParaRPr lang="en-US" altLang="ja-JP" dirty="0"/>
          </a:p>
          <a:p>
            <a:pPr lvl="1"/>
            <a:endParaRPr lang="en-US" altLang="ja-JP" dirty="0"/>
          </a:p>
          <a:p>
            <a:pPr lvl="1"/>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115</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2060919810"/>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7243"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spTree>
    <p:extLst>
      <p:ext uri="{BB962C8B-B14F-4D97-AF65-F5344CB8AC3E}">
        <p14:creationId xmlns:p14="http://schemas.microsoft.com/office/powerpoint/2010/main" val="268971040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３</a:t>
            </a:r>
            <a:r>
              <a:rPr lang="ja-JP" altLang="ja-JP" dirty="0"/>
              <a:t>.</a:t>
            </a:r>
            <a:r>
              <a:rPr lang="ja-JP" altLang="en-US" dirty="0"/>
              <a:t> ネットワーク機能</a:t>
            </a:r>
          </a:p>
        </p:txBody>
      </p:sp>
      <p:sp>
        <p:nvSpPr>
          <p:cNvPr id="28675" name="コンテンツ プレースホルダー 2"/>
          <p:cNvSpPr>
            <a:spLocks noGrp="1"/>
          </p:cNvSpPr>
          <p:nvPr>
            <p:ph idx="1"/>
          </p:nvPr>
        </p:nvSpPr>
        <p:spPr/>
        <p:txBody>
          <a:bodyPr>
            <a:normAutofit/>
          </a:bodyPr>
          <a:lstStyle/>
          <a:p>
            <a:r>
              <a:rPr lang="en-US" altLang="ja-JP" dirty="0"/>
              <a:t>HTTP</a:t>
            </a:r>
            <a:r>
              <a:rPr lang="ja-JP" altLang="en-US" dirty="0"/>
              <a:t>通信。</a:t>
            </a:r>
          </a:p>
          <a:p>
            <a:pPr lvl="1"/>
            <a:r>
              <a:rPr lang="ja-JP" altLang="en-US" dirty="0"/>
              <a:t>ある</a:t>
            </a:r>
            <a:r>
              <a:rPr lang="en-US" altLang="ja-JP" dirty="0"/>
              <a:t>Web</a:t>
            </a:r>
            <a:r>
              <a:rPr lang="ja-JP" altLang="en-US" dirty="0"/>
              <a:t>サイトからの</a:t>
            </a:r>
            <a:r>
              <a:rPr lang="en-US" altLang="ja-JP" dirty="0"/>
              <a:t>HTML</a:t>
            </a:r>
            <a:r>
              <a:rPr lang="ja-JP" altLang="en-US" dirty="0"/>
              <a:t>データを取得する例です。</a:t>
            </a:r>
            <a:endParaRPr lang="en-US" altLang="ja-JP" dirty="0"/>
          </a:p>
          <a:p>
            <a:pPr marL="457200" lvl="1" indent="0">
              <a:buNone/>
            </a:pPr>
            <a:endParaRPr lang="en-US" altLang="ja-JP" dirty="0"/>
          </a:p>
          <a:p>
            <a:pPr lvl="1"/>
            <a:endParaRPr lang="en-US" altLang="ja-JP" dirty="0"/>
          </a:p>
          <a:p>
            <a:pPr lvl="1"/>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116</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1995527853"/>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8267"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sp>
        <p:nvSpPr>
          <p:cNvPr id="6" name="テキスト ボックス 5"/>
          <p:cNvSpPr txBox="1"/>
          <p:nvPr/>
        </p:nvSpPr>
        <p:spPr>
          <a:xfrm>
            <a:off x="457201" y="2484211"/>
            <a:ext cx="8208912" cy="3600400"/>
          </a:xfrm>
          <a:prstGeom prst="rect">
            <a:avLst/>
          </a:prstGeom>
          <a:noFill/>
          <a:ln>
            <a:solidFill>
              <a:srgbClr val="000000"/>
            </a:solidFill>
          </a:ln>
        </p:spPr>
        <p:txBody>
          <a:bodyPr wrap="square" rtlCol="0">
            <a:noAutofit/>
          </a:bodyPr>
          <a:lstStyle/>
          <a:p>
            <a:r>
              <a:rPr lang="en-US" altLang="ja-JP" dirty="0">
                <a:solidFill>
                  <a:srgbClr val="008000"/>
                </a:solidFill>
                <a:latin typeface="Consolas"/>
                <a:cs typeface="Consolas"/>
              </a:rPr>
              <a:t>from</a:t>
            </a:r>
            <a:r>
              <a:rPr lang="en-US" altLang="ja-JP" dirty="0">
                <a:solidFill>
                  <a:srgbClr val="000000"/>
                </a:solidFill>
                <a:latin typeface="Consolas"/>
                <a:cs typeface="Consolas"/>
              </a:rPr>
              <a:t> urllib.request </a:t>
            </a:r>
            <a:r>
              <a:rPr lang="en-US" altLang="ja-JP" dirty="0">
                <a:solidFill>
                  <a:srgbClr val="008000"/>
                </a:solidFill>
                <a:latin typeface="Consolas"/>
                <a:cs typeface="Consolas"/>
              </a:rPr>
              <a:t>import</a:t>
            </a:r>
            <a:r>
              <a:rPr lang="en-US" altLang="ja-JP" dirty="0">
                <a:solidFill>
                  <a:srgbClr val="000000"/>
                </a:solidFill>
                <a:latin typeface="Consolas"/>
                <a:cs typeface="Consolas"/>
              </a:rPr>
              <a:t> urlopen</a:t>
            </a:r>
          </a:p>
          <a:p>
            <a:endParaRPr lang="en-US" altLang="ja-JP" dirty="0">
              <a:solidFill>
                <a:srgbClr val="000000"/>
              </a:solidFill>
              <a:latin typeface="Consolas"/>
              <a:cs typeface="Consolas"/>
            </a:endParaRPr>
          </a:p>
          <a:p>
            <a:r>
              <a:rPr lang="en-US" altLang="ja-JP" dirty="0" err="1">
                <a:solidFill>
                  <a:srgbClr val="000000"/>
                </a:solidFill>
                <a:latin typeface="Consolas"/>
                <a:cs typeface="Consolas"/>
              </a:rPr>
              <a:t>url</a:t>
            </a:r>
            <a:r>
              <a:rPr lang="en-US" altLang="ja-JP" dirty="0">
                <a:solidFill>
                  <a:srgbClr val="000000"/>
                </a:solidFill>
                <a:latin typeface="Consolas"/>
                <a:cs typeface="Consolas"/>
              </a:rPr>
              <a:t>  =</a:t>
            </a:r>
            <a:r>
              <a:rPr lang="en-US" altLang="ja-JP" dirty="0">
                <a:solidFill>
                  <a:srgbClr val="800000"/>
                </a:solidFill>
                <a:latin typeface="Consolas"/>
                <a:cs typeface="Consolas"/>
              </a:rPr>
              <a:t>'http://</a:t>
            </a:r>
            <a:r>
              <a:rPr lang="en-US" altLang="ja-JP" dirty="0" err="1">
                <a:solidFill>
                  <a:srgbClr val="800000"/>
                </a:solidFill>
                <a:latin typeface="Consolas"/>
                <a:cs typeface="Consolas"/>
              </a:rPr>
              <a:t>www.lighthouselab.co.jp.co.jp</a:t>
            </a:r>
            <a:r>
              <a:rPr lang="en-US" altLang="ja-JP" dirty="0">
                <a:solidFill>
                  <a:srgbClr val="800000"/>
                </a:solidFill>
                <a:latin typeface="Consolas"/>
                <a:cs typeface="Consolas"/>
              </a:rPr>
              <a:t>/p/data/sample.html'</a:t>
            </a:r>
          </a:p>
          <a:p>
            <a:r>
              <a:rPr lang="en-US" altLang="ja-JP" dirty="0">
                <a:solidFill>
                  <a:srgbClr val="000000"/>
                </a:solidFill>
                <a:latin typeface="Consolas"/>
                <a:cs typeface="Consolas"/>
              </a:rPr>
              <a:t>html = urlopen(url)</a:t>
            </a:r>
          </a:p>
          <a:p>
            <a:endParaRPr lang="en-US" altLang="ja-JP" dirty="0">
              <a:solidFill>
                <a:srgbClr val="000000"/>
              </a:solidFill>
              <a:latin typeface="Consolas"/>
              <a:cs typeface="Consolas"/>
            </a:endParaRPr>
          </a:p>
          <a:p>
            <a:r>
              <a:rPr lang="en-US" altLang="ja-JP" dirty="0">
                <a:solidFill>
                  <a:srgbClr val="000000"/>
                </a:solidFill>
                <a:latin typeface="Consolas"/>
                <a:cs typeface="Consolas"/>
              </a:rPr>
              <a:t>encode = html.info().get_content_charset(failobj=</a:t>
            </a:r>
            <a:r>
              <a:rPr lang="en-US" altLang="ja-JP" dirty="0">
                <a:solidFill>
                  <a:srgbClr val="800000"/>
                </a:solidFill>
                <a:latin typeface="Consolas"/>
                <a:cs typeface="Consolas"/>
              </a:rPr>
              <a:t>'utf-8'</a:t>
            </a:r>
            <a:r>
              <a:rPr lang="en-US" altLang="ja-JP" dirty="0">
                <a:solidFill>
                  <a:srgbClr val="000000"/>
                </a:solidFill>
                <a:latin typeface="Consolas"/>
                <a:cs typeface="Consolas"/>
              </a:rPr>
              <a:t>)</a:t>
            </a:r>
          </a:p>
          <a:p>
            <a:endParaRPr lang="en-US" altLang="ja-JP" dirty="0">
              <a:solidFill>
                <a:srgbClr val="000000"/>
              </a:solidFill>
              <a:latin typeface="Consolas"/>
              <a:cs typeface="Consolas"/>
            </a:endParaRPr>
          </a:p>
          <a:p>
            <a:r>
              <a:rPr lang="en-US" altLang="ja-JP" dirty="0">
                <a:solidFill>
                  <a:srgbClr val="000000"/>
                </a:solidFill>
                <a:latin typeface="Consolas"/>
                <a:cs typeface="Consolas"/>
              </a:rPr>
              <a:t>text_byte = html.read()</a:t>
            </a:r>
          </a:p>
          <a:p>
            <a:r>
              <a:rPr lang="en-US" altLang="ja-JP" dirty="0">
                <a:solidFill>
                  <a:srgbClr val="000000"/>
                </a:solidFill>
                <a:latin typeface="Consolas"/>
                <a:cs typeface="Consolas"/>
              </a:rPr>
              <a:t>text = text_byte.decode(encode)</a:t>
            </a:r>
          </a:p>
          <a:p>
            <a:endParaRPr lang="en-US" altLang="ja-JP" dirty="0">
              <a:solidFill>
                <a:srgbClr val="000000"/>
              </a:solidFill>
              <a:latin typeface="Consolas"/>
              <a:cs typeface="Consolas"/>
            </a:endParaRPr>
          </a:p>
          <a:p>
            <a:r>
              <a:rPr lang="en-US" altLang="ja-JP" dirty="0">
                <a:solidFill>
                  <a:srgbClr val="008000"/>
                </a:solidFill>
                <a:latin typeface="Consolas"/>
                <a:cs typeface="Consolas"/>
              </a:rPr>
              <a:t>print</a:t>
            </a:r>
            <a:r>
              <a:rPr lang="en-US" altLang="ja-JP" dirty="0">
                <a:solidFill>
                  <a:srgbClr val="000000"/>
                </a:solidFill>
                <a:latin typeface="Consolas"/>
                <a:cs typeface="Consolas"/>
              </a:rPr>
              <a:t>(text)</a:t>
            </a:r>
            <a:endParaRPr lang="en-US" altLang="ja-JP" sz="2000" dirty="0">
              <a:solidFill>
                <a:srgbClr val="000000"/>
              </a:solidFill>
              <a:latin typeface="Consolas"/>
              <a:cs typeface="Consolas"/>
            </a:endParaRPr>
          </a:p>
        </p:txBody>
      </p:sp>
    </p:spTree>
    <p:extLst>
      <p:ext uri="{BB962C8B-B14F-4D97-AF65-F5344CB8AC3E}">
        <p14:creationId xmlns:p14="http://schemas.microsoft.com/office/powerpoint/2010/main" val="107098694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４</a:t>
            </a:r>
            <a:r>
              <a:rPr lang="ja-JP" altLang="ja-JP" dirty="0"/>
              <a:t>.</a:t>
            </a:r>
            <a:r>
              <a:rPr lang="ja-JP" altLang="en-US" dirty="0"/>
              <a:t> ネットワークとデータ分析</a:t>
            </a:r>
          </a:p>
        </p:txBody>
      </p:sp>
      <p:sp>
        <p:nvSpPr>
          <p:cNvPr id="28675" name="コンテンツ プレースホルダー 2"/>
          <p:cNvSpPr>
            <a:spLocks noGrp="1"/>
          </p:cNvSpPr>
          <p:nvPr>
            <p:ph idx="1"/>
          </p:nvPr>
        </p:nvSpPr>
        <p:spPr/>
        <p:txBody>
          <a:bodyPr>
            <a:normAutofit/>
          </a:bodyPr>
          <a:lstStyle/>
          <a:p>
            <a:r>
              <a:rPr lang="ja-JP" altLang="en-US" dirty="0"/>
              <a:t>潮位データを可視化する</a:t>
            </a:r>
            <a:endParaRPr lang="en-US" altLang="ja-JP" dirty="0"/>
          </a:p>
          <a:p>
            <a:endParaRPr lang="en-US" altLang="ja-JP" dirty="0"/>
          </a:p>
          <a:p>
            <a:pPr lvl="1"/>
            <a:r>
              <a:rPr lang="ja-JP" altLang="en-US"/>
              <a:t>ライトハウスラボ社</a:t>
            </a:r>
            <a:r>
              <a:rPr lang="ja-JP" altLang="en-US" dirty="0"/>
              <a:t>提供の潮位データを取得してみます。</a:t>
            </a:r>
            <a:br>
              <a:rPr lang="ja-JP" altLang="en-US" dirty="0"/>
            </a:br>
            <a:r>
              <a:rPr lang="ja-JP" altLang="en-US" dirty="0"/>
              <a:t>横浜港</a:t>
            </a:r>
            <a:r>
              <a:rPr lang="ja-JP" altLang="en-US"/>
              <a:t>の</a:t>
            </a:r>
            <a:r>
              <a:rPr lang="en-US" altLang="ja-JP" dirty="0"/>
              <a:t>201</a:t>
            </a:r>
            <a:r>
              <a:rPr lang="ja-JP" altLang="en-US"/>
              <a:t>８年</a:t>
            </a:r>
            <a:r>
              <a:rPr lang="en-US" altLang="ja-JP" dirty="0"/>
              <a:t>7</a:t>
            </a:r>
            <a:r>
              <a:rPr lang="ja-JP" altLang="en-US" dirty="0"/>
              <a:t>月１３日のデータを</a:t>
            </a:r>
            <a:r>
              <a:rPr lang="en-US" altLang="ja-JP" dirty="0"/>
              <a:t>HTTP</a:t>
            </a:r>
            <a:r>
              <a:rPr lang="ja-JP" altLang="en-US" dirty="0"/>
              <a:t>通信で取得できます。</a:t>
            </a:r>
            <a:endParaRPr lang="en-US" altLang="ja-JP" dirty="0"/>
          </a:p>
          <a:p>
            <a:pPr lvl="1"/>
            <a:endParaRPr lang="ja-JP" altLang="en-US" dirty="0"/>
          </a:p>
          <a:p>
            <a:pPr lvl="1"/>
            <a:r>
              <a:rPr lang="en-US" altLang="ja-JP" dirty="0"/>
              <a:t>JSON</a:t>
            </a:r>
            <a:r>
              <a:rPr lang="ja-JP" altLang="en-US" dirty="0"/>
              <a:t>形式でデータが取得できます。</a:t>
            </a:r>
          </a:p>
          <a:p>
            <a:pPr marL="457200" lvl="1" indent="0">
              <a:buNone/>
            </a:pPr>
            <a:endParaRPr lang="en-US" altLang="ja-JP" dirty="0"/>
          </a:p>
          <a:p>
            <a:pPr lvl="1"/>
            <a:endParaRPr lang="en-US" altLang="ja-JP" dirty="0"/>
          </a:p>
          <a:p>
            <a:pPr lvl="1"/>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117</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803366663"/>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9291"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spTree>
    <p:extLst>
      <p:ext uri="{BB962C8B-B14F-4D97-AF65-F5344CB8AC3E}">
        <p14:creationId xmlns:p14="http://schemas.microsoft.com/office/powerpoint/2010/main" val="7813257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４</a:t>
            </a:r>
            <a:r>
              <a:rPr lang="ja-JP" altLang="ja-JP" dirty="0"/>
              <a:t>.</a:t>
            </a:r>
            <a:r>
              <a:rPr lang="ja-JP" altLang="en-US" dirty="0"/>
              <a:t> ネットワークとデータ分析</a:t>
            </a:r>
          </a:p>
        </p:txBody>
      </p:sp>
      <p:sp>
        <p:nvSpPr>
          <p:cNvPr id="28675" name="コンテンツ プレースホルダー 2"/>
          <p:cNvSpPr>
            <a:spLocks noGrp="1"/>
          </p:cNvSpPr>
          <p:nvPr>
            <p:ph idx="1"/>
          </p:nvPr>
        </p:nvSpPr>
        <p:spPr/>
        <p:txBody>
          <a:bodyPr>
            <a:normAutofit/>
          </a:bodyPr>
          <a:lstStyle/>
          <a:p>
            <a:r>
              <a:rPr lang="ja-JP" altLang="en-US" dirty="0"/>
              <a:t>データの取得</a:t>
            </a:r>
            <a:endParaRPr lang="en-US" altLang="ja-JP" dirty="0"/>
          </a:p>
          <a:p>
            <a:pPr lvl="1"/>
            <a:r>
              <a:rPr lang="en-US" altLang="ja-JP" dirty="0"/>
              <a:t>HTML</a:t>
            </a:r>
            <a:r>
              <a:rPr lang="ja-JP" altLang="en-US" dirty="0"/>
              <a:t>データを取得するのと同様に取得できます。</a:t>
            </a:r>
            <a:endParaRPr lang="en-US" altLang="ja-JP" dirty="0"/>
          </a:p>
          <a:p>
            <a:pPr marL="457200" lvl="1" indent="0">
              <a:buNone/>
            </a:pPr>
            <a:endParaRPr lang="en-US" altLang="ja-JP" dirty="0"/>
          </a:p>
          <a:p>
            <a:pPr lvl="1"/>
            <a:endParaRPr lang="en-US" altLang="ja-JP" dirty="0"/>
          </a:p>
          <a:p>
            <a:pPr lvl="1"/>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118</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4060637172"/>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10315"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sp>
        <p:nvSpPr>
          <p:cNvPr id="6" name="テキスト ボックス 5"/>
          <p:cNvSpPr txBox="1"/>
          <p:nvPr/>
        </p:nvSpPr>
        <p:spPr>
          <a:xfrm>
            <a:off x="755576" y="2734380"/>
            <a:ext cx="7632848" cy="3456384"/>
          </a:xfrm>
          <a:prstGeom prst="rect">
            <a:avLst/>
          </a:prstGeom>
          <a:noFill/>
          <a:ln>
            <a:solidFill>
              <a:srgbClr val="000000"/>
            </a:solidFill>
          </a:ln>
        </p:spPr>
        <p:txBody>
          <a:bodyPr wrap="square" rtlCol="0">
            <a:noAutofit/>
          </a:bodyPr>
          <a:lstStyle/>
          <a:p>
            <a:r>
              <a:rPr lang="en-US" altLang="ja-JP" dirty="0">
                <a:solidFill>
                  <a:srgbClr val="008000"/>
                </a:solidFill>
                <a:latin typeface="Consolas"/>
                <a:cs typeface="Consolas"/>
              </a:rPr>
              <a:t>from</a:t>
            </a:r>
            <a:r>
              <a:rPr lang="en-US" altLang="ja-JP" dirty="0">
                <a:solidFill>
                  <a:srgbClr val="000000"/>
                </a:solidFill>
                <a:latin typeface="Consolas"/>
                <a:cs typeface="Consolas"/>
              </a:rPr>
              <a:t> urllib.request </a:t>
            </a:r>
            <a:r>
              <a:rPr lang="en-US" altLang="ja-JP" dirty="0">
                <a:solidFill>
                  <a:srgbClr val="008000"/>
                </a:solidFill>
                <a:latin typeface="Consolas"/>
                <a:cs typeface="Consolas"/>
              </a:rPr>
              <a:t>import</a:t>
            </a:r>
            <a:r>
              <a:rPr lang="en-US" altLang="ja-JP" dirty="0">
                <a:solidFill>
                  <a:srgbClr val="000000"/>
                </a:solidFill>
                <a:latin typeface="Consolas"/>
                <a:cs typeface="Consolas"/>
              </a:rPr>
              <a:t> urlopen</a:t>
            </a:r>
          </a:p>
          <a:p>
            <a:endParaRPr lang="en-US" altLang="ja-JP" dirty="0">
              <a:solidFill>
                <a:srgbClr val="000000"/>
              </a:solidFill>
              <a:latin typeface="Consolas"/>
              <a:cs typeface="Consolas"/>
            </a:endParaRPr>
          </a:p>
          <a:p>
            <a:r>
              <a:rPr lang="en-US" altLang="ja-JP" dirty="0">
                <a:solidFill>
                  <a:srgbClr val="000000"/>
                </a:solidFill>
                <a:latin typeface="Consolas"/>
                <a:cs typeface="Consolas"/>
              </a:rPr>
              <a:t>url  = </a:t>
            </a:r>
            <a:r>
              <a:rPr lang="en-US" altLang="ja-JP" dirty="0">
                <a:solidFill>
                  <a:srgbClr val="800000"/>
                </a:solidFill>
                <a:latin typeface="Consolas"/>
                <a:cs typeface="Consolas"/>
              </a:rPr>
              <a:t>'http://153.126.137.238/tide/yokohama/pred/20170713'</a:t>
            </a:r>
          </a:p>
          <a:p>
            <a:r>
              <a:rPr lang="en-US" altLang="ja-JP" dirty="0">
                <a:solidFill>
                  <a:srgbClr val="000000"/>
                </a:solidFill>
                <a:latin typeface="Consolas"/>
                <a:cs typeface="Consolas"/>
              </a:rPr>
              <a:t>html = urlopen(url)</a:t>
            </a:r>
          </a:p>
          <a:p>
            <a:endParaRPr lang="en-US" altLang="ja-JP" dirty="0">
              <a:solidFill>
                <a:srgbClr val="000000"/>
              </a:solidFill>
              <a:latin typeface="Consolas"/>
              <a:cs typeface="Consolas"/>
            </a:endParaRPr>
          </a:p>
          <a:p>
            <a:r>
              <a:rPr lang="en-US" altLang="ja-JP" dirty="0">
                <a:solidFill>
                  <a:srgbClr val="000000"/>
                </a:solidFill>
                <a:latin typeface="Consolas"/>
                <a:cs typeface="Consolas"/>
              </a:rPr>
              <a:t>encode = html.info().get_content_charset(failobj=</a:t>
            </a:r>
            <a:r>
              <a:rPr lang="en-US" altLang="ja-JP" dirty="0">
                <a:solidFill>
                  <a:srgbClr val="800000"/>
                </a:solidFill>
                <a:latin typeface="Consolas"/>
                <a:cs typeface="Consolas"/>
              </a:rPr>
              <a:t>'utf-8'</a:t>
            </a:r>
            <a:r>
              <a:rPr lang="en-US" altLang="ja-JP" dirty="0">
                <a:solidFill>
                  <a:srgbClr val="000000"/>
                </a:solidFill>
                <a:latin typeface="Consolas"/>
                <a:cs typeface="Consolas"/>
              </a:rPr>
              <a:t>)</a:t>
            </a:r>
          </a:p>
          <a:p>
            <a:endParaRPr lang="en-US" altLang="ja-JP" dirty="0">
              <a:solidFill>
                <a:srgbClr val="000000"/>
              </a:solidFill>
              <a:latin typeface="Consolas"/>
              <a:cs typeface="Consolas"/>
            </a:endParaRPr>
          </a:p>
          <a:p>
            <a:r>
              <a:rPr lang="en-US" altLang="ja-JP" dirty="0">
                <a:solidFill>
                  <a:srgbClr val="000000"/>
                </a:solidFill>
                <a:latin typeface="Consolas"/>
                <a:cs typeface="Consolas"/>
              </a:rPr>
              <a:t>text_byte = html.read()</a:t>
            </a:r>
          </a:p>
          <a:p>
            <a:r>
              <a:rPr lang="en-US" altLang="ja-JP" dirty="0">
                <a:solidFill>
                  <a:srgbClr val="000000"/>
                </a:solidFill>
                <a:latin typeface="Consolas"/>
                <a:cs typeface="Consolas"/>
              </a:rPr>
              <a:t>text = text_byte.decode(encode)</a:t>
            </a:r>
          </a:p>
          <a:p>
            <a:endParaRPr lang="en-US" altLang="ja-JP" dirty="0">
              <a:solidFill>
                <a:srgbClr val="000000"/>
              </a:solidFill>
              <a:latin typeface="Consolas"/>
              <a:cs typeface="Consolas"/>
            </a:endParaRPr>
          </a:p>
          <a:p>
            <a:r>
              <a:rPr lang="en-US" altLang="ja-JP" dirty="0">
                <a:solidFill>
                  <a:srgbClr val="008000"/>
                </a:solidFill>
                <a:latin typeface="Consolas"/>
                <a:cs typeface="Consolas"/>
              </a:rPr>
              <a:t>print</a:t>
            </a:r>
            <a:r>
              <a:rPr lang="en-US" altLang="ja-JP" dirty="0">
                <a:solidFill>
                  <a:srgbClr val="000000"/>
                </a:solidFill>
                <a:latin typeface="Consolas"/>
                <a:cs typeface="Consolas"/>
              </a:rPr>
              <a:t>(text)</a:t>
            </a:r>
            <a:endParaRPr lang="en-US" altLang="ja-JP" sz="2000" dirty="0">
              <a:solidFill>
                <a:srgbClr val="000000"/>
              </a:solidFill>
              <a:latin typeface="Consolas"/>
              <a:cs typeface="Consolas"/>
            </a:endParaRPr>
          </a:p>
        </p:txBody>
      </p:sp>
    </p:spTree>
    <p:extLst>
      <p:ext uri="{BB962C8B-B14F-4D97-AF65-F5344CB8AC3E}">
        <p14:creationId xmlns:p14="http://schemas.microsoft.com/office/powerpoint/2010/main" val="2409565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1.4 Python</a:t>
            </a:r>
            <a:r>
              <a:rPr lang="ja-JP" altLang="en-US" dirty="0"/>
              <a:t>の開発環境構築</a:t>
            </a:r>
          </a:p>
        </p:txBody>
      </p:sp>
      <p:sp>
        <p:nvSpPr>
          <p:cNvPr id="28675" name="コンテンツ プレースホルダー 2"/>
          <p:cNvSpPr>
            <a:spLocks noGrp="1"/>
          </p:cNvSpPr>
          <p:nvPr>
            <p:ph idx="1"/>
          </p:nvPr>
        </p:nvSpPr>
        <p:spPr/>
        <p:txBody>
          <a:bodyPr>
            <a:normAutofit fontScale="92500" lnSpcReduction="10000"/>
          </a:bodyPr>
          <a:lstStyle/>
          <a:p>
            <a:r>
              <a:rPr lang="en-US" altLang="ja-JP" dirty="0"/>
              <a:t>Windows</a:t>
            </a:r>
          </a:p>
          <a:p>
            <a:pPr lvl="1"/>
            <a:r>
              <a:rPr lang="en-US" altLang="ja-JP" dirty="0"/>
              <a:t>Python</a:t>
            </a:r>
            <a:r>
              <a:rPr lang="ja-JP" altLang="en-US" dirty="0"/>
              <a:t>はインストールされていません。別途インストールが必要になります。</a:t>
            </a:r>
            <a:endParaRPr lang="en-US" altLang="ja-JP" dirty="0"/>
          </a:p>
          <a:p>
            <a:pPr marL="457200" lvl="1" indent="0">
              <a:buNone/>
            </a:pPr>
            <a:endParaRPr lang="en-US" altLang="ja-JP" dirty="0"/>
          </a:p>
          <a:p>
            <a:r>
              <a:rPr lang="en-US" altLang="ja-JP" dirty="0"/>
              <a:t>MacOS</a:t>
            </a:r>
          </a:p>
          <a:p>
            <a:pPr lvl="1"/>
            <a:r>
              <a:rPr lang="en-US" altLang="ja-JP" dirty="0"/>
              <a:t>Python</a:t>
            </a:r>
            <a:r>
              <a:rPr lang="ja-JP" altLang="en-US" dirty="0"/>
              <a:t>がプリインストールされています。（</a:t>
            </a:r>
            <a:r>
              <a:rPr lang="en-US" altLang="ja-JP" dirty="0"/>
              <a:t>2</a:t>
            </a:r>
            <a:r>
              <a:rPr lang="ja-JP" altLang="en-US" dirty="0"/>
              <a:t>系）</a:t>
            </a:r>
            <a:endParaRPr lang="en-US" altLang="ja-JP" dirty="0"/>
          </a:p>
          <a:p>
            <a:pPr lvl="1"/>
            <a:endParaRPr lang="en-US" altLang="ja-JP" dirty="0"/>
          </a:p>
          <a:p>
            <a:r>
              <a:rPr lang="en-US" altLang="ja-JP" dirty="0"/>
              <a:t>Linux</a:t>
            </a:r>
          </a:p>
          <a:p>
            <a:pPr lvl="1"/>
            <a:r>
              <a:rPr lang="en-US" altLang="ja-JP" dirty="0"/>
              <a:t>CentOS</a:t>
            </a:r>
            <a:r>
              <a:rPr lang="ja-JP" altLang="en-US" dirty="0"/>
              <a:t>や</a:t>
            </a:r>
            <a:r>
              <a:rPr lang="en-US" altLang="ja-JP" dirty="0"/>
              <a:t>Ubuntu</a:t>
            </a:r>
            <a:r>
              <a:rPr lang="ja-JP" altLang="en-US" dirty="0"/>
              <a:t>など主要ディストリビューションにはプリインストールされています。</a:t>
            </a:r>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11</a:t>
            </a:fld>
            <a:endParaRPr lang="en-US" altLang="ja-JP" dirty="0"/>
          </a:p>
        </p:txBody>
      </p:sp>
      <p:sp>
        <p:nvSpPr>
          <p:cNvPr id="5" name="テキスト ボックス 4"/>
          <p:cNvSpPr txBox="1"/>
          <p:nvPr/>
        </p:nvSpPr>
        <p:spPr>
          <a:xfrm>
            <a:off x="3006247" y="2361235"/>
            <a:ext cx="184666" cy="369332"/>
          </a:xfrm>
          <a:prstGeom prst="rect">
            <a:avLst/>
          </a:prstGeom>
          <a:noFill/>
        </p:spPr>
        <p:txBody>
          <a:bodyPr wrap="none" rtlCol="0">
            <a:spAutoFit/>
          </a:bodyPr>
          <a:lstStyle/>
          <a:p>
            <a:endParaRPr kumimoji="1" lang="ja-JP" altLang="en-US" dirty="0"/>
          </a:p>
        </p:txBody>
      </p:sp>
      <p:sp>
        <p:nvSpPr>
          <p:cNvPr id="4" name="フッター プレースホルダー 3"/>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208957869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４</a:t>
            </a:r>
            <a:r>
              <a:rPr lang="ja-JP" altLang="ja-JP" dirty="0"/>
              <a:t>.</a:t>
            </a:r>
            <a:r>
              <a:rPr lang="ja-JP" altLang="en-US" dirty="0"/>
              <a:t> ネットワークとデータ分析</a:t>
            </a:r>
          </a:p>
        </p:txBody>
      </p:sp>
      <p:sp>
        <p:nvSpPr>
          <p:cNvPr id="28675" name="コンテンツ プレースホルダー 2"/>
          <p:cNvSpPr>
            <a:spLocks noGrp="1"/>
          </p:cNvSpPr>
          <p:nvPr>
            <p:ph idx="1"/>
          </p:nvPr>
        </p:nvSpPr>
        <p:spPr/>
        <p:txBody>
          <a:bodyPr>
            <a:normAutofit/>
          </a:bodyPr>
          <a:lstStyle/>
          <a:p>
            <a:r>
              <a:rPr lang="en-US" altLang="ja-JP" dirty="0"/>
              <a:t>JSON</a:t>
            </a:r>
            <a:r>
              <a:rPr lang="ja-JP" altLang="en-US" dirty="0"/>
              <a:t>データ</a:t>
            </a:r>
            <a:endParaRPr lang="en-US" altLang="ja-JP" dirty="0"/>
          </a:p>
          <a:p>
            <a:pPr lvl="1"/>
            <a:r>
              <a:rPr lang="ja-JP" altLang="en-US" dirty="0"/>
              <a:t>以下のような</a:t>
            </a:r>
            <a:r>
              <a:rPr lang="en-US" altLang="ja-JP" dirty="0"/>
              <a:t>JSON</a:t>
            </a:r>
            <a:r>
              <a:rPr lang="ja-JP" altLang="en-US" dirty="0"/>
              <a:t>データが取得できます。</a:t>
            </a:r>
            <a:endParaRPr lang="en-US" altLang="ja-JP" dirty="0"/>
          </a:p>
          <a:p>
            <a:pPr lvl="1"/>
            <a:endParaRPr lang="en-US" altLang="ja-JP" dirty="0"/>
          </a:p>
          <a:p>
            <a:pPr lvl="1"/>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119</a:t>
            </a:fld>
            <a:endParaRPr lang="en-US" altLang="ja-JP" dirty="0"/>
          </a:p>
        </p:txBody>
      </p:sp>
      <p:sp>
        <p:nvSpPr>
          <p:cNvPr id="7" name="フッター プレースホルダー 6"/>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1246517381"/>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11339"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sp>
        <p:nvSpPr>
          <p:cNvPr id="6" name="テキスト ボックス 5"/>
          <p:cNvSpPr txBox="1"/>
          <p:nvPr/>
        </p:nvSpPr>
        <p:spPr>
          <a:xfrm>
            <a:off x="755576" y="2060848"/>
            <a:ext cx="7632848" cy="3168352"/>
          </a:xfrm>
          <a:prstGeom prst="rect">
            <a:avLst/>
          </a:prstGeom>
          <a:noFill/>
          <a:ln>
            <a:solidFill>
              <a:srgbClr val="000000"/>
            </a:solidFill>
          </a:ln>
        </p:spPr>
        <p:txBody>
          <a:bodyPr wrap="square" rtlCol="0">
            <a:noAutofit/>
          </a:bodyPr>
          <a:lstStyle/>
          <a:p>
            <a:r>
              <a:rPr lang="mr-IN" altLang="ja-JP" dirty="0">
                <a:solidFill>
                  <a:srgbClr val="000000"/>
                </a:solidFill>
                <a:latin typeface="Consolas"/>
                <a:cs typeface="Consolas"/>
              </a:rPr>
              <a:t>{  "Location": "QS",   </a:t>
            </a:r>
            <a:endParaRPr lang="en-US" altLang="ja-JP" dirty="0">
              <a:solidFill>
                <a:srgbClr val="000000"/>
              </a:solidFill>
              <a:latin typeface="Consolas"/>
              <a:cs typeface="Consolas"/>
            </a:endParaRPr>
          </a:p>
          <a:p>
            <a:r>
              <a:rPr lang="en-US" altLang="ja-JP" dirty="0">
                <a:solidFill>
                  <a:srgbClr val="000000"/>
                </a:solidFill>
                <a:latin typeface="Consolas"/>
                <a:cs typeface="Consolas"/>
              </a:rPr>
              <a:t>	</a:t>
            </a:r>
            <a:r>
              <a:rPr lang="mr-IN" altLang="ja-JP" dirty="0">
                <a:solidFill>
                  <a:srgbClr val="000000"/>
                </a:solidFill>
                <a:latin typeface="Consolas"/>
                <a:cs typeface="Consolas"/>
              </a:rPr>
              <a:t>"data": [    </a:t>
            </a:r>
            <a:endParaRPr lang="en-US" altLang="ja-JP" dirty="0">
              <a:solidFill>
                <a:srgbClr val="000000"/>
              </a:solidFill>
              <a:latin typeface="Consolas"/>
              <a:cs typeface="Consolas"/>
            </a:endParaRPr>
          </a:p>
          <a:p>
            <a:r>
              <a:rPr lang="en-US" altLang="ja-JP" dirty="0">
                <a:solidFill>
                  <a:srgbClr val="000000"/>
                </a:solidFill>
                <a:latin typeface="Consolas"/>
                <a:cs typeface="Consolas"/>
              </a:rPr>
              <a:t>	</a:t>
            </a:r>
            <a:r>
              <a:rPr lang="mr-IN" altLang="ja-JP" dirty="0">
                <a:solidFill>
                  <a:srgbClr val="000000"/>
                </a:solidFill>
                <a:latin typeface="Consolas"/>
                <a:cs typeface="Consolas"/>
              </a:rPr>
              <a:t>{      "datetime": "201707130000",</a:t>
            </a:r>
            <a:endParaRPr lang="en-US" altLang="ja-JP" dirty="0">
              <a:solidFill>
                <a:srgbClr val="000000"/>
              </a:solidFill>
              <a:latin typeface="Consolas"/>
              <a:cs typeface="Consolas"/>
            </a:endParaRPr>
          </a:p>
          <a:p>
            <a:r>
              <a:rPr lang="en-US" altLang="ja-JP" dirty="0">
                <a:solidFill>
                  <a:srgbClr val="000000"/>
                </a:solidFill>
                <a:latin typeface="Consolas"/>
                <a:cs typeface="Consolas"/>
              </a:rPr>
              <a:t>	</a:t>
            </a:r>
            <a:r>
              <a:rPr lang="mr-IN" altLang="ja-JP" dirty="0">
                <a:solidFill>
                  <a:srgbClr val="000000"/>
                </a:solidFill>
                <a:latin typeface="Consolas"/>
                <a:cs typeface="Consolas"/>
              </a:rPr>
              <a:t>       "level": "102",       </a:t>
            </a:r>
            <a:endParaRPr lang="en-US" altLang="ja-JP" dirty="0">
              <a:solidFill>
                <a:srgbClr val="000000"/>
              </a:solidFill>
              <a:latin typeface="Consolas"/>
              <a:cs typeface="Consolas"/>
            </a:endParaRPr>
          </a:p>
          <a:p>
            <a:r>
              <a:rPr lang="en-US" altLang="ja-JP" dirty="0">
                <a:solidFill>
                  <a:srgbClr val="000000"/>
                </a:solidFill>
                <a:latin typeface="Consolas"/>
                <a:cs typeface="Consolas"/>
              </a:rPr>
              <a:t>		</a:t>
            </a:r>
            <a:r>
              <a:rPr lang="mr-IN" altLang="ja-JP" dirty="0">
                <a:solidFill>
                  <a:srgbClr val="000000"/>
                </a:solidFill>
                <a:latin typeface="Consolas"/>
                <a:cs typeface="Consolas"/>
              </a:rPr>
              <a:t>"type": "Astronomical"  </a:t>
            </a:r>
            <a:endParaRPr lang="en-US" altLang="ja-JP" dirty="0">
              <a:solidFill>
                <a:srgbClr val="000000"/>
              </a:solidFill>
              <a:latin typeface="Consolas"/>
              <a:cs typeface="Consolas"/>
            </a:endParaRPr>
          </a:p>
          <a:p>
            <a:r>
              <a:rPr lang="en-US" altLang="ja-JP" dirty="0">
                <a:solidFill>
                  <a:srgbClr val="000000"/>
                </a:solidFill>
                <a:latin typeface="Consolas"/>
                <a:cs typeface="Consolas"/>
              </a:rPr>
              <a:t>	</a:t>
            </a:r>
            <a:r>
              <a:rPr lang="mr-IN" altLang="ja-JP" dirty="0">
                <a:solidFill>
                  <a:srgbClr val="000000"/>
                </a:solidFill>
                <a:latin typeface="Consolas"/>
                <a:cs typeface="Consolas"/>
              </a:rPr>
              <a:t>  },     </a:t>
            </a:r>
            <a:endParaRPr lang="en-US" altLang="ja-JP" dirty="0">
              <a:solidFill>
                <a:srgbClr val="000000"/>
              </a:solidFill>
              <a:latin typeface="Consolas"/>
              <a:cs typeface="Consolas"/>
            </a:endParaRPr>
          </a:p>
          <a:p>
            <a:r>
              <a:rPr lang="en-US" altLang="ja-JP" dirty="0">
                <a:solidFill>
                  <a:srgbClr val="000000"/>
                </a:solidFill>
                <a:latin typeface="Consolas"/>
                <a:cs typeface="Consolas"/>
              </a:rPr>
              <a:t>	</a:t>
            </a:r>
            <a:r>
              <a:rPr lang="mr-IN" altLang="ja-JP" dirty="0">
                <a:solidFill>
                  <a:srgbClr val="000000"/>
                </a:solidFill>
                <a:latin typeface="Consolas"/>
                <a:cs typeface="Consolas"/>
              </a:rPr>
              <a:t>{      "datetime": "201707130100", </a:t>
            </a:r>
            <a:endParaRPr lang="en-US" altLang="ja-JP" dirty="0">
              <a:solidFill>
                <a:srgbClr val="000000"/>
              </a:solidFill>
              <a:latin typeface="Consolas"/>
              <a:cs typeface="Consolas"/>
            </a:endParaRPr>
          </a:p>
          <a:p>
            <a:r>
              <a:rPr lang="en-US" altLang="ja-JP" dirty="0">
                <a:solidFill>
                  <a:srgbClr val="000000"/>
                </a:solidFill>
                <a:latin typeface="Consolas"/>
                <a:cs typeface="Consolas"/>
              </a:rPr>
              <a:t>	</a:t>
            </a:r>
            <a:r>
              <a:rPr lang="ja-JP" altLang="en-US" dirty="0">
                <a:solidFill>
                  <a:srgbClr val="000000"/>
                </a:solidFill>
                <a:latin typeface="Consolas"/>
                <a:cs typeface="Consolas"/>
              </a:rPr>
              <a:t>　　　</a:t>
            </a:r>
            <a:r>
              <a:rPr lang="mr-IN" altLang="ja-JP" dirty="0">
                <a:solidFill>
                  <a:srgbClr val="000000"/>
                </a:solidFill>
                <a:latin typeface="Consolas"/>
                <a:cs typeface="Consolas"/>
              </a:rPr>
              <a:t>      "level": " 93",     </a:t>
            </a:r>
            <a:endParaRPr lang="en-US" altLang="ja-JP" dirty="0">
              <a:solidFill>
                <a:srgbClr val="000000"/>
              </a:solidFill>
              <a:latin typeface="Consolas"/>
              <a:cs typeface="Consolas"/>
            </a:endParaRPr>
          </a:p>
          <a:p>
            <a:r>
              <a:rPr lang="en-US" altLang="ja-JP" dirty="0">
                <a:solidFill>
                  <a:srgbClr val="000000"/>
                </a:solidFill>
                <a:latin typeface="Consolas"/>
                <a:cs typeface="Consolas"/>
              </a:rPr>
              <a:t>		</a:t>
            </a:r>
            <a:r>
              <a:rPr lang="mr-IN" altLang="ja-JP" dirty="0">
                <a:solidFill>
                  <a:srgbClr val="000000"/>
                </a:solidFill>
                <a:latin typeface="Consolas"/>
                <a:cs typeface="Consolas"/>
              </a:rPr>
              <a:t>"type": "Astronomical"    },</a:t>
            </a:r>
            <a:endParaRPr lang="en-US" altLang="ja-JP" dirty="0">
              <a:solidFill>
                <a:srgbClr val="000000"/>
              </a:solidFill>
              <a:latin typeface="Consolas"/>
              <a:cs typeface="Consolas"/>
            </a:endParaRPr>
          </a:p>
          <a:p>
            <a:endParaRPr lang="en-US" altLang="ja-JP" dirty="0">
              <a:solidFill>
                <a:srgbClr val="000000"/>
              </a:solidFill>
              <a:latin typeface="Consolas"/>
              <a:cs typeface="Consolas"/>
            </a:endParaRPr>
          </a:p>
          <a:p>
            <a:r>
              <a:rPr lang="ja-JP" altLang="en-US" dirty="0">
                <a:solidFill>
                  <a:srgbClr val="000000"/>
                </a:solidFill>
                <a:latin typeface="Consolas"/>
                <a:cs typeface="Consolas"/>
              </a:rPr>
              <a:t>・・・・・</a:t>
            </a:r>
            <a:r>
              <a:rPr lang="mr-IN" altLang="ja-JP" dirty="0">
                <a:solidFill>
                  <a:srgbClr val="000000"/>
                </a:solidFill>
                <a:latin typeface="Consolas"/>
                <a:cs typeface="Consolas"/>
              </a:rPr>
              <a:t> </a:t>
            </a:r>
            <a:endParaRPr lang="en-US" altLang="ja-JP" sz="2000" dirty="0">
              <a:solidFill>
                <a:srgbClr val="000000"/>
              </a:solidFill>
              <a:latin typeface="Consolas"/>
              <a:cs typeface="Consolas"/>
            </a:endParaRPr>
          </a:p>
        </p:txBody>
      </p:sp>
      <p:sp>
        <p:nvSpPr>
          <p:cNvPr id="5" name="テキスト ボックス 4"/>
          <p:cNvSpPr txBox="1"/>
          <p:nvPr/>
        </p:nvSpPr>
        <p:spPr>
          <a:xfrm>
            <a:off x="755576" y="5373216"/>
            <a:ext cx="7560840" cy="1008112"/>
          </a:xfrm>
          <a:prstGeom prst="rect">
            <a:avLst/>
          </a:prstGeom>
          <a:noFill/>
          <a:ln>
            <a:noFill/>
          </a:ln>
        </p:spPr>
        <p:txBody>
          <a:bodyPr wrap="square" rtlCol="0">
            <a:noAutofit/>
          </a:bodyPr>
          <a:lstStyle/>
          <a:p>
            <a:pPr>
              <a:lnSpc>
                <a:spcPct val="150000"/>
              </a:lnSpc>
            </a:pPr>
            <a:r>
              <a:rPr lang="en-US" altLang="ja-JP" dirty="0"/>
              <a:t>JSON</a:t>
            </a:r>
            <a:r>
              <a:rPr lang="ja-JP" altLang="en-US" dirty="0"/>
              <a:t>データの</a:t>
            </a:r>
            <a:r>
              <a:rPr lang="en-US" altLang="ja-JP" dirty="0"/>
              <a:t>level</a:t>
            </a:r>
            <a:r>
              <a:rPr lang="ja-JP" altLang="en-US" dirty="0"/>
              <a:t>の値が潮位を示している。</a:t>
            </a:r>
            <a:endParaRPr lang="en-US" altLang="ja-JP" dirty="0"/>
          </a:p>
          <a:p>
            <a:pPr>
              <a:lnSpc>
                <a:spcPct val="150000"/>
              </a:lnSpc>
            </a:pPr>
            <a:r>
              <a:rPr lang="ja-JP" altLang="en-US" dirty="0"/>
              <a:t>この値を</a:t>
            </a:r>
            <a:r>
              <a:rPr lang="en-US" altLang="ja-JP" dirty="0"/>
              <a:t>Numpy</a:t>
            </a:r>
            <a:r>
              <a:rPr lang="ja-JP" altLang="en-US" dirty="0"/>
              <a:t>の配列に代入して グラフ表示する。</a:t>
            </a:r>
            <a:endParaRPr kumimoji="1" lang="ja-JP" altLang="en-US" dirty="0">
              <a:solidFill>
                <a:srgbClr val="000000"/>
              </a:solidFill>
              <a:latin typeface="Consolas"/>
              <a:cs typeface="Consolas"/>
            </a:endParaRPr>
          </a:p>
        </p:txBody>
      </p:sp>
    </p:spTree>
    <p:extLst>
      <p:ext uri="{BB962C8B-B14F-4D97-AF65-F5344CB8AC3E}">
        <p14:creationId xmlns:p14="http://schemas.microsoft.com/office/powerpoint/2010/main" val="150278011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４</a:t>
            </a:r>
            <a:r>
              <a:rPr lang="ja-JP" altLang="ja-JP" dirty="0"/>
              <a:t>.</a:t>
            </a:r>
            <a:r>
              <a:rPr lang="ja-JP" altLang="en-US" dirty="0"/>
              <a:t> ネットワークとデータ分析</a:t>
            </a:r>
          </a:p>
        </p:txBody>
      </p:sp>
      <p:sp>
        <p:nvSpPr>
          <p:cNvPr id="28675" name="コンテンツ プレースホルダー 2"/>
          <p:cNvSpPr>
            <a:spLocks noGrp="1"/>
          </p:cNvSpPr>
          <p:nvPr>
            <p:ph idx="1"/>
          </p:nvPr>
        </p:nvSpPr>
        <p:spPr/>
        <p:txBody>
          <a:bodyPr>
            <a:normAutofit/>
          </a:bodyPr>
          <a:lstStyle/>
          <a:p>
            <a:r>
              <a:rPr lang="en-US" altLang="ja-JP" dirty="0"/>
              <a:t>JSON</a:t>
            </a:r>
            <a:r>
              <a:rPr lang="ja-JP" altLang="en-US" dirty="0"/>
              <a:t>データからグラフの作成</a:t>
            </a:r>
            <a:endParaRPr lang="en-US" altLang="ja-JP" dirty="0"/>
          </a:p>
          <a:p>
            <a:pPr lvl="1"/>
            <a:r>
              <a:rPr lang="ja-JP" altLang="en-US" dirty="0"/>
              <a:t>ＪＳＯＮデータからグラフ作成のプログラム例</a:t>
            </a:r>
            <a:endParaRPr lang="en-US" altLang="ja-JP" dirty="0"/>
          </a:p>
          <a:p>
            <a:pPr lvl="1"/>
            <a:endParaRPr lang="en-US" altLang="ja-JP" dirty="0"/>
          </a:p>
          <a:p>
            <a:pPr lvl="1"/>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120</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2748210221"/>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12363"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sp>
        <p:nvSpPr>
          <p:cNvPr id="6" name="テキスト ボックス 5"/>
          <p:cNvSpPr txBox="1"/>
          <p:nvPr/>
        </p:nvSpPr>
        <p:spPr>
          <a:xfrm>
            <a:off x="683568" y="2366984"/>
            <a:ext cx="7632848" cy="3798320"/>
          </a:xfrm>
          <a:prstGeom prst="rect">
            <a:avLst/>
          </a:prstGeom>
          <a:noFill/>
          <a:ln>
            <a:solidFill>
              <a:srgbClr val="000000"/>
            </a:solidFill>
          </a:ln>
        </p:spPr>
        <p:txBody>
          <a:bodyPr wrap="square" rtlCol="0">
            <a:noAutofit/>
          </a:bodyPr>
          <a:lstStyle/>
          <a:p>
            <a:r>
              <a:rPr lang="en-US" altLang="ja-JP" sz="1600" dirty="0">
                <a:solidFill>
                  <a:srgbClr val="008000"/>
                </a:solidFill>
                <a:latin typeface="Consolas"/>
                <a:cs typeface="Consolas"/>
              </a:rPr>
              <a:t>import</a:t>
            </a:r>
            <a:r>
              <a:rPr lang="en-US" altLang="ja-JP" sz="1600" dirty="0">
                <a:solidFill>
                  <a:srgbClr val="000000"/>
                </a:solidFill>
                <a:latin typeface="Consolas"/>
                <a:cs typeface="Consolas"/>
              </a:rPr>
              <a:t> numpy </a:t>
            </a:r>
            <a:r>
              <a:rPr lang="en-US" altLang="ja-JP" sz="1600" dirty="0">
                <a:solidFill>
                  <a:srgbClr val="008000"/>
                </a:solidFill>
                <a:latin typeface="Consolas"/>
                <a:cs typeface="Consolas"/>
              </a:rPr>
              <a:t>as</a:t>
            </a:r>
            <a:r>
              <a:rPr lang="en-US" altLang="ja-JP" sz="1600" dirty="0">
                <a:solidFill>
                  <a:srgbClr val="000000"/>
                </a:solidFill>
                <a:latin typeface="Consolas"/>
                <a:cs typeface="Consolas"/>
              </a:rPr>
              <a:t> np</a:t>
            </a:r>
          </a:p>
          <a:p>
            <a:r>
              <a:rPr lang="en-US" altLang="ja-JP" sz="1600" dirty="0">
                <a:solidFill>
                  <a:srgbClr val="008000"/>
                </a:solidFill>
                <a:latin typeface="Consolas"/>
                <a:cs typeface="Consolas"/>
              </a:rPr>
              <a:t>import</a:t>
            </a:r>
            <a:r>
              <a:rPr lang="en-US" altLang="ja-JP" sz="1600" dirty="0">
                <a:solidFill>
                  <a:srgbClr val="000000"/>
                </a:solidFill>
                <a:latin typeface="Consolas"/>
                <a:cs typeface="Consolas"/>
              </a:rPr>
              <a:t> matplotlib.pyplot </a:t>
            </a:r>
            <a:r>
              <a:rPr lang="en-US" altLang="ja-JP" sz="1600" dirty="0">
                <a:solidFill>
                  <a:srgbClr val="008000"/>
                </a:solidFill>
                <a:latin typeface="Consolas"/>
                <a:cs typeface="Consolas"/>
              </a:rPr>
              <a:t>as</a:t>
            </a:r>
            <a:r>
              <a:rPr lang="en-US" altLang="ja-JP" sz="1600" dirty="0">
                <a:solidFill>
                  <a:srgbClr val="000000"/>
                </a:solidFill>
                <a:latin typeface="Consolas"/>
                <a:cs typeface="Consolas"/>
              </a:rPr>
              <a:t> </a:t>
            </a:r>
            <a:r>
              <a:rPr lang="en-US" altLang="ja-JP" sz="1600" dirty="0" err="1">
                <a:solidFill>
                  <a:srgbClr val="000000"/>
                </a:solidFill>
                <a:latin typeface="Consolas"/>
                <a:cs typeface="Consolas"/>
              </a:rPr>
              <a:t>plt</a:t>
            </a:r>
            <a:endParaRPr lang="en-US" altLang="ja-JP" sz="1600" dirty="0">
              <a:solidFill>
                <a:srgbClr val="000000"/>
              </a:solidFill>
              <a:latin typeface="Consolas"/>
              <a:cs typeface="Consolas"/>
            </a:endParaRPr>
          </a:p>
          <a:p>
            <a:r>
              <a:rPr lang="en-US" altLang="ja-JP" sz="1600" dirty="0">
                <a:solidFill>
                  <a:srgbClr val="008000"/>
                </a:solidFill>
                <a:latin typeface="Consolas"/>
                <a:cs typeface="Consolas"/>
              </a:rPr>
              <a:t>import</a:t>
            </a:r>
            <a:r>
              <a:rPr lang="en-US" altLang="ja-JP" sz="1600" dirty="0">
                <a:solidFill>
                  <a:srgbClr val="000000"/>
                </a:solidFill>
                <a:latin typeface="Consolas"/>
                <a:cs typeface="Consolas"/>
              </a:rPr>
              <a:t> urllib.request</a:t>
            </a:r>
          </a:p>
          <a:p>
            <a:r>
              <a:rPr lang="en-US" altLang="ja-JP" sz="1600" dirty="0">
                <a:solidFill>
                  <a:srgbClr val="008000"/>
                </a:solidFill>
                <a:latin typeface="Consolas"/>
                <a:cs typeface="Consolas"/>
              </a:rPr>
              <a:t>import</a:t>
            </a:r>
            <a:r>
              <a:rPr lang="en-US" altLang="ja-JP" sz="1600" dirty="0">
                <a:solidFill>
                  <a:srgbClr val="000000"/>
                </a:solidFill>
                <a:latin typeface="Consolas"/>
                <a:cs typeface="Consolas"/>
              </a:rPr>
              <a:t> json</a:t>
            </a:r>
          </a:p>
          <a:p>
            <a:endParaRPr lang="en-US" altLang="ja-JP" sz="1600" dirty="0">
              <a:solidFill>
                <a:srgbClr val="000000"/>
              </a:solidFill>
              <a:latin typeface="Consolas"/>
              <a:cs typeface="Consolas"/>
            </a:endParaRPr>
          </a:p>
          <a:p>
            <a:endParaRPr lang="en-US" altLang="ja-JP" sz="1600" dirty="0">
              <a:solidFill>
                <a:srgbClr val="000000"/>
              </a:solidFill>
              <a:latin typeface="Consolas"/>
              <a:cs typeface="Consolas"/>
            </a:endParaRPr>
          </a:p>
          <a:p>
            <a:r>
              <a:rPr lang="en-US" altLang="ja-JP" sz="1600" dirty="0">
                <a:solidFill>
                  <a:srgbClr val="000000"/>
                </a:solidFill>
                <a:latin typeface="Consolas"/>
                <a:cs typeface="Consolas"/>
              </a:rPr>
              <a:t>url = </a:t>
            </a:r>
            <a:r>
              <a:rPr lang="en-US" altLang="ja-JP" sz="1600" dirty="0">
                <a:solidFill>
                  <a:srgbClr val="800000"/>
                </a:solidFill>
                <a:latin typeface="Consolas"/>
                <a:cs typeface="Consolas"/>
              </a:rPr>
              <a:t>'http://153.126.137.238/tide/yokohama/pred/20170703'</a:t>
            </a:r>
          </a:p>
          <a:p>
            <a:r>
              <a:rPr lang="en-US" altLang="ja-JP" sz="1600" dirty="0">
                <a:solidFill>
                  <a:srgbClr val="000000"/>
                </a:solidFill>
                <a:latin typeface="Consolas"/>
                <a:cs typeface="Consolas"/>
              </a:rPr>
              <a:t>f = urllib.request.urlopen(url)</a:t>
            </a:r>
          </a:p>
          <a:p>
            <a:r>
              <a:rPr lang="en-US" altLang="ja-JP" sz="1600" dirty="0">
                <a:solidFill>
                  <a:srgbClr val="000000"/>
                </a:solidFill>
                <a:latin typeface="Consolas"/>
                <a:cs typeface="Consolas"/>
              </a:rPr>
              <a:t>jsonData = json.loads(</a:t>
            </a:r>
            <a:r>
              <a:rPr lang="en-US" altLang="ja-JP" sz="1600" dirty="0" err="1">
                <a:solidFill>
                  <a:srgbClr val="000000"/>
                </a:solidFill>
                <a:latin typeface="Consolas"/>
                <a:cs typeface="Consolas"/>
              </a:rPr>
              <a:t>f.read</a:t>
            </a:r>
            <a:r>
              <a:rPr lang="en-US" altLang="ja-JP" sz="1600" dirty="0">
                <a:solidFill>
                  <a:srgbClr val="000000"/>
                </a:solidFill>
                <a:latin typeface="Consolas"/>
                <a:cs typeface="Consolas"/>
              </a:rPr>
              <a:t>().decode(</a:t>
            </a:r>
            <a:r>
              <a:rPr lang="en-US" altLang="ja-JP" sz="1600" dirty="0">
                <a:solidFill>
                  <a:srgbClr val="800000"/>
                </a:solidFill>
                <a:latin typeface="Consolas"/>
                <a:cs typeface="Consolas"/>
              </a:rPr>
              <a:t>'utf-8'</a:t>
            </a:r>
            <a:r>
              <a:rPr lang="en-US" altLang="ja-JP" sz="1600" dirty="0">
                <a:solidFill>
                  <a:srgbClr val="000000"/>
                </a:solidFill>
                <a:latin typeface="Consolas"/>
                <a:cs typeface="Consolas"/>
              </a:rPr>
              <a:t>))</a:t>
            </a:r>
          </a:p>
          <a:p>
            <a:r>
              <a:rPr lang="en-US" altLang="ja-JP" sz="1600" dirty="0">
                <a:solidFill>
                  <a:srgbClr val="000000"/>
                </a:solidFill>
                <a:latin typeface="Consolas"/>
                <a:cs typeface="Consolas"/>
              </a:rPr>
              <a:t>#print (jsonData)</a:t>
            </a:r>
          </a:p>
          <a:p>
            <a:r>
              <a:rPr lang="en-US" altLang="ja-JP" sz="1600" dirty="0">
                <a:solidFill>
                  <a:srgbClr val="000000"/>
                </a:solidFill>
                <a:latin typeface="Consolas"/>
                <a:cs typeface="Consolas"/>
              </a:rPr>
              <a:t>x = np.arange(24)</a:t>
            </a:r>
          </a:p>
          <a:p>
            <a:r>
              <a:rPr lang="en-US" altLang="ja-JP" sz="1600" dirty="0">
                <a:solidFill>
                  <a:srgbClr val="000000"/>
                </a:solidFill>
                <a:latin typeface="Consolas"/>
                <a:cs typeface="Consolas"/>
              </a:rPr>
              <a:t>y = []</a:t>
            </a:r>
          </a:p>
          <a:p>
            <a:endParaRPr lang="en-US" altLang="ja-JP" sz="1600" dirty="0">
              <a:solidFill>
                <a:srgbClr val="000000"/>
              </a:solidFill>
              <a:latin typeface="Consolas"/>
              <a:cs typeface="Consolas"/>
            </a:endParaRPr>
          </a:p>
          <a:p>
            <a:r>
              <a:rPr lang="en-US" altLang="ja-JP" sz="1600" dirty="0">
                <a:solidFill>
                  <a:srgbClr val="008000"/>
                </a:solidFill>
                <a:latin typeface="Consolas"/>
                <a:cs typeface="Consolas"/>
              </a:rPr>
              <a:t>for</a:t>
            </a:r>
            <a:r>
              <a:rPr lang="en-US" altLang="ja-JP" sz="1600" dirty="0">
                <a:solidFill>
                  <a:srgbClr val="000000"/>
                </a:solidFill>
                <a:latin typeface="Consolas"/>
                <a:cs typeface="Consolas"/>
              </a:rPr>
              <a:t> data </a:t>
            </a:r>
            <a:r>
              <a:rPr lang="en-US" altLang="ja-JP" sz="1600" dirty="0">
                <a:solidFill>
                  <a:srgbClr val="008000"/>
                </a:solidFill>
                <a:latin typeface="Consolas"/>
                <a:cs typeface="Consolas"/>
              </a:rPr>
              <a:t>in</a:t>
            </a:r>
            <a:r>
              <a:rPr lang="en-US" altLang="ja-JP" sz="1600" dirty="0">
                <a:solidFill>
                  <a:srgbClr val="000000"/>
                </a:solidFill>
                <a:latin typeface="Consolas"/>
                <a:cs typeface="Consolas"/>
              </a:rPr>
              <a:t> jsonData['data']:</a:t>
            </a:r>
          </a:p>
          <a:p>
            <a:r>
              <a:rPr lang="en-US" altLang="ja-JP" sz="1600" dirty="0">
                <a:solidFill>
                  <a:srgbClr val="000000"/>
                </a:solidFill>
                <a:latin typeface="Consolas"/>
                <a:cs typeface="Consolas"/>
              </a:rPr>
              <a:t>     </a:t>
            </a:r>
            <a:r>
              <a:rPr lang="en-US" altLang="ja-JP" sz="1600" dirty="0" err="1">
                <a:solidFill>
                  <a:srgbClr val="000000"/>
                </a:solidFill>
                <a:latin typeface="Consolas"/>
                <a:cs typeface="Consolas"/>
              </a:rPr>
              <a:t>y.append</a:t>
            </a:r>
            <a:r>
              <a:rPr lang="en-US" altLang="ja-JP" sz="1600" dirty="0">
                <a:solidFill>
                  <a:srgbClr val="000000"/>
                </a:solidFill>
                <a:latin typeface="Consolas"/>
                <a:cs typeface="Consolas"/>
              </a:rPr>
              <a:t>(data['level'])</a:t>
            </a:r>
          </a:p>
          <a:p>
            <a:endParaRPr lang="en-US" altLang="ja-JP" sz="1600" dirty="0">
              <a:solidFill>
                <a:srgbClr val="000000"/>
              </a:solidFill>
              <a:latin typeface="Consolas"/>
              <a:cs typeface="Consolas"/>
            </a:endParaRPr>
          </a:p>
          <a:p>
            <a:endParaRPr lang="en-US" altLang="ja-JP" sz="1600" dirty="0">
              <a:solidFill>
                <a:srgbClr val="000000"/>
              </a:solidFill>
              <a:latin typeface="Consolas"/>
              <a:cs typeface="Consolas"/>
            </a:endParaRPr>
          </a:p>
        </p:txBody>
      </p:sp>
      <p:sp>
        <p:nvSpPr>
          <p:cNvPr id="7" name="テキスト ボックス 6"/>
          <p:cNvSpPr txBox="1"/>
          <p:nvPr/>
        </p:nvSpPr>
        <p:spPr>
          <a:xfrm>
            <a:off x="5940152" y="5301208"/>
            <a:ext cx="1872208" cy="576064"/>
          </a:xfrm>
          <a:prstGeom prst="rect">
            <a:avLst/>
          </a:prstGeom>
          <a:noFill/>
          <a:ln>
            <a:solidFill>
              <a:srgbClr val="FF0000"/>
            </a:solidFill>
          </a:ln>
        </p:spPr>
        <p:txBody>
          <a:bodyPr wrap="square" rtlCol="0">
            <a:noAutofit/>
          </a:bodyPr>
          <a:lstStyle/>
          <a:p>
            <a:pPr>
              <a:lnSpc>
                <a:spcPct val="150000"/>
              </a:lnSpc>
            </a:pPr>
            <a:r>
              <a:rPr kumimoji="1" lang="ja-JP" altLang="en-US" dirty="0">
                <a:solidFill>
                  <a:srgbClr val="FF0000"/>
                </a:solidFill>
                <a:latin typeface="Consolas"/>
                <a:cs typeface="Consolas"/>
              </a:rPr>
              <a:t>次ページへ続く</a:t>
            </a:r>
          </a:p>
        </p:txBody>
      </p:sp>
    </p:spTree>
    <p:extLst>
      <p:ext uri="{BB962C8B-B14F-4D97-AF65-F5344CB8AC3E}">
        <p14:creationId xmlns:p14="http://schemas.microsoft.com/office/powerpoint/2010/main" val="387493099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４</a:t>
            </a:r>
            <a:r>
              <a:rPr lang="ja-JP" altLang="ja-JP" dirty="0"/>
              <a:t>.</a:t>
            </a:r>
            <a:r>
              <a:rPr lang="ja-JP" altLang="en-US" dirty="0"/>
              <a:t> ネットワークとデータ分析</a:t>
            </a:r>
          </a:p>
        </p:txBody>
      </p:sp>
      <p:sp>
        <p:nvSpPr>
          <p:cNvPr id="28675" name="コンテンツ プレースホルダー 2"/>
          <p:cNvSpPr>
            <a:spLocks noGrp="1"/>
          </p:cNvSpPr>
          <p:nvPr>
            <p:ph idx="1"/>
          </p:nvPr>
        </p:nvSpPr>
        <p:spPr/>
        <p:txBody>
          <a:bodyPr>
            <a:normAutofit/>
          </a:bodyPr>
          <a:lstStyle/>
          <a:p>
            <a:r>
              <a:rPr lang="en-US" altLang="ja-JP" dirty="0"/>
              <a:t>JSON</a:t>
            </a:r>
            <a:r>
              <a:rPr lang="ja-JP" altLang="en-US" dirty="0"/>
              <a:t>データからグラフの作成</a:t>
            </a:r>
            <a:endParaRPr lang="en-US" altLang="ja-JP" dirty="0"/>
          </a:p>
          <a:p>
            <a:pPr lvl="1"/>
            <a:r>
              <a:rPr lang="ja-JP" altLang="en-US" dirty="0"/>
              <a:t>ＪＳＯＮデータからグラフ作成のプログラム例</a:t>
            </a:r>
            <a:endParaRPr lang="en-US" altLang="ja-JP" dirty="0"/>
          </a:p>
          <a:p>
            <a:pPr lvl="1"/>
            <a:endParaRPr lang="en-US" altLang="ja-JP" dirty="0"/>
          </a:p>
          <a:p>
            <a:pPr lvl="1"/>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121</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534876801"/>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13387"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sp>
        <p:nvSpPr>
          <p:cNvPr id="6" name="テキスト ボックス 5"/>
          <p:cNvSpPr txBox="1"/>
          <p:nvPr/>
        </p:nvSpPr>
        <p:spPr>
          <a:xfrm>
            <a:off x="698426" y="2446332"/>
            <a:ext cx="7632848" cy="2592288"/>
          </a:xfrm>
          <a:prstGeom prst="rect">
            <a:avLst/>
          </a:prstGeom>
          <a:noFill/>
          <a:ln>
            <a:solidFill>
              <a:srgbClr val="000000"/>
            </a:solidFill>
          </a:ln>
        </p:spPr>
        <p:txBody>
          <a:bodyPr wrap="square" rtlCol="0">
            <a:noAutofit/>
          </a:bodyPr>
          <a:lstStyle/>
          <a:p>
            <a:r>
              <a:rPr lang="en-US" altLang="ja-JP" dirty="0">
                <a:solidFill>
                  <a:srgbClr val="000000"/>
                </a:solidFill>
                <a:latin typeface="Consolas"/>
                <a:cs typeface="Consolas"/>
              </a:rPr>
              <a:t>#Y</a:t>
            </a:r>
            <a:r>
              <a:rPr lang="ja-JP" altLang="en-US" dirty="0">
                <a:solidFill>
                  <a:srgbClr val="000000"/>
                </a:solidFill>
                <a:latin typeface="Consolas"/>
                <a:cs typeface="Consolas"/>
              </a:rPr>
              <a:t>軸の範囲を設定</a:t>
            </a:r>
          </a:p>
          <a:p>
            <a:r>
              <a:rPr lang="en-US" altLang="ja-JP" dirty="0" err="1">
                <a:solidFill>
                  <a:srgbClr val="000000"/>
                </a:solidFill>
                <a:latin typeface="Consolas"/>
                <a:cs typeface="Consolas"/>
              </a:rPr>
              <a:t>plt.ylim</a:t>
            </a:r>
            <a:r>
              <a:rPr lang="en-US" altLang="ja-JP" dirty="0">
                <a:solidFill>
                  <a:srgbClr val="000000"/>
                </a:solidFill>
                <a:latin typeface="Consolas"/>
                <a:cs typeface="Consolas"/>
              </a:rPr>
              <a:t>(0,200)</a:t>
            </a:r>
          </a:p>
          <a:p>
            <a:r>
              <a:rPr lang="en-US" altLang="ja-JP" dirty="0">
                <a:solidFill>
                  <a:srgbClr val="000000"/>
                </a:solidFill>
                <a:latin typeface="Consolas"/>
                <a:cs typeface="Consolas"/>
              </a:rPr>
              <a:t>#X</a:t>
            </a:r>
            <a:r>
              <a:rPr lang="ja-JP" altLang="en-US" dirty="0">
                <a:solidFill>
                  <a:srgbClr val="000000"/>
                </a:solidFill>
                <a:latin typeface="Consolas"/>
                <a:cs typeface="Consolas"/>
              </a:rPr>
              <a:t>軸の範囲を設定</a:t>
            </a:r>
          </a:p>
          <a:p>
            <a:r>
              <a:rPr lang="en-US" altLang="ja-JP" dirty="0" err="1">
                <a:solidFill>
                  <a:srgbClr val="000000"/>
                </a:solidFill>
                <a:latin typeface="Consolas"/>
                <a:cs typeface="Consolas"/>
              </a:rPr>
              <a:t>plt.xlim</a:t>
            </a:r>
            <a:r>
              <a:rPr lang="en-US" altLang="ja-JP" dirty="0">
                <a:solidFill>
                  <a:srgbClr val="000000"/>
                </a:solidFill>
                <a:latin typeface="Consolas"/>
                <a:cs typeface="Consolas"/>
              </a:rPr>
              <a:t>(0,24)</a:t>
            </a:r>
          </a:p>
          <a:p>
            <a:r>
              <a:rPr lang="en-US" altLang="ja-JP" dirty="0">
                <a:solidFill>
                  <a:srgbClr val="000000"/>
                </a:solidFill>
                <a:latin typeface="Consolas"/>
                <a:cs typeface="Consolas"/>
              </a:rPr>
              <a:t>#</a:t>
            </a:r>
            <a:r>
              <a:rPr lang="ja-JP" altLang="en-US" dirty="0">
                <a:solidFill>
                  <a:srgbClr val="000000"/>
                </a:solidFill>
                <a:latin typeface="Consolas"/>
                <a:cs typeface="Consolas"/>
              </a:rPr>
              <a:t>グリッド線の表示</a:t>
            </a:r>
          </a:p>
          <a:p>
            <a:r>
              <a:rPr lang="en-US" altLang="ja-JP" dirty="0" err="1">
                <a:solidFill>
                  <a:srgbClr val="000000"/>
                </a:solidFill>
                <a:latin typeface="Consolas"/>
                <a:cs typeface="Consolas"/>
              </a:rPr>
              <a:t>plt.grid</a:t>
            </a:r>
            <a:r>
              <a:rPr lang="en-US" altLang="ja-JP" dirty="0">
                <a:solidFill>
                  <a:srgbClr val="000000"/>
                </a:solidFill>
                <a:latin typeface="Consolas"/>
                <a:cs typeface="Consolas"/>
              </a:rPr>
              <a:t>()</a:t>
            </a:r>
          </a:p>
          <a:p>
            <a:r>
              <a:rPr lang="en-US" altLang="ja-JP" dirty="0" err="1">
                <a:solidFill>
                  <a:srgbClr val="000000"/>
                </a:solidFill>
                <a:latin typeface="Consolas"/>
                <a:cs typeface="Consolas"/>
              </a:rPr>
              <a:t>plt.plot</a:t>
            </a:r>
            <a:r>
              <a:rPr lang="en-US" altLang="ja-JP" dirty="0">
                <a:solidFill>
                  <a:srgbClr val="000000"/>
                </a:solidFill>
                <a:latin typeface="Consolas"/>
                <a:cs typeface="Consolas"/>
              </a:rPr>
              <a:t>(</a:t>
            </a:r>
            <a:r>
              <a:rPr lang="en-US" altLang="ja-JP" dirty="0" err="1">
                <a:solidFill>
                  <a:srgbClr val="000000"/>
                </a:solidFill>
                <a:latin typeface="Consolas"/>
                <a:cs typeface="Consolas"/>
              </a:rPr>
              <a:t>x,y,color</a:t>
            </a:r>
            <a:r>
              <a:rPr lang="en-US" altLang="ja-JP" dirty="0">
                <a:solidFill>
                  <a:srgbClr val="000000"/>
                </a:solidFill>
                <a:latin typeface="Consolas"/>
                <a:cs typeface="Consolas"/>
              </a:rPr>
              <a:t>=</a:t>
            </a:r>
            <a:r>
              <a:rPr lang="en-US" altLang="ja-JP" dirty="0">
                <a:solidFill>
                  <a:srgbClr val="800000"/>
                </a:solidFill>
                <a:latin typeface="Consolas"/>
                <a:cs typeface="Consolas"/>
              </a:rPr>
              <a:t>"</a:t>
            </a:r>
            <a:r>
              <a:rPr lang="en-US" altLang="ja-JP" dirty="0" err="1">
                <a:solidFill>
                  <a:srgbClr val="800000"/>
                </a:solidFill>
                <a:latin typeface="Consolas"/>
                <a:cs typeface="Consolas"/>
              </a:rPr>
              <a:t>b"</a:t>
            </a:r>
            <a:r>
              <a:rPr lang="en-US" altLang="ja-JP" dirty="0" err="1">
                <a:solidFill>
                  <a:srgbClr val="000000"/>
                </a:solidFill>
                <a:latin typeface="Consolas"/>
                <a:cs typeface="Consolas"/>
              </a:rPr>
              <a:t>,marker</a:t>
            </a:r>
            <a:r>
              <a:rPr lang="en-US" altLang="ja-JP" dirty="0">
                <a:solidFill>
                  <a:srgbClr val="000000"/>
                </a:solidFill>
                <a:latin typeface="Consolas"/>
                <a:cs typeface="Consolas"/>
              </a:rPr>
              <a:t>=</a:t>
            </a:r>
            <a:r>
              <a:rPr lang="en-US" altLang="ja-JP" dirty="0">
                <a:solidFill>
                  <a:srgbClr val="800000"/>
                </a:solidFill>
                <a:latin typeface="Consolas"/>
                <a:cs typeface="Consolas"/>
              </a:rPr>
              <a:t>"o"</a:t>
            </a:r>
            <a:r>
              <a:rPr lang="en-US" altLang="ja-JP" dirty="0">
                <a:solidFill>
                  <a:srgbClr val="000000"/>
                </a:solidFill>
                <a:latin typeface="Consolas"/>
                <a:cs typeface="Consolas"/>
              </a:rPr>
              <a:t>)</a:t>
            </a:r>
          </a:p>
          <a:p>
            <a:r>
              <a:rPr lang="en-US" altLang="ja-JP" dirty="0">
                <a:solidFill>
                  <a:srgbClr val="000000"/>
                </a:solidFill>
                <a:latin typeface="Consolas"/>
                <a:cs typeface="Consolas"/>
              </a:rPr>
              <a:t>plt.plot(y)</a:t>
            </a:r>
          </a:p>
          <a:p>
            <a:r>
              <a:rPr lang="en-US" altLang="ja-JP" dirty="0" err="1">
                <a:solidFill>
                  <a:srgbClr val="000000"/>
                </a:solidFill>
                <a:latin typeface="Consolas"/>
                <a:cs typeface="Consolas"/>
              </a:rPr>
              <a:t>plt.show</a:t>
            </a:r>
            <a:r>
              <a:rPr lang="en-US" altLang="ja-JP" dirty="0">
                <a:solidFill>
                  <a:srgbClr val="000000"/>
                </a:solidFill>
                <a:latin typeface="Consolas"/>
                <a:cs typeface="Consolas"/>
              </a:rPr>
              <a:t>()</a:t>
            </a:r>
          </a:p>
          <a:p>
            <a:endParaRPr lang="en-US" altLang="ja-JP" dirty="0">
              <a:solidFill>
                <a:srgbClr val="000000"/>
              </a:solidFill>
              <a:latin typeface="Consolas"/>
              <a:cs typeface="Consolas"/>
            </a:endParaRPr>
          </a:p>
        </p:txBody>
      </p:sp>
    </p:spTree>
    <p:extLst>
      <p:ext uri="{BB962C8B-B14F-4D97-AF65-F5344CB8AC3E}">
        <p14:creationId xmlns:p14="http://schemas.microsoft.com/office/powerpoint/2010/main" val="280321132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４</a:t>
            </a:r>
            <a:r>
              <a:rPr lang="ja-JP" altLang="ja-JP" dirty="0"/>
              <a:t>.</a:t>
            </a:r>
            <a:r>
              <a:rPr lang="ja-JP" altLang="en-US" dirty="0"/>
              <a:t> ネットワークとデータ分析</a:t>
            </a:r>
          </a:p>
        </p:txBody>
      </p:sp>
      <p:sp>
        <p:nvSpPr>
          <p:cNvPr id="28675" name="コンテンツ プレースホルダー 2"/>
          <p:cNvSpPr>
            <a:spLocks noGrp="1"/>
          </p:cNvSpPr>
          <p:nvPr>
            <p:ph idx="1"/>
          </p:nvPr>
        </p:nvSpPr>
        <p:spPr/>
        <p:txBody>
          <a:bodyPr>
            <a:normAutofit/>
          </a:bodyPr>
          <a:lstStyle/>
          <a:p>
            <a:r>
              <a:rPr lang="ja-JP" altLang="en-US" dirty="0"/>
              <a:t>以下のような</a:t>
            </a:r>
            <a:r>
              <a:rPr lang="en-US" altLang="ja-JP" dirty="0"/>
              <a:t>JSON</a:t>
            </a:r>
            <a:r>
              <a:rPr lang="ja-JP" altLang="en-US" dirty="0"/>
              <a:t>データが取得できます。</a:t>
            </a:r>
            <a:endParaRPr lang="en-US" altLang="ja-JP" dirty="0"/>
          </a:p>
          <a:p>
            <a:pPr lvl="1"/>
            <a:endParaRPr lang="en-US" altLang="ja-JP" dirty="0"/>
          </a:p>
          <a:p>
            <a:pPr lvl="1"/>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122</a:t>
            </a:fld>
            <a:endParaRPr lang="en-US" altLang="ja-JP" dirty="0"/>
          </a:p>
        </p:txBody>
      </p:sp>
      <p:sp>
        <p:nvSpPr>
          <p:cNvPr id="6" name="フッター プレースホルダー 5"/>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2553473175"/>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14411"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pic>
        <p:nvPicPr>
          <p:cNvPr id="5" name="図 4"/>
          <p:cNvPicPr>
            <a:picLocks noChangeAspect="1"/>
          </p:cNvPicPr>
          <p:nvPr/>
        </p:nvPicPr>
        <p:blipFill>
          <a:blip r:embed="rId6"/>
          <a:stretch>
            <a:fillRect/>
          </a:stretch>
        </p:blipFill>
        <p:spPr>
          <a:xfrm>
            <a:off x="1115616" y="2060848"/>
            <a:ext cx="5832648" cy="3888432"/>
          </a:xfrm>
          <a:prstGeom prst="rect">
            <a:avLst/>
          </a:prstGeom>
        </p:spPr>
      </p:pic>
    </p:spTree>
    <p:extLst>
      <p:ext uri="{BB962C8B-B14F-4D97-AF65-F5344CB8AC3E}">
        <p14:creationId xmlns:p14="http://schemas.microsoft.com/office/powerpoint/2010/main" val="260860513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４</a:t>
            </a:r>
            <a:r>
              <a:rPr lang="ja-JP" altLang="ja-JP" dirty="0"/>
              <a:t>.</a:t>
            </a:r>
            <a:r>
              <a:rPr lang="ja-JP" altLang="en-US" dirty="0"/>
              <a:t> ネットワークとデータ分析</a:t>
            </a:r>
          </a:p>
        </p:txBody>
      </p:sp>
      <p:sp>
        <p:nvSpPr>
          <p:cNvPr id="28675" name="コンテンツ プレースホルダー 2"/>
          <p:cNvSpPr>
            <a:spLocks noGrp="1"/>
          </p:cNvSpPr>
          <p:nvPr>
            <p:ph idx="1"/>
          </p:nvPr>
        </p:nvSpPr>
        <p:spPr/>
        <p:txBody>
          <a:bodyPr>
            <a:normAutofit/>
          </a:bodyPr>
          <a:lstStyle/>
          <a:p>
            <a:r>
              <a:rPr lang="ja-JP" altLang="en-US" dirty="0"/>
              <a:t>データを補完してみます。</a:t>
            </a:r>
            <a:endParaRPr lang="en-US" altLang="ja-JP" dirty="0"/>
          </a:p>
          <a:p>
            <a:pPr lvl="1"/>
            <a:r>
              <a:rPr lang="ja-JP" altLang="en-US" dirty="0"/>
              <a:t>ＪＳＯＮデータは</a:t>
            </a:r>
            <a:r>
              <a:rPr lang="en-US" altLang="ja-JP" dirty="0"/>
              <a:t>1</a:t>
            </a:r>
            <a:r>
              <a:rPr lang="ja-JP" altLang="en-US" dirty="0"/>
              <a:t>時間毎のデータなので、グラフも角張った感じになります。滑らかな曲線によるように補完してみます。</a:t>
            </a:r>
            <a:endParaRPr lang="en-US" altLang="ja-JP" dirty="0"/>
          </a:p>
          <a:p>
            <a:pPr lvl="1"/>
            <a:endParaRPr lang="en-US" altLang="ja-JP" dirty="0"/>
          </a:p>
          <a:p>
            <a:pPr lvl="1"/>
            <a:r>
              <a:rPr lang="ja-JP" altLang="ja-JP" dirty="0"/>
              <a:t>P</a:t>
            </a:r>
            <a:r>
              <a:rPr lang="en-US" altLang="ja-JP" dirty="0" err="1"/>
              <a:t>ython</a:t>
            </a:r>
            <a:r>
              <a:rPr lang="ja-JP" altLang="en-US" dirty="0"/>
              <a:t>では補完の計算ができる</a:t>
            </a:r>
            <a:r>
              <a:rPr lang="en-US" altLang="ja-JP" dirty="0" err="1"/>
              <a:t>scipy</a:t>
            </a:r>
            <a:r>
              <a:rPr lang="ja-JP" altLang="en-US" dirty="0"/>
              <a:t>と呼ばれるライブラリを利用することで簡単に計算ができます。</a:t>
            </a:r>
          </a:p>
          <a:p>
            <a:pPr marL="457200" lvl="1" indent="0">
              <a:buNone/>
            </a:pPr>
            <a:endParaRPr lang="en-US" altLang="ja-JP" dirty="0"/>
          </a:p>
          <a:p>
            <a:pPr lvl="1"/>
            <a:endParaRPr lang="en-US" altLang="ja-JP" dirty="0"/>
          </a:p>
          <a:p>
            <a:pPr lvl="1"/>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123</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330822103"/>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15435"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spTree>
    <p:extLst>
      <p:ext uri="{BB962C8B-B14F-4D97-AF65-F5344CB8AC3E}">
        <p14:creationId xmlns:p14="http://schemas.microsoft.com/office/powerpoint/2010/main" val="395180971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４</a:t>
            </a:r>
            <a:r>
              <a:rPr lang="ja-JP" altLang="ja-JP" dirty="0"/>
              <a:t>.</a:t>
            </a:r>
            <a:r>
              <a:rPr lang="ja-JP" altLang="en-US" dirty="0"/>
              <a:t> ネットワークとデータ分析</a:t>
            </a:r>
          </a:p>
        </p:txBody>
      </p:sp>
      <p:sp>
        <p:nvSpPr>
          <p:cNvPr id="28675" name="コンテンツ プレースホルダー 2"/>
          <p:cNvSpPr>
            <a:spLocks noGrp="1"/>
          </p:cNvSpPr>
          <p:nvPr>
            <p:ph idx="1"/>
          </p:nvPr>
        </p:nvSpPr>
        <p:spPr/>
        <p:txBody>
          <a:bodyPr>
            <a:normAutofit/>
          </a:bodyPr>
          <a:lstStyle/>
          <a:p>
            <a:r>
              <a:rPr lang="en-US" altLang="ja-JP" dirty="0"/>
              <a:t>JSON</a:t>
            </a:r>
            <a:r>
              <a:rPr lang="ja-JP" altLang="en-US" dirty="0"/>
              <a:t>データからデータ補完しグラフの作成</a:t>
            </a:r>
            <a:endParaRPr lang="en-US" altLang="ja-JP" dirty="0"/>
          </a:p>
          <a:p>
            <a:pPr lvl="1"/>
            <a:r>
              <a:rPr lang="ja-JP" altLang="en-US" dirty="0"/>
              <a:t>ＪＳＯＮデータからグラフ作成のプログラム例</a:t>
            </a:r>
            <a:endParaRPr lang="en-US" altLang="ja-JP" dirty="0"/>
          </a:p>
          <a:p>
            <a:pPr lvl="1"/>
            <a:endParaRPr lang="en-US" altLang="ja-JP" dirty="0"/>
          </a:p>
          <a:p>
            <a:pPr lvl="1"/>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124</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4043781065"/>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16459"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sp>
        <p:nvSpPr>
          <p:cNvPr id="6" name="テキスト ボックス 5"/>
          <p:cNvSpPr txBox="1"/>
          <p:nvPr/>
        </p:nvSpPr>
        <p:spPr>
          <a:xfrm>
            <a:off x="683568" y="2424716"/>
            <a:ext cx="7632848" cy="3740588"/>
          </a:xfrm>
          <a:prstGeom prst="rect">
            <a:avLst/>
          </a:prstGeom>
          <a:noFill/>
          <a:ln>
            <a:solidFill>
              <a:srgbClr val="000000"/>
            </a:solidFill>
          </a:ln>
        </p:spPr>
        <p:txBody>
          <a:bodyPr wrap="square" rtlCol="0">
            <a:noAutofit/>
          </a:bodyPr>
          <a:lstStyle/>
          <a:p>
            <a:r>
              <a:rPr lang="en-US" altLang="ja-JP" sz="1600" dirty="0">
                <a:solidFill>
                  <a:srgbClr val="008000"/>
                </a:solidFill>
                <a:latin typeface="Consolas"/>
                <a:cs typeface="Consolas"/>
              </a:rPr>
              <a:t>import</a:t>
            </a:r>
            <a:r>
              <a:rPr lang="en-US" altLang="ja-JP" sz="1600" dirty="0">
                <a:solidFill>
                  <a:srgbClr val="000000"/>
                </a:solidFill>
                <a:latin typeface="Consolas"/>
                <a:cs typeface="Consolas"/>
              </a:rPr>
              <a:t> numpy </a:t>
            </a:r>
            <a:r>
              <a:rPr lang="en-US" altLang="ja-JP" sz="1600" dirty="0">
                <a:solidFill>
                  <a:srgbClr val="008000"/>
                </a:solidFill>
                <a:latin typeface="Consolas"/>
                <a:cs typeface="Consolas"/>
              </a:rPr>
              <a:t>as</a:t>
            </a:r>
            <a:r>
              <a:rPr lang="en-US" altLang="ja-JP" sz="1600" dirty="0">
                <a:solidFill>
                  <a:srgbClr val="000000"/>
                </a:solidFill>
                <a:latin typeface="Consolas"/>
                <a:cs typeface="Consolas"/>
              </a:rPr>
              <a:t> np</a:t>
            </a:r>
          </a:p>
          <a:p>
            <a:r>
              <a:rPr lang="en-US" altLang="ja-JP" sz="1600" dirty="0">
                <a:solidFill>
                  <a:srgbClr val="008000"/>
                </a:solidFill>
                <a:latin typeface="Consolas"/>
                <a:cs typeface="Consolas"/>
              </a:rPr>
              <a:t>import</a:t>
            </a:r>
            <a:r>
              <a:rPr lang="en-US" altLang="ja-JP" sz="1600" dirty="0">
                <a:solidFill>
                  <a:srgbClr val="000000"/>
                </a:solidFill>
                <a:latin typeface="Consolas"/>
                <a:cs typeface="Consolas"/>
              </a:rPr>
              <a:t> matplotlib.pyplot </a:t>
            </a:r>
            <a:r>
              <a:rPr lang="en-US" altLang="ja-JP" sz="1600" dirty="0">
                <a:solidFill>
                  <a:srgbClr val="008000"/>
                </a:solidFill>
                <a:latin typeface="Consolas"/>
                <a:cs typeface="Consolas"/>
              </a:rPr>
              <a:t>as</a:t>
            </a:r>
            <a:r>
              <a:rPr lang="en-US" altLang="ja-JP" sz="1600" dirty="0">
                <a:solidFill>
                  <a:srgbClr val="000000"/>
                </a:solidFill>
                <a:latin typeface="Consolas"/>
                <a:cs typeface="Consolas"/>
              </a:rPr>
              <a:t> </a:t>
            </a:r>
            <a:r>
              <a:rPr lang="en-US" altLang="ja-JP" sz="1600" dirty="0" err="1">
                <a:solidFill>
                  <a:srgbClr val="000000"/>
                </a:solidFill>
                <a:latin typeface="Consolas"/>
                <a:cs typeface="Consolas"/>
              </a:rPr>
              <a:t>plt</a:t>
            </a:r>
            <a:endParaRPr lang="en-US" altLang="ja-JP" sz="1600" dirty="0">
              <a:solidFill>
                <a:srgbClr val="000000"/>
              </a:solidFill>
              <a:latin typeface="Consolas"/>
              <a:cs typeface="Consolas"/>
            </a:endParaRPr>
          </a:p>
          <a:p>
            <a:r>
              <a:rPr lang="en-US" altLang="ja-JP" sz="1600" dirty="0">
                <a:solidFill>
                  <a:srgbClr val="008000"/>
                </a:solidFill>
                <a:latin typeface="Consolas"/>
                <a:cs typeface="Consolas"/>
              </a:rPr>
              <a:t>import</a:t>
            </a:r>
            <a:r>
              <a:rPr lang="en-US" altLang="ja-JP" sz="1600" dirty="0">
                <a:solidFill>
                  <a:srgbClr val="000000"/>
                </a:solidFill>
                <a:latin typeface="Consolas"/>
                <a:cs typeface="Consolas"/>
              </a:rPr>
              <a:t> urllib.request</a:t>
            </a:r>
          </a:p>
          <a:p>
            <a:r>
              <a:rPr lang="en-US" altLang="ja-JP" sz="1600" dirty="0">
                <a:solidFill>
                  <a:srgbClr val="008000"/>
                </a:solidFill>
                <a:latin typeface="Consolas"/>
                <a:cs typeface="Consolas"/>
              </a:rPr>
              <a:t>import</a:t>
            </a:r>
            <a:r>
              <a:rPr lang="en-US" altLang="ja-JP" sz="1600" dirty="0">
                <a:solidFill>
                  <a:srgbClr val="000000"/>
                </a:solidFill>
                <a:latin typeface="Consolas"/>
                <a:cs typeface="Consolas"/>
              </a:rPr>
              <a:t> json</a:t>
            </a:r>
          </a:p>
          <a:p>
            <a:endParaRPr lang="en-US" altLang="ja-JP" sz="1600" dirty="0">
              <a:solidFill>
                <a:srgbClr val="000000"/>
              </a:solidFill>
              <a:latin typeface="Consolas"/>
              <a:cs typeface="Consolas"/>
            </a:endParaRPr>
          </a:p>
          <a:p>
            <a:endParaRPr lang="en-US" altLang="ja-JP" sz="1600" dirty="0">
              <a:solidFill>
                <a:srgbClr val="000000"/>
              </a:solidFill>
              <a:latin typeface="Consolas"/>
              <a:cs typeface="Consolas"/>
            </a:endParaRPr>
          </a:p>
          <a:p>
            <a:r>
              <a:rPr lang="en-US" altLang="ja-JP" sz="1600" dirty="0">
                <a:solidFill>
                  <a:srgbClr val="000000"/>
                </a:solidFill>
                <a:latin typeface="Consolas"/>
                <a:cs typeface="Consolas"/>
              </a:rPr>
              <a:t>url = </a:t>
            </a:r>
            <a:r>
              <a:rPr lang="en-US" altLang="ja-JP" sz="1600" dirty="0">
                <a:solidFill>
                  <a:srgbClr val="800000"/>
                </a:solidFill>
                <a:latin typeface="Consolas"/>
                <a:cs typeface="Consolas"/>
              </a:rPr>
              <a:t>'http://153.126.137.238/tide/yokohama/pred/20170703'</a:t>
            </a:r>
          </a:p>
          <a:p>
            <a:r>
              <a:rPr lang="en-US" altLang="ja-JP" sz="1600" dirty="0">
                <a:solidFill>
                  <a:srgbClr val="000000"/>
                </a:solidFill>
                <a:latin typeface="Consolas"/>
                <a:cs typeface="Consolas"/>
              </a:rPr>
              <a:t>f = urllib.request.urlopen(url)</a:t>
            </a:r>
          </a:p>
          <a:p>
            <a:r>
              <a:rPr lang="en-US" altLang="ja-JP" sz="1600" dirty="0">
                <a:solidFill>
                  <a:srgbClr val="000000"/>
                </a:solidFill>
                <a:latin typeface="Consolas"/>
                <a:cs typeface="Consolas"/>
              </a:rPr>
              <a:t>jsonData = json.loads(</a:t>
            </a:r>
            <a:r>
              <a:rPr lang="en-US" altLang="ja-JP" sz="1600" dirty="0" err="1">
                <a:solidFill>
                  <a:srgbClr val="000000"/>
                </a:solidFill>
                <a:latin typeface="Consolas"/>
                <a:cs typeface="Consolas"/>
              </a:rPr>
              <a:t>f.read</a:t>
            </a:r>
            <a:r>
              <a:rPr lang="en-US" altLang="ja-JP" sz="1600" dirty="0">
                <a:solidFill>
                  <a:srgbClr val="000000"/>
                </a:solidFill>
                <a:latin typeface="Consolas"/>
                <a:cs typeface="Consolas"/>
              </a:rPr>
              <a:t>().decode('utf-8'))</a:t>
            </a:r>
          </a:p>
          <a:p>
            <a:r>
              <a:rPr lang="en-US" altLang="ja-JP" sz="1600" dirty="0">
                <a:solidFill>
                  <a:srgbClr val="000000"/>
                </a:solidFill>
                <a:latin typeface="Consolas"/>
                <a:cs typeface="Consolas"/>
              </a:rPr>
              <a:t>#print (jsonData)</a:t>
            </a:r>
          </a:p>
          <a:p>
            <a:r>
              <a:rPr lang="en-US" altLang="ja-JP" sz="1600" dirty="0">
                <a:solidFill>
                  <a:srgbClr val="000000"/>
                </a:solidFill>
                <a:latin typeface="Consolas"/>
                <a:cs typeface="Consolas"/>
              </a:rPr>
              <a:t>x = np.arange(24)</a:t>
            </a:r>
          </a:p>
          <a:p>
            <a:r>
              <a:rPr lang="en-US" altLang="ja-JP" sz="1600" dirty="0">
                <a:solidFill>
                  <a:srgbClr val="000000"/>
                </a:solidFill>
                <a:latin typeface="Consolas"/>
                <a:cs typeface="Consolas"/>
              </a:rPr>
              <a:t>y = []</a:t>
            </a:r>
          </a:p>
          <a:p>
            <a:endParaRPr lang="en-US" altLang="ja-JP" sz="1600" dirty="0">
              <a:solidFill>
                <a:srgbClr val="000000"/>
              </a:solidFill>
              <a:latin typeface="Consolas"/>
              <a:cs typeface="Consolas"/>
            </a:endParaRPr>
          </a:p>
          <a:p>
            <a:r>
              <a:rPr lang="en-US" altLang="ja-JP" sz="1600" dirty="0">
                <a:solidFill>
                  <a:srgbClr val="008000"/>
                </a:solidFill>
                <a:latin typeface="Consolas"/>
                <a:cs typeface="Consolas"/>
              </a:rPr>
              <a:t>for</a:t>
            </a:r>
            <a:r>
              <a:rPr lang="en-US" altLang="ja-JP" sz="1600" dirty="0">
                <a:solidFill>
                  <a:srgbClr val="000000"/>
                </a:solidFill>
                <a:latin typeface="Consolas"/>
                <a:cs typeface="Consolas"/>
              </a:rPr>
              <a:t> data </a:t>
            </a:r>
            <a:r>
              <a:rPr lang="en-US" altLang="ja-JP" sz="1600" dirty="0">
                <a:solidFill>
                  <a:srgbClr val="008000"/>
                </a:solidFill>
                <a:latin typeface="Consolas"/>
                <a:cs typeface="Consolas"/>
              </a:rPr>
              <a:t>in</a:t>
            </a:r>
            <a:r>
              <a:rPr lang="en-US" altLang="ja-JP" sz="1600" dirty="0">
                <a:solidFill>
                  <a:srgbClr val="000000"/>
                </a:solidFill>
                <a:latin typeface="Consolas"/>
                <a:cs typeface="Consolas"/>
              </a:rPr>
              <a:t> jsonData[</a:t>
            </a:r>
            <a:r>
              <a:rPr lang="en-US" altLang="ja-JP" sz="1600" dirty="0">
                <a:solidFill>
                  <a:srgbClr val="800000"/>
                </a:solidFill>
                <a:latin typeface="Consolas"/>
                <a:cs typeface="Consolas"/>
              </a:rPr>
              <a:t>'data'</a:t>
            </a:r>
            <a:r>
              <a:rPr lang="en-US" altLang="ja-JP" sz="1600" dirty="0">
                <a:solidFill>
                  <a:srgbClr val="000000"/>
                </a:solidFill>
                <a:latin typeface="Consolas"/>
                <a:cs typeface="Consolas"/>
              </a:rPr>
              <a:t>]:</a:t>
            </a:r>
          </a:p>
          <a:p>
            <a:r>
              <a:rPr lang="en-US" altLang="ja-JP" sz="1600" dirty="0">
                <a:solidFill>
                  <a:srgbClr val="000000"/>
                </a:solidFill>
                <a:latin typeface="Consolas"/>
                <a:cs typeface="Consolas"/>
              </a:rPr>
              <a:t>     y.append(data[</a:t>
            </a:r>
            <a:r>
              <a:rPr lang="en-US" altLang="ja-JP" sz="1600" dirty="0">
                <a:solidFill>
                  <a:srgbClr val="800000"/>
                </a:solidFill>
                <a:latin typeface="Consolas"/>
                <a:cs typeface="Consolas"/>
              </a:rPr>
              <a:t>'level'</a:t>
            </a:r>
            <a:r>
              <a:rPr lang="en-US" altLang="ja-JP" sz="1600" dirty="0">
                <a:solidFill>
                  <a:srgbClr val="000000"/>
                </a:solidFill>
                <a:latin typeface="Consolas"/>
                <a:cs typeface="Consolas"/>
              </a:rPr>
              <a:t>])</a:t>
            </a:r>
          </a:p>
          <a:p>
            <a:endParaRPr lang="en-US" altLang="ja-JP" sz="1600" dirty="0">
              <a:solidFill>
                <a:srgbClr val="000000"/>
              </a:solidFill>
              <a:latin typeface="Consolas"/>
              <a:cs typeface="Consolas"/>
            </a:endParaRPr>
          </a:p>
          <a:p>
            <a:endParaRPr lang="en-US" altLang="ja-JP" sz="1600" dirty="0">
              <a:solidFill>
                <a:srgbClr val="000000"/>
              </a:solidFill>
              <a:latin typeface="Consolas"/>
              <a:cs typeface="Consolas"/>
            </a:endParaRPr>
          </a:p>
        </p:txBody>
      </p:sp>
      <p:sp>
        <p:nvSpPr>
          <p:cNvPr id="7" name="テキスト ボックス 6"/>
          <p:cNvSpPr txBox="1"/>
          <p:nvPr/>
        </p:nvSpPr>
        <p:spPr>
          <a:xfrm>
            <a:off x="5940152" y="5301208"/>
            <a:ext cx="1872208" cy="576064"/>
          </a:xfrm>
          <a:prstGeom prst="rect">
            <a:avLst/>
          </a:prstGeom>
          <a:noFill/>
          <a:ln>
            <a:solidFill>
              <a:srgbClr val="FF0000"/>
            </a:solidFill>
          </a:ln>
        </p:spPr>
        <p:txBody>
          <a:bodyPr wrap="square" rtlCol="0">
            <a:noAutofit/>
          </a:bodyPr>
          <a:lstStyle/>
          <a:p>
            <a:pPr>
              <a:lnSpc>
                <a:spcPct val="150000"/>
              </a:lnSpc>
            </a:pPr>
            <a:r>
              <a:rPr kumimoji="1" lang="ja-JP" altLang="en-US" dirty="0">
                <a:solidFill>
                  <a:srgbClr val="FF0000"/>
                </a:solidFill>
                <a:latin typeface="Consolas"/>
                <a:cs typeface="Consolas"/>
              </a:rPr>
              <a:t>次ページへ続く</a:t>
            </a:r>
          </a:p>
        </p:txBody>
      </p:sp>
    </p:spTree>
    <p:extLst>
      <p:ext uri="{BB962C8B-B14F-4D97-AF65-F5344CB8AC3E}">
        <p14:creationId xmlns:p14="http://schemas.microsoft.com/office/powerpoint/2010/main" val="251682160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４</a:t>
            </a:r>
            <a:r>
              <a:rPr lang="ja-JP" altLang="ja-JP" dirty="0"/>
              <a:t>.</a:t>
            </a:r>
            <a:r>
              <a:rPr lang="ja-JP" altLang="en-US" dirty="0"/>
              <a:t> ネットワークとデータ分析</a:t>
            </a:r>
          </a:p>
        </p:txBody>
      </p:sp>
      <p:sp>
        <p:nvSpPr>
          <p:cNvPr id="28675" name="コンテンツ プレースホルダー 2"/>
          <p:cNvSpPr>
            <a:spLocks noGrp="1"/>
          </p:cNvSpPr>
          <p:nvPr>
            <p:ph idx="1"/>
          </p:nvPr>
        </p:nvSpPr>
        <p:spPr/>
        <p:txBody>
          <a:bodyPr>
            <a:normAutofit/>
          </a:bodyPr>
          <a:lstStyle/>
          <a:p>
            <a:r>
              <a:rPr lang="en-US" altLang="ja-JP" dirty="0"/>
              <a:t>JSON</a:t>
            </a:r>
            <a:r>
              <a:rPr lang="ja-JP" altLang="en-US" dirty="0"/>
              <a:t>データからデータ補完しグラフの作成</a:t>
            </a:r>
            <a:endParaRPr lang="en-US" altLang="ja-JP" dirty="0"/>
          </a:p>
          <a:p>
            <a:pPr lvl="1"/>
            <a:r>
              <a:rPr lang="ja-JP" altLang="en-US" dirty="0"/>
              <a:t>ＪＳＯＮデータからグラフ作成のプログラム例</a:t>
            </a:r>
            <a:endParaRPr lang="en-US" altLang="ja-JP" dirty="0"/>
          </a:p>
          <a:p>
            <a:pPr lvl="1"/>
            <a:endParaRPr lang="en-US" altLang="ja-JP" dirty="0"/>
          </a:p>
          <a:p>
            <a:pPr lvl="1"/>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125</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570152454"/>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17483"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sp>
        <p:nvSpPr>
          <p:cNvPr id="6" name="テキスト ボックス 5"/>
          <p:cNvSpPr txBox="1"/>
          <p:nvPr/>
        </p:nvSpPr>
        <p:spPr>
          <a:xfrm>
            <a:off x="698426" y="2388523"/>
            <a:ext cx="7632848" cy="3672408"/>
          </a:xfrm>
          <a:prstGeom prst="rect">
            <a:avLst/>
          </a:prstGeom>
          <a:noFill/>
          <a:ln>
            <a:solidFill>
              <a:srgbClr val="000000"/>
            </a:solidFill>
          </a:ln>
        </p:spPr>
        <p:txBody>
          <a:bodyPr wrap="square" rtlCol="0">
            <a:noAutofit/>
          </a:bodyPr>
          <a:lstStyle/>
          <a:p>
            <a:r>
              <a:rPr lang="en-US" altLang="ja-JP" dirty="0">
                <a:solidFill>
                  <a:srgbClr val="000000"/>
                </a:solidFill>
                <a:latin typeface="Consolas"/>
                <a:cs typeface="Consolas"/>
              </a:rPr>
              <a:t>f = interp1d(x, y, kind=</a:t>
            </a:r>
            <a:r>
              <a:rPr lang="en-US" altLang="ja-JP" dirty="0">
                <a:solidFill>
                  <a:srgbClr val="800000"/>
                </a:solidFill>
                <a:latin typeface="Consolas"/>
                <a:cs typeface="Consolas"/>
              </a:rPr>
              <a:t>'cubic'</a:t>
            </a:r>
            <a:r>
              <a:rPr lang="en-US" altLang="ja-JP" dirty="0">
                <a:solidFill>
                  <a:srgbClr val="000000"/>
                </a:solidFill>
                <a:latin typeface="Consolas"/>
                <a:cs typeface="Consolas"/>
              </a:rPr>
              <a:t>)    # </a:t>
            </a:r>
            <a:r>
              <a:rPr lang="ja-JP" altLang="en-US" dirty="0">
                <a:solidFill>
                  <a:srgbClr val="000000"/>
                </a:solidFill>
                <a:latin typeface="Consolas"/>
                <a:cs typeface="Consolas"/>
              </a:rPr>
              <a:t>３次スプライン補間</a:t>
            </a:r>
          </a:p>
          <a:p>
            <a:r>
              <a:rPr lang="en-US" altLang="ja-JP" dirty="0">
                <a:solidFill>
                  <a:srgbClr val="000000"/>
                </a:solidFill>
                <a:latin typeface="Consolas"/>
                <a:cs typeface="Consolas"/>
              </a:rPr>
              <a:t>xnew = np.linspace(1, 23, num=51)</a:t>
            </a:r>
          </a:p>
          <a:p>
            <a:endParaRPr lang="en-US" altLang="ja-JP" dirty="0">
              <a:solidFill>
                <a:srgbClr val="000000"/>
              </a:solidFill>
              <a:latin typeface="Consolas"/>
              <a:cs typeface="Consolas"/>
            </a:endParaRPr>
          </a:p>
          <a:p>
            <a:endParaRPr lang="en-US" altLang="ja-JP" dirty="0">
              <a:solidFill>
                <a:srgbClr val="000000"/>
              </a:solidFill>
              <a:latin typeface="Consolas"/>
              <a:cs typeface="Consolas"/>
            </a:endParaRPr>
          </a:p>
          <a:p>
            <a:r>
              <a:rPr lang="en-US" altLang="ja-JP" dirty="0">
                <a:solidFill>
                  <a:srgbClr val="000000"/>
                </a:solidFill>
                <a:latin typeface="Consolas"/>
                <a:cs typeface="Consolas"/>
              </a:rPr>
              <a:t>plt.xlim(0,24)</a:t>
            </a:r>
          </a:p>
          <a:p>
            <a:r>
              <a:rPr lang="en-US" altLang="ja-JP" dirty="0">
                <a:solidFill>
                  <a:srgbClr val="000000"/>
                </a:solidFill>
                <a:latin typeface="Consolas"/>
                <a:cs typeface="Consolas"/>
              </a:rPr>
              <a:t>plt.ylim(0,200)</a:t>
            </a:r>
          </a:p>
          <a:p>
            <a:r>
              <a:rPr lang="en-US" altLang="ja-JP" dirty="0">
                <a:solidFill>
                  <a:srgbClr val="000000"/>
                </a:solidFill>
                <a:latin typeface="Consolas"/>
                <a:cs typeface="Consolas"/>
              </a:rPr>
              <a:t>plt.grid()</a:t>
            </a:r>
          </a:p>
          <a:p>
            <a:endParaRPr lang="en-US" altLang="ja-JP" dirty="0">
              <a:solidFill>
                <a:srgbClr val="000000"/>
              </a:solidFill>
              <a:latin typeface="Consolas"/>
              <a:cs typeface="Consolas"/>
            </a:endParaRPr>
          </a:p>
          <a:p>
            <a:r>
              <a:rPr lang="en-US" altLang="ja-JP" dirty="0">
                <a:solidFill>
                  <a:srgbClr val="000000"/>
                </a:solidFill>
                <a:latin typeface="Consolas"/>
                <a:cs typeface="Consolas"/>
              </a:rPr>
              <a:t>plt.plot(xnew, f(xnew), color='g')</a:t>
            </a:r>
          </a:p>
          <a:p>
            <a:r>
              <a:rPr lang="en-US" altLang="ja-JP" dirty="0">
                <a:solidFill>
                  <a:srgbClr val="000000"/>
                </a:solidFill>
                <a:latin typeface="Consolas"/>
                <a:cs typeface="Consolas"/>
              </a:rPr>
              <a:t>plt.show()</a:t>
            </a:r>
          </a:p>
        </p:txBody>
      </p:sp>
    </p:spTree>
    <p:extLst>
      <p:ext uri="{BB962C8B-B14F-4D97-AF65-F5344CB8AC3E}">
        <p14:creationId xmlns:p14="http://schemas.microsoft.com/office/powerpoint/2010/main" val="137094532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４</a:t>
            </a:r>
            <a:r>
              <a:rPr lang="ja-JP" altLang="ja-JP" dirty="0"/>
              <a:t>.</a:t>
            </a:r>
            <a:r>
              <a:rPr lang="ja-JP" altLang="en-US" dirty="0"/>
              <a:t> ネットワークとデータ分析</a:t>
            </a:r>
          </a:p>
        </p:txBody>
      </p:sp>
      <p:sp>
        <p:nvSpPr>
          <p:cNvPr id="28675" name="コンテンツ プレースホルダー 2"/>
          <p:cNvSpPr>
            <a:spLocks noGrp="1"/>
          </p:cNvSpPr>
          <p:nvPr>
            <p:ph idx="1"/>
          </p:nvPr>
        </p:nvSpPr>
        <p:spPr/>
        <p:txBody>
          <a:bodyPr>
            <a:normAutofit/>
          </a:bodyPr>
          <a:lstStyle/>
          <a:p>
            <a:r>
              <a:rPr lang="ja-JP" altLang="en-US" dirty="0"/>
              <a:t>以下のような</a:t>
            </a:r>
            <a:r>
              <a:rPr lang="en-US" altLang="ja-JP" dirty="0"/>
              <a:t>JSON</a:t>
            </a:r>
            <a:r>
              <a:rPr lang="ja-JP" altLang="en-US" dirty="0"/>
              <a:t>データが取得できます。</a:t>
            </a:r>
            <a:endParaRPr lang="en-US" altLang="ja-JP" dirty="0"/>
          </a:p>
          <a:p>
            <a:pPr lvl="1"/>
            <a:endParaRPr lang="en-US" altLang="ja-JP" dirty="0"/>
          </a:p>
          <a:p>
            <a:pPr lvl="1"/>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126</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4000088063"/>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18507"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pic>
        <p:nvPicPr>
          <p:cNvPr id="6" name="図 5"/>
          <p:cNvPicPr>
            <a:picLocks noChangeAspect="1"/>
          </p:cNvPicPr>
          <p:nvPr/>
        </p:nvPicPr>
        <p:blipFill>
          <a:blip r:embed="rId6"/>
          <a:stretch>
            <a:fillRect/>
          </a:stretch>
        </p:blipFill>
        <p:spPr>
          <a:xfrm>
            <a:off x="971600" y="1772816"/>
            <a:ext cx="6480720" cy="4320480"/>
          </a:xfrm>
          <a:prstGeom prst="rect">
            <a:avLst/>
          </a:prstGeom>
        </p:spPr>
      </p:pic>
    </p:spTree>
    <p:extLst>
      <p:ext uri="{BB962C8B-B14F-4D97-AF65-F5344CB8AC3E}">
        <p14:creationId xmlns:p14="http://schemas.microsoft.com/office/powerpoint/2010/main" val="357562635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4.</a:t>
            </a:r>
            <a:r>
              <a:rPr lang="ja-JP" altLang="en-US"/>
              <a:t> </a:t>
            </a:r>
            <a:r>
              <a:rPr lang="ja-JP" altLang="en-US" dirty="0"/>
              <a:t>統計計算</a:t>
            </a:r>
          </a:p>
        </p:txBody>
      </p:sp>
      <p:sp>
        <p:nvSpPr>
          <p:cNvPr id="28675" name="コンテンツ プレースホルダー 2"/>
          <p:cNvSpPr>
            <a:spLocks noGrp="1"/>
          </p:cNvSpPr>
          <p:nvPr>
            <p:ph idx="1"/>
          </p:nvPr>
        </p:nvSpPr>
        <p:spPr/>
        <p:txBody>
          <a:bodyPr>
            <a:normAutofit/>
          </a:bodyPr>
          <a:lstStyle/>
          <a:p>
            <a:r>
              <a:rPr lang="ja-JP" altLang="en-US" dirty="0"/>
              <a:t>簡単な統計計算を行ってみます。</a:t>
            </a:r>
            <a:endParaRPr lang="en-US" altLang="ja-JP" dirty="0"/>
          </a:p>
          <a:p>
            <a:pPr lvl="1"/>
            <a:r>
              <a:rPr lang="ja-JP" altLang="en-US" dirty="0"/>
              <a:t>つい最近発表された日本の人口を分析してみましょう。 国勢調査のデータをグラフ化してみます。</a:t>
            </a:r>
          </a:p>
          <a:p>
            <a:pPr lvl="1"/>
            <a:r>
              <a:rPr lang="ja-JP" altLang="en-US" dirty="0"/>
              <a:t>人口の推移は、国政調査の結果から、</a:t>
            </a:r>
            <a:r>
              <a:rPr lang="en-US" altLang="ja-JP" dirty="0"/>
              <a:t>CSV</a:t>
            </a:r>
            <a:r>
              <a:rPr lang="ja-JP" altLang="en-US" dirty="0"/>
              <a:t>ファイルとして用意します。</a:t>
            </a:r>
            <a:endParaRPr lang="en-US" altLang="ja-JP" dirty="0"/>
          </a:p>
          <a:p>
            <a:pPr lvl="1"/>
            <a:endParaRPr lang="en-US" altLang="ja-JP" dirty="0"/>
          </a:p>
          <a:p>
            <a:pPr lvl="1"/>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127</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3490312937"/>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19530"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sp>
        <p:nvSpPr>
          <p:cNvPr id="6" name="テキスト ボックス 5"/>
          <p:cNvSpPr txBox="1"/>
          <p:nvPr/>
        </p:nvSpPr>
        <p:spPr>
          <a:xfrm>
            <a:off x="1259632" y="3829510"/>
            <a:ext cx="6768752" cy="2479809"/>
          </a:xfrm>
          <a:prstGeom prst="rect">
            <a:avLst/>
          </a:prstGeom>
          <a:noFill/>
          <a:ln>
            <a:solidFill>
              <a:srgbClr val="000000"/>
            </a:solidFill>
          </a:ln>
        </p:spPr>
        <p:txBody>
          <a:bodyPr wrap="square" rtlCol="0">
            <a:noAutofit/>
          </a:bodyPr>
          <a:lstStyle/>
          <a:p>
            <a:r>
              <a:rPr lang="is-IS" altLang="ja-JP" sz="1200" dirty="0">
                <a:solidFill>
                  <a:srgbClr val="000000"/>
                </a:solidFill>
                <a:latin typeface="Consolas"/>
                <a:cs typeface="Consolas"/>
              </a:rPr>
              <a:t>17,127768</a:t>
            </a:r>
          </a:p>
          <a:p>
            <a:r>
              <a:rPr lang="is-IS" altLang="ja-JP" sz="1200" dirty="0">
                <a:solidFill>
                  <a:srgbClr val="000000"/>
                </a:solidFill>
                <a:latin typeface="Consolas"/>
                <a:cs typeface="Consolas"/>
              </a:rPr>
              <a:t>18,127901</a:t>
            </a:r>
          </a:p>
          <a:p>
            <a:r>
              <a:rPr lang="is-IS" altLang="ja-JP" sz="1200" dirty="0">
                <a:solidFill>
                  <a:srgbClr val="000000"/>
                </a:solidFill>
                <a:latin typeface="Consolas"/>
                <a:cs typeface="Consolas"/>
              </a:rPr>
              <a:t>19,128033</a:t>
            </a:r>
          </a:p>
          <a:p>
            <a:r>
              <a:rPr lang="is-IS" altLang="ja-JP" sz="1200" dirty="0">
                <a:solidFill>
                  <a:srgbClr val="000000"/>
                </a:solidFill>
                <a:latin typeface="Consolas"/>
                <a:cs typeface="Consolas"/>
              </a:rPr>
              <a:t>20,128084</a:t>
            </a:r>
          </a:p>
          <a:p>
            <a:r>
              <a:rPr lang="is-IS" altLang="ja-JP" sz="1200" dirty="0">
                <a:solidFill>
                  <a:srgbClr val="000000"/>
                </a:solidFill>
                <a:latin typeface="Consolas"/>
                <a:cs typeface="Consolas"/>
              </a:rPr>
              <a:t>21,128032</a:t>
            </a:r>
          </a:p>
          <a:p>
            <a:r>
              <a:rPr lang="is-IS" altLang="ja-JP" sz="1200" dirty="0">
                <a:solidFill>
                  <a:srgbClr val="000000"/>
                </a:solidFill>
                <a:latin typeface="Consolas"/>
                <a:cs typeface="Consolas"/>
              </a:rPr>
              <a:t>22,128057</a:t>
            </a:r>
          </a:p>
          <a:p>
            <a:r>
              <a:rPr lang="is-IS" altLang="ja-JP" sz="1200" dirty="0">
                <a:solidFill>
                  <a:srgbClr val="000000"/>
                </a:solidFill>
                <a:latin typeface="Consolas"/>
                <a:cs typeface="Consolas"/>
              </a:rPr>
              <a:t>23,127799</a:t>
            </a:r>
          </a:p>
          <a:p>
            <a:r>
              <a:rPr lang="is-IS" altLang="ja-JP" sz="1200" dirty="0">
                <a:solidFill>
                  <a:srgbClr val="000000"/>
                </a:solidFill>
                <a:latin typeface="Consolas"/>
                <a:cs typeface="Consolas"/>
              </a:rPr>
              <a:t>24,127515</a:t>
            </a:r>
          </a:p>
          <a:p>
            <a:r>
              <a:rPr lang="is-IS" altLang="ja-JP" sz="1200" dirty="0">
                <a:solidFill>
                  <a:srgbClr val="000000"/>
                </a:solidFill>
                <a:latin typeface="Consolas"/>
                <a:cs typeface="Consolas"/>
              </a:rPr>
              <a:t>25,127298</a:t>
            </a:r>
          </a:p>
          <a:p>
            <a:r>
              <a:rPr lang="is-IS" altLang="ja-JP" sz="1200" dirty="0">
                <a:solidFill>
                  <a:srgbClr val="000000"/>
                </a:solidFill>
                <a:latin typeface="Consolas"/>
                <a:cs typeface="Consolas"/>
              </a:rPr>
              <a:t>26,127083</a:t>
            </a:r>
          </a:p>
          <a:p>
            <a:r>
              <a:rPr lang="is-IS" altLang="ja-JP" sz="1200" dirty="0">
                <a:solidFill>
                  <a:srgbClr val="000000"/>
                </a:solidFill>
                <a:latin typeface="Consolas"/>
                <a:cs typeface="Consolas"/>
              </a:rPr>
              <a:t>27,127110</a:t>
            </a:r>
          </a:p>
          <a:p>
            <a:r>
              <a:rPr lang="is-IS" altLang="ja-JP" sz="1200" dirty="0">
                <a:solidFill>
                  <a:srgbClr val="000000"/>
                </a:solidFill>
                <a:latin typeface="Consolas"/>
                <a:cs typeface="Consolas"/>
              </a:rPr>
              <a:t>28,126930</a:t>
            </a:r>
            <a:endParaRPr lang="en-US" altLang="ja-JP" sz="1200" dirty="0">
              <a:solidFill>
                <a:srgbClr val="000000"/>
              </a:solidFill>
              <a:latin typeface="Consolas"/>
              <a:cs typeface="Consolas"/>
            </a:endParaRPr>
          </a:p>
        </p:txBody>
      </p:sp>
    </p:spTree>
    <p:extLst>
      <p:ext uri="{BB962C8B-B14F-4D97-AF65-F5344CB8AC3E}">
        <p14:creationId xmlns:p14="http://schemas.microsoft.com/office/powerpoint/2010/main" val="273864650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4.</a:t>
            </a:r>
            <a:r>
              <a:rPr lang="ja-JP" altLang="en-US"/>
              <a:t> </a:t>
            </a:r>
            <a:r>
              <a:rPr lang="ja-JP" altLang="en-US" dirty="0"/>
              <a:t>統計計算</a:t>
            </a:r>
          </a:p>
        </p:txBody>
      </p:sp>
      <p:sp>
        <p:nvSpPr>
          <p:cNvPr id="28675" name="コンテンツ プレースホルダー 2"/>
          <p:cNvSpPr>
            <a:spLocks noGrp="1"/>
          </p:cNvSpPr>
          <p:nvPr>
            <p:ph idx="1"/>
          </p:nvPr>
        </p:nvSpPr>
        <p:spPr/>
        <p:txBody>
          <a:bodyPr>
            <a:normAutofit/>
          </a:bodyPr>
          <a:lstStyle/>
          <a:p>
            <a:r>
              <a:rPr lang="ja-JP" altLang="en-US" dirty="0"/>
              <a:t>簡単な統計計算を行ってみます。</a:t>
            </a:r>
            <a:endParaRPr lang="en-US" altLang="ja-JP" dirty="0"/>
          </a:p>
          <a:p>
            <a:pPr lvl="1"/>
            <a:r>
              <a:rPr lang="ja-JP" altLang="en-US" dirty="0"/>
              <a:t>ＣＳＶファイルをダウンロードします。</a:t>
            </a:r>
            <a:endParaRPr lang="en-US" altLang="ja-JP" dirty="0"/>
          </a:p>
          <a:p>
            <a:pPr marL="457200" lvl="1" indent="0">
              <a:buNone/>
            </a:pPr>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128</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3279984189"/>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20554"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sp>
        <p:nvSpPr>
          <p:cNvPr id="6" name="テキスト ボックス 5"/>
          <p:cNvSpPr txBox="1"/>
          <p:nvPr/>
        </p:nvSpPr>
        <p:spPr>
          <a:xfrm>
            <a:off x="755576" y="2060848"/>
            <a:ext cx="7416824" cy="3960440"/>
          </a:xfrm>
          <a:prstGeom prst="rect">
            <a:avLst/>
          </a:prstGeom>
          <a:noFill/>
          <a:ln>
            <a:solidFill>
              <a:srgbClr val="000000"/>
            </a:solidFill>
          </a:ln>
        </p:spPr>
        <p:txBody>
          <a:bodyPr wrap="square" rtlCol="0">
            <a:noAutofit/>
          </a:bodyPr>
          <a:lstStyle/>
          <a:p>
            <a:r>
              <a:rPr lang="en-US" altLang="ja-JP" dirty="0">
                <a:solidFill>
                  <a:srgbClr val="008000"/>
                </a:solidFill>
                <a:latin typeface="Consolas"/>
                <a:cs typeface="Consolas"/>
              </a:rPr>
              <a:t>from</a:t>
            </a:r>
            <a:r>
              <a:rPr lang="en-US" altLang="ja-JP" dirty="0">
                <a:solidFill>
                  <a:srgbClr val="000000"/>
                </a:solidFill>
                <a:latin typeface="Consolas"/>
                <a:cs typeface="Consolas"/>
              </a:rPr>
              <a:t> urllib.request </a:t>
            </a:r>
            <a:r>
              <a:rPr lang="en-US" altLang="ja-JP" dirty="0">
                <a:solidFill>
                  <a:srgbClr val="008000"/>
                </a:solidFill>
                <a:latin typeface="Consolas"/>
                <a:cs typeface="Consolas"/>
              </a:rPr>
              <a:t>import</a:t>
            </a:r>
            <a:r>
              <a:rPr lang="en-US" altLang="ja-JP" dirty="0">
                <a:solidFill>
                  <a:srgbClr val="000000"/>
                </a:solidFill>
                <a:latin typeface="Consolas"/>
                <a:cs typeface="Consolas"/>
              </a:rPr>
              <a:t> urlopen</a:t>
            </a:r>
          </a:p>
          <a:p>
            <a:endParaRPr lang="en-US" altLang="ja-JP" dirty="0">
              <a:solidFill>
                <a:srgbClr val="000000"/>
              </a:solidFill>
              <a:latin typeface="Consolas"/>
              <a:cs typeface="Consolas"/>
            </a:endParaRPr>
          </a:p>
          <a:p>
            <a:r>
              <a:rPr lang="en-US" altLang="ja-JP" dirty="0">
                <a:solidFill>
                  <a:srgbClr val="000000"/>
                </a:solidFill>
                <a:latin typeface="Consolas"/>
                <a:cs typeface="Consolas"/>
              </a:rPr>
              <a:t>url  = </a:t>
            </a:r>
            <a:r>
              <a:rPr lang="en-US" altLang="ja-JP" dirty="0">
                <a:solidFill>
                  <a:srgbClr val="800000"/>
                </a:solidFill>
                <a:latin typeface="Consolas"/>
                <a:cs typeface="Consolas"/>
              </a:rPr>
              <a:t>'http://www.lighthouse-w5.com/p/data/</a:t>
            </a:r>
            <a:r>
              <a:rPr lang="en-US" altLang="ja-JP" dirty="0" err="1">
                <a:solidFill>
                  <a:srgbClr val="800000"/>
                </a:solidFill>
                <a:latin typeface="Consolas"/>
                <a:cs typeface="Consolas"/>
              </a:rPr>
              <a:t>pop.csv</a:t>
            </a:r>
            <a:r>
              <a:rPr lang="en-US" altLang="ja-JP" dirty="0">
                <a:solidFill>
                  <a:srgbClr val="800000"/>
                </a:solidFill>
                <a:latin typeface="Consolas"/>
                <a:cs typeface="Consolas"/>
              </a:rPr>
              <a:t>'</a:t>
            </a:r>
          </a:p>
          <a:p>
            <a:r>
              <a:rPr lang="en-US" altLang="ja-JP" dirty="0">
                <a:solidFill>
                  <a:srgbClr val="000000"/>
                </a:solidFill>
                <a:latin typeface="Consolas"/>
                <a:cs typeface="Consolas"/>
              </a:rPr>
              <a:t>html = urlopen(url)</a:t>
            </a:r>
          </a:p>
          <a:p>
            <a:endParaRPr lang="en-US" altLang="ja-JP" dirty="0">
              <a:solidFill>
                <a:srgbClr val="000000"/>
              </a:solidFill>
              <a:latin typeface="Consolas"/>
              <a:cs typeface="Consolas"/>
            </a:endParaRPr>
          </a:p>
          <a:p>
            <a:r>
              <a:rPr lang="en-US" altLang="ja-JP" dirty="0">
                <a:solidFill>
                  <a:srgbClr val="000000"/>
                </a:solidFill>
                <a:latin typeface="Consolas"/>
                <a:cs typeface="Consolas"/>
              </a:rPr>
              <a:t>encode = html.info().get_content_charset(failobj=</a:t>
            </a:r>
            <a:r>
              <a:rPr lang="en-US" altLang="ja-JP" dirty="0">
                <a:solidFill>
                  <a:srgbClr val="800000"/>
                </a:solidFill>
                <a:latin typeface="Consolas"/>
                <a:cs typeface="Consolas"/>
              </a:rPr>
              <a:t>'utf-8'</a:t>
            </a:r>
            <a:r>
              <a:rPr lang="en-US" altLang="ja-JP" dirty="0">
                <a:solidFill>
                  <a:srgbClr val="000000"/>
                </a:solidFill>
                <a:latin typeface="Consolas"/>
                <a:cs typeface="Consolas"/>
              </a:rPr>
              <a:t>)</a:t>
            </a:r>
          </a:p>
          <a:p>
            <a:endParaRPr lang="en-US" altLang="ja-JP" dirty="0">
              <a:solidFill>
                <a:srgbClr val="000000"/>
              </a:solidFill>
              <a:latin typeface="Consolas"/>
              <a:cs typeface="Consolas"/>
            </a:endParaRPr>
          </a:p>
          <a:p>
            <a:r>
              <a:rPr lang="en-US" altLang="ja-JP" dirty="0">
                <a:solidFill>
                  <a:srgbClr val="000000"/>
                </a:solidFill>
                <a:latin typeface="Consolas"/>
                <a:cs typeface="Consolas"/>
              </a:rPr>
              <a:t>text_byte = html.read()</a:t>
            </a:r>
          </a:p>
          <a:p>
            <a:r>
              <a:rPr lang="en-US" altLang="ja-JP" dirty="0">
                <a:solidFill>
                  <a:srgbClr val="000000"/>
                </a:solidFill>
                <a:latin typeface="Consolas"/>
                <a:cs typeface="Consolas"/>
              </a:rPr>
              <a:t>text = text_byte.decode(encode)</a:t>
            </a:r>
          </a:p>
          <a:p>
            <a:endParaRPr lang="en-US" altLang="ja-JP" dirty="0">
              <a:solidFill>
                <a:srgbClr val="000000"/>
              </a:solidFill>
              <a:latin typeface="Consolas"/>
              <a:cs typeface="Consolas"/>
            </a:endParaRPr>
          </a:p>
          <a:p>
            <a:r>
              <a:rPr lang="en-US" altLang="ja-JP" dirty="0">
                <a:solidFill>
                  <a:srgbClr val="008000"/>
                </a:solidFill>
                <a:latin typeface="Consolas"/>
                <a:cs typeface="Consolas"/>
              </a:rPr>
              <a:t>with</a:t>
            </a:r>
            <a:r>
              <a:rPr lang="en-US" altLang="ja-JP" dirty="0">
                <a:solidFill>
                  <a:srgbClr val="000000"/>
                </a:solidFill>
                <a:latin typeface="Consolas"/>
                <a:cs typeface="Consolas"/>
              </a:rPr>
              <a:t> open(</a:t>
            </a:r>
            <a:r>
              <a:rPr lang="en-US" altLang="ja-JP" dirty="0">
                <a:solidFill>
                  <a:srgbClr val="800000"/>
                </a:solidFill>
                <a:latin typeface="Consolas"/>
                <a:cs typeface="Consolas"/>
              </a:rPr>
              <a:t>'pop.</a:t>
            </a:r>
            <a:r>
              <a:rPr lang="en-US" altLang="ja-JP" dirty="0" err="1">
                <a:solidFill>
                  <a:srgbClr val="800000"/>
                </a:solidFill>
                <a:latin typeface="Consolas"/>
                <a:cs typeface="Consolas"/>
              </a:rPr>
              <a:t>csv</a:t>
            </a:r>
            <a:r>
              <a:rPr lang="en-US" altLang="ja-JP" dirty="0">
                <a:solidFill>
                  <a:srgbClr val="800000"/>
                </a:solidFill>
                <a:latin typeface="Consolas"/>
                <a:cs typeface="Consolas"/>
              </a:rPr>
              <a:t>'</a:t>
            </a:r>
            <a:r>
              <a:rPr lang="en-US" altLang="ja-JP" dirty="0">
                <a:solidFill>
                  <a:srgbClr val="000000"/>
                </a:solidFill>
                <a:latin typeface="Consolas"/>
                <a:cs typeface="Consolas"/>
              </a:rPr>
              <a:t>,'w') </a:t>
            </a:r>
            <a:r>
              <a:rPr lang="en-US" altLang="ja-JP" dirty="0">
                <a:solidFill>
                  <a:srgbClr val="008000"/>
                </a:solidFill>
                <a:latin typeface="Consolas"/>
                <a:cs typeface="Consolas"/>
              </a:rPr>
              <a:t>as</a:t>
            </a:r>
            <a:r>
              <a:rPr lang="en-US" altLang="ja-JP" dirty="0">
                <a:solidFill>
                  <a:srgbClr val="000000"/>
                </a:solidFill>
                <a:latin typeface="Consolas"/>
                <a:cs typeface="Consolas"/>
              </a:rPr>
              <a:t> f:</a:t>
            </a:r>
          </a:p>
          <a:p>
            <a:r>
              <a:rPr lang="en-US" altLang="ja-JP" dirty="0">
                <a:solidFill>
                  <a:srgbClr val="000000"/>
                </a:solidFill>
                <a:latin typeface="Consolas"/>
                <a:cs typeface="Consolas"/>
              </a:rPr>
              <a:t>    </a:t>
            </a:r>
            <a:r>
              <a:rPr lang="en-US" altLang="ja-JP" dirty="0" err="1">
                <a:solidFill>
                  <a:srgbClr val="000000"/>
                </a:solidFill>
                <a:latin typeface="Consolas"/>
                <a:cs typeface="Consolas"/>
              </a:rPr>
              <a:t>f.write</a:t>
            </a:r>
            <a:r>
              <a:rPr lang="en-US" altLang="ja-JP" dirty="0">
                <a:solidFill>
                  <a:srgbClr val="000000"/>
                </a:solidFill>
                <a:latin typeface="Consolas"/>
                <a:cs typeface="Consolas"/>
              </a:rPr>
              <a:t>(text)</a:t>
            </a:r>
          </a:p>
        </p:txBody>
      </p:sp>
    </p:spTree>
    <p:extLst>
      <p:ext uri="{BB962C8B-B14F-4D97-AF65-F5344CB8AC3E}">
        <p14:creationId xmlns:p14="http://schemas.microsoft.com/office/powerpoint/2010/main" val="2165958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1.4 Python</a:t>
            </a:r>
            <a:r>
              <a:rPr lang="ja-JP" altLang="en-US" dirty="0"/>
              <a:t>の開発環境構築</a:t>
            </a:r>
          </a:p>
        </p:txBody>
      </p:sp>
      <p:sp>
        <p:nvSpPr>
          <p:cNvPr id="28675" name="コンテンツ プレースホルダー 2"/>
          <p:cNvSpPr>
            <a:spLocks noGrp="1"/>
          </p:cNvSpPr>
          <p:nvPr>
            <p:ph idx="1"/>
          </p:nvPr>
        </p:nvSpPr>
        <p:spPr/>
        <p:txBody>
          <a:bodyPr>
            <a:normAutofit/>
          </a:bodyPr>
          <a:lstStyle/>
          <a:p>
            <a:r>
              <a:rPr lang="ja-JP" altLang="en-US" dirty="0"/>
              <a:t>異なるバージョンを混在させたい場合や、ライブラリの管理などは実は面倒です。</a:t>
            </a:r>
            <a:endParaRPr lang="en-US" altLang="ja-JP" dirty="0"/>
          </a:p>
          <a:p>
            <a:endParaRPr lang="en-US" altLang="ja-JP" dirty="0"/>
          </a:p>
          <a:p>
            <a:r>
              <a:rPr lang="en-US" altLang="ja-JP" dirty="0"/>
              <a:t>Python</a:t>
            </a:r>
            <a:r>
              <a:rPr lang="ja-JP" altLang="en-US" dirty="0"/>
              <a:t>仮想環境などのツールを使い管理する。あるいは、</a:t>
            </a:r>
            <a:r>
              <a:rPr lang="en-US" altLang="ja-JP" dirty="0"/>
              <a:t>Python</a:t>
            </a:r>
            <a:r>
              <a:rPr lang="ja-JP" altLang="en-US" dirty="0"/>
              <a:t>ディストリビューションの「</a:t>
            </a:r>
            <a:r>
              <a:rPr lang="en-US" altLang="ja-JP" dirty="0"/>
              <a:t>Anaconda</a:t>
            </a:r>
            <a:r>
              <a:rPr lang="ja-JP" altLang="en-US" dirty="0"/>
              <a:t>」を利用することで、面倒な事を解決してくれます。　</a:t>
            </a:r>
            <a:endParaRPr lang="en-US" altLang="ja-JP" dirty="0"/>
          </a:p>
          <a:p>
            <a:endParaRPr lang="en-US" altLang="ja-JP" dirty="0"/>
          </a:p>
          <a:p>
            <a:endParaRPr lang="en-US" altLang="ja-JP" dirty="0"/>
          </a:p>
          <a:p>
            <a:pPr marL="457200" lvl="1" indent="0">
              <a:buNone/>
            </a:pPr>
            <a:endParaRPr lang="en-US" altLang="ja-JP" dirty="0"/>
          </a:p>
          <a:p>
            <a:pPr lvl="2"/>
            <a:endParaRPr lang="en-US" altLang="ja-JP" dirty="0"/>
          </a:p>
          <a:p>
            <a:pPr lvl="3"/>
            <a:endParaRPr lang="ja-JP" altLang="en-US"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12</a:t>
            </a:fld>
            <a:endParaRPr lang="en-US" altLang="ja-JP" dirty="0"/>
          </a:p>
        </p:txBody>
      </p:sp>
      <p:sp>
        <p:nvSpPr>
          <p:cNvPr id="4" name="フッター プレースホルダー 3"/>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36300462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4.</a:t>
            </a:r>
            <a:r>
              <a:rPr lang="ja-JP" altLang="en-US"/>
              <a:t> </a:t>
            </a:r>
            <a:r>
              <a:rPr lang="ja-JP" altLang="en-US" dirty="0"/>
              <a:t>統計計算</a:t>
            </a:r>
          </a:p>
        </p:txBody>
      </p:sp>
      <p:sp>
        <p:nvSpPr>
          <p:cNvPr id="28675" name="コンテンツ プレースホルダー 2"/>
          <p:cNvSpPr>
            <a:spLocks noGrp="1"/>
          </p:cNvSpPr>
          <p:nvPr>
            <p:ph idx="1"/>
          </p:nvPr>
        </p:nvSpPr>
        <p:spPr/>
        <p:txBody>
          <a:bodyPr>
            <a:normAutofit/>
          </a:bodyPr>
          <a:lstStyle/>
          <a:p>
            <a:r>
              <a:rPr lang="ja-JP" altLang="en-US" dirty="0"/>
              <a:t>簡単な統計計算を行ってみます。</a:t>
            </a:r>
            <a:endParaRPr lang="en-US" altLang="ja-JP" dirty="0"/>
          </a:p>
          <a:p>
            <a:pPr lvl="1"/>
            <a:r>
              <a:rPr lang="ja-JP" altLang="en-US" dirty="0"/>
              <a:t>可視化します。散布図を描いてみます。</a:t>
            </a:r>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129</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1290579692"/>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21578"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sp>
        <p:nvSpPr>
          <p:cNvPr id="6" name="テキスト ボックス 5"/>
          <p:cNvSpPr txBox="1"/>
          <p:nvPr/>
        </p:nvSpPr>
        <p:spPr>
          <a:xfrm>
            <a:off x="755576" y="2060848"/>
            <a:ext cx="6768752" cy="3960440"/>
          </a:xfrm>
          <a:prstGeom prst="rect">
            <a:avLst/>
          </a:prstGeom>
          <a:noFill/>
          <a:ln>
            <a:solidFill>
              <a:srgbClr val="000000"/>
            </a:solidFill>
          </a:ln>
        </p:spPr>
        <p:txBody>
          <a:bodyPr wrap="square" rtlCol="0">
            <a:noAutofit/>
          </a:bodyPr>
          <a:lstStyle/>
          <a:p>
            <a:r>
              <a:rPr lang="en-US" altLang="ja-JP" dirty="0">
                <a:solidFill>
                  <a:srgbClr val="008000"/>
                </a:solidFill>
                <a:latin typeface="Consolas"/>
                <a:cs typeface="Consolas"/>
              </a:rPr>
              <a:t>import</a:t>
            </a:r>
            <a:r>
              <a:rPr lang="en-US" altLang="ja-JP" dirty="0">
                <a:solidFill>
                  <a:srgbClr val="000000"/>
                </a:solidFill>
                <a:latin typeface="Consolas"/>
                <a:cs typeface="Consolas"/>
              </a:rPr>
              <a:t> numpy </a:t>
            </a:r>
            <a:r>
              <a:rPr lang="en-US" altLang="ja-JP" dirty="0">
                <a:solidFill>
                  <a:srgbClr val="008000"/>
                </a:solidFill>
                <a:latin typeface="Consolas"/>
                <a:cs typeface="Consolas"/>
              </a:rPr>
              <a:t>as</a:t>
            </a:r>
            <a:r>
              <a:rPr lang="en-US" altLang="ja-JP" dirty="0">
                <a:solidFill>
                  <a:srgbClr val="000000"/>
                </a:solidFill>
                <a:latin typeface="Consolas"/>
                <a:cs typeface="Consolas"/>
              </a:rPr>
              <a:t> np</a:t>
            </a:r>
          </a:p>
          <a:p>
            <a:r>
              <a:rPr lang="en-US" altLang="ja-JP" dirty="0">
                <a:solidFill>
                  <a:srgbClr val="008000"/>
                </a:solidFill>
                <a:latin typeface="Consolas"/>
                <a:cs typeface="Consolas"/>
              </a:rPr>
              <a:t>import</a:t>
            </a:r>
            <a:r>
              <a:rPr lang="en-US" altLang="ja-JP" dirty="0">
                <a:solidFill>
                  <a:srgbClr val="000000"/>
                </a:solidFill>
                <a:latin typeface="Consolas"/>
                <a:cs typeface="Consolas"/>
              </a:rPr>
              <a:t> matplotlib.pyplot </a:t>
            </a:r>
            <a:r>
              <a:rPr lang="en-US" altLang="ja-JP" dirty="0">
                <a:solidFill>
                  <a:srgbClr val="008000"/>
                </a:solidFill>
                <a:latin typeface="Consolas"/>
                <a:cs typeface="Consolas"/>
              </a:rPr>
              <a:t>as</a:t>
            </a:r>
            <a:r>
              <a:rPr lang="en-US" altLang="ja-JP" dirty="0">
                <a:solidFill>
                  <a:srgbClr val="000000"/>
                </a:solidFill>
                <a:latin typeface="Consolas"/>
                <a:cs typeface="Consolas"/>
              </a:rPr>
              <a:t> </a:t>
            </a:r>
            <a:r>
              <a:rPr lang="en-US" altLang="ja-JP" dirty="0" err="1">
                <a:solidFill>
                  <a:srgbClr val="000000"/>
                </a:solidFill>
                <a:latin typeface="Consolas"/>
                <a:cs typeface="Consolas"/>
              </a:rPr>
              <a:t>plt</a:t>
            </a:r>
            <a:endParaRPr lang="en-US" altLang="ja-JP" dirty="0">
              <a:solidFill>
                <a:srgbClr val="000000"/>
              </a:solidFill>
              <a:latin typeface="Consolas"/>
              <a:cs typeface="Consolas"/>
            </a:endParaRPr>
          </a:p>
          <a:p>
            <a:endParaRPr lang="en-US" altLang="ja-JP" dirty="0">
              <a:solidFill>
                <a:srgbClr val="000000"/>
              </a:solidFill>
              <a:latin typeface="Consolas"/>
              <a:cs typeface="Consolas"/>
            </a:endParaRPr>
          </a:p>
          <a:p>
            <a:r>
              <a:rPr lang="en-US" altLang="ja-JP" dirty="0">
                <a:solidFill>
                  <a:srgbClr val="000000"/>
                </a:solidFill>
                <a:latin typeface="Consolas"/>
                <a:cs typeface="Consolas"/>
              </a:rPr>
              <a:t>data = </a:t>
            </a:r>
            <a:r>
              <a:rPr lang="en-US" altLang="ja-JP" dirty="0" err="1">
                <a:solidFill>
                  <a:srgbClr val="000000"/>
                </a:solidFill>
                <a:latin typeface="Consolas"/>
                <a:cs typeface="Consolas"/>
              </a:rPr>
              <a:t>np.genfromtxt</a:t>
            </a:r>
            <a:r>
              <a:rPr lang="en-US" altLang="ja-JP" dirty="0">
                <a:solidFill>
                  <a:srgbClr val="000000"/>
                </a:solidFill>
                <a:latin typeface="Consolas"/>
                <a:cs typeface="Consolas"/>
              </a:rPr>
              <a:t>(</a:t>
            </a:r>
            <a:r>
              <a:rPr lang="en-US" altLang="ja-JP" dirty="0">
                <a:solidFill>
                  <a:srgbClr val="800000"/>
                </a:solidFill>
                <a:latin typeface="Consolas"/>
                <a:cs typeface="Consolas"/>
              </a:rPr>
              <a:t>'</a:t>
            </a:r>
            <a:r>
              <a:rPr lang="en-US" altLang="ja-JP" dirty="0" err="1">
                <a:solidFill>
                  <a:srgbClr val="800000"/>
                </a:solidFill>
                <a:latin typeface="Consolas"/>
                <a:cs typeface="Consolas"/>
              </a:rPr>
              <a:t>pop.csv'</a:t>
            </a:r>
            <a:r>
              <a:rPr lang="en-US" altLang="ja-JP" dirty="0" err="1">
                <a:solidFill>
                  <a:srgbClr val="000000"/>
                </a:solidFill>
                <a:latin typeface="Consolas"/>
                <a:cs typeface="Consolas"/>
              </a:rPr>
              <a:t>,delimiter</a:t>
            </a:r>
            <a:r>
              <a:rPr lang="en-US" altLang="ja-JP" dirty="0">
                <a:solidFill>
                  <a:srgbClr val="000000"/>
                </a:solidFill>
                <a:latin typeface="Consolas"/>
                <a:cs typeface="Consolas"/>
              </a:rPr>
              <a:t>=</a:t>
            </a:r>
            <a:r>
              <a:rPr lang="en-US" altLang="ja-JP" dirty="0">
                <a:solidFill>
                  <a:srgbClr val="800000"/>
                </a:solidFill>
                <a:latin typeface="Consolas"/>
                <a:cs typeface="Consolas"/>
              </a:rPr>
              <a:t>',’</a:t>
            </a:r>
            <a:r>
              <a:rPr lang="en-US" altLang="ja-JP" dirty="0">
                <a:solidFill>
                  <a:srgbClr val="000000"/>
                </a:solidFill>
                <a:latin typeface="Consolas"/>
                <a:cs typeface="Consolas"/>
              </a:rPr>
              <a:t>\</a:t>
            </a:r>
          </a:p>
          <a:p>
            <a:r>
              <a:rPr lang="en-US" altLang="ja-JP" dirty="0">
                <a:solidFill>
                  <a:srgbClr val="000000"/>
                </a:solidFill>
                <a:latin typeface="Consolas"/>
                <a:cs typeface="Consolas"/>
              </a:rPr>
              <a:t>	,</a:t>
            </a:r>
            <a:r>
              <a:rPr lang="en-US" altLang="ja-JP" dirty="0" err="1">
                <a:solidFill>
                  <a:srgbClr val="000000"/>
                </a:solidFill>
                <a:latin typeface="Consolas"/>
                <a:cs typeface="Consolas"/>
              </a:rPr>
              <a:t>dtype</a:t>
            </a:r>
            <a:r>
              <a:rPr lang="en-US" altLang="ja-JP" dirty="0">
                <a:solidFill>
                  <a:srgbClr val="000000"/>
                </a:solidFill>
                <a:latin typeface="Consolas"/>
                <a:cs typeface="Consolas"/>
              </a:rPr>
              <a:t>={'names':(</a:t>
            </a:r>
            <a:r>
              <a:rPr lang="en-US" altLang="ja-JP" dirty="0">
                <a:solidFill>
                  <a:srgbClr val="800000"/>
                </a:solidFill>
                <a:latin typeface="Consolas"/>
                <a:cs typeface="Consolas"/>
              </a:rPr>
              <a:t>'</a:t>
            </a:r>
            <a:r>
              <a:rPr lang="en-US" altLang="ja-JP" dirty="0" err="1">
                <a:solidFill>
                  <a:srgbClr val="800000"/>
                </a:solidFill>
                <a:latin typeface="Consolas"/>
                <a:cs typeface="Consolas"/>
              </a:rPr>
              <a:t>year'</a:t>
            </a:r>
            <a:r>
              <a:rPr lang="en-US" altLang="ja-JP" dirty="0" err="1">
                <a:solidFill>
                  <a:srgbClr val="000000"/>
                </a:solidFill>
                <a:latin typeface="Consolas"/>
                <a:cs typeface="Consolas"/>
              </a:rPr>
              <a:t>,</a:t>
            </a:r>
            <a:r>
              <a:rPr lang="en-US" altLang="ja-JP" dirty="0" err="1">
                <a:solidFill>
                  <a:srgbClr val="800000"/>
                </a:solidFill>
                <a:latin typeface="Consolas"/>
                <a:cs typeface="Consolas"/>
              </a:rPr>
              <a:t>'population</a:t>
            </a:r>
            <a:r>
              <a:rPr lang="en-US" altLang="ja-JP" dirty="0">
                <a:solidFill>
                  <a:srgbClr val="800000"/>
                </a:solidFill>
                <a:latin typeface="Consolas"/>
                <a:cs typeface="Consolas"/>
              </a:rPr>
              <a:t>'</a:t>
            </a:r>
            <a:r>
              <a:rPr lang="en-US" altLang="ja-JP" dirty="0">
                <a:solidFill>
                  <a:srgbClr val="000000"/>
                </a:solidFill>
                <a:latin typeface="Consolas"/>
                <a:cs typeface="Consolas"/>
              </a:rPr>
              <a:t>)\</a:t>
            </a:r>
          </a:p>
          <a:p>
            <a:r>
              <a:rPr lang="en-US" altLang="ja-JP" dirty="0">
                <a:solidFill>
                  <a:srgbClr val="000000"/>
                </a:solidFill>
                <a:latin typeface="Consolas"/>
                <a:cs typeface="Consolas"/>
              </a:rPr>
              <a:t>	,'formats':(</a:t>
            </a:r>
            <a:r>
              <a:rPr lang="en-US" altLang="ja-JP" dirty="0">
                <a:solidFill>
                  <a:srgbClr val="800000"/>
                </a:solidFill>
                <a:latin typeface="Consolas"/>
                <a:cs typeface="Consolas"/>
              </a:rPr>
              <a:t>'</a:t>
            </a:r>
            <a:r>
              <a:rPr lang="en-US" altLang="ja-JP" dirty="0" err="1">
                <a:solidFill>
                  <a:srgbClr val="800000"/>
                </a:solidFill>
                <a:latin typeface="Consolas"/>
                <a:cs typeface="Consolas"/>
              </a:rPr>
              <a:t>f'</a:t>
            </a:r>
            <a:r>
              <a:rPr lang="en-US" altLang="ja-JP" dirty="0" err="1">
                <a:solidFill>
                  <a:srgbClr val="000000"/>
                </a:solidFill>
                <a:latin typeface="Consolas"/>
                <a:cs typeface="Consolas"/>
              </a:rPr>
              <a:t>,</a:t>
            </a:r>
            <a:r>
              <a:rPr lang="en-US" altLang="ja-JP" dirty="0" err="1">
                <a:solidFill>
                  <a:srgbClr val="800000"/>
                </a:solidFill>
                <a:latin typeface="Consolas"/>
                <a:cs typeface="Consolas"/>
              </a:rPr>
              <a:t>'f</a:t>
            </a:r>
            <a:r>
              <a:rPr lang="en-US" altLang="ja-JP" dirty="0">
                <a:solidFill>
                  <a:srgbClr val="800000"/>
                </a:solidFill>
                <a:latin typeface="Consolas"/>
                <a:cs typeface="Consolas"/>
              </a:rPr>
              <a:t>'</a:t>
            </a:r>
            <a:r>
              <a:rPr lang="en-US" altLang="ja-JP" dirty="0">
                <a:solidFill>
                  <a:srgbClr val="000000"/>
                </a:solidFill>
                <a:latin typeface="Consolas"/>
                <a:cs typeface="Consolas"/>
              </a:rPr>
              <a:t>)})</a:t>
            </a:r>
          </a:p>
          <a:p>
            <a:endParaRPr lang="en-US" altLang="ja-JP" dirty="0">
              <a:solidFill>
                <a:srgbClr val="000000"/>
              </a:solidFill>
              <a:latin typeface="Consolas"/>
              <a:cs typeface="Consolas"/>
            </a:endParaRPr>
          </a:p>
          <a:p>
            <a:r>
              <a:rPr lang="en-US" altLang="ja-JP" dirty="0">
                <a:solidFill>
                  <a:srgbClr val="000000"/>
                </a:solidFill>
                <a:latin typeface="Consolas"/>
                <a:cs typeface="Consolas"/>
              </a:rPr>
              <a:t>print(data)</a:t>
            </a:r>
          </a:p>
          <a:p>
            <a:endParaRPr lang="en-US" altLang="ja-JP" dirty="0">
              <a:solidFill>
                <a:srgbClr val="000000"/>
              </a:solidFill>
              <a:latin typeface="Consolas"/>
              <a:cs typeface="Consolas"/>
            </a:endParaRPr>
          </a:p>
          <a:p>
            <a:r>
              <a:rPr lang="en-US" altLang="ja-JP" dirty="0" err="1">
                <a:solidFill>
                  <a:srgbClr val="000000"/>
                </a:solidFill>
                <a:latin typeface="Consolas"/>
                <a:cs typeface="Consolas"/>
              </a:rPr>
              <a:t>plt.grid</a:t>
            </a:r>
            <a:r>
              <a:rPr lang="en-US" altLang="ja-JP" dirty="0">
                <a:solidFill>
                  <a:srgbClr val="000000"/>
                </a:solidFill>
                <a:latin typeface="Consolas"/>
                <a:cs typeface="Consolas"/>
              </a:rPr>
              <a:t>()</a:t>
            </a:r>
          </a:p>
          <a:p>
            <a:r>
              <a:rPr lang="en-US" altLang="ja-JP" dirty="0" err="1">
                <a:solidFill>
                  <a:srgbClr val="000000"/>
                </a:solidFill>
                <a:latin typeface="Consolas"/>
                <a:cs typeface="Consolas"/>
              </a:rPr>
              <a:t>plt.plot</a:t>
            </a:r>
            <a:r>
              <a:rPr lang="en-US" altLang="ja-JP" dirty="0">
                <a:solidFill>
                  <a:srgbClr val="000000"/>
                </a:solidFill>
                <a:latin typeface="Consolas"/>
                <a:cs typeface="Consolas"/>
              </a:rPr>
              <a:t>(data[</a:t>
            </a:r>
            <a:r>
              <a:rPr lang="en-US" altLang="ja-JP" dirty="0">
                <a:solidFill>
                  <a:srgbClr val="800000"/>
                </a:solidFill>
                <a:latin typeface="Consolas"/>
                <a:cs typeface="Consolas"/>
              </a:rPr>
              <a:t>'year'</a:t>
            </a:r>
            <a:r>
              <a:rPr lang="en-US" altLang="ja-JP" dirty="0">
                <a:solidFill>
                  <a:srgbClr val="000000"/>
                </a:solidFill>
                <a:latin typeface="Consolas"/>
                <a:cs typeface="Consolas"/>
              </a:rPr>
              <a:t>],data[</a:t>
            </a:r>
            <a:r>
              <a:rPr lang="en-US" altLang="ja-JP" dirty="0">
                <a:solidFill>
                  <a:srgbClr val="800000"/>
                </a:solidFill>
                <a:latin typeface="Consolas"/>
                <a:cs typeface="Consolas"/>
              </a:rPr>
              <a:t>'population'</a:t>
            </a:r>
            <a:r>
              <a:rPr lang="en-US" altLang="ja-JP" dirty="0">
                <a:solidFill>
                  <a:srgbClr val="000000"/>
                </a:solidFill>
                <a:latin typeface="Consolas"/>
                <a:cs typeface="Consolas"/>
              </a:rPr>
              <a:t>],'</a:t>
            </a:r>
            <a:r>
              <a:rPr lang="en-US" altLang="ja-JP" dirty="0" err="1">
                <a:solidFill>
                  <a:srgbClr val="000000"/>
                </a:solidFill>
                <a:latin typeface="Consolas"/>
                <a:cs typeface="Consolas"/>
              </a:rPr>
              <a:t>ro</a:t>
            </a:r>
            <a:r>
              <a:rPr lang="en-US" altLang="ja-JP" dirty="0">
                <a:solidFill>
                  <a:srgbClr val="000000"/>
                </a:solidFill>
                <a:latin typeface="Consolas"/>
                <a:cs typeface="Consolas"/>
              </a:rPr>
              <a:t>')</a:t>
            </a:r>
          </a:p>
        </p:txBody>
      </p:sp>
    </p:spTree>
    <p:extLst>
      <p:ext uri="{BB962C8B-B14F-4D97-AF65-F5344CB8AC3E}">
        <p14:creationId xmlns:p14="http://schemas.microsoft.com/office/powerpoint/2010/main" val="318167977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4.</a:t>
            </a:r>
            <a:r>
              <a:rPr lang="ja-JP" altLang="en-US"/>
              <a:t> </a:t>
            </a:r>
            <a:r>
              <a:rPr lang="ja-JP" altLang="en-US" dirty="0"/>
              <a:t>統計計算</a:t>
            </a:r>
          </a:p>
        </p:txBody>
      </p:sp>
      <p:sp>
        <p:nvSpPr>
          <p:cNvPr id="28675" name="コンテンツ プレースホルダー 2"/>
          <p:cNvSpPr>
            <a:spLocks noGrp="1"/>
          </p:cNvSpPr>
          <p:nvPr>
            <p:ph idx="1"/>
          </p:nvPr>
        </p:nvSpPr>
        <p:spPr/>
        <p:txBody>
          <a:bodyPr>
            <a:normAutofit/>
          </a:bodyPr>
          <a:lstStyle/>
          <a:p>
            <a:r>
              <a:rPr lang="ja-JP" altLang="en-US" dirty="0"/>
              <a:t>簡単な統計計算を行ってみます。</a:t>
            </a:r>
            <a:endParaRPr lang="en-US" altLang="ja-JP" dirty="0"/>
          </a:p>
          <a:p>
            <a:pPr lvl="1"/>
            <a:r>
              <a:rPr lang="ja-JP" altLang="en-US" dirty="0"/>
              <a:t>可視化します。散布図を描いてみます。</a:t>
            </a:r>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130</a:t>
            </a:fld>
            <a:endParaRPr lang="en-US" altLang="ja-JP" dirty="0"/>
          </a:p>
        </p:txBody>
      </p:sp>
      <p:sp>
        <p:nvSpPr>
          <p:cNvPr id="6" name="フッター プレースホルダー 5"/>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2583853266"/>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22602"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pic>
        <p:nvPicPr>
          <p:cNvPr id="5" name="図 4"/>
          <p:cNvPicPr>
            <a:picLocks noChangeAspect="1"/>
          </p:cNvPicPr>
          <p:nvPr/>
        </p:nvPicPr>
        <p:blipFill>
          <a:blip r:embed="rId6"/>
          <a:stretch>
            <a:fillRect/>
          </a:stretch>
        </p:blipFill>
        <p:spPr>
          <a:xfrm>
            <a:off x="1043608" y="2132856"/>
            <a:ext cx="5904656" cy="3748044"/>
          </a:xfrm>
          <a:prstGeom prst="rect">
            <a:avLst/>
          </a:prstGeom>
        </p:spPr>
      </p:pic>
    </p:spTree>
    <p:extLst>
      <p:ext uri="{BB962C8B-B14F-4D97-AF65-F5344CB8AC3E}">
        <p14:creationId xmlns:p14="http://schemas.microsoft.com/office/powerpoint/2010/main" val="317200711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4</a:t>
            </a:r>
            <a:r>
              <a:rPr lang="ja-JP" altLang="en-US"/>
              <a:t> </a:t>
            </a:r>
            <a:r>
              <a:rPr lang="ja-JP" altLang="en-US" dirty="0"/>
              <a:t>統計計算</a:t>
            </a:r>
          </a:p>
        </p:txBody>
      </p:sp>
      <p:sp>
        <p:nvSpPr>
          <p:cNvPr id="28675" name="コンテンツ プレースホルダー 2"/>
          <p:cNvSpPr>
            <a:spLocks noGrp="1"/>
          </p:cNvSpPr>
          <p:nvPr>
            <p:ph idx="1"/>
          </p:nvPr>
        </p:nvSpPr>
        <p:spPr/>
        <p:txBody>
          <a:bodyPr>
            <a:normAutofit lnSpcReduction="10000"/>
          </a:bodyPr>
          <a:lstStyle/>
          <a:p>
            <a:r>
              <a:rPr lang="ja-JP" altLang="en-US" dirty="0"/>
              <a:t>簡単な統計計算を行ってみます。</a:t>
            </a:r>
            <a:endParaRPr lang="en-US" altLang="ja-JP" dirty="0"/>
          </a:p>
          <a:p>
            <a:pPr lvl="1"/>
            <a:r>
              <a:rPr lang="en-US" altLang="ja-JP" dirty="0"/>
              <a:t>2</a:t>
            </a:r>
            <a:r>
              <a:rPr lang="ja-JP" altLang="en-US" dirty="0"/>
              <a:t>つのデータ間での関係を分析する手法、回帰分析という 手法で人口の減少を予測してみます。</a:t>
            </a:r>
            <a:endParaRPr lang="en-US" altLang="ja-JP" dirty="0"/>
          </a:p>
          <a:p>
            <a:pPr lvl="1"/>
            <a:endParaRPr lang="en-US" altLang="ja-JP" dirty="0"/>
          </a:p>
          <a:p>
            <a:pPr lvl="1"/>
            <a:r>
              <a:rPr lang="ja-JP" altLang="en-US" dirty="0"/>
              <a:t>今回は回帰分析の中でも 単純な、線形回帰分析手法を使ってみます。</a:t>
            </a:r>
            <a:br>
              <a:rPr lang="ja-JP" altLang="en-US" dirty="0"/>
            </a:br>
            <a:endParaRPr lang="ja-JP" altLang="en-US" dirty="0"/>
          </a:p>
          <a:p>
            <a:pPr lvl="1"/>
            <a:r>
              <a:rPr lang="en-US" altLang="ja-JP" dirty="0"/>
              <a:t>python</a:t>
            </a:r>
            <a:r>
              <a:rPr lang="ja-JP" altLang="en-US" dirty="0"/>
              <a:t>には、統計計算を行うライブラリ</a:t>
            </a:r>
            <a:r>
              <a:rPr lang="en-US" altLang="ja-JP" dirty="0" err="1"/>
              <a:t>scipy</a:t>
            </a:r>
            <a:r>
              <a:rPr lang="ja-JP" altLang="en-US" dirty="0"/>
              <a:t>が用意されているので回帰分析も容易に行うことができます。</a:t>
            </a:r>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131</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3786529556"/>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23626"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spTree>
    <p:extLst>
      <p:ext uri="{BB962C8B-B14F-4D97-AF65-F5344CB8AC3E}">
        <p14:creationId xmlns:p14="http://schemas.microsoft.com/office/powerpoint/2010/main" val="308402509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4.</a:t>
            </a:r>
            <a:r>
              <a:rPr lang="ja-JP" altLang="en-US"/>
              <a:t> </a:t>
            </a:r>
            <a:r>
              <a:rPr lang="ja-JP" altLang="en-US" dirty="0"/>
              <a:t>統計計算</a:t>
            </a:r>
          </a:p>
        </p:txBody>
      </p:sp>
      <p:sp>
        <p:nvSpPr>
          <p:cNvPr id="28675" name="コンテンツ プレースホルダー 2"/>
          <p:cNvSpPr>
            <a:spLocks noGrp="1"/>
          </p:cNvSpPr>
          <p:nvPr>
            <p:ph idx="1"/>
          </p:nvPr>
        </p:nvSpPr>
        <p:spPr/>
        <p:txBody>
          <a:bodyPr>
            <a:normAutofit/>
          </a:bodyPr>
          <a:lstStyle/>
          <a:p>
            <a:r>
              <a:rPr lang="ja-JP" altLang="en-US" dirty="0"/>
              <a:t>簡単な統計計算を行ってみます。</a:t>
            </a:r>
            <a:endParaRPr lang="en-US" altLang="ja-JP" dirty="0"/>
          </a:p>
          <a:p>
            <a:pPr lvl="1"/>
            <a:r>
              <a:rPr lang="ja-JP" altLang="en-US" dirty="0"/>
              <a:t>可視化します。散布図を描いてみます。</a:t>
            </a:r>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132</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2697465465"/>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24650"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sp>
        <p:nvSpPr>
          <p:cNvPr id="6" name="テキスト ボックス 5"/>
          <p:cNvSpPr txBox="1"/>
          <p:nvPr/>
        </p:nvSpPr>
        <p:spPr>
          <a:xfrm>
            <a:off x="755576" y="1916832"/>
            <a:ext cx="6768752" cy="4392488"/>
          </a:xfrm>
          <a:prstGeom prst="rect">
            <a:avLst/>
          </a:prstGeom>
          <a:noFill/>
          <a:ln>
            <a:solidFill>
              <a:srgbClr val="000000"/>
            </a:solidFill>
          </a:ln>
        </p:spPr>
        <p:txBody>
          <a:bodyPr wrap="square" rtlCol="0">
            <a:noAutofit/>
          </a:bodyPr>
          <a:lstStyle/>
          <a:p>
            <a:r>
              <a:rPr lang="en-US" altLang="ja-JP" sz="1600" dirty="0">
                <a:solidFill>
                  <a:srgbClr val="008000"/>
                </a:solidFill>
                <a:latin typeface="Consolas"/>
                <a:cs typeface="Consolas"/>
              </a:rPr>
              <a:t>import</a:t>
            </a:r>
            <a:r>
              <a:rPr lang="en-US" altLang="ja-JP" sz="1600" dirty="0">
                <a:solidFill>
                  <a:srgbClr val="000000"/>
                </a:solidFill>
                <a:latin typeface="Consolas"/>
                <a:cs typeface="Consolas"/>
              </a:rPr>
              <a:t> numpy </a:t>
            </a:r>
            <a:r>
              <a:rPr lang="en-US" altLang="ja-JP" sz="1600" dirty="0">
                <a:solidFill>
                  <a:srgbClr val="008000"/>
                </a:solidFill>
                <a:latin typeface="Consolas"/>
                <a:cs typeface="Consolas"/>
              </a:rPr>
              <a:t>as</a:t>
            </a:r>
            <a:r>
              <a:rPr lang="en-US" altLang="ja-JP" sz="1600" dirty="0">
                <a:solidFill>
                  <a:srgbClr val="000000"/>
                </a:solidFill>
                <a:latin typeface="Consolas"/>
                <a:cs typeface="Consolas"/>
              </a:rPr>
              <a:t> np</a:t>
            </a:r>
          </a:p>
          <a:p>
            <a:r>
              <a:rPr lang="en-US" altLang="ja-JP" sz="1600" dirty="0">
                <a:solidFill>
                  <a:srgbClr val="008000"/>
                </a:solidFill>
                <a:latin typeface="Consolas"/>
                <a:cs typeface="Consolas"/>
              </a:rPr>
              <a:t>import</a:t>
            </a:r>
            <a:r>
              <a:rPr lang="en-US" altLang="ja-JP" sz="1600" dirty="0">
                <a:solidFill>
                  <a:srgbClr val="000000"/>
                </a:solidFill>
                <a:latin typeface="Consolas"/>
                <a:cs typeface="Consolas"/>
              </a:rPr>
              <a:t> matplotlib.pyplot </a:t>
            </a:r>
            <a:r>
              <a:rPr lang="en-US" altLang="ja-JP" sz="1600" dirty="0">
                <a:solidFill>
                  <a:srgbClr val="008000"/>
                </a:solidFill>
                <a:latin typeface="Consolas"/>
                <a:cs typeface="Consolas"/>
              </a:rPr>
              <a:t>as</a:t>
            </a:r>
            <a:r>
              <a:rPr lang="en-US" altLang="ja-JP" sz="1600" dirty="0">
                <a:solidFill>
                  <a:srgbClr val="000000"/>
                </a:solidFill>
                <a:latin typeface="Consolas"/>
                <a:cs typeface="Consolas"/>
              </a:rPr>
              <a:t> </a:t>
            </a:r>
            <a:r>
              <a:rPr lang="en-US" altLang="ja-JP" sz="1600" dirty="0" err="1">
                <a:solidFill>
                  <a:srgbClr val="000000"/>
                </a:solidFill>
                <a:latin typeface="Consolas"/>
                <a:cs typeface="Consolas"/>
              </a:rPr>
              <a:t>plt</a:t>
            </a:r>
            <a:endParaRPr lang="en-US" altLang="ja-JP" sz="1600" dirty="0">
              <a:solidFill>
                <a:srgbClr val="000000"/>
              </a:solidFill>
              <a:latin typeface="Consolas"/>
              <a:cs typeface="Consolas"/>
            </a:endParaRPr>
          </a:p>
          <a:p>
            <a:r>
              <a:rPr lang="en-US" altLang="ja-JP" sz="1600" dirty="0">
                <a:solidFill>
                  <a:srgbClr val="008000"/>
                </a:solidFill>
                <a:latin typeface="Consolas"/>
                <a:cs typeface="Consolas"/>
              </a:rPr>
              <a:t>import</a:t>
            </a:r>
            <a:r>
              <a:rPr lang="en-US" altLang="ja-JP" sz="1600" dirty="0">
                <a:solidFill>
                  <a:srgbClr val="000000"/>
                </a:solidFill>
                <a:latin typeface="Consolas"/>
                <a:cs typeface="Consolas"/>
              </a:rPr>
              <a:t> </a:t>
            </a:r>
            <a:r>
              <a:rPr lang="en-US" altLang="ja-JP" sz="1600" dirty="0" err="1">
                <a:solidFill>
                  <a:srgbClr val="000000"/>
                </a:solidFill>
                <a:latin typeface="Consolas"/>
                <a:cs typeface="Consolas"/>
              </a:rPr>
              <a:t>scipy.stats</a:t>
            </a:r>
            <a:r>
              <a:rPr lang="en-US" altLang="ja-JP" sz="1600" dirty="0">
                <a:solidFill>
                  <a:srgbClr val="000000"/>
                </a:solidFill>
                <a:latin typeface="Consolas"/>
                <a:cs typeface="Consolas"/>
              </a:rPr>
              <a:t> </a:t>
            </a:r>
            <a:r>
              <a:rPr lang="en-US" altLang="ja-JP" sz="1600" dirty="0">
                <a:solidFill>
                  <a:srgbClr val="008000"/>
                </a:solidFill>
                <a:latin typeface="Consolas"/>
                <a:cs typeface="Consolas"/>
              </a:rPr>
              <a:t>as</a:t>
            </a:r>
            <a:r>
              <a:rPr lang="en-US" altLang="ja-JP" sz="1600" dirty="0">
                <a:solidFill>
                  <a:srgbClr val="000000"/>
                </a:solidFill>
                <a:latin typeface="Consolas"/>
                <a:cs typeface="Consolas"/>
              </a:rPr>
              <a:t> stats</a:t>
            </a:r>
          </a:p>
          <a:p>
            <a:r>
              <a:rPr lang="en-US" altLang="ja-JP" sz="1600" dirty="0">
                <a:solidFill>
                  <a:srgbClr val="000000"/>
                </a:solidFill>
                <a:latin typeface="Consolas"/>
                <a:cs typeface="Consolas"/>
              </a:rPr>
              <a:t>data = </a:t>
            </a:r>
            <a:r>
              <a:rPr lang="en-US" altLang="ja-JP" sz="1600" dirty="0" err="1">
                <a:solidFill>
                  <a:srgbClr val="000000"/>
                </a:solidFill>
                <a:latin typeface="Consolas"/>
                <a:cs typeface="Consolas"/>
              </a:rPr>
              <a:t>np.genfromtxt</a:t>
            </a:r>
            <a:r>
              <a:rPr lang="en-US" altLang="ja-JP" sz="1600" dirty="0">
                <a:solidFill>
                  <a:srgbClr val="000000"/>
                </a:solidFill>
                <a:latin typeface="Consolas"/>
                <a:cs typeface="Consolas"/>
              </a:rPr>
              <a:t>(</a:t>
            </a:r>
            <a:r>
              <a:rPr lang="en-US" altLang="ja-JP" sz="1600" dirty="0">
                <a:solidFill>
                  <a:srgbClr val="800000"/>
                </a:solidFill>
                <a:latin typeface="Consolas"/>
                <a:cs typeface="Consolas"/>
              </a:rPr>
              <a:t>'</a:t>
            </a:r>
            <a:r>
              <a:rPr lang="en-US" altLang="ja-JP" sz="1600" dirty="0" err="1">
                <a:solidFill>
                  <a:srgbClr val="800000"/>
                </a:solidFill>
                <a:latin typeface="Consolas"/>
                <a:cs typeface="Consolas"/>
              </a:rPr>
              <a:t>pop.csv'</a:t>
            </a:r>
            <a:r>
              <a:rPr lang="en-US" altLang="ja-JP" sz="1600" dirty="0" err="1">
                <a:solidFill>
                  <a:srgbClr val="000000"/>
                </a:solidFill>
                <a:latin typeface="Consolas"/>
                <a:cs typeface="Consolas"/>
              </a:rPr>
              <a:t>,delimiter</a:t>
            </a:r>
            <a:r>
              <a:rPr lang="en-US" altLang="ja-JP" sz="1600" dirty="0">
                <a:solidFill>
                  <a:srgbClr val="000000"/>
                </a:solidFill>
                <a:latin typeface="Consolas"/>
                <a:cs typeface="Consolas"/>
              </a:rPr>
              <a:t>=','\</a:t>
            </a:r>
          </a:p>
          <a:p>
            <a:r>
              <a:rPr lang="en-US" altLang="ja-JP" sz="1600" dirty="0">
                <a:solidFill>
                  <a:srgbClr val="000000"/>
                </a:solidFill>
                <a:latin typeface="Consolas"/>
                <a:cs typeface="Consolas"/>
              </a:rPr>
              <a:t>            ,</a:t>
            </a:r>
            <a:r>
              <a:rPr lang="en-US" altLang="ja-JP" sz="1600" dirty="0" err="1">
                <a:solidFill>
                  <a:srgbClr val="000000"/>
                </a:solidFill>
                <a:latin typeface="Consolas"/>
                <a:cs typeface="Consolas"/>
              </a:rPr>
              <a:t>dtype</a:t>
            </a:r>
            <a:r>
              <a:rPr lang="en-US" altLang="ja-JP" sz="1600" dirty="0">
                <a:solidFill>
                  <a:srgbClr val="000000"/>
                </a:solidFill>
                <a:latin typeface="Consolas"/>
                <a:cs typeface="Consolas"/>
              </a:rPr>
              <a:t>={'names':(</a:t>
            </a:r>
            <a:r>
              <a:rPr lang="en-US" altLang="ja-JP" sz="1600" dirty="0">
                <a:solidFill>
                  <a:srgbClr val="800000"/>
                </a:solidFill>
                <a:latin typeface="Consolas"/>
                <a:cs typeface="Consolas"/>
              </a:rPr>
              <a:t>'</a:t>
            </a:r>
            <a:r>
              <a:rPr lang="en-US" altLang="ja-JP" sz="1600" dirty="0" err="1">
                <a:solidFill>
                  <a:srgbClr val="800000"/>
                </a:solidFill>
                <a:latin typeface="Consolas"/>
                <a:cs typeface="Consolas"/>
              </a:rPr>
              <a:t>year'</a:t>
            </a:r>
            <a:r>
              <a:rPr lang="en-US" altLang="ja-JP" sz="1600" dirty="0" err="1">
                <a:solidFill>
                  <a:srgbClr val="000000"/>
                </a:solidFill>
                <a:latin typeface="Consolas"/>
                <a:cs typeface="Consolas"/>
              </a:rPr>
              <a:t>,</a:t>
            </a:r>
            <a:r>
              <a:rPr lang="en-US" altLang="ja-JP" sz="1600" dirty="0" err="1">
                <a:solidFill>
                  <a:srgbClr val="800000"/>
                </a:solidFill>
                <a:latin typeface="Consolas"/>
                <a:cs typeface="Consolas"/>
              </a:rPr>
              <a:t>'population</a:t>
            </a:r>
            <a:r>
              <a:rPr lang="en-US" altLang="ja-JP" sz="1600" dirty="0">
                <a:solidFill>
                  <a:srgbClr val="800000"/>
                </a:solidFill>
                <a:latin typeface="Consolas"/>
                <a:cs typeface="Consolas"/>
              </a:rPr>
              <a:t>'</a:t>
            </a:r>
            <a:r>
              <a:rPr lang="en-US" altLang="ja-JP" sz="1600" dirty="0">
                <a:solidFill>
                  <a:srgbClr val="000000"/>
                </a:solidFill>
                <a:latin typeface="Consolas"/>
                <a:cs typeface="Consolas"/>
              </a:rPr>
              <a:t>),\</a:t>
            </a:r>
          </a:p>
          <a:p>
            <a:r>
              <a:rPr lang="en-US" altLang="ja-JP" sz="1600" dirty="0">
                <a:solidFill>
                  <a:srgbClr val="000000"/>
                </a:solidFill>
                <a:latin typeface="Consolas"/>
                <a:cs typeface="Consolas"/>
              </a:rPr>
              <a:t>                    'formats':(</a:t>
            </a:r>
            <a:r>
              <a:rPr lang="en-US" altLang="ja-JP" sz="1600" dirty="0">
                <a:solidFill>
                  <a:srgbClr val="800000"/>
                </a:solidFill>
                <a:latin typeface="Consolas"/>
                <a:cs typeface="Consolas"/>
              </a:rPr>
              <a:t>'</a:t>
            </a:r>
            <a:r>
              <a:rPr lang="en-US" altLang="ja-JP" sz="1600" dirty="0" err="1">
                <a:solidFill>
                  <a:srgbClr val="800000"/>
                </a:solidFill>
                <a:latin typeface="Consolas"/>
                <a:cs typeface="Consolas"/>
              </a:rPr>
              <a:t>f'</a:t>
            </a:r>
            <a:r>
              <a:rPr lang="en-US" altLang="ja-JP" sz="1600" dirty="0" err="1">
                <a:solidFill>
                  <a:srgbClr val="000000"/>
                </a:solidFill>
                <a:latin typeface="Consolas"/>
                <a:cs typeface="Consolas"/>
              </a:rPr>
              <a:t>,</a:t>
            </a:r>
            <a:r>
              <a:rPr lang="en-US" altLang="ja-JP" sz="1600" dirty="0" err="1">
                <a:solidFill>
                  <a:srgbClr val="800000"/>
                </a:solidFill>
                <a:latin typeface="Consolas"/>
                <a:cs typeface="Consolas"/>
              </a:rPr>
              <a:t>'f</a:t>
            </a:r>
            <a:r>
              <a:rPr lang="en-US" altLang="ja-JP" sz="1600" dirty="0">
                <a:solidFill>
                  <a:srgbClr val="800000"/>
                </a:solidFill>
                <a:latin typeface="Consolas"/>
                <a:cs typeface="Consolas"/>
              </a:rPr>
              <a:t>'</a:t>
            </a:r>
            <a:r>
              <a:rPr lang="en-US" altLang="ja-JP" sz="1600" dirty="0">
                <a:solidFill>
                  <a:srgbClr val="000000"/>
                </a:solidFill>
                <a:latin typeface="Consolas"/>
                <a:cs typeface="Consolas"/>
              </a:rPr>
              <a:t>)})</a:t>
            </a:r>
          </a:p>
          <a:p>
            <a:endParaRPr lang="en-US" altLang="ja-JP" sz="1600" dirty="0">
              <a:solidFill>
                <a:srgbClr val="000000"/>
              </a:solidFill>
              <a:latin typeface="Consolas"/>
              <a:cs typeface="Consolas"/>
            </a:endParaRPr>
          </a:p>
          <a:p>
            <a:r>
              <a:rPr lang="en-US" altLang="ja-JP" sz="1600" dirty="0">
                <a:solidFill>
                  <a:srgbClr val="000000"/>
                </a:solidFill>
                <a:latin typeface="Consolas"/>
                <a:cs typeface="Consolas"/>
              </a:rPr>
              <a:t>#</a:t>
            </a:r>
            <a:r>
              <a:rPr lang="ja-JP" altLang="en-US" sz="1600" dirty="0">
                <a:solidFill>
                  <a:srgbClr val="000000"/>
                </a:solidFill>
                <a:latin typeface="Consolas"/>
                <a:cs typeface="Consolas"/>
              </a:rPr>
              <a:t>相関係数を求める。回帰直線の傾きが</a:t>
            </a:r>
            <a:r>
              <a:rPr lang="en-US" altLang="ja-JP" sz="1600" dirty="0">
                <a:solidFill>
                  <a:srgbClr val="000000"/>
                </a:solidFill>
                <a:latin typeface="Consolas"/>
                <a:cs typeface="Consolas"/>
              </a:rPr>
              <a:t>slope,</a:t>
            </a:r>
            <a:r>
              <a:rPr lang="ja-JP" altLang="en-US" sz="1600" dirty="0">
                <a:solidFill>
                  <a:srgbClr val="000000"/>
                </a:solidFill>
                <a:latin typeface="Consolas"/>
                <a:cs typeface="Consolas"/>
              </a:rPr>
              <a:t>切片が</a:t>
            </a:r>
            <a:r>
              <a:rPr lang="en-US" altLang="ja-JP" sz="1600" dirty="0">
                <a:solidFill>
                  <a:srgbClr val="000000"/>
                </a:solidFill>
                <a:latin typeface="Consolas"/>
                <a:cs typeface="Consolas"/>
              </a:rPr>
              <a:t>intercept</a:t>
            </a:r>
          </a:p>
          <a:p>
            <a:r>
              <a:rPr lang="en-US" altLang="ja-JP" sz="1600" dirty="0" err="1">
                <a:solidFill>
                  <a:srgbClr val="000000"/>
                </a:solidFill>
                <a:latin typeface="Consolas"/>
                <a:cs typeface="Consolas"/>
              </a:rPr>
              <a:t>slope,intercept,r_value,p_value,std_err</a:t>
            </a:r>
            <a:r>
              <a:rPr lang="en-US" altLang="ja-JP" sz="1600" dirty="0">
                <a:solidFill>
                  <a:srgbClr val="000000"/>
                </a:solidFill>
                <a:latin typeface="Consolas"/>
                <a:cs typeface="Consolas"/>
              </a:rPr>
              <a:t> =</a:t>
            </a:r>
          </a:p>
          <a:p>
            <a:r>
              <a:rPr lang="en-US" altLang="ja-JP" sz="1600" dirty="0">
                <a:solidFill>
                  <a:srgbClr val="000000"/>
                </a:solidFill>
                <a:latin typeface="Consolas"/>
                <a:cs typeface="Consolas"/>
              </a:rPr>
              <a:t>    </a:t>
            </a:r>
            <a:r>
              <a:rPr lang="en-US" altLang="ja-JP" sz="1600" dirty="0" err="1">
                <a:solidFill>
                  <a:srgbClr val="000000"/>
                </a:solidFill>
                <a:latin typeface="Consolas"/>
                <a:cs typeface="Consolas"/>
              </a:rPr>
              <a:t>stats.linregress</a:t>
            </a:r>
            <a:r>
              <a:rPr lang="en-US" altLang="ja-JP" sz="1600" dirty="0">
                <a:solidFill>
                  <a:srgbClr val="000000"/>
                </a:solidFill>
                <a:latin typeface="Consolas"/>
                <a:cs typeface="Consolas"/>
              </a:rPr>
              <a:t>(data[</a:t>
            </a:r>
            <a:r>
              <a:rPr lang="en-US" altLang="ja-JP" sz="1600" dirty="0">
                <a:solidFill>
                  <a:srgbClr val="800000"/>
                </a:solidFill>
                <a:latin typeface="Consolas"/>
                <a:cs typeface="Consolas"/>
              </a:rPr>
              <a:t>'year'</a:t>
            </a:r>
            <a:r>
              <a:rPr lang="en-US" altLang="ja-JP" sz="1600" dirty="0">
                <a:solidFill>
                  <a:srgbClr val="000000"/>
                </a:solidFill>
                <a:latin typeface="Consolas"/>
                <a:cs typeface="Consolas"/>
              </a:rPr>
              <a:t>],data[</a:t>
            </a:r>
            <a:r>
              <a:rPr lang="en-US" altLang="ja-JP" sz="1600" dirty="0">
                <a:solidFill>
                  <a:srgbClr val="800000"/>
                </a:solidFill>
                <a:latin typeface="Consolas"/>
                <a:cs typeface="Consolas"/>
              </a:rPr>
              <a:t>'population'</a:t>
            </a:r>
            <a:r>
              <a:rPr lang="en-US" altLang="ja-JP" sz="1600" dirty="0">
                <a:solidFill>
                  <a:srgbClr val="000000"/>
                </a:solidFill>
                <a:latin typeface="Consolas"/>
                <a:cs typeface="Consolas"/>
              </a:rPr>
              <a:t>])</a:t>
            </a:r>
          </a:p>
          <a:p>
            <a:r>
              <a:rPr lang="en-US" altLang="ja-JP" sz="1600" dirty="0">
                <a:solidFill>
                  <a:srgbClr val="000000"/>
                </a:solidFill>
                <a:latin typeface="Consolas"/>
                <a:cs typeface="Consolas"/>
              </a:rPr>
              <a:t>    </a:t>
            </a:r>
          </a:p>
          <a:p>
            <a:r>
              <a:rPr lang="en-US" altLang="ja-JP" sz="1600" dirty="0">
                <a:solidFill>
                  <a:srgbClr val="008000"/>
                </a:solidFill>
                <a:latin typeface="Consolas"/>
                <a:cs typeface="Consolas"/>
              </a:rPr>
              <a:t>print</a:t>
            </a:r>
            <a:r>
              <a:rPr lang="en-US" altLang="ja-JP" sz="1600" dirty="0">
                <a:solidFill>
                  <a:srgbClr val="000000"/>
                </a:solidFill>
                <a:latin typeface="Consolas"/>
                <a:cs typeface="Consolas"/>
              </a:rPr>
              <a:t>(</a:t>
            </a:r>
            <a:r>
              <a:rPr lang="en-US" altLang="ja-JP" sz="1600" dirty="0" err="1">
                <a:solidFill>
                  <a:srgbClr val="000000"/>
                </a:solidFill>
                <a:latin typeface="Consolas"/>
                <a:cs typeface="Consolas"/>
              </a:rPr>
              <a:t>slope,intercept</a:t>
            </a:r>
            <a:r>
              <a:rPr lang="en-US" altLang="ja-JP" sz="1600" dirty="0">
                <a:solidFill>
                  <a:srgbClr val="000000"/>
                </a:solidFill>
                <a:latin typeface="Consolas"/>
                <a:cs typeface="Consolas"/>
              </a:rPr>
              <a:t>)</a:t>
            </a:r>
          </a:p>
          <a:p>
            <a:r>
              <a:rPr lang="en-US" altLang="ja-JP" sz="1600" dirty="0">
                <a:solidFill>
                  <a:srgbClr val="000000"/>
                </a:solidFill>
                <a:latin typeface="Consolas"/>
                <a:cs typeface="Consolas"/>
              </a:rPr>
              <a:t>x = </a:t>
            </a:r>
            <a:r>
              <a:rPr lang="en-US" altLang="ja-JP" sz="1600" dirty="0" err="1">
                <a:solidFill>
                  <a:srgbClr val="000000"/>
                </a:solidFill>
                <a:latin typeface="Consolas"/>
                <a:cs typeface="Consolas"/>
              </a:rPr>
              <a:t>np.arange</a:t>
            </a:r>
            <a:r>
              <a:rPr lang="en-US" altLang="ja-JP" sz="1600" dirty="0">
                <a:solidFill>
                  <a:srgbClr val="000000"/>
                </a:solidFill>
                <a:latin typeface="Consolas"/>
                <a:cs typeface="Consolas"/>
              </a:rPr>
              <a:t>(20,40,1)</a:t>
            </a:r>
          </a:p>
          <a:p>
            <a:r>
              <a:rPr lang="en-US" altLang="ja-JP" sz="1600" dirty="0" err="1">
                <a:solidFill>
                  <a:srgbClr val="000000"/>
                </a:solidFill>
                <a:latin typeface="Consolas"/>
                <a:cs typeface="Consolas"/>
              </a:rPr>
              <a:t>plt.grid</a:t>
            </a:r>
            <a:r>
              <a:rPr lang="en-US" altLang="ja-JP" sz="1600" dirty="0">
                <a:solidFill>
                  <a:srgbClr val="000000"/>
                </a:solidFill>
                <a:latin typeface="Consolas"/>
                <a:cs typeface="Consolas"/>
              </a:rPr>
              <a:t>()</a:t>
            </a:r>
          </a:p>
          <a:p>
            <a:r>
              <a:rPr lang="en-US" altLang="ja-JP" sz="1600" dirty="0" err="1">
                <a:solidFill>
                  <a:srgbClr val="000000"/>
                </a:solidFill>
                <a:latin typeface="Consolas"/>
                <a:cs typeface="Consolas"/>
              </a:rPr>
              <a:t>plt.plot</a:t>
            </a:r>
            <a:r>
              <a:rPr lang="en-US" altLang="ja-JP" sz="1600" dirty="0">
                <a:solidFill>
                  <a:srgbClr val="000000"/>
                </a:solidFill>
                <a:latin typeface="Consolas"/>
                <a:cs typeface="Consolas"/>
              </a:rPr>
              <a:t>(x, slope * x + intercept)</a:t>
            </a:r>
          </a:p>
          <a:p>
            <a:endParaRPr lang="en-US" altLang="ja-JP" sz="1600" dirty="0">
              <a:solidFill>
                <a:srgbClr val="000000"/>
              </a:solidFill>
              <a:latin typeface="Consolas"/>
              <a:cs typeface="Consolas"/>
            </a:endParaRPr>
          </a:p>
          <a:p>
            <a:r>
              <a:rPr lang="en-US" altLang="ja-JP" sz="1600" dirty="0" err="1">
                <a:solidFill>
                  <a:srgbClr val="000000"/>
                </a:solidFill>
                <a:latin typeface="Consolas"/>
                <a:cs typeface="Consolas"/>
              </a:rPr>
              <a:t>plt.plot</a:t>
            </a:r>
            <a:r>
              <a:rPr lang="en-US" altLang="ja-JP" sz="1600" dirty="0">
                <a:solidFill>
                  <a:srgbClr val="000000"/>
                </a:solidFill>
                <a:latin typeface="Consolas"/>
                <a:cs typeface="Consolas"/>
              </a:rPr>
              <a:t>(data[</a:t>
            </a:r>
            <a:r>
              <a:rPr lang="en-US" altLang="ja-JP" sz="1600" dirty="0">
                <a:solidFill>
                  <a:srgbClr val="800000"/>
                </a:solidFill>
                <a:latin typeface="Consolas"/>
                <a:cs typeface="Consolas"/>
              </a:rPr>
              <a:t>'year'</a:t>
            </a:r>
            <a:r>
              <a:rPr lang="en-US" altLang="ja-JP" sz="1600" dirty="0">
                <a:solidFill>
                  <a:srgbClr val="000000"/>
                </a:solidFill>
                <a:latin typeface="Consolas"/>
                <a:cs typeface="Consolas"/>
              </a:rPr>
              <a:t>],data[</a:t>
            </a:r>
            <a:r>
              <a:rPr lang="en-US" altLang="ja-JP" sz="1600" dirty="0">
                <a:solidFill>
                  <a:srgbClr val="800000"/>
                </a:solidFill>
                <a:latin typeface="Consolas"/>
                <a:cs typeface="Consolas"/>
              </a:rPr>
              <a:t>'population'</a:t>
            </a:r>
            <a:r>
              <a:rPr lang="en-US" altLang="ja-JP" sz="1600" dirty="0">
                <a:solidFill>
                  <a:srgbClr val="000000"/>
                </a:solidFill>
                <a:latin typeface="Consolas"/>
                <a:cs typeface="Consolas"/>
              </a:rPr>
              <a:t>],</a:t>
            </a:r>
            <a:r>
              <a:rPr lang="en-US" altLang="ja-JP" sz="1600" dirty="0">
                <a:solidFill>
                  <a:srgbClr val="800000"/>
                </a:solidFill>
                <a:latin typeface="Consolas"/>
                <a:cs typeface="Consolas"/>
              </a:rPr>
              <a:t>'</a:t>
            </a:r>
            <a:r>
              <a:rPr lang="en-US" altLang="ja-JP" sz="1600" dirty="0" err="1">
                <a:solidFill>
                  <a:srgbClr val="800000"/>
                </a:solidFill>
                <a:latin typeface="Consolas"/>
                <a:cs typeface="Consolas"/>
              </a:rPr>
              <a:t>ro</a:t>
            </a:r>
            <a:r>
              <a:rPr lang="en-US" altLang="ja-JP" sz="1600" dirty="0">
                <a:solidFill>
                  <a:srgbClr val="800000"/>
                </a:solidFill>
                <a:latin typeface="Consolas"/>
                <a:cs typeface="Consolas"/>
              </a:rPr>
              <a:t>'</a:t>
            </a:r>
            <a:r>
              <a:rPr lang="en-US" altLang="ja-JP" sz="1600" dirty="0">
                <a:solidFill>
                  <a:srgbClr val="000000"/>
                </a:solidFill>
                <a:latin typeface="Consolas"/>
                <a:cs typeface="Consolas"/>
              </a:rPr>
              <a:t>)</a:t>
            </a:r>
          </a:p>
        </p:txBody>
      </p:sp>
    </p:spTree>
    <p:extLst>
      <p:ext uri="{BB962C8B-B14F-4D97-AF65-F5344CB8AC3E}">
        <p14:creationId xmlns:p14="http://schemas.microsoft.com/office/powerpoint/2010/main" val="101217434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4</a:t>
            </a:r>
            <a:r>
              <a:rPr lang="ja-JP" altLang="en-US"/>
              <a:t> </a:t>
            </a:r>
            <a:r>
              <a:rPr lang="ja-JP" altLang="en-US" dirty="0"/>
              <a:t>統計計算</a:t>
            </a:r>
          </a:p>
        </p:txBody>
      </p:sp>
      <p:sp>
        <p:nvSpPr>
          <p:cNvPr id="28675" name="コンテンツ プレースホルダー 2"/>
          <p:cNvSpPr>
            <a:spLocks noGrp="1"/>
          </p:cNvSpPr>
          <p:nvPr>
            <p:ph idx="1"/>
          </p:nvPr>
        </p:nvSpPr>
        <p:spPr/>
        <p:txBody>
          <a:bodyPr>
            <a:normAutofit/>
          </a:bodyPr>
          <a:lstStyle/>
          <a:p>
            <a:r>
              <a:rPr lang="ja-JP" altLang="en-US" dirty="0"/>
              <a:t>簡単な統計計算を行ってみます。</a:t>
            </a:r>
            <a:endParaRPr lang="en-US" altLang="ja-JP" dirty="0"/>
          </a:p>
          <a:p>
            <a:pPr lvl="1"/>
            <a:r>
              <a:rPr lang="ja-JP" altLang="en-US" dirty="0"/>
              <a:t>可視化します。散布図と回帰直線を描画した例</a:t>
            </a:r>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133</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979383852"/>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25674"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pic>
        <p:nvPicPr>
          <p:cNvPr id="6" name="図 5"/>
          <p:cNvPicPr>
            <a:picLocks noChangeAspect="1"/>
          </p:cNvPicPr>
          <p:nvPr/>
        </p:nvPicPr>
        <p:blipFill>
          <a:blip r:embed="rId6"/>
          <a:stretch>
            <a:fillRect/>
          </a:stretch>
        </p:blipFill>
        <p:spPr>
          <a:xfrm>
            <a:off x="683568" y="2276872"/>
            <a:ext cx="6264696" cy="3956650"/>
          </a:xfrm>
          <a:prstGeom prst="rect">
            <a:avLst/>
          </a:prstGeom>
        </p:spPr>
      </p:pic>
    </p:spTree>
    <p:extLst>
      <p:ext uri="{BB962C8B-B14F-4D97-AF65-F5344CB8AC3E}">
        <p14:creationId xmlns:p14="http://schemas.microsoft.com/office/powerpoint/2010/main" val="261210174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6.</a:t>
            </a:r>
            <a:r>
              <a:rPr lang="ja-JP" altLang="en-US" dirty="0"/>
              <a:t> 金融データ</a:t>
            </a:r>
          </a:p>
        </p:txBody>
      </p:sp>
      <p:sp>
        <p:nvSpPr>
          <p:cNvPr id="28675" name="コンテンツ プレースホルダー 2"/>
          <p:cNvSpPr>
            <a:spLocks noGrp="1"/>
          </p:cNvSpPr>
          <p:nvPr>
            <p:ph idx="1"/>
          </p:nvPr>
        </p:nvSpPr>
        <p:spPr/>
        <p:txBody>
          <a:bodyPr>
            <a:normAutofit/>
          </a:bodyPr>
          <a:lstStyle/>
          <a:p>
            <a:r>
              <a:rPr lang="ja-JP" altLang="en-US" dirty="0"/>
              <a:t>最後に金融データを取得する例を紹介します。</a:t>
            </a:r>
            <a:endParaRPr lang="en-US" altLang="ja-JP" dirty="0"/>
          </a:p>
          <a:p>
            <a:pPr lvl="1"/>
            <a:r>
              <a:rPr lang="ja-JP" altLang="en-US" dirty="0"/>
              <a:t>株価をグラフを描画してみましょう。</a:t>
            </a:r>
            <a:endParaRPr lang="en-US" altLang="ja-JP" dirty="0"/>
          </a:p>
          <a:p>
            <a:pPr lvl="1"/>
            <a:endParaRPr lang="en-US" altLang="ja-JP" dirty="0"/>
          </a:p>
          <a:p>
            <a:pPr lvl="1"/>
            <a:r>
              <a:rPr lang="ja-JP" altLang="en-US" dirty="0"/>
              <a:t> データ分析</a:t>
            </a:r>
            <a:r>
              <a:rPr lang="en-US" altLang="ja-JP" dirty="0"/>
              <a:t>pandas</a:t>
            </a:r>
            <a:r>
              <a:rPr lang="ja-JP" altLang="en-US" dirty="0"/>
              <a:t>パッケージを使えば、インターネット上にある株価のデータを自動的に取得してくれる機能があります。 </a:t>
            </a:r>
            <a:endParaRPr lang="en-US" altLang="ja-JP" dirty="0"/>
          </a:p>
          <a:p>
            <a:pPr lvl="1"/>
            <a:endParaRPr lang="en-US" altLang="ja-JP" dirty="0"/>
          </a:p>
          <a:p>
            <a:pPr lvl="1"/>
            <a:r>
              <a:rPr lang="en-US" altLang="ja-JP" dirty="0"/>
              <a:t>Pandas </a:t>
            </a:r>
            <a:r>
              <a:rPr lang="en-US" altLang="ja-JP" dirty="0" err="1"/>
              <a:t>DataReader</a:t>
            </a:r>
            <a:r>
              <a:rPr lang="ja-JP" altLang="en-US"/>
              <a:t>を使い</a:t>
            </a:r>
            <a:r>
              <a:rPr lang="en-US" altLang="ja-JP" dirty="0"/>
              <a:t>NY</a:t>
            </a:r>
            <a:r>
              <a:rPr lang="ja-JP" altLang="en-US"/>
              <a:t>のダウ平均データ</a:t>
            </a:r>
            <a:r>
              <a:rPr lang="ja-JP" altLang="en-US" dirty="0"/>
              <a:t>を取得してみます。</a:t>
            </a:r>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134</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893648101"/>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26698"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spTree>
    <p:extLst>
      <p:ext uri="{BB962C8B-B14F-4D97-AF65-F5344CB8AC3E}">
        <p14:creationId xmlns:p14="http://schemas.microsoft.com/office/powerpoint/2010/main" val="294013979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6.</a:t>
            </a:r>
            <a:r>
              <a:rPr lang="ja-JP" altLang="en-US" dirty="0"/>
              <a:t> 金融データ</a:t>
            </a:r>
          </a:p>
        </p:txBody>
      </p:sp>
      <p:sp>
        <p:nvSpPr>
          <p:cNvPr id="28675" name="コンテンツ プレースホルダー 2"/>
          <p:cNvSpPr>
            <a:spLocks noGrp="1"/>
          </p:cNvSpPr>
          <p:nvPr>
            <p:ph idx="1"/>
          </p:nvPr>
        </p:nvSpPr>
        <p:spPr/>
        <p:txBody>
          <a:bodyPr>
            <a:normAutofit/>
          </a:bodyPr>
          <a:lstStyle/>
          <a:p>
            <a:r>
              <a:rPr lang="ja-JP" altLang="en-US" dirty="0"/>
              <a:t>最後に金融データを取得する例を紹介します。</a:t>
            </a:r>
            <a:endParaRPr lang="en-US" altLang="ja-JP" dirty="0"/>
          </a:p>
          <a:p>
            <a:pPr lvl="1"/>
            <a:r>
              <a:rPr lang="ja-JP" altLang="en-US" dirty="0"/>
              <a:t>　次ページ以降のサンプルを実行するには</a:t>
            </a:r>
            <a:r>
              <a:rPr lang="en-US" altLang="ja-JP" dirty="0" err="1"/>
              <a:t>Pandas_datareader</a:t>
            </a:r>
            <a:r>
              <a:rPr lang="ja-JP" altLang="en-US" dirty="0"/>
              <a:t>が必要です。インストールしましょう。</a:t>
            </a:r>
            <a:endParaRPr lang="en-US" altLang="ja-JP" dirty="0"/>
          </a:p>
          <a:p>
            <a:pPr lvl="1"/>
            <a:endParaRPr lang="en-US" altLang="ja-JP" dirty="0"/>
          </a:p>
          <a:p>
            <a:pPr lvl="1"/>
            <a:r>
              <a:rPr lang="en-US" altLang="ja-JP" dirty="0"/>
              <a:t>pip install </a:t>
            </a:r>
            <a:r>
              <a:rPr lang="en-US" altLang="ja-JP" dirty="0" err="1"/>
              <a:t>pandas_datareader</a:t>
            </a:r>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135</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29743" name="数式" r:id="rId4" imgW="114300" imgH="165100" progId="Equation.3">
                  <p:embed/>
                </p:oleObj>
              </mc:Choice>
              <mc:Fallback>
                <p:oleObj name="数式" r:id="rId4" imgW="114300" imgH="165100" progId="Equation.3">
                  <p:embed/>
                  <p:pic>
                    <p:nvPicPr>
                      <p:cNvPr id="4" name="オブジェクト 3"/>
                      <p:cNvPicPr/>
                      <p:nvPr/>
                    </p:nvPicPr>
                    <p:blipFill>
                      <a:blip r:embed="rId5"/>
                      <a:stretch>
                        <a:fillRect/>
                      </a:stretch>
                    </p:blipFill>
                    <p:spPr>
                      <a:xfrm>
                        <a:off x="4514850" y="3346450"/>
                        <a:ext cx="114300" cy="165100"/>
                      </a:xfrm>
                      <a:prstGeom prst="rect">
                        <a:avLst/>
                      </a:prstGeom>
                    </p:spPr>
                  </p:pic>
                </p:oleObj>
              </mc:Fallback>
            </mc:AlternateContent>
          </a:graphicData>
        </a:graphic>
      </p:graphicFrame>
    </p:spTree>
    <p:extLst>
      <p:ext uri="{BB962C8B-B14F-4D97-AF65-F5344CB8AC3E}">
        <p14:creationId xmlns:p14="http://schemas.microsoft.com/office/powerpoint/2010/main" val="219676027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6.</a:t>
            </a:r>
            <a:r>
              <a:rPr lang="ja-JP" altLang="en-US" dirty="0"/>
              <a:t> 金融データ</a:t>
            </a:r>
          </a:p>
        </p:txBody>
      </p:sp>
      <p:sp>
        <p:nvSpPr>
          <p:cNvPr id="28675" name="コンテンツ プレースホルダー 2"/>
          <p:cNvSpPr>
            <a:spLocks noGrp="1"/>
          </p:cNvSpPr>
          <p:nvPr>
            <p:ph idx="1"/>
          </p:nvPr>
        </p:nvSpPr>
        <p:spPr/>
        <p:txBody>
          <a:bodyPr>
            <a:normAutofit/>
          </a:bodyPr>
          <a:lstStyle/>
          <a:p>
            <a:r>
              <a:rPr lang="ja-JP" altLang="en-US" dirty="0"/>
              <a:t>最後に金融データを取得する例を紹介します。</a:t>
            </a:r>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136</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3770090239"/>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27722"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sp>
        <p:nvSpPr>
          <p:cNvPr id="6" name="テキスト ボックス 5"/>
          <p:cNvSpPr txBox="1"/>
          <p:nvPr/>
        </p:nvSpPr>
        <p:spPr>
          <a:xfrm>
            <a:off x="899592" y="1628800"/>
            <a:ext cx="6768752" cy="1515453"/>
          </a:xfrm>
          <a:prstGeom prst="rect">
            <a:avLst/>
          </a:prstGeom>
          <a:noFill/>
          <a:ln>
            <a:solidFill>
              <a:srgbClr val="000000"/>
            </a:solidFill>
          </a:ln>
        </p:spPr>
        <p:txBody>
          <a:bodyPr wrap="square" rtlCol="0">
            <a:noAutofit/>
          </a:bodyPr>
          <a:lstStyle/>
          <a:p>
            <a:r>
              <a:rPr lang="en-US" altLang="ja-JP" sz="1400" dirty="0">
                <a:solidFill>
                  <a:srgbClr val="000000"/>
                </a:solidFill>
                <a:latin typeface="Consolas"/>
                <a:cs typeface="Consolas"/>
              </a:rPr>
              <a:t> </a:t>
            </a:r>
            <a:r>
              <a:rPr lang="en-US" altLang="ja-JP" sz="1400" dirty="0">
                <a:solidFill>
                  <a:schemeClr val="accent3">
                    <a:lumMod val="75000"/>
                  </a:schemeClr>
                </a:solidFill>
                <a:latin typeface="Consolas"/>
                <a:cs typeface="Consolas"/>
              </a:rPr>
              <a:t>import</a:t>
            </a:r>
            <a:r>
              <a:rPr lang="en-US" altLang="ja-JP" sz="1400" dirty="0">
                <a:solidFill>
                  <a:srgbClr val="000000"/>
                </a:solidFill>
                <a:latin typeface="Consolas"/>
                <a:cs typeface="Consolas"/>
              </a:rPr>
              <a:t> </a:t>
            </a:r>
            <a:r>
              <a:rPr lang="en-US" altLang="ja-JP" sz="1400" dirty="0" err="1">
                <a:solidFill>
                  <a:srgbClr val="000000"/>
                </a:solidFill>
                <a:latin typeface="Consolas"/>
                <a:cs typeface="Consolas"/>
              </a:rPr>
              <a:t>pandas_datareader.data</a:t>
            </a:r>
            <a:r>
              <a:rPr lang="en-US" altLang="ja-JP" sz="1400" dirty="0">
                <a:solidFill>
                  <a:srgbClr val="000000"/>
                </a:solidFill>
                <a:latin typeface="Consolas"/>
                <a:cs typeface="Consolas"/>
              </a:rPr>
              <a:t> </a:t>
            </a:r>
            <a:r>
              <a:rPr lang="en-US" altLang="ja-JP" sz="1400" dirty="0">
                <a:solidFill>
                  <a:schemeClr val="accent3">
                    <a:lumMod val="75000"/>
                  </a:schemeClr>
                </a:solidFill>
                <a:latin typeface="Consolas"/>
                <a:cs typeface="Consolas"/>
              </a:rPr>
              <a:t>as</a:t>
            </a:r>
            <a:r>
              <a:rPr lang="en-US" altLang="ja-JP" sz="1400" dirty="0">
                <a:solidFill>
                  <a:srgbClr val="000000"/>
                </a:solidFill>
                <a:latin typeface="Consolas"/>
                <a:cs typeface="Consolas"/>
              </a:rPr>
              <a:t> web</a:t>
            </a:r>
          </a:p>
          <a:p>
            <a:endParaRPr lang="en-US" altLang="ja-JP" sz="1400" dirty="0">
              <a:solidFill>
                <a:srgbClr val="000000"/>
              </a:solidFill>
              <a:latin typeface="Consolas"/>
              <a:cs typeface="Consolas"/>
            </a:endParaRPr>
          </a:p>
          <a:p>
            <a:r>
              <a:rPr lang="en-US" altLang="ja-JP" sz="1400" dirty="0">
                <a:solidFill>
                  <a:srgbClr val="000000"/>
                </a:solidFill>
                <a:latin typeface="Consolas"/>
                <a:cs typeface="Consolas"/>
              </a:rPr>
              <a:t> f = </a:t>
            </a:r>
            <a:r>
              <a:rPr lang="en-US" altLang="ja-JP" sz="1400" dirty="0" err="1">
                <a:solidFill>
                  <a:srgbClr val="000000"/>
                </a:solidFill>
                <a:latin typeface="Consolas"/>
                <a:cs typeface="Consolas"/>
              </a:rPr>
              <a:t>web.DataReader</a:t>
            </a:r>
            <a:r>
              <a:rPr lang="en-US" altLang="ja-JP" sz="1400" dirty="0">
                <a:solidFill>
                  <a:srgbClr val="000000"/>
                </a:solidFill>
                <a:latin typeface="Consolas"/>
                <a:cs typeface="Consolas"/>
              </a:rPr>
              <a:t>('^DJI', '</a:t>
            </a:r>
            <a:r>
              <a:rPr lang="en-US" altLang="ja-JP" sz="1400" dirty="0" err="1">
                <a:solidFill>
                  <a:srgbClr val="000000"/>
                </a:solidFill>
                <a:latin typeface="Consolas"/>
                <a:cs typeface="Consolas"/>
              </a:rPr>
              <a:t>stooq</a:t>
            </a:r>
            <a:r>
              <a:rPr lang="en-US" altLang="ja-JP" sz="1400" dirty="0">
                <a:solidFill>
                  <a:srgbClr val="000000"/>
                </a:solidFill>
                <a:latin typeface="Consolas"/>
                <a:cs typeface="Consolas"/>
              </a:rPr>
              <a:t>')</a:t>
            </a:r>
          </a:p>
          <a:p>
            <a:endParaRPr lang="en-US" altLang="ja-JP" sz="1400" dirty="0">
              <a:solidFill>
                <a:srgbClr val="000000"/>
              </a:solidFill>
              <a:latin typeface="Consolas"/>
              <a:cs typeface="Consolas"/>
            </a:endParaRPr>
          </a:p>
          <a:p>
            <a:r>
              <a:rPr lang="en-US" altLang="ja-JP" sz="1400" dirty="0">
                <a:solidFill>
                  <a:srgbClr val="000000"/>
                </a:solidFill>
                <a:latin typeface="Consolas"/>
                <a:cs typeface="Consolas"/>
              </a:rPr>
              <a:t>f[:10]</a:t>
            </a:r>
          </a:p>
        </p:txBody>
      </p:sp>
      <p:sp>
        <p:nvSpPr>
          <p:cNvPr id="8" name="テキスト ボックス 7">
            <a:extLst>
              <a:ext uri="{FF2B5EF4-FFF2-40B4-BE49-F238E27FC236}">
                <a16:creationId xmlns:a16="http://schemas.microsoft.com/office/drawing/2014/main" id="{8442AD54-BFA5-294C-ADFF-1D714E853F7F}"/>
              </a:ext>
            </a:extLst>
          </p:cNvPr>
          <p:cNvSpPr txBox="1"/>
          <p:nvPr/>
        </p:nvSpPr>
        <p:spPr>
          <a:xfrm>
            <a:off x="899592" y="3893807"/>
            <a:ext cx="6768752" cy="1515453"/>
          </a:xfrm>
          <a:prstGeom prst="rect">
            <a:avLst/>
          </a:prstGeom>
          <a:noFill/>
          <a:ln>
            <a:solidFill>
              <a:srgbClr val="000000"/>
            </a:solidFill>
          </a:ln>
        </p:spPr>
        <p:txBody>
          <a:bodyPr wrap="square" rtlCol="0">
            <a:noAutofit/>
          </a:bodyPr>
          <a:lstStyle/>
          <a:p>
            <a:r>
              <a:rPr lang="en-US" altLang="ja-JP" sz="1400" dirty="0">
                <a:solidFill>
                  <a:srgbClr val="000000"/>
                </a:solidFill>
                <a:latin typeface="Consolas"/>
                <a:cs typeface="Consolas"/>
              </a:rPr>
              <a:t># </a:t>
            </a:r>
            <a:r>
              <a:rPr lang="en-US" altLang="ja-JP" sz="1400" dirty="0" err="1">
                <a:solidFill>
                  <a:srgbClr val="000000"/>
                </a:solidFill>
                <a:latin typeface="Consolas"/>
                <a:cs typeface="Consolas"/>
              </a:rPr>
              <a:t>fill_between</a:t>
            </a:r>
            <a:r>
              <a:rPr lang="en-US" altLang="ja-JP" sz="1400" dirty="0">
                <a:solidFill>
                  <a:srgbClr val="000000"/>
                </a:solidFill>
                <a:latin typeface="Consolas"/>
                <a:cs typeface="Consolas"/>
              </a:rPr>
              <a:t> </a:t>
            </a:r>
            <a:r>
              <a:rPr lang="ja-JP" altLang="en-US" sz="1400">
                <a:solidFill>
                  <a:srgbClr val="000000"/>
                </a:solidFill>
                <a:latin typeface="Consolas"/>
                <a:cs typeface="Consolas"/>
              </a:rPr>
              <a:t>でその日の最高値と最低値をプロットする</a:t>
            </a:r>
          </a:p>
          <a:p>
            <a:r>
              <a:rPr lang="en-US" altLang="ja-JP" sz="1400" dirty="0" err="1">
                <a:solidFill>
                  <a:srgbClr val="000000"/>
                </a:solidFill>
                <a:latin typeface="Consolas"/>
                <a:cs typeface="Consolas"/>
              </a:rPr>
              <a:t>plt.fill_between</a:t>
            </a:r>
            <a:r>
              <a:rPr lang="en-US" altLang="ja-JP" sz="1400" dirty="0">
                <a:solidFill>
                  <a:srgbClr val="000000"/>
                </a:solidFill>
                <a:latin typeface="Consolas"/>
                <a:cs typeface="Consolas"/>
              </a:rPr>
              <a:t>(</a:t>
            </a:r>
            <a:r>
              <a:rPr lang="en-US" altLang="ja-JP" sz="1400" dirty="0" err="1">
                <a:solidFill>
                  <a:srgbClr val="000000"/>
                </a:solidFill>
                <a:latin typeface="Consolas"/>
                <a:cs typeface="Consolas"/>
              </a:rPr>
              <a:t>f.index</a:t>
            </a:r>
            <a:r>
              <a:rPr lang="en-US" altLang="ja-JP" sz="1400" dirty="0">
                <a:solidFill>
                  <a:srgbClr val="000000"/>
                </a:solidFill>
                <a:latin typeface="Consolas"/>
                <a:cs typeface="Consolas"/>
              </a:rPr>
              <a:t>, f['Low'], f['High'], color="b", alpha=0.2)</a:t>
            </a:r>
          </a:p>
          <a:p>
            <a:endParaRPr lang="en-US" altLang="ja-JP" sz="1400" dirty="0">
              <a:solidFill>
                <a:srgbClr val="000000"/>
              </a:solidFill>
              <a:latin typeface="Consolas"/>
              <a:cs typeface="Consolas"/>
            </a:endParaRPr>
          </a:p>
          <a:p>
            <a:endParaRPr lang="en-US" altLang="ja-JP" sz="1400" dirty="0">
              <a:solidFill>
                <a:srgbClr val="000000"/>
              </a:solidFill>
              <a:latin typeface="Consolas"/>
              <a:cs typeface="Consolas"/>
            </a:endParaRPr>
          </a:p>
        </p:txBody>
      </p:sp>
    </p:spTree>
    <p:extLst>
      <p:ext uri="{BB962C8B-B14F-4D97-AF65-F5344CB8AC3E}">
        <p14:creationId xmlns:p14="http://schemas.microsoft.com/office/powerpoint/2010/main" val="258537807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6.</a:t>
            </a:r>
            <a:r>
              <a:rPr lang="ja-JP" altLang="en-US" dirty="0"/>
              <a:t> 金融データ</a:t>
            </a:r>
          </a:p>
        </p:txBody>
      </p:sp>
      <p:sp>
        <p:nvSpPr>
          <p:cNvPr id="28675" name="コンテンツ プレースホルダー 2"/>
          <p:cNvSpPr>
            <a:spLocks noGrp="1"/>
          </p:cNvSpPr>
          <p:nvPr>
            <p:ph idx="1"/>
          </p:nvPr>
        </p:nvSpPr>
        <p:spPr/>
        <p:txBody>
          <a:bodyPr>
            <a:normAutofit/>
          </a:bodyPr>
          <a:lstStyle/>
          <a:p>
            <a:r>
              <a:rPr lang="ja-JP" altLang="en-US" dirty="0"/>
              <a:t>最後に金融データを取得する例を紹介します。</a:t>
            </a:r>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137</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1033809967"/>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28746"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pic>
        <p:nvPicPr>
          <p:cNvPr id="8" name="図 7">
            <a:extLst>
              <a:ext uri="{FF2B5EF4-FFF2-40B4-BE49-F238E27FC236}">
                <a16:creationId xmlns:a16="http://schemas.microsoft.com/office/drawing/2014/main" id="{9F73CE9A-76A9-7C42-A831-B6DF5AD05D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2800" y="1778636"/>
            <a:ext cx="6908800" cy="4089400"/>
          </a:xfrm>
          <a:prstGeom prst="rect">
            <a:avLst/>
          </a:prstGeom>
        </p:spPr>
      </p:pic>
    </p:spTree>
    <p:extLst>
      <p:ext uri="{BB962C8B-B14F-4D97-AF65-F5344CB8AC3E}">
        <p14:creationId xmlns:p14="http://schemas.microsoft.com/office/powerpoint/2010/main" val="212084673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Python</a:t>
            </a:r>
            <a:r>
              <a:rPr lang="ja-JP" altLang="en-US" dirty="0"/>
              <a:t>入門概要終了</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lgn="ctr">
              <a:buNone/>
            </a:pPr>
            <a:endParaRPr lang="en-US" altLang="ja-JP" sz="5400" dirty="0"/>
          </a:p>
          <a:p>
            <a:pPr marL="0" indent="0" algn="ctr">
              <a:buNone/>
            </a:pPr>
            <a:endParaRPr lang="en-US" altLang="ja-JP" sz="5400" dirty="0"/>
          </a:p>
          <a:p>
            <a:pPr marL="0" indent="0" algn="ctr">
              <a:buNone/>
            </a:pPr>
            <a:r>
              <a:rPr lang="ja-JP" altLang="en-US" sz="5400" dirty="0"/>
              <a:t>お疲れ様でした！</a:t>
            </a:r>
            <a:endParaRPr kumimoji="1" lang="ja-JP" altLang="en-US" sz="5400"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138</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304201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1.5 Python</a:t>
            </a:r>
            <a:r>
              <a:rPr lang="ja-JP" altLang="en-US" dirty="0"/>
              <a:t>開発ツール</a:t>
            </a:r>
          </a:p>
        </p:txBody>
      </p:sp>
      <p:sp>
        <p:nvSpPr>
          <p:cNvPr id="28675" name="コンテンツ プレースホルダー 2"/>
          <p:cNvSpPr>
            <a:spLocks noGrp="1"/>
          </p:cNvSpPr>
          <p:nvPr>
            <p:ph idx="1"/>
          </p:nvPr>
        </p:nvSpPr>
        <p:spPr/>
        <p:txBody>
          <a:bodyPr>
            <a:normAutofit/>
          </a:bodyPr>
          <a:lstStyle/>
          <a:p>
            <a:r>
              <a:rPr lang="en-US" altLang="ja-JP" dirty="0"/>
              <a:t>Python</a:t>
            </a:r>
            <a:r>
              <a:rPr lang="ja-JP" altLang="en-US" dirty="0"/>
              <a:t>開発ツールは様々</a:t>
            </a:r>
            <a:endParaRPr lang="en-US" altLang="ja-JP" dirty="0"/>
          </a:p>
          <a:p>
            <a:pPr lvl="1"/>
            <a:r>
              <a:rPr lang="ja-JP" altLang="en-US" dirty="0"/>
              <a:t>テキストエディタ</a:t>
            </a:r>
            <a:endParaRPr lang="en-US" altLang="ja-JP" dirty="0"/>
          </a:p>
          <a:p>
            <a:pPr lvl="1"/>
            <a:r>
              <a:rPr lang="en-US" altLang="ja-JP" dirty="0"/>
              <a:t>Eclipse</a:t>
            </a:r>
          </a:p>
          <a:p>
            <a:pPr lvl="1"/>
            <a:r>
              <a:rPr lang="en-US" altLang="ja-JP" dirty="0"/>
              <a:t>PyCharm(</a:t>
            </a:r>
            <a:r>
              <a:rPr lang="ja-JP" altLang="en-US" dirty="0"/>
              <a:t>有料）</a:t>
            </a:r>
            <a:endParaRPr lang="en-US" altLang="ja-JP" dirty="0"/>
          </a:p>
          <a:p>
            <a:pPr lvl="1"/>
            <a:r>
              <a:rPr lang="en-US" altLang="ja-JP" dirty="0"/>
              <a:t>Spyder</a:t>
            </a:r>
          </a:p>
          <a:p>
            <a:pPr lvl="1"/>
            <a:r>
              <a:rPr lang="en-US" altLang="ja-JP" dirty="0"/>
              <a:t>Ipython</a:t>
            </a:r>
          </a:p>
          <a:p>
            <a:pPr lvl="1"/>
            <a:r>
              <a:rPr lang="en-US" altLang="ja-JP" dirty="0"/>
              <a:t>Jupyter Notebook</a:t>
            </a:r>
          </a:p>
          <a:p>
            <a:endParaRPr lang="en-US" altLang="ja-JP" dirty="0"/>
          </a:p>
          <a:p>
            <a:endParaRPr lang="en-US" altLang="ja-JP" dirty="0"/>
          </a:p>
          <a:p>
            <a:pPr marL="457200" lvl="1" indent="0">
              <a:buNone/>
            </a:pPr>
            <a:endParaRPr lang="en-US" altLang="ja-JP" dirty="0"/>
          </a:p>
          <a:p>
            <a:pPr lvl="2"/>
            <a:endParaRPr lang="en-US" altLang="ja-JP" dirty="0"/>
          </a:p>
          <a:p>
            <a:pPr lvl="3"/>
            <a:endParaRPr lang="ja-JP" altLang="en-US"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13</a:t>
            </a:fld>
            <a:endParaRPr lang="en-US" altLang="ja-JP" dirty="0"/>
          </a:p>
        </p:txBody>
      </p:sp>
      <p:sp>
        <p:nvSpPr>
          <p:cNvPr id="4" name="フッター プレースホルダー 3"/>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3706245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1.6 Python</a:t>
            </a:r>
            <a:r>
              <a:rPr lang="ja-JP" altLang="en-US" dirty="0"/>
              <a:t>の設計思想</a:t>
            </a:r>
          </a:p>
        </p:txBody>
      </p:sp>
      <p:sp>
        <p:nvSpPr>
          <p:cNvPr id="28675" name="コンテンツ プレースホルダー 2"/>
          <p:cNvSpPr>
            <a:spLocks noGrp="1"/>
          </p:cNvSpPr>
          <p:nvPr>
            <p:ph idx="1"/>
          </p:nvPr>
        </p:nvSpPr>
        <p:spPr/>
        <p:txBody>
          <a:bodyPr>
            <a:normAutofit fontScale="85000" lnSpcReduction="20000"/>
          </a:bodyPr>
          <a:lstStyle/>
          <a:p>
            <a:r>
              <a:rPr lang="en-US" altLang="ja-JP" dirty="0"/>
              <a:t>Python</a:t>
            </a:r>
            <a:r>
              <a:rPr lang="ja-JP" altLang="en-US" dirty="0"/>
              <a:t>の設計思想は「</a:t>
            </a:r>
            <a:r>
              <a:rPr lang="en-US" altLang="ja-JP" dirty="0"/>
              <a:t>Zen of Python</a:t>
            </a:r>
            <a:r>
              <a:rPr lang="ja-JP" altLang="en-US" dirty="0"/>
              <a:t>」（</a:t>
            </a:r>
            <a:r>
              <a:rPr lang="en-US" altLang="ja-JP" dirty="0"/>
              <a:t>Python</a:t>
            </a:r>
            <a:r>
              <a:rPr lang="ja-JP" altLang="en-US" dirty="0"/>
              <a:t>の禅）と呼ばれる格言にまとめられています。</a:t>
            </a:r>
            <a:endParaRPr lang="en-US" altLang="ja-JP" dirty="0"/>
          </a:p>
          <a:p>
            <a:endParaRPr lang="en-US" altLang="ja-JP" dirty="0"/>
          </a:p>
          <a:p>
            <a:pPr lvl="1"/>
            <a:r>
              <a:rPr lang="ja-JP" altLang="en-US" dirty="0"/>
              <a:t>醜いより美しいほうがいい。</a:t>
            </a:r>
          </a:p>
          <a:p>
            <a:pPr lvl="1"/>
            <a:r>
              <a:rPr lang="ja-JP" altLang="en-US" dirty="0"/>
              <a:t>暗示するより明示するほうがいい。</a:t>
            </a:r>
          </a:p>
          <a:p>
            <a:pPr lvl="1"/>
            <a:r>
              <a:rPr lang="ja-JP" altLang="en-US" dirty="0"/>
              <a:t>難解であるよりは平易であるほうがいい。</a:t>
            </a:r>
          </a:p>
          <a:p>
            <a:pPr lvl="1"/>
            <a:r>
              <a:rPr lang="ja-JP" altLang="en-US" dirty="0"/>
              <a:t>複雑であるよりは難解であるほうがいい。</a:t>
            </a:r>
          </a:p>
          <a:p>
            <a:pPr lvl="1"/>
            <a:r>
              <a:rPr lang="ja-JP" altLang="en-US" dirty="0"/>
              <a:t>ネストよりフラットなほうがいい。</a:t>
            </a:r>
          </a:p>
          <a:p>
            <a:pPr lvl="1"/>
            <a:r>
              <a:rPr lang="ja-JP" altLang="en-US" dirty="0"/>
              <a:t>密集しているよりは隙間があるほうがいい。</a:t>
            </a:r>
          </a:p>
          <a:p>
            <a:pPr lvl="1"/>
            <a:r>
              <a:rPr lang="ja-JP" altLang="en-US" dirty="0"/>
              <a:t>読みやすいことは善である。</a:t>
            </a:r>
          </a:p>
          <a:p>
            <a:pPr lvl="1"/>
            <a:r>
              <a:rPr lang="ja-JP" altLang="en-US" dirty="0"/>
              <a:t>特殊であることはルールを破る理由にならない。</a:t>
            </a:r>
          </a:p>
          <a:p>
            <a:pPr lvl="1"/>
            <a:r>
              <a:rPr lang="ja-JP" altLang="en-US" dirty="0"/>
              <a:t>しかし、実用性を求めると自然さが失われることがある。</a:t>
            </a:r>
          </a:p>
          <a:p>
            <a:pPr lvl="2"/>
            <a:endParaRPr lang="en-US" altLang="ja-JP" dirty="0"/>
          </a:p>
          <a:p>
            <a:pPr lvl="3"/>
            <a:endParaRPr lang="ja-JP" altLang="en-US"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14</a:t>
            </a:fld>
            <a:endParaRPr lang="en-US" altLang="ja-JP" dirty="0"/>
          </a:p>
        </p:txBody>
      </p:sp>
      <p:sp>
        <p:nvSpPr>
          <p:cNvPr id="4" name="フッター プレースホルダー 3"/>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3706245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1.6 Python</a:t>
            </a:r>
            <a:r>
              <a:rPr lang="ja-JP" altLang="en-US" dirty="0"/>
              <a:t>の設計思想</a:t>
            </a:r>
          </a:p>
        </p:txBody>
      </p:sp>
      <p:sp>
        <p:nvSpPr>
          <p:cNvPr id="28675" name="コンテンツ プレースホルダー 2"/>
          <p:cNvSpPr>
            <a:spLocks noGrp="1"/>
          </p:cNvSpPr>
          <p:nvPr>
            <p:ph idx="1"/>
          </p:nvPr>
        </p:nvSpPr>
        <p:spPr/>
        <p:txBody>
          <a:bodyPr>
            <a:normAutofit fontScale="25000" lnSpcReduction="20000"/>
          </a:bodyPr>
          <a:lstStyle/>
          <a:p>
            <a:pPr lvl="1"/>
            <a:endParaRPr lang="en-US" altLang="ja-JP" dirty="0"/>
          </a:p>
          <a:p>
            <a:pPr lvl="1"/>
            <a:r>
              <a:rPr lang="ja-JP" altLang="en-US" sz="8800" dirty="0"/>
              <a:t>エラーは隠すな、無視するな。</a:t>
            </a:r>
          </a:p>
          <a:p>
            <a:pPr lvl="1"/>
            <a:r>
              <a:rPr lang="ja-JP" altLang="en-US" sz="8800" dirty="0"/>
              <a:t>ただし、わざと隠されているのなら見逃せ。</a:t>
            </a:r>
          </a:p>
          <a:p>
            <a:pPr lvl="1"/>
            <a:r>
              <a:rPr lang="ja-JP" altLang="en-US" sz="8800" dirty="0"/>
              <a:t>曖昧なものに出逢ったら、その意味を適当に推測してはいけない。</a:t>
            </a:r>
          </a:p>
          <a:p>
            <a:pPr lvl="1"/>
            <a:r>
              <a:rPr lang="ja-JP" altLang="en-US" sz="8800" dirty="0"/>
              <a:t>たったひとつの冴えたやりかたがあるはずだ。</a:t>
            </a:r>
          </a:p>
          <a:p>
            <a:pPr lvl="1"/>
            <a:r>
              <a:rPr lang="ja-JP" altLang="en-US" sz="8800" dirty="0"/>
              <a:t>そのやり方は一目見ただけではわかりにくいかもしれない。オランダ人にだけわかりやすいかもしれない。</a:t>
            </a:r>
          </a:p>
          <a:p>
            <a:pPr lvl="1"/>
            <a:r>
              <a:rPr lang="ja-JP" altLang="en-US" sz="8800" dirty="0"/>
              <a:t>ずっとやらないでいるよりは、今やれ。</a:t>
            </a:r>
          </a:p>
          <a:p>
            <a:pPr lvl="1"/>
            <a:r>
              <a:rPr lang="ja-JP" altLang="en-US" sz="8800" dirty="0"/>
              <a:t>でも、今”すぐ”にやるよりはやらないほうがマシなことが多い。</a:t>
            </a:r>
          </a:p>
          <a:p>
            <a:pPr lvl="1"/>
            <a:r>
              <a:rPr lang="ja-JP" altLang="en-US" sz="8800" dirty="0"/>
              <a:t>コードの内容を説明するのが難しいのなら、それは悪い実装である。</a:t>
            </a:r>
          </a:p>
          <a:p>
            <a:pPr lvl="1"/>
            <a:r>
              <a:rPr lang="ja-JP" altLang="en-US" sz="8800" dirty="0"/>
              <a:t>コードの内容を容易に説明できるのなら、おそらくそれはよい実装である。</a:t>
            </a:r>
          </a:p>
          <a:p>
            <a:pPr lvl="1"/>
            <a:r>
              <a:rPr lang="ja-JP" altLang="en-US" sz="8800" dirty="0"/>
              <a:t>名前空間は優れたアイデアであるため、積極的に利用すべきである。</a:t>
            </a:r>
            <a:endParaRPr lang="en-US" altLang="ja-JP" sz="8800" dirty="0"/>
          </a:p>
          <a:p>
            <a:pPr marL="457200" lvl="1" indent="0">
              <a:buNone/>
            </a:pPr>
            <a:endParaRPr lang="en-US" altLang="ja-JP" dirty="0"/>
          </a:p>
          <a:p>
            <a:pPr lvl="2"/>
            <a:endParaRPr lang="en-US" altLang="ja-JP" dirty="0"/>
          </a:p>
          <a:p>
            <a:pPr lvl="3"/>
            <a:endParaRPr lang="ja-JP" altLang="en-US"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15</a:t>
            </a:fld>
            <a:endParaRPr lang="en-US" altLang="ja-JP" dirty="0"/>
          </a:p>
        </p:txBody>
      </p:sp>
      <p:sp>
        <p:nvSpPr>
          <p:cNvPr id="4" name="フッター プレースホルダー 3"/>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2177167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a:t>
            </a:r>
            <a:r>
              <a:rPr lang="ja-JP" altLang="en-US" dirty="0"/>
              <a:t> </a:t>
            </a:r>
            <a:r>
              <a:rPr lang="en-US" altLang="ja-JP" dirty="0"/>
              <a:t>Python</a:t>
            </a:r>
            <a:r>
              <a:rPr lang="ja-JP" altLang="en-US" dirty="0"/>
              <a:t>の基本</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概要</a:t>
            </a:r>
            <a:endParaRPr lang="en-US" altLang="ja-JP" dirty="0"/>
          </a:p>
          <a:p>
            <a:pPr lvl="1"/>
            <a:r>
              <a:rPr lang="en-US" altLang="ja-JP" dirty="0"/>
              <a:t>Python</a:t>
            </a:r>
            <a:r>
              <a:rPr lang="ja-JP" altLang="en-US" dirty="0"/>
              <a:t>の基本について学習する。</a:t>
            </a:r>
            <a:endParaRPr lang="en-US" altLang="ja-JP" dirty="0"/>
          </a:p>
          <a:p>
            <a:r>
              <a:rPr lang="ja-JP" altLang="en-US" dirty="0"/>
              <a:t>学習内容</a:t>
            </a:r>
            <a:endParaRPr lang="en-US" altLang="ja-JP" dirty="0"/>
          </a:p>
          <a:p>
            <a:pPr lvl="1"/>
            <a:r>
              <a:rPr lang="en-US" altLang="ja-JP" dirty="0"/>
              <a:t>2.1 </a:t>
            </a:r>
            <a:r>
              <a:rPr lang="en-US" altLang="en-US" dirty="0"/>
              <a:t>Python</a:t>
            </a:r>
            <a:r>
              <a:rPr lang="ja-JP" altLang="en-US" dirty="0"/>
              <a:t>開発環境</a:t>
            </a:r>
            <a:endParaRPr lang="en-US" altLang="ja-JP" dirty="0"/>
          </a:p>
          <a:p>
            <a:pPr lvl="1"/>
            <a:r>
              <a:rPr lang="en-US" altLang="ja-JP" dirty="0"/>
              <a:t>2.2 </a:t>
            </a:r>
            <a:r>
              <a:rPr lang="ja-JP" altLang="en-US" dirty="0"/>
              <a:t>まずは動かしてみる</a:t>
            </a:r>
            <a:endParaRPr lang="en-US" altLang="ja-JP" dirty="0"/>
          </a:p>
          <a:p>
            <a:pPr marL="0" indent="0">
              <a:buNone/>
            </a:pPr>
            <a:endParaRPr lang="ja-JP" altLang="en-US" dirty="0"/>
          </a:p>
          <a:p>
            <a:pPr marL="0" indent="0">
              <a:buNone/>
            </a:pP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16</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1902824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２</a:t>
            </a:r>
            <a:r>
              <a:rPr lang="en-US" altLang="ja-JP" dirty="0"/>
              <a:t>.1 Python</a:t>
            </a:r>
            <a:r>
              <a:rPr lang="ja-JP" altLang="en-US" dirty="0"/>
              <a:t>開発環境</a:t>
            </a:r>
          </a:p>
        </p:txBody>
      </p:sp>
      <p:sp>
        <p:nvSpPr>
          <p:cNvPr id="3" name="コンテンツ プレースホルダー 2"/>
          <p:cNvSpPr>
            <a:spLocks noGrp="1"/>
          </p:cNvSpPr>
          <p:nvPr>
            <p:ph idx="1"/>
          </p:nvPr>
        </p:nvSpPr>
        <p:spPr/>
        <p:txBody>
          <a:bodyPr>
            <a:normAutofit fontScale="92500"/>
          </a:bodyPr>
          <a:lstStyle/>
          <a:p>
            <a:r>
              <a:rPr lang="en-US" altLang="ja-JP" dirty="0"/>
              <a:t>Anaconda</a:t>
            </a:r>
            <a:r>
              <a:rPr lang="ja-JP" altLang="en-US" dirty="0"/>
              <a:t>とは</a:t>
            </a:r>
            <a:endParaRPr lang="en-US" altLang="ja-JP" dirty="0"/>
          </a:p>
          <a:p>
            <a:pPr lvl="1"/>
            <a:r>
              <a:rPr lang="en-US" altLang="ja-JP" dirty="0"/>
              <a:t>Continuum Analytics </a:t>
            </a:r>
            <a:r>
              <a:rPr lang="ja-JP" altLang="en-US" dirty="0"/>
              <a:t>社によって提供されている、</a:t>
            </a:r>
            <a:r>
              <a:rPr lang="en-US" altLang="ja-JP" dirty="0"/>
              <a:t>Python</a:t>
            </a:r>
            <a:r>
              <a:rPr lang="ja-JP" altLang="en-US" dirty="0"/>
              <a:t>ディストリビューション。</a:t>
            </a:r>
            <a:endParaRPr lang="en-US" altLang="ja-JP" dirty="0"/>
          </a:p>
          <a:p>
            <a:pPr lvl="1"/>
            <a:r>
              <a:rPr lang="en-US" altLang="ja-JP" dirty="0"/>
              <a:t>Python </a:t>
            </a:r>
            <a:r>
              <a:rPr lang="ja-JP" altLang="en-US" dirty="0"/>
              <a:t>本体に加え、科学技術、数学、エンジニアリング、データ分析など、よく利用される </a:t>
            </a:r>
            <a:r>
              <a:rPr lang="en-US" altLang="ja-JP" dirty="0"/>
              <a:t>Python </a:t>
            </a:r>
            <a:r>
              <a:rPr lang="ja-JP" altLang="en-US" dirty="0"/>
              <a:t>パッケージを一括でインストール可能。</a:t>
            </a:r>
            <a:endParaRPr lang="en-US" altLang="ja-JP" dirty="0"/>
          </a:p>
          <a:p>
            <a:pPr lvl="1"/>
            <a:r>
              <a:rPr lang="ja-JP" altLang="en-US" dirty="0"/>
              <a:t>面倒なセットアップ作業が効率よく行えるため、</a:t>
            </a:r>
            <a:r>
              <a:rPr lang="en-US" altLang="ja-JP" dirty="0"/>
              <a:t>Python </a:t>
            </a:r>
            <a:r>
              <a:rPr lang="ja-JP" altLang="en-US" dirty="0"/>
              <a:t>開発者の間で広く利用されている。</a:t>
            </a:r>
            <a:endParaRPr lang="en-US" altLang="ja-JP" dirty="0"/>
          </a:p>
          <a:p>
            <a:pPr lvl="1"/>
            <a:r>
              <a:rPr lang="ja-JP" altLang="en-US" dirty="0"/>
              <a:t>「</a:t>
            </a:r>
            <a:r>
              <a:rPr lang="en-US" altLang="ja-JP" dirty="0"/>
              <a:t>Spyder</a:t>
            </a:r>
            <a:r>
              <a:rPr lang="ja-JP" altLang="en-US" dirty="0"/>
              <a:t>」や「</a:t>
            </a:r>
            <a:r>
              <a:rPr lang="en-US" altLang="ja-JP" dirty="0"/>
              <a:t>Jupyter Notebook</a:t>
            </a:r>
            <a:r>
              <a:rPr lang="ja-JP" altLang="en-US" dirty="0"/>
              <a:t>」などのツール類も同梱されている。</a:t>
            </a:r>
            <a:endParaRPr lang="en-US" altLang="ja-JP" dirty="0"/>
          </a:p>
          <a:p>
            <a:pPr lvl="1"/>
            <a:r>
              <a:rPr lang="en-US" altLang="ja-JP" dirty="0"/>
              <a:t>Anaconda </a:t>
            </a:r>
            <a:r>
              <a:rPr lang="ja-JP" altLang="en-US" dirty="0"/>
              <a:t>は商用目的にも利用可能。</a:t>
            </a:r>
            <a:endParaRPr lang="en-US" altLang="ja-JP" dirty="0"/>
          </a:p>
          <a:p>
            <a:pPr lvl="1"/>
            <a:endParaRPr lang="en-US" altLang="ja-JP" dirty="0"/>
          </a:p>
          <a:p>
            <a:pPr lvl="1"/>
            <a:endParaRPr lang="ja-JP" altLang="en-US" dirty="0"/>
          </a:p>
        </p:txBody>
      </p:sp>
      <p:sp>
        <p:nvSpPr>
          <p:cNvPr id="4" name="スライド番号プレースホルダー 3"/>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17</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3862503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２</a:t>
            </a:r>
            <a:r>
              <a:rPr lang="en-US" altLang="ja-JP" dirty="0"/>
              <a:t>.1 Python</a:t>
            </a:r>
            <a:r>
              <a:rPr lang="ja-JP" altLang="en-US" dirty="0"/>
              <a:t>開発環境</a:t>
            </a:r>
          </a:p>
        </p:txBody>
      </p:sp>
      <p:sp>
        <p:nvSpPr>
          <p:cNvPr id="3" name="コンテンツ プレースホルダー 2"/>
          <p:cNvSpPr>
            <a:spLocks noGrp="1"/>
          </p:cNvSpPr>
          <p:nvPr>
            <p:ph idx="1"/>
          </p:nvPr>
        </p:nvSpPr>
        <p:spPr/>
        <p:txBody>
          <a:bodyPr/>
          <a:lstStyle/>
          <a:p>
            <a:r>
              <a:rPr lang="en-US" altLang="ja-JP" dirty="0"/>
              <a:t>Anaconda</a:t>
            </a:r>
            <a:r>
              <a:rPr lang="ja-JP" altLang="en-US" dirty="0"/>
              <a:t>起動</a:t>
            </a:r>
          </a:p>
        </p:txBody>
      </p:sp>
      <p:sp>
        <p:nvSpPr>
          <p:cNvPr id="4" name="スライド番号プレースホルダー 3"/>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18</a:t>
            </a:fld>
            <a:endParaRPr lang="en-US" altLang="ja-JP" dirty="0"/>
          </a:p>
        </p:txBody>
      </p:sp>
      <p:pic>
        <p:nvPicPr>
          <p:cNvPr id="5" name="図 4"/>
          <p:cNvPicPr>
            <a:picLocks noChangeAspect="1"/>
          </p:cNvPicPr>
          <p:nvPr/>
        </p:nvPicPr>
        <p:blipFill>
          <a:blip r:embed="rId3"/>
          <a:stretch>
            <a:fillRect/>
          </a:stretch>
        </p:blipFill>
        <p:spPr>
          <a:xfrm>
            <a:off x="1331640" y="2132856"/>
            <a:ext cx="2783909" cy="3086720"/>
          </a:xfrm>
          <a:prstGeom prst="rect">
            <a:avLst/>
          </a:prstGeom>
        </p:spPr>
      </p:pic>
      <p:sp>
        <p:nvSpPr>
          <p:cNvPr id="6" name="角丸四角形 5"/>
          <p:cNvSpPr/>
          <p:nvPr/>
        </p:nvSpPr>
        <p:spPr>
          <a:xfrm>
            <a:off x="971600" y="3573016"/>
            <a:ext cx="3456384" cy="720080"/>
          </a:xfrm>
          <a:prstGeom prst="roundRect">
            <a:avLst/>
          </a:prstGeom>
          <a:noFill/>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600">
              <a:latin typeface="Consolas" panose="020B0609020204030204" pitchFamily="49" charset="0"/>
              <a:ea typeface="Meiryo UI" panose="020B0604030504040204" pitchFamily="50" charset="-128"/>
              <a:cs typeface="Consolas" panose="020B0609020204030204" pitchFamily="49" charset="0"/>
            </a:endParaRPr>
          </a:p>
        </p:txBody>
      </p:sp>
      <p:sp>
        <p:nvSpPr>
          <p:cNvPr id="14" name="テキスト ボックス 13"/>
          <p:cNvSpPr txBox="1"/>
          <p:nvPr/>
        </p:nvSpPr>
        <p:spPr>
          <a:xfrm>
            <a:off x="4932040" y="3212976"/>
            <a:ext cx="3816424" cy="923330"/>
          </a:xfrm>
          <a:prstGeom prst="rect">
            <a:avLst/>
          </a:prstGeom>
          <a:noFill/>
        </p:spPr>
        <p:txBody>
          <a:bodyPr wrap="square" rtlCol="0">
            <a:spAutoFit/>
          </a:bodyPr>
          <a:lstStyle/>
          <a:p>
            <a:r>
              <a:rPr lang="en-US" altLang="en-US" dirty="0">
                <a:latin typeface="HG丸ｺﾞｼｯｸM-PRO"/>
                <a:ea typeface="HG丸ｺﾞｼｯｸM-PRO"/>
                <a:cs typeface="HG丸ｺﾞｼｯｸM-PRO"/>
              </a:rPr>
              <a:t>Windowsメニューから</a:t>
            </a:r>
          </a:p>
          <a:p>
            <a:r>
              <a:rPr lang="ja-JP" altLang="en-US" dirty="0">
                <a:latin typeface="HG丸ｺﾞｼｯｸM-PRO"/>
                <a:ea typeface="HG丸ｺﾞｼｯｸM-PRO"/>
                <a:cs typeface="HG丸ｺﾞｼｯｸM-PRO"/>
              </a:rPr>
              <a:t>「</a:t>
            </a:r>
            <a:r>
              <a:rPr lang="en-US" altLang="ja-JP" dirty="0">
                <a:latin typeface="HG丸ｺﾞｼｯｸM-PRO"/>
                <a:ea typeface="HG丸ｺﾞｼｯｸM-PRO"/>
                <a:cs typeface="HG丸ｺﾞｼｯｸM-PRO"/>
              </a:rPr>
              <a:t>Anaconda Navigator</a:t>
            </a:r>
            <a:r>
              <a:rPr lang="ja-JP" altLang="en-US" dirty="0">
                <a:latin typeface="HG丸ｺﾞｼｯｸM-PRO"/>
                <a:ea typeface="HG丸ｺﾞｼｯｸM-PRO"/>
                <a:cs typeface="HG丸ｺﾞｼｯｸM-PRO"/>
              </a:rPr>
              <a:t>」を</a:t>
            </a:r>
            <a:endParaRPr lang="en-US" altLang="ja-JP" dirty="0">
              <a:latin typeface="HG丸ｺﾞｼｯｸM-PRO"/>
              <a:ea typeface="HG丸ｺﾞｼｯｸM-PRO"/>
              <a:cs typeface="HG丸ｺﾞｼｯｸM-PRO"/>
            </a:endParaRPr>
          </a:p>
          <a:p>
            <a:r>
              <a:rPr lang="ja-JP" altLang="en-US" dirty="0">
                <a:latin typeface="HG丸ｺﾞｼｯｸM-PRO"/>
                <a:ea typeface="HG丸ｺﾞｼｯｸM-PRO"/>
                <a:cs typeface="HG丸ｺﾞｼｯｸM-PRO"/>
              </a:rPr>
              <a:t>ダブルクリック</a:t>
            </a:r>
            <a:endParaRPr lang="en-US" altLang="en-US" dirty="0">
              <a:latin typeface="HG丸ｺﾞｼｯｸM-PRO"/>
              <a:ea typeface="HG丸ｺﾞｼｯｸM-PRO"/>
              <a:cs typeface="HG丸ｺﾞｼｯｸM-PRO"/>
            </a:endParaRPr>
          </a:p>
        </p:txBody>
      </p:sp>
      <p:sp>
        <p:nvSpPr>
          <p:cNvPr id="7" name="フッター プレースホルダー 6"/>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4100502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a:t>はじめに</a:t>
            </a:r>
            <a:endParaRPr lang="ja-JP" altLang="en-US" dirty="0"/>
          </a:p>
        </p:txBody>
      </p:sp>
      <p:sp>
        <p:nvSpPr>
          <p:cNvPr id="15363" name="コンテンツ プレースホルダー 2"/>
          <p:cNvSpPr>
            <a:spLocks noGrp="1"/>
          </p:cNvSpPr>
          <p:nvPr>
            <p:ph idx="1"/>
          </p:nvPr>
        </p:nvSpPr>
        <p:spPr/>
        <p:txBody>
          <a:bodyPr/>
          <a:lstStyle/>
          <a:p>
            <a:r>
              <a:rPr lang="ja-JP" altLang="en-US" dirty="0"/>
              <a:t>本研修の目的</a:t>
            </a:r>
            <a:endParaRPr lang="en-US" altLang="ja-JP" dirty="0"/>
          </a:p>
          <a:p>
            <a:pPr lvl="1"/>
            <a:r>
              <a:rPr lang="ja-JP" altLang="en-US" dirty="0"/>
              <a:t>本研修は、</a:t>
            </a:r>
            <a:r>
              <a:rPr lang="en-US" altLang="ja-JP" dirty="0"/>
              <a:t>Python</a:t>
            </a:r>
            <a:r>
              <a:rPr lang="ja-JP" altLang="en-US" dirty="0"/>
              <a:t>の概要を理解することを目的とする。</a:t>
            </a:r>
            <a:endParaRPr lang="en-US" altLang="ja-JP" dirty="0"/>
          </a:p>
          <a:p>
            <a:r>
              <a:rPr lang="ja-JP" altLang="en-US" dirty="0"/>
              <a:t>到達目標</a:t>
            </a:r>
            <a:endParaRPr lang="en-US" altLang="ja-JP" dirty="0"/>
          </a:p>
          <a:p>
            <a:pPr lvl="1"/>
            <a:r>
              <a:rPr lang="en-US" altLang="ja-JP" dirty="0"/>
              <a:t>Python</a:t>
            </a:r>
            <a:r>
              <a:rPr lang="ja-JP" altLang="en-US" dirty="0"/>
              <a:t>の構文や、応用範囲などをサンプルプログラムを通じて理解する。</a:t>
            </a:r>
            <a:endParaRPr lang="en-US" altLang="ja-JP" dirty="0"/>
          </a:p>
          <a:p>
            <a:endParaRPr lang="ja-JP" altLang="en-US"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1</a:t>
            </a:fld>
            <a:endParaRPr lang="en-US" altLang="ja-JP" dirty="0"/>
          </a:p>
        </p:txBody>
      </p:sp>
      <p:sp>
        <p:nvSpPr>
          <p:cNvPr id="4" name="フッター プレースホルダー 3"/>
          <p:cNvSpPr>
            <a:spLocks noGrp="1"/>
          </p:cNvSpPr>
          <p:nvPr>
            <p:ph type="ftr" sz="quarter" idx="3"/>
          </p:nvPr>
        </p:nvSpPr>
        <p:spPr/>
        <p:txBody>
          <a:bodyPr/>
          <a:lstStyle/>
          <a:p>
            <a:r>
              <a:rPr lang="ja-JP" altLang="en-US"/>
              <a:t>　　　　　　　　　　　　　ライトハウスラボ株式会社</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２</a:t>
            </a:r>
            <a:r>
              <a:rPr lang="en-US" altLang="ja-JP" dirty="0"/>
              <a:t>.1 Python</a:t>
            </a:r>
            <a:r>
              <a:rPr lang="ja-JP" altLang="en-US" dirty="0"/>
              <a:t>開発環境</a:t>
            </a:r>
          </a:p>
        </p:txBody>
      </p:sp>
      <p:sp>
        <p:nvSpPr>
          <p:cNvPr id="3" name="コンテンツ プレースホルダー 2"/>
          <p:cNvSpPr>
            <a:spLocks noGrp="1"/>
          </p:cNvSpPr>
          <p:nvPr>
            <p:ph idx="1"/>
          </p:nvPr>
        </p:nvSpPr>
        <p:spPr/>
        <p:txBody>
          <a:bodyPr/>
          <a:lstStyle/>
          <a:p>
            <a:r>
              <a:rPr lang="en-US" altLang="ja-JP" dirty="0"/>
              <a:t>Anaconda Navigator</a:t>
            </a:r>
            <a:r>
              <a:rPr lang="ja-JP" altLang="en-US" dirty="0"/>
              <a:t>起動</a:t>
            </a:r>
          </a:p>
        </p:txBody>
      </p:sp>
      <p:sp>
        <p:nvSpPr>
          <p:cNvPr id="4" name="スライド番号プレースホルダー 3"/>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19</a:t>
            </a:fld>
            <a:endParaRPr lang="en-US" altLang="ja-JP" dirty="0"/>
          </a:p>
        </p:txBody>
      </p:sp>
      <p:pic>
        <p:nvPicPr>
          <p:cNvPr id="8" name="Picture 2"/>
          <p:cNvPicPr>
            <a:picLocks noChangeAspect="1" noChangeArrowheads="1"/>
          </p:cNvPicPr>
          <p:nvPr/>
        </p:nvPicPr>
        <p:blipFill>
          <a:blip r:embed="rId3" cstate="print"/>
          <a:srcRect/>
          <a:stretch>
            <a:fillRect/>
          </a:stretch>
        </p:blipFill>
        <p:spPr bwMode="auto">
          <a:xfrm>
            <a:off x="971600" y="1606440"/>
            <a:ext cx="6840760" cy="4630872"/>
          </a:xfrm>
          <a:prstGeom prst="rect">
            <a:avLst/>
          </a:prstGeom>
          <a:noFill/>
          <a:ln w="1">
            <a:noFill/>
            <a:miter lim="800000"/>
            <a:headEnd/>
            <a:tailEnd type="none" w="med" len="med"/>
          </a:ln>
          <a:effectLst/>
        </p:spPr>
      </p:pic>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634043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２</a:t>
            </a:r>
            <a:r>
              <a:rPr lang="en-US" altLang="ja-JP" dirty="0"/>
              <a:t>.1 Python</a:t>
            </a:r>
            <a:r>
              <a:rPr lang="ja-JP" altLang="en-US" dirty="0"/>
              <a:t>開発環境</a:t>
            </a:r>
          </a:p>
        </p:txBody>
      </p:sp>
      <p:sp>
        <p:nvSpPr>
          <p:cNvPr id="3" name="コンテンツ プレースホルダー 2"/>
          <p:cNvSpPr>
            <a:spLocks noGrp="1"/>
          </p:cNvSpPr>
          <p:nvPr>
            <p:ph idx="1"/>
          </p:nvPr>
        </p:nvSpPr>
        <p:spPr/>
        <p:txBody>
          <a:bodyPr>
            <a:normAutofit fontScale="92500" lnSpcReduction="10000"/>
          </a:bodyPr>
          <a:lstStyle/>
          <a:p>
            <a:r>
              <a:rPr lang="en-US" altLang="ja-JP" dirty="0"/>
              <a:t>IPython</a:t>
            </a:r>
            <a:r>
              <a:rPr lang="ja-JP" altLang="en-US" dirty="0"/>
              <a:t>とは</a:t>
            </a:r>
            <a:endParaRPr lang="en-US" altLang="ja-JP" dirty="0"/>
          </a:p>
          <a:p>
            <a:pPr lvl="1"/>
            <a:r>
              <a:rPr lang="en-US" altLang="ja-JP" dirty="0"/>
              <a:t>Python</a:t>
            </a:r>
            <a:r>
              <a:rPr lang="ja-JP" altLang="en-US" dirty="0"/>
              <a:t>を対話的に実行するシェルのこと。</a:t>
            </a:r>
            <a:endParaRPr lang="en-US" altLang="ja-JP" dirty="0"/>
          </a:p>
          <a:p>
            <a:pPr lvl="1"/>
            <a:r>
              <a:rPr lang="en-US" altLang="ja-JP" dirty="0"/>
              <a:t>Python</a:t>
            </a:r>
            <a:r>
              <a:rPr lang="ja-JP" altLang="en-US" dirty="0"/>
              <a:t>標準シェルに比べ、コードハイライト機能や、コード補完機能などが追加されている。</a:t>
            </a:r>
            <a:endParaRPr lang="en-US" altLang="ja-JP" dirty="0"/>
          </a:p>
          <a:p>
            <a:pPr lvl="1"/>
            <a:r>
              <a:rPr lang="en-US" altLang="ja-JP" dirty="0"/>
              <a:t>Anaconda</a:t>
            </a:r>
            <a:r>
              <a:rPr lang="ja-JP" altLang="en-US" dirty="0"/>
              <a:t>に同梱。</a:t>
            </a:r>
            <a:r>
              <a:rPr lang="en-US" altLang="ja-JP" dirty="0"/>
              <a:t>Navigator</a:t>
            </a:r>
            <a:r>
              <a:rPr lang="ja-JP" altLang="en-US" dirty="0"/>
              <a:t>から起動できる。</a:t>
            </a:r>
            <a:endParaRPr lang="en-US" altLang="ja-JP" dirty="0"/>
          </a:p>
          <a:p>
            <a:pPr lvl="1"/>
            <a:r>
              <a:rPr lang="ja-JP" altLang="en-US" dirty="0"/>
              <a:t>主な拡張機能</a:t>
            </a:r>
            <a:endParaRPr lang="en-US" altLang="ja-JP" dirty="0"/>
          </a:p>
          <a:p>
            <a:pPr lvl="2"/>
            <a:r>
              <a:rPr lang="ja-JP" altLang="en-US" dirty="0"/>
              <a:t>「</a:t>
            </a:r>
            <a:r>
              <a:rPr lang="en-US" altLang="ja-JP" dirty="0"/>
              <a:t>TAB</a:t>
            </a:r>
            <a:r>
              <a:rPr lang="ja-JP" altLang="en-US" dirty="0"/>
              <a:t>」キーでコード補完ができる。</a:t>
            </a:r>
            <a:endParaRPr lang="en-US" altLang="ja-JP" dirty="0"/>
          </a:p>
          <a:p>
            <a:pPr lvl="2"/>
            <a:r>
              <a:rPr lang="ja-JP" altLang="en-US" dirty="0"/>
              <a:t>「</a:t>
            </a:r>
            <a:r>
              <a:rPr lang="en-US" altLang="ja-JP" dirty="0"/>
              <a:t>↑</a:t>
            </a:r>
            <a:r>
              <a:rPr lang="ja-JP" altLang="en-US" dirty="0"/>
              <a:t>」「</a:t>
            </a:r>
            <a:r>
              <a:rPr lang="en-US" altLang="ja-JP" dirty="0"/>
              <a:t>↓</a:t>
            </a:r>
            <a:r>
              <a:rPr lang="ja-JP" altLang="en-US" dirty="0"/>
              <a:t>」履歴を辿れる。</a:t>
            </a:r>
            <a:endParaRPr lang="en-US" altLang="ja-JP" dirty="0"/>
          </a:p>
          <a:p>
            <a:pPr lvl="2"/>
            <a:r>
              <a:rPr lang="en-US" altLang="ja-JP" dirty="0"/>
              <a:t>OS</a:t>
            </a:r>
            <a:r>
              <a:rPr lang="ja-JP" altLang="en-US" dirty="0"/>
              <a:t>コマンドを受け付ける</a:t>
            </a:r>
            <a:endParaRPr lang="en-US" altLang="ja-JP" dirty="0"/>
          </a:p>
          <a:p>
            <a:pPr lvl="2"/>
            <a:r>
              <a:rPr lang="ja-JP" altLang="en-US" dirty="0"/>
              <a:t>マジックコマンドがある。</a:t>
            </a:r>
            <a:endParaRPr lang="en-US" altLang="ja-JP" dirty="0"/>
          </a:p>
          <a:p>
            <a:pPr lvl="1"/>
            <a:endParaRPr lang="en-US" altLang="ja-JP" dirty="0"/>
          </a:p>
          <a:p>
            <a:pPr marL="457200" lvl="1" indent="0">
              <a:buNone/>
            </a:pPr>
            <a:endParaRPr lang="en-US" altLang="ja-JP" dirty="0"/>
          </a:p>
          <a:p>
            <a:pPr lvl="1"/>
            <a:endParaRPr lang="ja-JP" altLang="en-US" dirty="0"/>
          </a:p>
        </p:txBody>
      </p:sp>
      <p:sp>
        <p:nvSpPr>
          <p:cNvPr id="4" name="スライド番号プレースホルダー 3"/>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20</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1198940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２</a:t>
            </a:r>
            <a:r>
              <a:rPr lang="en-US" altLang="ja-JP" dirty="0"/>
              <a:t>.1 Python</a:t>
            </a:r>
            <a:r>
              <a:rPr lang="ja-JP" altLang="en-US" dirty="0"/>
              <a:t>開発環境</a:t>
            </a:r>
          </a:p>
        </p:txBody>
      </p:sp>
      <p:sp>
        <p:nvSpPr>
          <p:cNvPr id="3" name="コンテンツ プレースホルダー 2"/>
          <p:cNvSpPr>
            <a:spLocks noGrp="1"/>
          </p:cNvSpPr>
          <p:nvPr>
            <p:ph idx="1"/>
          </p:nvPr>
        </p:nvSpPr>
        <p:spPr/>
        <p:txBody>
          <a:bodyPr/>
          <a:lstStyle/>
          <a:p>
            <a:r>
              <a:rPr lang="en-US" altLang="ja-JP" dirty="0"/>
              <a:t>IPython</a:t>
            </a:r>
            <a:r>
              <a:rPr lang="ja-JP" altLang="en-US" dirty="0"/>
              <a:t>の使い方</a:t>
            </a:r>
            <a:endParaRPr lang="en-US" altLang="ja-JP" dirty="0"/>
          </a:p>
          <a:p>
            <a:pPr lvl="1"/>
            <a:r>
              <a:rPr lang="ja-JP" altLang="en-US" dirty="0"/>
              <a:t>変数名に</a:t>
            </a:r>
            <a:r>
              <a:rPr lang="en-US" altLang="ja-JP" dirty="0"/>
              <a:t>?</a:t>
            </a:r>
            <a:r>
              <a:rPr lang="ja-JP" altLang="en-US" dirty="0"/>
              <a:t>マークを付けると、変数の内容を表示できます。</a:t>
            </a:r>
            <a:endParaRPr lang="en-US" altLang="ja-JP" dirty="0"/>
          </a:p>
        </p:txBody>
      </p:sp>
      <p:sp>
        <p:nvSpPr>
          <p:cNvPr id="4" name="スライド番号プレースホルダー 3"/>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21</a:t>
            </a:fld>
            <a:endParaRPr lang="en-US" altLang="ja-JP" dirty="0"/>
          </a:p>
        </p:txBody>
      </p:sp>
      <p:sp>
        <p:nvSpPr>
          <p:cNvPr id="7" name="テキスト ボックス 6"/>
          <p:cNvSpPr txBox="1"/>
          <p:nvPr/>
        </p:nvSpPr>
        <p:spPr>
          <a:xfrm>
            <a:off x="971601" y="2276872"/>
            <a:ext cx="6768752" cy="3395802"/>
          </a:xfrm>
          <a:prstGeom prst="rect">
            <a:avLst/>
          </a:prstGeom>
          <a:noFill/>
          <a:ln>
            <a:solidFill>
              <a:srgbClr val="000000"/>
            </a:solidFill>
          </a:ln>
        </p:spPr>
        <p:txBody>
          <a:bodyPr wrap="square" rtlCol="0">
            <a:spAutoFit/>
          </a:bodyPr>
          <a:lstStyle/>
          <a:p>
            <a:pPr>
              <a:lnSpc>
                <a:spcPct val="150000"/>
              </a:lnSpc>
            </a:pPr>
            <a:r>
              <a:rPr lang="mr-IN" altLang="ja-JP" sz="1600" dirty="0">
                <a:latin typeface="Consolas"/>
                <a:cs typeface="Consolas"/>
              </a:rPr>
              <a:t>In [1]: x = 10</a:t>
            </a:r>
          </a:p>
          <a:p>
            <a:pPr>
              <a:lnSpc>
                <a:spcPct val="150000"/>
              </a:lnSpc>
            </a:pPr>
            <a:endParaRPr lang="mr-IN" altLang="ja-JP" sz="1600" dirty="0">
              <a:latin typeface="Consolas"/>
              <a:cs typeface="Consolas"/>
            </a:endParaRPr>
          </a:p>
          <a:p>
            <a:pPr>
              <a:lnSpc>
                <a:spcPct val="150000"/>
              </a:lnSpc>
            </a:pPr>
            <a:r>
              <a:rPr lang="mr-IN" altLang="ja-JP" sz="1600" dirty="0">
                <a:latin typeface="Consolas"/>
                <a:cs typeface="Consolas"/>
              </a:rPr>
              <a:t>In [</a:t>
            </a:r>
            <a:r>
              <a:rPr lang="en-US" altLang="ja-JP" sz="1600" dirty="0">
                <a:latin typeface="Consolas"/>
                <a:cs typeface="Consolas"/>
              </a:rPr>
              <a:t>2</a:t>
            </a:r>
            <a:r>
              <a:rPr lang="mr-IN" altLang="ja-JP" sz="1600" dirty="0">
                <a:latin typeface="Consolas"/>
                <a:cs typeface="Consolas"/>
              </a:rPr>
              <a:t>]: x?</a:t>
            </a:r>
            <a:endParaRPr lang="en-US" altLang="ja-JP" sz="1600" dirty="0">
              <a:latin typeface="Consolas"/>
              <a:cs typeface="Consolas"/>
            </a:endParaRPr>
          </a:p>
          <a:p>
            <a:pPr>
              <a:lnSpc>
                <a:spcPct val="150000"/>
              </a:lnSpc>
            </a:pPr>
            <a:endParaRPr lang="mr-IN" altLang="ja-JP" sz="1600" dirty="0">
              <a:latin typeface="Consolas"/>
              <a:cs typeface="Consolas"/>
            </a:endParaRPr>
          </a:p>
          <a:p>
            <a:pPr>
              <a:lnSpc>
                <a:spcPct val="150000"/>
              </a:lnSpc>
            </a:pPr>
            <a:r>
              <a:rPr lang="mr-IN" altLang="ja-JP" sz="1600" dirty="0">
                <a:latin typeface="Consolas"/>
                <a:cs typeface="Consolas"/>
              </a:rPr>
              <a:t>Type:        int</a:t>
            </a:r>
          </a:p>
          <a:p>
            <a:pPr>
              <a:lnSpc>
                <a:spcPct val="150000"/>
              </a:lnSpc>
            </a:pPr>
            <a:r>
              <a:rPr lang="mr-IN" altLang="ja-JP" sz="1600" dirty="0">
                <a:latin typeface="Consolas"/>
                <a:cs typeface="Consolas"/>
              </a:rPr>
              <a:t>String form: 10</a:t>
            </a:r>
          </a:p>
          <a:p>
            <a:pPr>
              <a:lnSpc>
                <a:spcPct val="150000"/>
              </a:lnSpc>
            </a:pPr>
            <a:r>
              <a:rPr lang="mr-IN" altLang="ja-JP" sz="1600" dirty="0">
                <a:latin typeface="Consolas"/>
                <a:cs typeface="Consolas"/>
              </a:rPr>
              <a:t>Docstring:  </a:t>
            </a:r>
          </a:p>
          <a:p>
            <a:pPr>
              <a:lnSpc>
                <a:spcPct val="150000"/>
              </a:lnSpc>
            </a:pPr>
            <a:r>
              <a:rPr lang="mr-IN" altLang="ja-JP" sz="1600" dirty="0">
                <a:latin typeface="Consolas"/>
                <a:cs typeface="Consolas"/>
              </a:rPr>
              <a:t>int(x=0) -&gt; integer</a:t>
            </a:r>
          </a:p>
          <a:p>
            <a:pPr>
              <a:lnSpc>
                <a:spcPct val="150000"/>
              </a:lnSpc>
            </a:pPr>
            <a:r>
              <a:rPr lang="mr-IN" altLang="ja-JP" sz="1600" dirty="0">
                <a:latin typeface="Consolas"/>
                <a:cs typeface="Consolas"/>
              </a:rPr>
              <a:t>int(x, base=10) -&gt; integer</a:t>
            </a:r>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2583799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２</a:t>
            </a:r>
            <a:r>
              <a:rPr lang="en-US" altLang="ja-JP" dirty="0"/>
              <a:t>.1 Python</a:t>
            </a:r>
            <a:r>
              <a:rPr lang="ja-JP" altLang="en-US" dirty="0"/>
              <a:t>開発環境</a:t>
            </a:r>
          </a:p>
        </p:txBody>
      </p:sp>
      <p:sp>
        <p:nvSpPr>
          <p:cNvPr id="3" name="コンテンツ プレースホルダー 2"/>
          <p:cNvSpPr>
            <a:spLocks noGrp="1"/>
          </p:cNvSpPr>
          <p:nvPr>
            <p:ph idx="1"/>
          </p:nvPr>
        </p:nvSpPr>
        <p:spPr/>
        <p:txBody>
          <a:bodyPr/>
          <a:lstStyle/>
          <a:p>
            <a:r>
              <a:rPr lang="en-US" altLang="ja-JP" dirty="0"/>
              <a:t>IPython</a:t>
            </a:r>
            <a:r>
              <a:rPr lang="ja-JP" altLang="en-US" dirty="0"/>
              <a:t>の使い方</a:t>
            </a:r>
            <a:endParaRPr lang="en-US" altLang="ja-JP" dirty="0"/>
          </a:p>
          <a:p>
            <a:pPr lvl="1"/>
            <a:r>
              <a:rPr lang="en-US" altLang="ja-JP" dirty="0"/>
              <a:t>!	</a:t>
            </a:r>
            <a:r>
              <a:rPr lang="ja-JP" altLang="en-US" dirty="0"/>
              <a:t>で始めると</a:t>
            </a:r>
            <a:r>
              <a:rPr lang="en-US" altLang="ja-JP" dirty="0"/>
              <a:t>OS</a:t>
            </a:r>
            <a:r>
              <a:rPr lang="ja-JP" altLang="en-US" dirty="0"/>
              <a:t>のコマンドを実行できます。</a:t>
            </a:r>
            <a:endParaRPr lang="en-US" altLang="ja-JP" dirty="0"/>
          </a:p>
          <a:p>
            <a:pPr marL="457200" lvl="1" indent="0">
              <a:buNone/>
            </a:pPr>
            <a:endParaRPr lang="en-US" altLang="ja-JP" dirty="0"/>
          </a:p>
        </p:txBody>
      </p:sp>
      <p:sp>
        <p:nvSpPr>
          <p:cNvPr id="4" name="スライド番号プレースホルダー 3"/>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22</a:t>
            </a:fld>
            <a:endParaRPr lang="en-US" altLang="ja-JP" dirty="0"/>
          </a:p>
        </p:txBody>
      </p:sp>
      <p:sp>
        <p:nvSpPr>
          <p:cNvPr id="5" name="テキスト ボックス 4"/>
          <p:cNvSpPr txBox="1"/>
          <p:nvPr/>
        </p:nvSpPr>
        <p:spPr>
          <a:xfrm>
            <a:off x="899592" y="2204864"/>
            <a:ext cx="6768752" cy="4134466"/>
          </a:xfrm>
          <a:prstGeom prst="rect">
            <a:avLst/>
          </a:prstGeom>
          <a:noFill/>
          <a:ln>
            <a:solidFill>
              <a:srgbClr val="000000"/>
            </a:solidFill>
          </a:ln>
        </p:spPr>
        <p:txBody>
          <a:bodyPr wrap="square" rtlCol="0">
            <a:spAutoFit/>
          </a:bodyPr>
          <a:lstStyle/>
          <a:p>
            <a:pPr>
              <a:lnSpc>
                <a:spcPct val="150000"/>
              </a:lnSpc>
            </a:pPr>
            <a:r>
              <a:rPr lang="mr-IN" altLang="ja-JP" sz="1600" dirty="0">
                <a:latin typeface="Consolas"/>
                <a:cs typeface="Consolas"/>
              </a:rPr>
              <a:t>In [1]: !dir</a:t>
            </a:r>
          </a:p>
          <a:p>
            <a:pPr>
              <a:lnSpc>
                <a:spcPct val="150000"/>
              </a:lnSpc>
            </a:pPr>
            <a:endParaRPr lang="mr-IN" altLang="ja-JP" sz="1600" dirty="0">
              <a:latin typeface="Consolas"/>
              <a:cs typeface="Consolas"/>
            </a:endParaRPr>
          </a:p>
          <a:p>
            <a:pPr>
              <a:lnSpc>
                <a:spcPct val="150000"/>
              </a:lnSpc>
            </a:pPr>
            <a:r>
              <a:rPr lang="mr-IN" altLang="ja-JP" sz="1600" dirty="0">
                <a:latin typeface="Consolas"/>
                <a:cs typeface="Consolas"/>
              </a:rPr>
              <a:t> </a:t>
            </a:r>
            <a:r>
              <a:rPr lang="ja-JP" altLang="mr-IN" sz="1600" dirty="0">
                <a:latin typeface="Consolas"/>
                <a:cs typeface="Consolas"/>
              </a:rPr>
              <a:t>ドライブ </a:t>
            </a:r>
            <a:r>
              <a:rPr lang="mr-IN" altLang="ja-JP" sz="1600" dirty="0">
                <a:latin typeface="Consolas"/>
                <a:cs typeface="Consolas"/>
              </a:rPr>
              <a:t>C </a:t>
            </a:r>
            <a:r>
              <a:rPr lang="ja-JP" altLang="mr-IN" sz="1600" dirty="0">
                <a:latin typeface="Consolas"/>
                <a:cs typeface="Consolas"/>
              </a:rPr>
              <a:t>のボリューム ラベルは </a:t>
            </a:r>
            <a:r>
              <a:rPr lang="mr-IN" altLang="ja-JP" sz="1600" dirty="0">
                <a:latin typeface="Consolas"/>
                <a:cs typeface="Consolas"/>
              </a:rPr>
              <a:t>S3A6505D001 </a:t>
            </a:r>
            <a:r>
              <a:rPr lang="ja-JP" altLang="mr-IN" sz="1600" dirty="0">
                <a:latin typeface="Consolas"/>
                <a:cs typeface="Consolas"/>
              </a:rPr>
              <a:t>です</a:t>
            </a:r>
          </a:p>
          <a:p>
            <a:pPr>
              <a:lnSpc>
                <a:spcPct val="150000"/>
              </a:lnSpc>
            </a:pPr>
            <a:r>
              <a:rPr lang="ja-JP" altLang="mr-IN" sz="1600" dirty="0">
                <a:latin typeface="Consolas"/>
                <a:cs typeface="Consolas"/>
              </a:rPr>
              <a:t>ボリューム シリアル番号は </a:t>
            </a:r>
            <a:r>
              <a:rPr lang="mr-IN" altLang="ja-JP" sz="1600" dirty="0">
                <a:latin typeface="Consolas"/>
                <a:cs typeface="Consolas"/>
              </a:rPr>
              <a:t>2081-A6BA </a:t>
            </a:r>
            <a:r>
              <a:rPr lang="ja-JP" altLang="mr-IN" sz="1600" dirty="0">
                <a:latin typeface="Consolas"/>
                <a:cs typeface="Consolas"/>
              </a:rPr>
              <a:t>です</a:t>
            </a:r>
          </a:p>
          <a:p>
            <a:pPr>
              <a:lnSpc>
                <a:spcPct val="150000"/>
              </a:lnSpc>
            </a:pPr>
            <a:endParaRPr lang="ja-JP" altLang="mr-IN" sz="1600" dirty="0">
              <a:latin typeface="Consolas"/>
              <a:cs typeface="Consolas"/>
            </a:endParaRPr>
          </a:p>
          <a:p>
            <a:pPr>
              <a:lnSpc>
                <a:spcPct val="150000"/>
              </a:lnSpc>
            </a:pPr>
            <a:r>
              <a:rPr lang="ja-JP" altLang="mr-IN" sz="1600" dirty="0">
                <a:latin typeface="Consolas"/>
                <a:cs typeface="Consolas"/>
              </a:rPr>
              <a:t> </a:t>
            </a:r>
            <a:r>
              <a:rPr lang="mr-IN" altLang="ja-JP" sz="1600" dirty="0">
                <a:latin typeface="Consolas"/>
                <a:cs typeface="Consolas"/>
              </a:rPr>
              <a:t>C:¥Users¥</a:t>
            </a:r>
            <a:r>
              <a:rPr lang="en-US" altLang="ja-JP" sz="1600" dirty="0">
                <a:latin typeface="Consolas"/>
                <a:cs typeface="Consolas"/>
              </a:rPr>
              <a:t>Taro </a:t>
            </a:r>
            <a:r>
              <a:rPr lang="ja-JP" altLang="mr-IN" sz="1600" dirty="0">
                <a:latin typeface="Consolas"/>
                <a:cs typeface="Consolas"/>
              </a:rPr>
              <a:t>のディレクトリ</a:t>
            </a:r>
          </a:p>
          <a:p>
            <a:pPr>
              <a:lnSpc>
                <a:spcPct val="150000"/>
              </a:lnSpc>
            </a:pPr>
            <a:endParaRPr lang="ja-JP" altLang="mr-IN" sz="1600" dirty="0">
              <a:latin typeface="Consolas"/>
              <a:cs typeface="Consolas"/>
            </a:endParaRPr>
          </a:p>
          <a:p>
            <a:pPr>
              <a:lnSpc>
                <a:spcPct val="150000"/>
              </a:lnSpc>
            </a:pPr>
            <a:r>
              <a:rPr lang="mr-IN" altLang="ja-JP" sz="1600" dirty="0">
                <a:latin typeface="Consolas"/>
                <a:cs typeface="Consolas"/>
              </a:rPr>
              <a:t>2017/03/26  13:55    &lt;DIR&gt;          .</a:t>
            </a:r>
          </a:p>
          <a:p>
            <a:pPr>
              <a:lnSpc>
                <a:spcPct val="150000"/>
              </a:lnSpc>
            </a:pPr>
            <a:r>
              <a:rPr lang="mr-IN" altLang="ja-JP" sz="1600" dirty="0">
                <a:latin typeface="Consolas"/>
                <a:cs typeface="Consolas"/>
              </a:rPr>
              <a:t>2017/03/26  13:55    &lt;DIR&gt;          ..</a:t>
            </a:r>
          </a:p>
          <a:p>
            <a:pPr>
              <a:lnSpc>
                <a:spcPct val="150000"/>
              </a:lnSpc>
            </a:pPr>
            <a:r>
              <a:rPr lang="mr-IN" altLang="ja-JP" sz="1600" dirty="0">
                <a:latin typeface="Consolas"/>
                <a:cs typeface="Consolas"/>
              </a:rPr>
              <a:t>2017/03/26  10:52    &lt;DIR&gt;          .anaconda</a:t>
            </a:r>
          </a:p>
          <a:p>
            <a:pPr>
              <a:lnSpc>
                <a:spcPct val="150000"/>
              </a:lnSpc>
            </a:pPr>
            <a:r>
              <a:rPr lang="mr-IN" altLang="ja-JP" sz="1600" dirty="0">
                <a:latin typeface="Consolas"/>
                <a:cs typeface="Consolas"/>
              </a:rPr>
              <a:t>2017/03/26  11:56                64 .cond</a:t>
            </a:r>
          </a:p>
        </p:txBody>
      </p:sp>
      <p:sp>
        <p:nvSpPr>
          <p:cNvPr id="6" name="フッター プレースホルダー 5"/>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1590207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２</a:t>
            </a:r>
            <a:r>
              <a:rPr lang="en-US" altLang="ja-JP" dirty="0"/>
              <a:t>.1 Python</a:t>
            </a:r>
            <a:r>
              <a:rPr lang="ja-JP" altLang="en-US" dirty="0"/>
              <a:t>開発環境</a:t>
            </a:r>
          </a:p>
        </p:txBody>
      </p:sp>
      <p:sp>
        <p:nvSpPr>
          <p:cNvPr id="3" name="コンテンツ プレースホルダー 2"/>
          <p:cNvSpPr>
            <a:spLocks noGrp="1"/>
          </p:cNvSpPr>
          <p:nvPr>
            <p:ph idx="1"/>
          </p:nvPr>
        </p:nvSpPr>
        <p:spPr/>
        <p:txBody>
          <a:bodyPr/>
          <a:lstStyle/>
          <a:p>
            <a:r>
              <a:rPr lang="en-US" altLang="ja-JP" dirty="0"/>
              <a:t>IPython</a:t>
            </a:r>
            <a:r>
              <a:rPr lang="ja-JP" altLang="en-US" dirty="0"/>
              <a:t>の使い方</a:t>
            </a:r>
            <a:endParaRPr lang="en-US" altLang="ja-JP" dirty="0"/>
          </a:p>
          <a:p>
            <a:pPr lvl="1"/>
            <a:r>
              <a:rPr lang="ja-JP" altLang="en-US" dirty="0"/>
              <a:t> </a:t>
            </a:r>
            <a:r>
              <a:rPr lang="en-US" altLang="ja-JP" dirty="0"/>
              <a:t>IPython</a:t>
            </a:r>
            <a:r>
              <a:rPr lang="ja-JP" altLang="en-US" dirty="0"/>
              <a:t>上で便利な機能を提供しているのがマジックコマンドです。「％」か「％％」で始めます。</a:t>
            </a:r>
            <a:endParaRPr lang="en-US" altLang="ja-JP" dirty="0"/>
          </a:p>
          <a:p>
            <a:pPr marL="457200" lvl="1" indent="0">
              <a:buNone/>
            </a:pPr>
            <a:endParaRPr lang="en-US" altLang="ja-JP" dirty="0"/>
          </a:p>
        </p:txBody>
      </p:sp>
      <p:sp>
        <p:nvSpPr>
          <p:cNvPr id="4" name="スライド番号プレースホルダー 3"/>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23</a:t>
            </a:fld>
            <a:endParaRPr lang="en-US" altLang="ja-JP" dirty="0"/>
          </a:p>
        </p:txBody>
      </p:sp>
      <p:sp>
        <p:nvSpPr>
          <p:cNvPr id="6" name="テキスト ボックス 5"/>
          <p:cNvSpPr txBox="1"/>
          <p:nvPr/>
        </p:nvSpPr>
        <p:spPr>
          <a:xfrm>
            <a:off x="1259632" y="3070209"/>
            <a:ext cx="4320480" cy="369332"/>
          </a:xfrm>
          <a:prstGeom prst="rect">
            <a:avLst/>
          </a:prstGeom>
          <a:noFill/>
        </p:spPr>
        <p:txBody>
          <a:bodyPr wrap="square" rtlCol="0">
            <a:spAutoFit/>
          </a:bodyPr>
          <a:lstStyle/>
          <a:p>
            <a:r>
              <a:rPr lang="ja-JP" altLang="en-US" dirty="0">
                <a:latin typeface="HG丸ｺﾞｼｯｸM-PRO"/>
                <a:ea typeface="HG丸ｺﾞｼｯｸM-PRO"/>
                <a:cs typeface="HG丸ｺﾞｼｯｸM-PRO"/>
              </a:rPr>
              <a:t>履歴の表示</a:t>
            </a:r>
            <a:endParaRPr kumimoji="1" lang="ja-JP" altLang="en-US" kern="1200" dirty="0">
              <a:latin typeface="HG丸ｺﾞｼｯｸM-PRO"/>
              <a:ea typeface="HG丸ｺﾞｼｯｸM-PRO"/>
              <a:cs typeface="HG丸ｺﾞｼｯｸM-PRO"/>
            </a:endParaRPr>
          </a:p>
        </p:txBody>
      </p:sp>
      <p:sp>
        <p:nvSpPr>
          <p:cNvPr id="7" name="テキスト ボックス 6"/>
          <p:cNvSpPr txBox="1"/>
          <p:nvPr/>
        </p:nvSpPr>
        <p:spPr>
          <a:xfrm>
            <a:off x="1259632" y="3675452"/>
            <a:ext cx="6768752" cy="441146"/>
          </a:xfrm>
          <a:prstGeom prst="rect">
            <a:avLst/>
          </a:prstGeom>
          <a:noFill/>
          <a:ln>
            <a:solidFill>
              <a:srgbClr val="000000"/>
            </a:solidFill>
          </a:ln>
        </p:spPr>
        <p:txBody>
          <a:bodyPr wrap="square" rtlCol="0">
            <a:spAutoFit/>
          </a:bodyPr>
          <a:lstStyle/>
          <a:p>
            <a:pPr>
              <a:lnSpc>
                <a:spcPct val="150000"/>
              </a:lnSpc>
            </a:pPr>
            <a:r>
              <a:rPr lang="ja-JP" altLang="en-US" sz="1600" dirty="0">
                <a:latin typeface="Consolas"/>
                <a:cs typeface="Consolas"/>
              </a:rPr>
              <a:t>％</a:t>
            </a:r>
            <a:r>
              <a:rPr lang="en-US" altLang="ja-JP" sz="1600" dirty="0">
                <a:latin typeface="Consolas"/>
                <a:cs typeface="Consolas"/>
              </a:rPr>
              <a:t>hist</a:t>
            </a:r>
            <a:endParaRPr lang="mr-IN" altLang="ja-JP" sz="1600" dirty="0">
              <a:latin typeface="Consolas"/>
              <a:cs typeface="Consolas"/>
            </a:endParaRPr>
          </a:p>
        </p:txBody>
      </p:sp>
      <p:sp>
        <p:nvSpPr>
          <p:cNvPr id="8" name="テキスト ボックス 7"/>
          <p:cNvSpPr txBox="1"/>
          <p:nvPr/>
        </p:nvSpPr>
        <p:spPr>
          <a:xfrm>
            <a:off x="1259632" y="4446404"/>
            <a:ext cx="4320480" cy="369332"/>
          </a:xfrm>
          <a:prstGeom prst="rect">
            <a:avLst/>
          </a:prstGeom>
          <a:noFill/>
        </p:spPr>
        <p:txBody>
          <a:bodyPr wrap="square" rtlCol="0">
            <a:spAutoFit/>
          </a:bodyPr>
          <a:lstStyle/>
          <a:p>
            <a:r>
              <a:rPr lang="ja-JP" altLang="en-US" dirty="0">
                <a:latin typeface="HG丸ｺﾞｼｯｸM-PRO"/>
                <a:ea typeface="HG丸ｺﾞｼｯｸM-PRO"/>
                <a:cs typeface="HG丸ｺﾞｼｯｸM-PRO"/>
              </a:rPr>
              <a:t>実行時間の計測</a:t>
            </a:r>
            <a:endParaRPr kumimoji="1" lang="ja-JP" altLang="en-US" kern="1200" dirty="0">
              <a:latin typeface="HG丸ｺﾞｼｯｸM-PRO"/>
              <a:ea typeface="HG丸ｺﾞｼｯｸM-PRO"/>
              <a:cs typeface="HG丸ｺﾞｼｯｸM-PRO"/>
            </a:endParaRPr>
          </a:p>
        </p:txBody>
      </p:sp>
      <p:sp>
        <p:nvSpPr>
          <p:cNvPr id="9" name="テキスト ボックス 8"/>
          <p:cNvSpPr txBox="1"/>
          <p:nvPr/>
        </p:nvSpPr>
        <p:spPr>
          <a:xfrm>
            <a:off x="1259632" y="4950266"/>
            <a:ext cx="6768752" cy="441146"/>
          </a:xfrm>
          <a:prstGeom prst="rect">
            <a:avLst/>
          </a:prstGeom>
          <a:noFill/>
          <a:ln>
            <a:solidFill>
              <a:srgbClr val="000000"/>
            </a:solidFill>
          </a:ln>
        </p:spPr>
        <p:txBody>
          <a:bodyPr wrap="square" rtlCol="0">
            <a:spAutoFit/>
          </a:bodyPr>
          <a:lstStyle/>
          <a:p>
            <a:pPr>
              <a:lnSpc>
                <a:spcPct val="150000"/>
              </a:lnSpc>
            </a:pPr>
            <a:r>
              <a:rPr lang="ja-JP" altLang="en-US" sz="1600" dirty="0">
                <a:latin typeface="Consolas"/>
                <a:cs typeface="Consolas"/>
              </a:rPr>
              <a:t>％</a:t>
            </a:r>
            <a:r>
              <a:rPr lang="en-US" altLang="ja-JP" sz="1600" dirty="0">
                <a:latin typeface="Consolas"/>
                <a:cs typeface="Consolas"/>
              </a:rPr>
              <a:t>timeit x = range(10)</a:t>
            </a:r>
            <a:endParaRPr lang="mr-IN" altLang="ja-JP" sz="1600" dirty="0">
              <a:latin typeface="Consolas"/>
              <a:cs typeface="Consolas"/>
            </a:endParaRPr>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1520716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２</a:t>
            </a:r>
            <a:r>
              <a:rPr lang="en-US" altLang="ja-JP" dirty="0"/>
              <a:t>.1 Python</a:t>
            </a:r>
            <a:r>
              <a:rPr lang="ja-JP" altLang="en-US" dirty="0"/>
              <a:t>開発環境</a:t>
            </a:r>
          </a:p>
        </p:txBody>
      </p:sp>
      <p:sp>
        <p:nvSpPr>
          <p:cNvPr id="3" name="コンテンツ プレースホルダー 2"/>
          <p:cNvSpPr>
            <a:spLocks noGrp="1"/>
          </p:cNvSpPr>
          <p:nvPr>
            <p:ph idx="1"/>
          </p:nvPr>
        </p:nvSpPr>
        <p:spPr/>
        <p:txBody>
          <a:bodyPr/>
          <a:lstStyle/>
          <a:p>
            <a:r>
              <a:rPr lang="en-US" altLang="ja-JP" dirty="0"/>
              <a:t>Spyder</a:t>
            </a:r>
          </a:p>
          <a:p>
            <a:pPr lvl="1"/>
            <a:r>
              <a:rPr lang="ja-JP" altLang="en-US" dirty="0"/>
              <a:t>無償で利用できる</a:t>
            </a:r>
            <a:r>
              <a:rPr lang="en-US" altLang="ja-JP" dirty="0"/>
              <a:t>Python</a:t>
            </a:r>
            <a:r>
              <a:rPr lang="ja-JP" altLang="en-US" dirty="0"/>
              <a:t>用</a:t>
            </a:r>
            <a:r>
              <a:rPr lang="en-US" altLang="ja-JP" dirty="0"/>
              <a:t>IDE</a:t>
            </a:r>
            <a:r>
              <a:rPr lang="ja-JP" altLang="en-US" dirty="0"/>
              <a:t>の１つ。</a:t>
            </a:r>
            <a:endParaRPr lang="en-US" altLang="ja-JP" dirty="0"/>
          </a:p>
          <a:p>
            <a:pPr lvl="1"/>
            <a:r>
              <a:rPr lang="en-US" altLang="ja-JP" dirty="0"/>
              <a:t>Anaconda</a:t>
            </a:r>
            <a:r>
              <a:rPr lang="ja-JP" altLang="en-US" dirty="0"/>
              <a:t>に同梱。</a:t>
            </a:r>
            <a:endParaRPr lang="en-US" altLang="ja-JP" dirty="0"/>
          </a:p>
          <a:p>
            <a:pPr lvl="1"/>
            <a:r>
              <a:rPr lang="ja-JP" altLang="en-US" dirty="0"/>
              <a:t>プログラムエディタ、 </a:t>
            </a:r>
            <a:r>
              <a:rPr lang="en-US" altLang="ja-JP" dirty="0"/>
              <a:t>IPython</a:t>
            </a:r>
            <a:r>
              <a:rPr lang="ja-JP" altLang="en-US" dirty="0"/>
              <a:t>シェルなど豊富な機能を持っています。</a:t>
            </a:r>
            <a:endParaRPr lang="en-US" altLang="ja-JP" dirty="0"/>
          </a:p>
        </p:txBody>
      </p:sp>
      <p:sp>
        <p:nvSpPr>
          <p:cNvPr id="4" name="スライド番号プレースホルダー 3"/>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24</a:t>
            </a:fld>
            <a:endParaRPr lang="en-US" altLang="ja-JP" dirty="0"/>
          </a:p>
        </p:txBody>
      </p:sp>
      <p:pic>
        <p:nvPicPr>
          <p:cNvPr id="6" name="図 5"/>
          <p:cNvPicPr>
            <a:picLocks noChangeAspect="1"/>
          </p:cNvPicPr>
          <p:nvPr/>
        </p:nvPicPr>
        <p:blipFill>
          <a:blip r:embed="rId3"/>
          <a:stretch>
            <a:fillRect/>
          </a:stretch>
        </p:blipFill>
        <p:spPr>
          <a:xfrm>
            <a:off x="2075233" y="3352740"/>
            <a:ext cx="4758177" cy="3100250"/>
          </a:xfrm>
          <a:prstGeom prst="rect">
            <a:avLst/>
          </a:prstGeom>
        </p:spPr>
      </p:pic>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3640886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２</a:t>
            </a:r>
            <a:r>
              <a:rPr lang="en-US" altLang="ja-JP" dirty="0"/>
              <a:t>.1 Python</a:t>
            </a:r>
            <a:r>
              <a:rPr lang="ja-JP" altLang="en-US" dirty="0"/>
              <a:t>開発環境</a:t>
            </a:r>
          </a:p>
        </p:txBody>
      </p:sp>
      <p:sp>
        <p:nvSpPr>
          <p:cNvPr id="3" name="コンテンツ プレースホルダー 2"/>
          <p:cNvSpPr>
            <a:spLocks noGrp="1"/>
          </p:cNvSpPr>
          <p:nvPr>
            <p:ph idx="1"/>
          </p:nvPr>
        </p:nvSpPr>
        <p:spPr/>
        <p:txBody>
          <a:bodyPr/>
          <a:lstStyle/>
          <a:p>
            <a:r>
              <a:rPr lang="en-US" altLang="ja-JP" dirty="0"/>
              <a:t>Python</a:t>
            </a:r>
            <a:r>
              <a:rPr lang="ja-JP" altLang="en-US" dirty="0"/>
              <a:t>プログラムの実行方法</a:t>
            </a:r>
            <a:endParaRPr lang="en-US" altLang="ja-JP" dirty="0"/>
          </a:p>
          <a:p>
            <a:pPr lvl="1"/>
            <a:r>
              <a:rPr lang="ja-JP" altLang="en-US" dirty="0"/>
              <a:t>プログラムエディタでプログラムを作成し、実行ボタンを押す事で</a:t>
            </a:r>
            <a:r>
              <a:rPr lang="en-US" altLang="ja-JP" dirty="0"/>
              <a:t>IPyhon</a:t>
            </a:r>
            <a:r>
              <a:rPr lang="ja-JP" altLang="en-US" dirty="0"/>
              <a:t>上でプログラムが実行します。</a:t>
            </a:r>
            <a:endParaRPr lang="en-US" altLang="ja-JP" dirty="0"/>
          </a:p>
          <a:p>
            <a:pPr lvl="1"/>
            <a:endParaRPr lang="ja-JP" altLang="en-US" dirty="0"/>
          </a:p>
          <a:p>
            <a:pPr lvl="1"/>
            <a:r>
              <a:rPr lang="en-US" altLang="ja-JP" dirty="0"/>
              <a:t>IPython</a:t>
            </a:r>
            <a:r>
              <a:rPr lang="ja-JP" altLang="en-US" dirty="0"/>
              <a:t>上でインタラクティブにプログラムを作成することもできます。</a:t>
            </a:r>
            <a:endParaRPr lang="en-US" altLang="ja-JP" dirty="0"/>
          </a:p>
          <a:p>
            <a:pPr lvl="1"/>
            <a:endParaRPr lang="en-US" altLang="ja-JP" dirty="0"/>
          </a:p>
          <a:p>
            <a:pPr lvl="1"/>
            <a:endParaRPr lang="en-US" altLang="ja-JP" dirty="0"/>
          </a:p>
        </p:txBody>
      </p:sp>
      <p:sp>
        <p:nvSpPr>
          <p:cNvPr id="4" name="スライド番号プレースホルダー 3"/>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25</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3606410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２</a:t>
            </a:r>
            <a:r>
              <a:rPr lang="en-US" altLang="ja-JP" dirty="0"/>
              <a:t>.1 Python</a:t>
            </a:r>
            <a:r>
              <a:rPr lang="ja-JP" altLang="en-US" dirty="0"/>
              <a:t>開発環境</a:t>
            </a:r>
          </a:p>
        </p:txBody>
      </p:sp>
      <p:sp>
        <p:nvSpPr>
          <p:cNvPr id="3" name="コンテンツ プレースホルダー 2"/>
          <p:cNvSpPr>
            <a:spLocks noGrp="1"/>
          </p:cNvSpPr>
          <p:nvPr>
            <p:ph idx="1"/>
          </p:nvPr>
        </p:nvSpPr>
        <p:spPr/>
        <p:txBody>
          <a:bodyPr>
            <a:normAutofit fontScale="85000" lnSpcReduction="20000"/>
          </a:bodyPr>
          <a:lstStyle/>
          <a:p>
            <a:r>
              <a:rPr lang="en-US" altLang="ja-JP" dirty="0"/>
              <a:t>Jupyter Notebook </a:t>
            </a:r>
            <a:r>
              <a:rPr lang="ja-JP" altLang="en-US" dirty="0"/>
              <a:t>とは</a:t>
            </a:r>
            <a:endParaRPr lang="en-US" altLang="ja-JP" dirty="0"/>
          </a:p>
          <a:p>
            <a:pPr lvl="1"/>
            <a:r>
              <a:rPr lang="ja-JP" altLang="en-US" dirty="0"/>
              <a:t>ブラウザを利用して、</a:t>
            </a:r>
            <a:r>
              <a:rPr lang="en-US" altLang="ja-JP" dirty="0"/>
              <a:t>Python</a:t>
            </a:r>
            <a:r>
              <a:rPr lang="ja-JP" altLang="en-US" dirty="0"/>
              <a:t>のプログラムの作成と実行、実行結果の表示、メモ</a:t>
            </a:r>
            <a:r>
              <a:rPr lang="en-US" altLang="en-US" dirty="0"/>
              <a:t>の記入</a:t>
            </a:r>
            <a:r>
              <a:rPr lang="ja-JP" altLang="en-US" dirty="0"/>
              <a:t>をノートブックと呼ばれる形式で記録できるツール。</a:t>
            </a:r>
            <a:endParaRPr lang="en-US" altLang="ja-JP" dirty="0"/>
          </a:p>
          <a:p>
            <a:pPr lvl="1"/>
            <a:r>
              <a:rPr lang="ja-JP" altLang="en-US" dirty="0"/>
              <a:t>主な機能</a:t>
            </a:r>
            <a:endParaRPr lang="en-US" altLang="ja-JP" dirty="0"/>
          </a:p>
          <a:p>
            <a:pPr lvl="2"/>
            <a:r>
              <a:rPr lang="en-US" altLang="ja-JP" dirty="0"/>
              <a:t>Python</a:t>
            </a:r>
            <a:r>
              <a:rPr lang="ja-JP" altLang="en-US" dirty="0"/>
              <a:t>コードと実行結果</a:t>
            </a:r>
          </a:p>
          <a:p>
            <a:pPr lvl="2"/>
            <a:r>
              <a:rPr lang="en-US" altLang="ja-JP" dirty="0"/>
              <a:t>Markdown</a:t>
            </a:r>
            <a:r>
              <a:rPr lang="ja-JP" altLang="en-US" dirty="0"/>
              <a:t>形式によるテキスト記入</a:t>
            </a:r>
            <a:endParaRPr lang="en-US" altLang="ja-JP" dirty="0"/>
          </a:p>
          <a:p>
            <a:pPr lvl="2"/>
            <a:r>
              <a:rPr lang="en-US" altLang="ja-JP" dirty="0"/>
              <a:t>HTML</a:t>
            </a:r>
            <a:r>
              <a:rPr lang="ja-JP" altLang="en-US" dirty="0"/>
              <a:t>など他形式への変換</a:t>
            </a:r>
            <a:endParaRPr lang="en-US" altLang="ja-JP" dirty="0"/>
          </a:p>
          <a:p>
            <a:pPr lvl="1"/>
            <a:r>
              <a:rPr lang="en-US" altLang="ja-JP" dirty="0"/>
              <a:t>Anaconda</a:t>
            </a:r>
            <a:r>
              <a:rPr lang="ja-JP" altLang="en-US" dirty="0"/>
              <a:t>に同梱されている。</a:t>
            </a:r>
            <a:endParaRPr lang="en-US" altLang="ja-JP" dirty="0"/>
          </a:p>
          <a:p>
            <a:pPr lvl="1"/>
            <a:r>
              <a:rPr lang="en-US" altLang="ja-JP" dirty="0"/>
              <a:t>Navigator</a:t>
            </a:r>
            <a:r>
              <a:rPr lang="ja-JP" altLang="en-US" dirty="0"/>
              <a:t>より起動する。</a:t>
            </a:r>
            <a:endParaRPr lang="en-US" altLang="ja-JP" dirty="0"/>
          </a:p>
          <a:p>
            <a:pPr lvl="2"/>
            <a:r>
              <a:rPr lang="ja-JP" altLang="en-US" dirty="0"/>
              <a:t>起動すると、ブラウザとサーバプログラム</a:t>
            </a:r>
            <a:r>
              <a:rPr lang="en-US" altLang="ja-JP" dirty="0"/>
              <a:t>(</a:t>
            </a:r>
            <a:r>
              <a:rPr lang="ja-JP" altLang="en-US" dirty="0"/>
              <a:t>コマンドプロンプト</a:t>
            </a:r>
            <a:r>
              <a:rPr lang="en-US" altLang="ja-JP" dirty="0"/>
              <a:t>)</a:t>
            </a:r>
            <a:r>
              <a:rPr lang="ja-JP" altLang="en-US" dirty="0"/>
              <a:t>が起動する。</a:t>
            </a:r>
          </a:p>
        </p:txBody>
      </p:sp>
      <p:sp>
        <p:nvSpPr>
          <p:cNvPr id="4" name="スライド番号プレースホルダー 3"/>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26</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3916377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２</a:t>
            </a:r>
            <a:r>
              <a:rPr lang="en-US" altLang="ja-JP" dirty="0"/>
              <a:t>.1 Python</a:t>
            </a:r>
            <a:r>
              <a:rPr lang="ja-JP" altLang="en-US" dirty="0"/>
              <a:t>開発環境</a:t>
            </a:r>
          </a:p>
        </p:txBody>
      </p:sp>
      <p:sp>
        <p:nvSpPr>
          <p:cNvPr id="3" name="コンテンツ プレースホルダー 2"/>
          <p:cNvSpPr>
            <a:spLocks noGrp="1"/>
          </p:cNvSpPr>
          <p:nvPr>
            <p:ph idx="1"/>
          </p:nvPr>
        </p:nvSpPr>
        <p:spPr/>
        <p:txBody>
          <a:bodyPr/>
          <a:lstStyle/>
          <a:p>
            <a:r>
              <a:rPr lang="ja-JP" altLang="en-US" dirty="0"/>
              <a:t>新規</a:t>
            </a:r>
            <a:r>
              <a:rPr lang="en-US" altLang="ja-JP" dirty="0"/>
              <a:t>Notebook</a:t>
            </a:r>
            <a:r>
              <a:rPr lang="ja-JP" altLang="en-US" dirty="0"/>
              <a:t>作成</a:t>
            </a:r>
            <a:endParaRPr lang="en-US" altLang="ja-JP" dirty="0"/>
          </a:p>
          <a:p>
            <a:pPr lvl="1"/>
            <a:r>
              <a:rPr lang="ja-JP" altLang="en-US" dirty="0"/>
              <a:t>「</a:t>
            </a:r>
            <a:r>
              <a:rPr lang="en-US" altLang="ja-JP" dirty="0"/>
              <a:t>New</a:t>
            </a:r>
            <a:r>
              <a:rPr lang="ja-JP" altLang="en-US" dirty="0"/>
              <a:t>」</a:t>
            </a:r>
            <a:r>
              <a:rPr lang="en-US" altLang="ja-JP" dirty="0"/>
              <a:t>→</a:t>
            </a:r>
            <a:r>
              <a:rPr lang="ja-JP" altLang="en-US" dirty="0"/>
              <a:t>「</a:t>
            </a:r>
            <a:r>
              <a:rPr lang="en-US" altLang="ja-JP" dirty="0"/>
              <a:t>Python3</a:t>
            </a:r>
            <a:r>
              <a:rPr lang="ja-JP" altLang="en-US" dirty="0"/>
              <a:t>」を選択</a:t>
            </a:r>
            <a:endParaRPr lang="en-US" altLang="ja-JP" dirty="0"/>
          </a:p>
          <a:p>
            <a:pPr lvl="1"/>
            <a:endParaRPr lang="ja-JP" altLang="en-US" dirty="0"/>
          </a:p>
        </p:txBody>
      </p:sp>
      <p:sp>
        <p:nvSpPr>
          <p:cNvPr id="4" name="スライド番号プレースホルダー 3"/>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27</a:t>
            </a:fld>
            <a:endParaRPr lang="en-US" altLang="ja-JP" dirty="0"/>
          </a:p>
        </p:txBody>
      </p:sp>
      <p:sp>
        <p:nvSpPr>
          <p:cNvPr id="6" name="フッター プレースホルダー 5"/>
          <p:cNvSpPr>
            <a:spLocks noGrp="1"/>
          </p:cNvSpPr>
          <p:nvPr>
            <p:ph type="ftr" sz="quarter" idx="3"/>
          </p:nvPr>
        </p:nvSpPr>
        <p:spPr/>
        <p:txBody>
          <a:bodyPr/>
          <a:lstStyle/>
          <a:p>
            <a:r>
              <a:rPr lang="ja-JP" altLang="en-US"/>
              <a:t>　　　　　　　　　　　　　ライトハウスラボ株式会社</a:t>
            </a:r>
            <a:endParaRPr lang="en-US" dirty="0"/>
          </a:p>
        </p:txBody>
      </p:sp>
      <p:pic>
        <p:nvPicPr>
          <p:cNvPr id="5" name="図 4"/>
          <p:cNvPicPr>
            <a:picLocks noChangeAspect="1"/>
          </p:cNvPicPr>
          <p:nvPr/>
        </p:nvPicPr>
        <p:blipFill>
          <a:blip r:embed="rId3"/>
          <a:stretch>
            <a:fillRect/>
          </a:stretch>
        </p:blipFill>
        <p:spPr>
          <a:xfrm>
            <a:off x="683568" y="1878584"/>
            <a:ext cx="7020272" cy="4477766"/>
          </a:xfrm>
          <a:prstGeom prst="rect">
            <a:avLst/>
          </a:prstGeom>
        </p:spPr>
      </p:pic>
      <p:sp>
        <p:nvSpPr>
          <p:cNvPr id="7" name="正方形/長方形 6"/>
          <p:cNvSpPr/>
          <p:nvPr/>
        </p:nvSpPr>
        <p:spPr>
          <a:xfrm>
            <a:off x="5580112" y="3897052"/>
            <a:ext cx="1080120" cy="216024"/>
          </a:xfrm>
          <a:prstGeom prst="rect">
            <a:avLst/>
          </a:prstGeom>
          <a:noFill/>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600">
              <a:latin typeface="Consolas" panose="020B0609020204030204" pitchFamily="49" charset="0"/>
              <a:ea typeface="Meiryo UI" panose="020B0604030504040204" pitchFamily="50" charset="-128"/>
              <a:cs typeface="Consolas" panose="020B0609020204030204" pitchFamily="49" charset="0"/>
            </a:endParaRPr>
          </a:p>
        </p:txBody>
      </p:sp>
    </p:spTree>
    <p:extLst>
      <p:ext uri="{BB962C8B-B14F-4D97-AF65-F5344CB8AC3E}">
        <p14:creationId xmlns:p14="http://schemas.microsoft.com/office/powerpoint/2010/main" val="2362643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スクリーンショット 2017-03-26 15.08.3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0072" y="3025580"/>
            <a:ext cx="5004410" cy="3451202"/>
          </a:xfrm>
          <a:prstGeom prst="rect">
            <a:avLst/>
          </a:prstGeom>
        </p:spPr>
      </p:pic>
      <p:sp>
        <p:nvSpPr>
          <p:cNvPr id="2" name="タイトル 1"/>
          <p:cNvSpPr>
            <a:spLocks noGrp="1"/>
          </p:cNvSpPr>
          <p:nvPr>
            <p:ph type="title"/>
          </p:nvPr>
        </p:nvSpPr>
        <p:spPr/>
        <p:txBody>
          <a:bodyPr>
            <a:normAutofit/>
          </a:bodyPr>
          <a:lstStyle/>
          <a:p>
            <a:r>
              <a:rPr lang="ja-JP" altLang="en-US" dirty="0"/>
              <a:t>２</a:t>
            </a:r>
            <a:r>
              <a:rPr lang="en-US" altLang="ja-JP" dirty="0"/>
              <a:t>.1 Python</a:t>
            </a:r>
            <a:r>
              <a:rPr lang="ja-JP" altLang="en-US" dirty="0"/>
              <a:t>開発環境</a:t>
            </a:r>
          </a:p>
        </p:txBody>
      </p:sp>
      <p:sp>
        <p:nvSpPr>
          <p:cNvPr id="3" name="コンテンツ プレースホルダー 2"/>
          <p:cNvSpPr>
            <a:spLocks noGrp="1"/>
          </p:cNvSpPr>
          <p:nvPr>
            <p:ph idx="1"/>
          </p:nvPr>
        </p:nvSpPr>
        <p:spPr/>
        <p:txBody>
          <a:bodyPr/>
          <a:lstStyle/>
          <a:p>
            <a:r>
              <a:rPr lang="en-US" altLang="ja-JP" dirty="0"/>
              <a:t>Notebook</a:t>
            </a:r>
            <a:r>
              <a:rPr lang="ja-JP" altLang="en-US" dirty="0"/>
              <a:t>編集</a:t>
            </a:r>
            <a:endParaRPr lang="en-US" altLang="ja-JP" dirty="0"/>
          </a:p>
          <a:p>
            <a:pPr lvl="1"/>
            <a:r>
              <a:rPr lang="ja-JP" altLang="en-US" sz="2600" dirty="0"/>
              <a:t>セルと呼ばれるエリアに</a:t>
            </a:r>
            <a:r>
              <a:rPr lang="en-US" altLang="ja-JP" sz="2600" dirty="0"/>
              <a:t>Python</a:t>
            </a:r>
            <a:r>
              <a:rPr lang="ja-JP" altLang="en-US" sz="2600" dirty="0"/>
              <a:t>コードを入力する。</a:t>
            </a:r>
            <a:endParaRPr lang="en-US" altLang="ja-JP" sz="2600" dirty="0"/>
          </a:p>
          <a:p>
            <a:pPr lvl="1"/>
            <a:r>
              <a:rPr lang="en-US" altLang="ja-JP" sz="2600" dirty="0"/>
              <a:t>Ctrl + Enter</a:t>
            </a:r>
            <a:r>
              <a:rPr lang="ja-JP" altLang="en-US" sz="2600" dirty="0"/>
              <a:t>で実行。実行結果はセルの下に表示されます。</a:t>
            </a:r>
          </a:p>
        </p:txBody>
      </p:sp>
      <p:sp>
        <p:nvSpPr>
          <p:cNvPr id="4" name="スライド番号プレースホルダー 3"/>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28</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1590922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目次</a:t>
            </a:r>
          </a:p>
        </p:txBody>
      </p:sp>
      <p:sp>
        <p:nvSpPr>
          <p:cNvPr id="3" name="コンテンツ プレースホルダー 2"/>
          <p:cNvSpPr>
            <a:spLocks noGrp="1"/>
          </p:cNvSpPr>
          <p:nvPr>
            <p:ph idx="1"/>
          </p:nvPr>
        </p:nvSpPr>
        <p:spPr>
          <a:xfrm>
            <a:off x="325627" y="868997"/>
            <a:ext cx="8818373" cy="5852478"/>
          </a:xfrm>
        </p:spPr>
        <p:txBody>
          <a:bodyPr numCol="3">
            <a:noAutofit/>
          </a:bodyPr>
          <a:lstStyle/>
          <a:p>
            <a:pPr marL="72000" indent="-169200"/>
            <a:r>
              <a:rPr lang="en-US" altLang="ja-JP" sz="1100" dirty="0"/>
              <a:t>1.</a:t>
            </a:r>
            <a:r>
              <a:rPr lang="ja-JP" altLang="en-US" sz="1100" dirty="0"/>
              <a:t> </a:t>
            </a:r>
            <a:r>
              <a:rPr lang="en-US" altLang="ja-JP" sz="1100" dirty="0"/>
              <a:t>Python</a:t>
            </a:r>
            <a:r>
              <a:rPr lang="ja-JP" altLang="en-US" sz="1100" dirty="0"/>
              <a:t>の特徴</a:t>
            </a:r>
            <a:endParaRPr lang="en-US" altLang="ja-JP" sz="1100" dirty="0"/>
          </a:p>
          <a:p>
            <a:pPr marL="72000" lvl="1" indent="-169200"/>
            <a:r>
              <a:rPr lang="de-DE" altLang="ja-JP" sz="1100" dirty="0"/>
              <a:t>1.1 Python</a:t>
            </a:r>
            <a:r>
              <a:rPr lang="ja-JP" altLang="de-DE" sz="1100" dirty="0"/>
              <a:t>の誕生</a:t>
            </a:r>
            <a:endParaRPr lang="de-DE" altLang="ja-JP" sz="1100" dirty="0"/>
          </a:p>
          <a:p>
            <a:pPr marL="72000" lvl="1" indent="-169200"/>
            <a:r>
              <a:rPr lang="de-DE" altLang="ja-JP" sz="1100" dirty="0"/>
              <a:t>1.2 Python</a:t>
            </a:r>
            <a:r>
              <a:rPr lang="ja-JP" altLang="de-DE" sz="1100" dirty="0"/>
              <a:t>の特徴</a:t>
            </a:r>
            <a:endParaRPr lang="de-DE" altLang="ja-JP" sz="1100" dirty="0"/>
          </a:p>
          <a:p>
            <a:pPr marL="72000" lvl="1" indent="-169200"/>
            <a:r>
              <a:rPr lang="en-US" altLang="ja-JP" sz="1100" dirty="0"/>
              <a:t>1.3 Python</a:t>
            </a:r>
            <a:r>
              <a:rPr lang="ja-JP" altLang="en-US" sz="1100" dirty="0"/>
              <a:t>のバージョン</a:t>
            </a:r>
          </a:p>
          <a:p>
            <a:pPr marL="72000" lvl="1" indent="-169200"/>
            <a:r>
              <a:rPr lang="en-US" altLang="ja-JP" sz="1100" dirty="0"/>
              <a:t>1.4 Python</a:t>
            </a:r>
            <a:r>
              <a:rPr lang="ja-JP" altLang="en-US" sz="1100" dirty="0"/>
              <a:t>の開発環境構築</a:t>
            </a:r>
          </a:p>
          <a:p>
            <a:pPr marL="72000" lvl="1" indent="-169200"/>
            <a:r>
              <a:rPr lang="en-US" altLang="ja-JP" sz="1100" dirty="0"/>
              <a:t>1.5 Python</a:t>
            </a:r>
            <a:r>
              <a:rPr lang="ja-JP" altLang="en-US" sz="1100" dirty="0"/>
              <a:t>開発ツール</a:t>
            </a:r>
          </a:p>
          <a:p>
            <a:pPr marL="72000" lvl="1" indent="-169200"/>
            <a:r>
              <a:rPr lang="en-US" altLang="ja-JP" sz="1100" dirty="0"/>
              <a:t>1.6 Python</a:t>
            </a:r>
            <a:r>
              <a:rPr lang="ja-JP" altLang="en-US" sz="1100" dirty="0"/>
              <a:t>の設計思想</a:t>
            </a:r>
            <a:endParaRPr lang="en-US" altLang="ja-JP" sz="1100" dirty="0"/>
          </a:p>
          <a:p>
            <a:pPr marL="72000" lvl="1" indent="-169200"/>
            <a:endParaRPr lang="en-US" altLang="ja-JP" sz="1100" dirty="0"/>
          </a:p>
          <a:p>
            <a:pPr marL="72000" indent="-169200"/>
            <a:r>
              <a:rPr lang="en-US" altLang="ja-JP" sz="1100" dirty="0"/>
              <a:t>2. Python</a:t>
            </a:r>
            <a:r>
              <a:rPr lang="ja-JP" altLang="en-US" sz="1100" dirty="0"/>
              <a:t>の基本</a:t>
            </a:r>
            <a:endParaRPr lang="en-US" altLang="ja-JP" sz="1100" dirty="0"/>
          </a:p>
          <a:p>
            <a:pPr marL="72000" lvl="1" indent="-169200"/>
            <a:r>
              <a:rPr lang="de-DE" altLang="ja-JP" sz="1100" dirty="0"/>
              <a:t>2.1 Python</a:t>
            </a:r>
            <a:r>
              <a:rPr lang="ja-JP" altLang="de-DE" sz="1100" dirty="0"/>
              <a:t>開発環境</a:t>
            </a:r>
            <a:endParaRPr lang="de-DE" altLang="ja-JP" sz="1100" dirty="0"/>
          </a:p>
          <a:p>
            <a:pPr marL="72000" lvl="1" indent="-169200"/>
            <a:r>
              <a:rPr lang="en-US" altLang="ja-JP" sz="1100" dirty="0"/>
              <a:t>2.2 </a:t>
            </a:r>
            <a:r>
              <a:rPr lang="ja-JP" altLang="en-US" sz="1100" dirty="0"/>
              <a:t>まずは動かしてみる</a:t>
            </a:r>
            <a:endParaRPr lang="en-US" altLang="ja-JP" sz="1100" dirty="0"/>
          </a:p>
          <a:p>
            <a:pPr marL="72000" lvl="1" indent="-169200"/>
            <a:endParaRPr lang="en-US" altLang="ja-JP" sz="1100" dirty="0"/>
          </a:p>
          <a:p>
            <a:pPr marL="72000" indent="-169200"/>
            <a:r>
              <a:rPr lang="en-US" altLang="ja-JP" sz="1100" dirty="0"/>
              <a:t>3. Python</a:t>
            </a:r>
            <a:r>
              <a:rPr lang="ja-JP" altLang="en-US" sz="1100" dirty="0"/>
              <a:t>の基本文法</a:t>
            </a:r>
          </a:p>
          <a:p>
            <a:pPr marL="72000" lvl="1" indent="-169200"/>
            <a:r>
              <a:rPr lang="en-US" altLang="ja-JP" sz="1100" dirty="0"/>
              <a:t>3.1 </a:t>
            </a:r>
            <a:r>
              <a:rPr lang="ja-JP" altLang="en-US" sz="1100" dirty="0"/>
              <a:t>コメント</a:t>
            </a:r>
          </a:p>
          <a:p>
            <a:pPr marL="72000" lvl="1" indent="-169200"/>
            <a:r>
              <a:rPr lang="en-US" altLang="ja-JP" sz="1100" dirty="0"/>
              <a:t>3.2 </a:t>
            </a:r>
            <a:r>
              <a:rPr lang="ja-JP" altLang="en-US" sz="1100" dirty="0"/>
              <a:t>インデント</a:t>
            </a:r>
          </a:p>
          <a:p>
            <a:pPr marL="72000" lvl="1" indent="-169200"/>
            <a:r>
              <a:rPr lang="en-US" altLang="ja-JP" sz="1100" dirty="0"/>
              <a:t>3.3 </a:t>
            </a:r>
            <a:r>
              <a:rPr lang="ja-JP" altLang="en-US" sz="1100" dirty="0"/>
              <a:t>変数</a:t>
            </a:r>
          </a:p>
          <a:p>
            <a:pPr marL="72000" lvl="1" indent="-169200"/>
            <a:r>
              <a:rPr lang="en-US" altLang="ja-JP" sz="1100" dirty="0"/>
              <a:t>3.4 </a:t>
            </a:r>
            <a:r>
              <a:rPr lang="ja-JP" altLang="en-US" sz="1100" dirty="0"/>
              <a:t>データ型</a:t>
            </a:r>
          </a:p>
          <a:p>
            <a:pPr marL="72000" lvl="1" indent="-169200"/>
            <a:r>
              <a:rPr lang="en-US" altLang="ja-JP" sz="1100" dirty="0"/>
              <a:t>3.5 </a:t>
            </a:r>
            <a:r>
              <a:rPr lang="ja-JP" altLang="en-US" sz="1100" dirty="0"/>
              <a:t>リテラル</a:t>
            </a:r>
          </a:p>
          <a:p>
            <a:pPr marL="72000" lvl="1" indent="-169200"/>
            <a:r>
              <a:rPr lang="hr-HR" altLang="ja-JP" sz="1100" dirty="0"/>
              <a:t>3.6 </a:t>
            </a:r>
            <a:r>
              <a:rPr lang="ja-JP" altLang="hr-HR" sz="1100" dirty="0"/>
              <a:t>文字列</a:t>
            </a:r>
            <a:endParaRPr lang="en-US" altLang="ja-JP" sz="1100" dirty="0"/>
          </a:p>
          <a:p>
            <a:pPr marL="72000" lvl="1" indent="-169200"/>
            <a:endParaRPr lang="hr-HR" altLang="ja-JP" sz="1100" dirty="0"/>
          </a:p>
          <a:p>
            <a:pPr marL="72000" indent="-169200"/>
            <a:r>
              <a:rPr lang="en-US" altLang="ja-JP" sz="1100" dirty="0"/>
              <a:t>4. </a:t>
            </a:r>
            <a:r>
              <a:rPr lang="ja-JP" altLang="en-US" sz="1100" dirty="0"/>
              <a:t>制御文</a:t>
            </a:r>
          </a:p>
          <a:p>
            <a:pPr marL="72000" lvl="1" indent="-169200"/>
            <a:r>
              <a:rPr lang="en-US" altLang="ja-JP" sz="1100" dirty="0"/>
              <a:t>4.1 </a:t>
            </a:r>
            <a:r>
              <a:rPr lang="ja-JP" altLang="en-US" sz="1100" dirty="0"/>
              <a:t>比較演算子、論理演算子</a:t>
            </a:r>
          </a:p>
          <a:p>
            <a:pPr marL="72000" lvl="1" indent="-169200"/>
            <a:r>
              <a:rPr lang="nb-NO" altLang="ja-JP" sz="1100" dirty="0"/>
              <a:t>4.2 </a:t>
            </a:r>
            <a:r>
              <a:rPr lang="nb-NO" altLang="ja-JP" sz="1100" dirty="0" err="1"/>
              <a:t>if</a:t>
            </a:r>
            <a:r>
              <a:rPr lang="ja-JP" altLang="nb-NO" sz="1100" dirty="0"/>
              <a:t>文</a:t>
            </a:r>
            <a:endParaRPr lang="nb-NO" altLang="ja-JP" sz="1100" dirty="0"/>
          </a:p>
          <a:p>
            <a:pPr marL="72000" lvl="1" indent="-169200"/>
            <a:r>
              <a:rPr lang="it-IT" altLang="ja-JP" sz="1100" dirty="0"/>
              <a:t>4.3 pass</a:t>
            </a:r>
            <a:r>
              <a:rPr lang="ja-JP" altLang="it-IT" sz="1100" dirty="0"/>
              <a:t>文</a:t>
            </a:r>
            <a:endParaRPr lang="it-IT" altLang="ja-JP" sz="1100" dirty="0"/>
          </a:p>
          <a:p>
            <a:pPr marL="72000" lvl="1" indent="-169200"/>
            <a:r>
              <a:rPr lang="en-US" altLang="ja-JP" sz="1100" dirty="0"/>
              <a:t>4.4 while</a:t>
            </a:r>
            <a:r>
              <a:rPr lang="ja-JP" altLang="en-US" sz="1100" dirty="0"/>
              <a:t>文</a:t>
            </a:r>
            <a:endParaRPr lang="en-US" altLang="ja-JP" sz="1100" dirty="0"/>
          </a:p>
          <a:p>
            <a:pPr marL="72000" lvl="1" indent="-169200"/>
            <a:r>
              <a:rPr lang="nb-NO" altLang="ja-JP" sz="1100" dirty="0"/>
              <a:t>4.5 for</a:t>
            </a:r>
            <a:r>
              <a:rPr lang="ja-JP" altLang="nb-NO" sz="1100" dirty="0"/>
              <a:t>文</a:t>
            </a:r>
            <a:endParaRPr lang="nb-NO" altLang="ja-JP" sz="1100" dirty="0"/>
          </a:p>
          <a:p>
            <a:pPr marL="72000" lvl="1" indent="-169200"/>
            <a:r>
              <a:rPr lang="nb-NO" altLang="ja-JP" sz="1100" dirty="0"/>
              <a:t>4.6 break</a:t>
            </a:r>
            <a:r>
              <a:rPr lang="ja-JP" altLang="nb-NO" sz="1100" dirty="0"/>
              <a:t>と</a:t>
            </a:r>
            <a:r>
              <a:rPr lang="nb-NO" altLang="ja-JP" sz="1100" dirty="0" err="1"/>
              <a:t>continue</a:t>
            </a:r>
            <a:endParaRPr lang="nb-NO" altLang="ja-JP" sz="1100" dirty="0"/>
          </a:p>
          <a:p>
            <a:pPr marL="72000" lvl="1" indent="-169200"/>
            <a:r>
              <a:rPr lang="mr-IN" altLang="ja-JP" sz="1100" dirty="0"/>
              <a:t>4.7 </a:t>
            </a:r>
            <a:r>
              <a:rPr lang="ja-JP" altLang="mr-IN" sz="1100" dirty="0"/>
              <a:t>演習問題</a:t>
            </a:r>
            <a:r>
              <a:rPr lang="mr-IN" altLang="ja-JP" sz="1100" dirty="0"/>
              <a:t>(</a:t>
            </a:r>
            <a:r>
              <a:rPr lang="ja-JP" altLang="mr-IN" sz="1100" dirty="0"/>
              <a:t>別紙</a:t>
            </a:r>
            <a:r>
              <a:rPr lang="mr-IN" altLang="ja-JP" sz="1100" dirty="0"/>
              <a:t>)</a:t>
            </a:r>
          </a:p>
          <a:p>
            <a:pPr marL="72000" indent="-169200"/>
            <a:r>
              <a:rPr lang="en-US" altLang="ja-JP" sz="1100" dirty="0"/>
              <a:t>5. </a:t>
            </a:r>
            <a:r>
              <a:rPr lang="ja-JP" altLang="en-US" sz="1100" dirty="0"/>
              <a:t>複数データの扱い</a:t>
            </a:r>
          </a:p>
          <a:p>
            <a:pPr marL="72000" lvl="1" indent="-169200"/>
            <a:r>
              <a:rPr lang="en-US" altLang="ja-JP" sz="1100" dirty="0"/>
              <a:t>5.1 </a:t>
            </a:r>
            <a:r>
              <a:rPr lang="ja-JP" altLang="en-US" sz="1100" dirty="0"/>
              <a:t>リストの基本操作 宣言、追加、</a:t>
            </a:r>
            <a:r>
              <a:rPr lang="ja-JP" altLang="ja-JP" sz="1100" dirty="0"/>
              <a:t>　</a:t>
            </a:r>
            <a:r>
              <a:rPr lang="ja-JP" altLang="en-US" sz="1100" dirty="0"/>
              <a:t>　　　挿入、削除</a:t>
            </a:r>
          </a:p>
          <a:p>
            <a:pPr marL="72000" lvl="1" indent="-169200"/>
            <a:r>
              <a:rPr lang="en-US" altLang="ja-JP" sz="1100" dirty="0"/>
              <a:t>5.2 </a:t>
            </a:r>
            <a:r>
              <a:rPr lang="ja-JP" altLang="en-US" sz="1100" dirty="0"/>
              <a:t>リストの繰り返し</a:t>
            </a:r>
          </a:p>
          <a:p>
            <a:pPr marL="72000" lvl="1" indent="-169200"/>
            <a:r>
              <a:rPr lang="en-US" altLang="ja-JP" sz="1100" dirty="0"/>
              <a:t>5.3 </a:t>
            </a:r>
            <a:r>
              <a:rPr lang="ja-JP" altLang="en-US" sz="1100" dirty="0"/>
              <a:t>リスト内包表記</a:t>
            </a:r>
          </a:p>
          <a:p>
            <a:pPr marL="72000" lvl="1" indent="-169200"/>
            <a:r>
              <a:rPr lang="en-US" altLang="ja-JP" sz="1100" dirty="0"/>
              <a:t>5.4 </a:t>
            </a:r>
            <a:r>
              <a:rPr lang="ja-JP" altLang="en-US" sz="1100" dirty="0"/>
              <a:t>リストのソート</a:t>
            </a:r>
          </a:p>
          <a:p>
            <a:pPr marL="72000" lvl="1" indent="-169200"/>
            <a:r>
              <a:rPr lang="en-US" altLang="ja-JP" sz="1100" dirty="0"/>
              <a:t>5.5 </a:t>
            </a:r>
            <a:r>
              <a:rPr lang="ja-JP" altLang="en-US" sz="1100" dirty="0"/>
              <a:t>リストのインデックス</a:t>
            </a:r>
          </a:p>
          <a:p>
            <a:pPr marL="72000" lvl="1" indent="-169200"/>
            <a:r>
              <a:rPr lang="en-US" altLang="ja-JP" sz="1100" dirty="0"/>
              <a:t>5.6 </a:t>
            </a:r>
            <a:r>
              <a:rPr lang="ja-JP" altLang="en-US" sz="1100" dirty="0"/>
              <a:t>タプルの基本操作</a:t>
            </a:r>
          </a:p>
          <a:p>
            <a:pPr marL="72000" lvl="1" indent="-169200"/>
            <a:r>
              <a:rPr lang="en-US" altLang="ja-JP" sz="1100" dirty="0"/>
              <a:t>5.7 </a:t>
            </a:r>
            <a:r>
              <a:rPr lang="ja-JP" altLang="en-US" sz="1100" dirty="0"/>
              <a:t>辞書</a:t>
            </a:r>
          </a:p>
          <a:p>
            <a:pPr marL="72000" lvl="1" indent="-169200"/>
            <a:r>
              <a:rPr lang="en-US" altLang="ja-JP" sz="1100" dirty="0"/>
              <a:t>5.8 </a:t>
            </a:r>
            <a:r>
              <a:rPr lang="ja-JP" altLang="en-US" sz="1100" dirty="0"/>
              <a:t>辞書の基本操作</a:t>
            </a:r>
          </a:p>
          <a:p>
            <a:pPr marL="72000" lvl="1" indent="-169200"/>
            <a:r>
              <a:rPr lang="en-US" altLang="ja-JP" sz="1100" dirty="0"/>
              <a:t>5.9 </a:t>
            </a:r>
            <a:r>
              <a:rPr lang="ja-JP" altLang="en-US" sz="1100" dirty="0"/>
              <a:t>辞書の繰り返し</a:t>
            </a:r>
          </a:p>
          <a:p>
            <a:pPr marL="72000" lvl="1" indent="-169200"/>
            <a:r>
              <a:rPr lang="en-US" altLang="ja-JP" sz="1100" dirty="0"/>
              <a:t>5.10 </a:t>
            </a:r>
            <a:r>
              <a:rPr lang="ja-JP" altLang="en-US" sz="1100" dirty="0"/>
              <a:t>セットの基本操作</a:t>
            </a:r>
          </a:p>
          <a:p>
            <a:pPr marL="72000" lvl="1" indent="-169200"/>
            <a:r>
              <a:rPr lang="en-US" altLang="ja-JP" sz="1100" dirty="0"/>
              <a:t>5.11 </a:t>
            </a:r>
            <a:r>
              <a:rPr lang="ja-JP" altLang="en-US" sz="1100" dirty="0"/>
              <a:t>演習問題 （別紙）</a:t>
            </a:r>
            <a:endParaRPr lang="en-US" altLang="ja-JP" sz="1100" dirty="0"/>
          </a:p>
          <a:p>
            <a:pPr marL="0" lvl="1" indent="0">
              <a:buNone/>
            </a:pPr>
            <a:endParaRPr lang="ja-JP" altLang="en-US" sz="1100" dirty="0"/>
          </a:p>
          <a:p>
            <a:pPr marL="72000" indent="-169200"/>
            <a:r>
              <a:rPr lang="en-US" altLang="ja-JP" sz="1100" dirty="0"/>
              <a:t>6. </a:t>
            </a:r>
            <a:r>
              <a:rPr lang="ja-JP" altLang="en-US" sz="1100" dirty="0"/>
              <a:t>関数</a:t>
            </a:r>
          </a:p>
          <a:p>
            <a:pPr marL="72000" lvl="1" indent="-169200"/>
            <a:r>
              <a:rPr lang="en-US" altLang="ja-JP" sz="1100" dirty="0"/>
              <a:t>6.1 </a:t>
            </a:r>
            <a:r>
              <a:rPr lang="ja-JP" altLang="en-US" sz="1100" dirty="0"/>
              <a:t>関数の作成</a:t>
            </a:r>
          </a:p>
          <a:p>
            <a:pPr marL="72000" lvl="1" indent="-169200"/>
            <a:r>
              <a:rPr lang="en-US" altLang="ja-JP" sz="1100" dirty="0"/>
              <a:t>6.2 </a:t>
            </a:r>
            <a:r>
              <a:rPr lang="ja-JP" altLang="en-US" sz="1100" dirty="0"/>
              <a:t>可変長引数</a:t>
            </a:r>
          </a:p>
          <a:p>
            <a:pPr marL="72000" lvl="1" indent="-169200"/>
            <a:r>
              <a:rPr lang="en-US" altLang="ja-JP" sz="1100" dirty="0"/>
              <a:t>6.3 </a:t>
            </a:r>
            <a:r>
              <a:rPr lang="ja-JP" altLang="en-US" sz="1100" dirty="0"/>
              <a:t>デコレータ</a:t>
            </a:r>
          </a:p>
          <a:p>
            <a:pPr marL="72000" lvl="1" indent="-169200"/>
            <a:r>
              <a:rPr lang="en-US" altLang="ja-JP" sz="1100" dirty="0"/>
              <a:t>6.4 </a:t>
            </a:r>
            <a:r>
              <a:rPr lang="ja-JP" altLang="en-US" sz="1100" dirty="0"/>
              <a:t>演習問題 （別紙）</a:t>
            </a:r>
            <a:endParaRPr lang="en-US" altLang="ja-JP" sz="1100" dirty="0"/>
          </a:p>
          <a:p>
            <a:pPr marL="72000" lvl="1" indent="-169200"/>
            <a:endParaRPr lang="ja-JP" altLang="en-US" sz="1100" dirty="0"/>
          </a:p>
          <a:p>
            <a:pPr marL="72000" indent="-169200"/>
            <a:r>
              <a:rPr lang="en-US" altLang="ja-JP" sz="1100" dirty="0"/>
              <a:t>7. </a:t>
            </a:r>
            <a:r>
              <a:rPr lang="ja-JP" altLang="en-US" sz="1100" dirty="0"/>
              <a:t>モジュール</a:t>
            </a:r>
          </a:p>
          <a:p>
            <a:pPr marL="72000" lvl="1" indent="-169200"/>
            <a:r>
              <a:rPr lang="en-US" altLang="ja-JP" sz="1100" dirty="0"/>
              <a:t>7.1 </a:t>
            </a:r>
            <a:r>
              <a:rPr lang="ja-JP" altLang="en-US" sz="1100" dirty="0"/>
              <a:t>モジュールの作成</a:t>
            </a:r>
          </a:p>
          <a:p>
            <a:pPr marL="72000" lvl="1" indent="-169200"/>
            <a:r>
              <a:rPr lang="en-US" altLang="ja-JP" sz="1100" dirty="0"/>
              <a:t>7.2 </a:t>
            </a:r>
            <a:r>
              <a:rPr lang="ja-JP" altLang="en-US" sz="1100" dirty="0"/>
              <a:t>モジュールの利用</a:t>
            </a:r>
            <a:endParaRPr lang="en-US" altLang="ja-JP" sz="1100" dirty="0"/>
          </a:p>
          <a:p>
            <a:pPr marL="0" lvl="1" indent="0">
              <a:buNone/>
            </a:pPr>
            <a:endParaRPr lang="en-US" altLang="ja-JP" sz="1100" dirty="0"/>
          </a:p>
          <a:p>
            <a:pPr marL="0" lvl="1" indent="0">
              <a:buNone/>
            </a:pPr>
            <a:endParaRPr lang="en-US" altLang="ja-JP" sz="1100" dirty="0"/>
          </a:p>
          <a:p>
            <a:pPr marL="0" lvl="1" indent="0">
              <a:buNone/>
            </a:pPr>
            <a:endParaRPr lang="en-US" altLang="ja-JP" sz="1100" dirty="0"/>
          </a:p>
          <a:p>
            <a:pPr marL="0" lvl="1" indent="0">
              <a:buNone/>
            </a:pPr>
            <a:endParaRPr lang="en-US" altLang="ja-JP" sz="1100" dirty="0"/>
          </a:p>
          <a:p>
            <a:pPr marL="0" lvl="1" indent="0">
              <a:buNone/>
            </a:pPr>
            <a:endParaRPr lang="en-US" altLang="ja-JP" sz="1100" dirty="0"/>
          </a:p>
          <a:p>
            <a:pPr marL="0" lvl="1" indent="0">
              <a:buNone/>
            </a:pPr>
            <a:endParaRPr lang="ja-JP" altLang="en-US" sz="1100" dirty="0"/>
          </a:p>
          <a:p>
            <a:pPr marL="72000" indent="-169200"/>
            <a:r>
              <a:rPr lang="en-US" altLang="ja-JP" sz="1100" dirty="0"/>
              <a:t>8. </a:t>
            </a:r>
            <a:r>
              <a:rPr lang="ja-JP" altLang="en-US" sz="1100" dirty="0"/>
              <a:t>ファイル入出力</a:t>
            </a:r>
          </a:p>
          <a:p>
            <a:pPr marL="72000" lvl="1" indent="-169200"/>
            <a:r>
              <a:rPr lang="en-US" altLang="ja-JP" sz="1100" dirty="0"/>
              <a:t>8.1 </a:t>
            </a:r>
            <a:r>
              <a:rPr lang="ja-JP" altLang="en-US" sz="1100" dirty="0"/>
              <a:t>ファイルの読み込み</a:t>
            </a:r>
          </a:p>
          <a:p>
            <a:pPr marL="72000" lvl="1" indent="-169200"/>
            <a:r>
              <a:rPr lang="en-US" altLang="ja-JP" sz="1100" dirty="0"/>
              <a:t>8.2 </a:t>
            </a:r>
            <a:r>
              <a:rPr lang="ja-JP" altLang="en-US" sz="1100" dirty="0"/>
              <a:t>ファイルの書き込み</a:t>
            </a:r>
          </a:p>
          <a:p>
            <a:pPr marL="72000" lvl="1" indent="-169200"/>
            <a:r>
              <a:rPr lang="en-US" altLang="ja-JP" sz="1100" dirty="0"/>
              <a:t>8.3 CSV</a:t>
            </a:r>
            <a:r>
              <a:rPr lang="ja-JP" altLang="en-US" sz="1100" dirty="0"/>
              <a:t>ファイルの読み書き</a:t>
            </a:r>
          </a:p>
          <a:p>
            <a:pPr marL="72000" lvl="1" indent="-169200"/>
            <a:r>
              <a:rPr lang="en-US" altLang="ja-JP" sz="1100" dirty="0"/>
              <a:t>8.4 </a:t>
            </a:r>
            <a:r>
              <a:rPr lang="ja-JP" altLang="en-US" sz="1100" dirty="0"/>
              <a:t>例外処理</a:t>
            </a:r>
            <a:endParaRPr lang="en-US" altLang="ja-JP" sz="1100" dirty="0"/>
          </a:p>
          <a:p>
            <a:pPr marL="72000" lvl="1" indent="-169200"/>
            <a:endParaRPr lang="en-US" altLang="ja-JP" sz="1100" dirty="0"/>
          </a:p>
          <a:p>
            <a:pPr marL="72000" indent="-169200"/>
            <a:r>
              <a:rPr lang="en-US" altLang="ja-JP" sz="1100" dirty="0"/>
              <a:t>9.  </a:t>
            </a:r>
            <a:r>
              <a:rPr lang="ja-JP" altLang="en-US" sz="1100" dirty="0"/>
              <a:t>クラス</a:t>
            </a:r>
            <a:endParaRPr lang="en-US" altLang="ja-JP" sz="1100" dirty="0"/>
          </a:p>
          <a:p>
            <a:pPr marL="72000" lvl="1" indent="-169200"/>
            <a:r>
              <a:rPr lang="en-US" altLang="ja-JP" sz="1100" dirty="0"/>
              <a:t>9.1 </a:t>
            </a:r>
            <a:r>
              <a:rPr lang="ja-JP" altLang="en-US" sz="1100" dirty="0"/>
              <a:t>クラスの定義</a:t>
            </a:r>
          </a:p>
          <a:p>
            <a:pPr marL="72000" lvl="1" indent="-169200"/>
            <a:r>
              <a:rPr lang="en-US" altLang="ja-JP" sz="1100" dirty="0"/>
              <a:t>9.2 </a:t>
            </a:r>
            <a:r>
              <a:rPr lang="ja-JP" altLang="en-US" sz="1100" dirty="0"/>
              <a:t>クラスの利用</a:t>
            </a:r>
          </a:p>
          <a:p>
            <a:pPr marL="72000" lvl="1" indent="-169200"/>
            <a:r>
              <a:rPr lang="en-US" altLang="ja-JP" sz="1100" dirty="0"/>
              <a:t>9.3 </a:t>
            </a:r>
            <a:r>
              <a:rPr lang="ja-JP" altLang="en-US" sz="1100" dirty="0"/>
              <a:t>クラスメソッド、</a:t>
            </a:r>
            <a:r>
              <a:rPr lang="ja-JP" altLang="ja-JP" sz="1100" dirty="0"/>
              <a:t>　</a:t>
            </a:r>
            <a:r>
              <a:rPr lang="ja-JP" altLang="en-US" sz="1100" dirty="0"/>
              <a:t>　　　　　　　　スタティックメソッド</a:t>
            </a:r>
          </a:p>
          <a:p>
            <a:pPr marL="72000" lvl="1" indent="-169200"/>
            <a:r>
              <a:rPr lang="en-US" altLang="ja-JP" sz="1100" dirty="0"/>
              <a:t>9.4 </a:t>
            </a:r>
            <a:r>
              <a:rPr lang="ja-JP" altLang="en-US" sz="1100" dirty="0"/>
              <a:t>継承</a:t>
            </a:r>
            <a:endParaRPr lang="en-US" altLang="ja-JP" sz="1100" dirty="0"/>
          </a:p>
          <a:p>
            <a:pPr marL="72000" lvl="1" indent="-169200"/>
            <a:endParaRPr lang="en-US" altLang="ja-JP" sz="1100" dirty="0"/>
          </a:p>
          <a:p>
            <a:pPr marL="72000" indent="-169200"/>
            <a:r>
              <a:rPr lang="ja-JP" altLang="en-US" sz="1100" dirty="0"/>
              <a:t>付録</a:t>
            </a:r>
            <a:r>
              <a:rPr lang="en-US" altLang="ja-JP" sz="1100" dirty="0"/>
              <a:t>. </a:t>
            </a:r>
            <a:r>
              <a:rPr lang="ja-JP" altLang="en-US" sz="1100" dirty="0"/>
              <a:t>データ分析概要</a:t>
            </a:r>
          </a:p>
          <a:p>
            <a:pPr marL="72000" lvl="1" indent="-169200"/>
            <a:r>
              <a:rPr lang="en-US" altLang="ja-JP" sz="1100" dirty="0"/>
              <a:t>1. </a:t>
            </a:r>
            <a:r>
              <a:rPr lang="en-US" altLang="ja-JP" sz="1100" dirty="0" err="1"/>
              <a:t>Numpy</a:t>
            </a:r>
            <a:endParaRPr lang="en-US" altLang="ja-JP" sz="1100" dirty="0"/>
          </a:p>
          <a:p>
            <a:pPr marL="72000" lvl="1" indent="-169200"/>
            <a:r>
              <a:rPr lang="en-US" altLang="ja-JP" sz="1100" dirty="0"/>
              <a:t>2. </a:t>
            </a:r>
            <a:r>
              <a:rPr lang="ja-JP" altLang="en-US" sz="1100" dirty="0"/>
              <a:t>テスト結果を集計する</a:t>
            </a:r>
          </a:p>
          <a:p>
            <a:pPr marL="72000" lvl="1" indent="-169200"/>
            <a:r>
              <a:rPr lang="en-US" altLang="ja-JP" sz="1100" dirty="0"/>
              <a:t>3. </a:t>
            </a:r>
            <a:r>
              <a:rPr lang="ja-JP" altLang="en-US" sz="1100" dirty="0"/>
              <a:t>ネットワーク機能</a:t>
            </a:r>
          </a:p>
          <a:p>
            <a:pPr marL="72000" lvl="1" indent="-169200"/>
            <a:r>
              <a:rPr lang="en-US" altLang="ja-JP" sz="1100" dirty="0"/>
              <a:t>4. </a:t>
            </a:r>
            <a:r>
              <a:rPr lang="ja-JP" altLang="en-US" sz="1100" dirty="0"/>
              <a:t>ネットワークとデータ分析</a:t>
            </a:r>
          </a:p>
          <a:p>
            <a:pPr marL="72000" lvl="1" indent="-169200"/>
            <a:r>
              <a:rPr lang="en-US" altLang="ja-JP" sz="1100" dirty="0"/>
              <a:t>5. </a:t>
            </a:r>
            <a:r>
              <a:rPr lang="ja-JP" altLang="en-US" sz="1100" dirty="0"/>
              <a:t>統計計算</a:t>
            </a:r>
          </a:p>
          <a:p>
            <a:pPr marL="72000" lvl="1" indent="-169200"/>
            <a:r>
              <a:rPr lang="en-US" altLang="ja-JP" sz="1100" dirty="0"/>
              <a:t>6. </a:t>
            </a:r>
            <a:r>
              <a:rPr lang="ja-JP" altLang="en-US" sz="1100" dirty="0"/>
              <a:t>金融データ</a:t>
            </a:r>
            <a:endParaRPr lang="en-US" altLang="ja-JP" sz="1100"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2</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25054281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２</a:t>
            </a:r>
            <a:r>
              <a:rPr lang="en-US" altLang="ja-JP" dirty="0"/>
              <a:t>.1 Python</a:t>
            </a:r>
            <a:r>
              <a:rPr lang="ja-JP" altLang="en-US" dirty="0"/>
              <a:t>開発環境</a:t>
            </a:r>
          </a:p>
        </p:txBody>
      </p:sp>
      <p:sp>
        <p:nvSpPr>
          <p:cNvPr id="3" name="コンテンツ プレースホルダー 2"/>
          <p:cNvSpPr>
            <a:spLocks noGrp="1"/>
          </p:cNvSpPr>
          <p:nvPr>
            <p:ph idx="1"/>
          </p:nvPr>
        </p:nvSpPr>
        <p:spPr/>
        <p:txBody>
          <a:bodyPr/>
          <a:lstStyle/>
          <a:p>
            <a:r>
              <a:rPr lang="en-US" altLang="ja-JP" dirty="0"/>
              <a:t>Notebook</a:t>
            </a:r>
            <a:r>
              <a:rPr lang="ja-JP" altLang="en-US" dirty="0"/>
              <a:t>編集</a:t>
            </a:r>
            <a:endParaRPr lang="en-US" altLang="ja-JP" dirty="0"/>
          </a:p>
          <a:p>
            <a:pPr lvl="1"/>
            <a:r>
              <a:rPr lang="ja-JP" altLang="en-US" dirty="0"/>
              <a:t>セルを種類変更は上部のメニューで「</a:t>
            </a:r>
            <a:r>
              <a:rPr lang="en-US" altLang="ja-JP" dirty="0"/>
              <a:t>code</a:t>
            </a:r>
            <a:r>
              <a:rPr lang="ja-JP" altLang="en-US" dirty="0"/>
              <a:t>」から「</a:t>
            </a:r>
            <a:r>
              <a:rPr lang="en-US" altLang="ja-JP" dirty="0"/>
              <a:t>markdown</a:t>
            </a:r>
            <a:r>
              <a:rPr lang="ja-JP" altLang="en-US" dirty="0"/>
              <a:t>」に変更すると</a:t>
            </a:r>
            <a:r>
              <a:rPr lang="en-US" altLang="ja-JP" dirty="0"/>
              <a:t>Markdown</a:t>
            </a:r>
            <a:r>
              <a:rPr lang="ja-JP" altLang="en-US" dirty="0"/>
              <a:t>形式でメモが記述できる。</a:t>
            </a:r>
          </a:p>
          <a:p>
            <a:pPr lvl="1"/>
            <a:r>
              <a:rPr lang="ja-JP" altLang="en-US" dirty="0"/>
              <a:t>セルの追加削除は「</a:t>
            </a:r>
            <a:r>
              <a:rPr lang="en-US" altLang="ja-JP" dirty="0"/>
              <a:t>+</a:t>
            </a:r>
            <a:r>
              <a:rPr lang="ja-JP" altLang="en-US" dirty="0"/>
              <a:t>」「</a:t>
            </a:r>
            <a:r>
              <a:rPr lang="en-US" altLang="ja-JP" dirty="0"/>
              <a:t>−</a:t>
            </a:r>
            <a:r>
              <a:rPr lang="ja-JP" altLang="en-US" dirty="0"/>
              <a:t>」ボタン</a:t>
            </a:r>
            <a:endParaRPr lang="en-US" altLang="ja-JP" dirty="0"/>
          </a:p>
          <a:p>
            <a:pPr lvl="1"/>
            <a:endParaRPr lang="en-US" altLang="ja-JP" dirty="0"/>
          </a:p>
        </p:txBody>
      </p:sp>
      <p:sp>
        <p:nvSpPr>
          <p:cNvPr id="4" name="スライド番号プレースホルダー 3"/>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29</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34765376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a:t>
            </a:r>
            <a:r>
              <a:rPr lang="ja-JP" altLang="en-US" dirty="0"/>
              <a:t>２</a:t>
            </a:r>
            <a:r>
              <a:rPr lang="en-US" altLang="ja-JP" dirty="0"/>
              <a:t> </a:t>
            </a:r>
            <a:r>
              <a:rPr lang="ja-JP" altLang="en-US" dirty="0"/>
              <a:t>まずは動かしてみる</a:t>
            </a:r>
          </a:p>
        </p:txBody>
      </p:sp>
      <p:sp>
        <p:nvSpPr>
          <p:cNvPr id="28675" name="コンテンツ プレースホルダー 2"/>
          <p:cNvSpPr>
            <a:spLocks noGrp="1"/>
          </p:cNvSpPr>
          <p:nvPr>
            <p:ph idx="1"/>
          </p:nvPr>
        </p:nvSpPr>
        <p:spPr/>
        <p:txBody>
          <a:bodyPr>
            <a:normAutofit/>
          </a:bodyPr>
          <a:lstStyle/>
          <a:p>
            <a:r>
              <a:rPr lang="ja-JP" altLang="en-US" dirty="0"/>
              <a:t>画面に表示する</a:t>
            </a:r>
            <a:endParaRPr lang="en-US" altLang="ja-JP" dirty="0"/>
          </a:p>
          <a:p>
            <a:pPr lvl="1"/>
            <a:r>
              <a:rPr lang="ja-JP" altLang="en-US" dirty="0"/>
              <a:t>画面に文字列を表示するプログラムです。</a:t>
            </a:r>
            <a:endParaRPr lang="en-US" altLang="ja-JP" dirty="0"/>
          </a:p>
          <a:p>
            <a:pPr marL="457200" lvl="1" indent="0">
              <a:buNone/>
            </a:pPr>
            <a:endParaRPr lang="en-US" altLang="ja-JP" dirty="0"/>
          </a:p>
          <a:p>
            <a:pPr marL="457200" lvl="1" indent="0">
              <a:buNone/>
            </a:pPr>
            <a:endParaRPr lang="en-US" altLang="ja-JP" dirty="0"/>
          </a:p>
          <a:p>
            <a:pPr lvl="1"/>
            <a:r>
              <a:rPr lang="ja-JP" altLang="en-US" dirty="0"/>
              <a:t>ちなみに、同様のことをＪａｖａで書いてみると</a:t>
            </a:r>
            <a:endParaRPr lang="en-US" altLang="ja-JP" dirty="0"/>
          </a:p>
          <a:p>
            <a:endParaRPr lang="en-US" altLang="ja-JP" dirty="0"/>
          </a:p>
          <a:p>
            <a:endParaRPr lang="en-US" altLang="ja-JP" dirty="0"/>
          </a:p>
          <a:p>
            <a:endParaRPr lang="en-US" altLang="ja-JP" dirty="0"/>
          </a:p>
          <a:p>
            <a:endParaRPr lang="en-US" altLang="ja-JP" sz="2400" dirty="0"/>
          </a:p>
          <a:p>
            <a:pPr marL="457200" lvl="1" indent="0">
              <a:buNone/>
            </a:pPr>
            <a:endParaRPr lang="en-US" altLang="ja-JP" sz="2400" dirty="0"/>
          </a:p>
          <a:p>
            <a:pPr marL="457200" lvl="1" indent="0">
              <a:buNone/>
            </a:pPr>
            <a:endParaRPr lang="ja-JP" altLang="en-US" sz="2400"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30</a:t>
            </a:fld>
            <a:endParaRPr lang="en-US" altLang="ja-JP" dirty="0"/>
          </a:p>
        </p:txBody>
      </p:sp>
      <p:sp>
        <p:nvSpPr>
          <p:cNvPr id="9" name="テキスト ボックス 8"/>
          <p:cNvSpPr txBox="1"/>
          <p:nvPr/>
        </p:nvSpPr>
        <p:spPr>
          <a:xfrm>
            <a:off x="827584" y="1988840"/>
            <a:ext cx="6359749" cy="648072"/>
          </a:xfrm>
          <a:prstGeom prst="rect">
            <a:avLst/>
          </a:prstGeom>
          <a:noFill/>
          <a:ln>
            <a:solidFill>
              <a:srgbClr val="000000"/>
            </a:solidFill>
          </a:ln>
        </p:spPr>
        <p:txBody>
          <a:bodyPr wrap="square" rtlCol="0">
            <a:noAutofit/>
          </a:bodyPr>
          <a:lstStyle/>
          <a:p>
            <a:pPr>
              <a:lnSpc>
                <a:spcPct val="150000"/>
              </a:lnSpc>
            </a:pPr>
            <a:r>
              <a:rPr lang="en-US" altLang="ja-JP" dirty="0">
                <a:solidFill>
                  <a:srgbClr val="008000"/>
                </a:solidFill>
                <a:latin typeface="Consolas"/>
                <a:cs typeface="Consolas"/>
              </a:rPr>
              <a:t>print</a:t>
            </a:r>
            <a:r>
              <a:rPr lang="en-US" altLang="ja-JP" dirty="0">
                <a:solidFill>
                  <a:srgbClr val="000000"/>
                </a:solidFill>
                <a:latin typeface="Consolas"/>
                <a:cs typeface="Consolas"/>
              </a:rPr>
              <a:t>(</a:t>
            </a:r>
            <a:r>
              <a:rPr lang="en-US" altLang="ja-JP" dirty="0">
                <a:solidFill>
                  <a:srgbClr val="800000"/>
                </a:solidFill>
                <a:latin typeface="Consolas"/>
                <a:cs typeface="Consolas"/>
              </a:rPr>
              <a:t>"Hello Python”</a:t>
            </a:r>
            <a:r>
              <a:rPr lang="en-US" altLang="ja-JP" dirty="0">
                <a:solidFill>
                  <a:srgbClr val="000000"/>
                </a:solidFill>
                <a:latin typeface="Consolas"/>
                <a:cs typeface="Consolas"/>
              </a:rPr>
              <a:t>)</a:t>
            </a:r>
          </a:p>
        </p:txBody>
      </p:sp>
      <p:sp>
        <p:nvSpPr>
          <p:cNvPr id="7" name="テキスト ボックス 6"/>
          <p:cNvSpPr txBox="1"/>
          <p:nvPr/>
        </p:nvSpPr>
        <p:spPr>
          <a:xfrm>
            <a:off x="827584" y="3944974"/>
            <a:ext cx="6359749" cy="2193790"/>
          </a:xfrm>
          <a:prstGeom prst="rect">
            <a:avLst/>
          </a:prstGeom>
          <a:noFill/>
          <a:ln>
            <a:solidFill>
              <a:srgbClr val="000000"/>
            </a:solidFill>
          </a:ln>
        </p:spPr>
        <p:txBody>
          <a:bodyPr wrap="square" rtlCol="0">
            <a:noAutofit/>
          </a:bodyPr>
          <a:lstStyle/>
          <a:p>
            <a:pPr>
              <a:lnSpc>
                <a:spcPct val="150000"/>
              </a:lnSpc>
            </a:pPr>
            <a:r>
              <a:rPr lang="en-US" altLang="ja-JP" sz="1600" dirty="0">
                <a:solidFill>
                  <a:srgbClr val="000000"/>
                </a:solidFill>
                <a:latin typeface="Consolas"/>
                <a:cs typeface="Consolas"/>
              </a:rPr>
              <a:t>C</a:t>
            </a:r>
            <a:r>
              <a:rPr lang="en-US" altLang="ja-JP" dirty="0">
                <a:solidFill>
                  <a:srgbClr val="000000"/>
                </a:solidFill>
                <a:latin typeface="Consolas"/>
                <a:cs typeface="Consolas"/>
              </a:rPr>
              <a:t>lass Hello{</a:t>
            </a:r>
          </a:p>
          <a:p>
            <a:pPr>
              <a:lnSpc>
                <a:spcPct val="150000"/>
              </a:lnSpc>
            </a:pPr>
            <a:r>
              <a:rPr lang="en-US" altLang="ja-JP" dirty="0">
                <a:solidFill>
                  <a:srgbClr val="000000"/>
                </a:solidFill>
                <a:latin typeface="Consolas"/>
                <a:cs typeface="Consolas"/>
              </a:rPr>
              <a:t>   public static void main(String[] args){</a:t>
            </a:r>
          </a:p>
          <a:p>
            <a:pPr>
              <a:lnSpc>
                <a:spcPct val="150000"/>
              </a:lnSpc>
            </a:pPr>
            <a:r>
              <a:rPr lang="en-US" altLang="ja-JP" dirty="0">
                <a:solidFill>
                  <a:srgbClr val="000000"/>
                </a:solidFill>
                <a:latin typeface="Consolas"/>
                <a:cs typeface="Consolas"/>
              </a:rPr>
              <a:t>       System.out.println(“Hello Python”);</a:t>
            </a:r>
          </a:p>
          <a:p>
            <a:pPr>
              <a:lnSpc>
                <a:spcPct val="150000"/>
              </a:lnSpc>
            </a:pPr>
            <a:r>
              <a:rPr lang="en-US" altLang="ja-JP" dirty="0">
                <a:solidFill>
                  <a:srgbClr val="000000"/>
                </a:solidFill>
                <a:latin typeface="Consolas"/>
                <a:cs typeface="Consolas"/>
              </a:rPr>
              <a:t>   }</a:t>
            </a:r>
          </a:p>
          <a:p>
            <a:pPr>
              <a:lnSpc>
                <a:spcPct val="150000"/>
              </a:lnSpc>
            </a:pPr>
            <a:r>
              <a:rPr lang="en-US" altLang="ja-JP" dirty="0">
                <a:solidFill>
                  <a:srgbClr val="000000"/>
                </a:solidFill>
                <a:latin typeface="Consolas"/>
                <a:cs typeface="Consolas"/>
              </a:rPr>
              <a:t>}</a:t>
            </a:r>
          </a:p>
          <a:p>
            <a:pPr>
              <a:lnSpc>
                <a:spcPct val="150000"/>
              </a:lnSpc>
            </a:pPr>
            <a:endParaRPr lang="en-US" altLang="ja-JP" dirty="0">
              <a:solidFill>
                <a:srgbClr val="000000"/>
              </a:solidFill>
              <a:latin typeface="Consolas"/>
              <a:cs typeface="Consolas"/>
            </a:endParaRPr>
          </a:p>
        </p:txBody>
      </p:sp>
      <p:sp>
        <p:nvSpPr>
          <p:cNvPr id="4" name="フッター プレースホルダー 3"/>
          <p:cNvSpPr>
            <a:spLocks noGrp="1"/>
          </p:cNvSpPr>
          <p:nvPr>
            <p:ph type="ftr" sz="quarter" idx="3"/>
          </p:nvPr>
        </p:nvSpPr>
        <p:spPr/>
        <p:txBody>
          <a:bodyPr/>
          <a:lstStyle/>
          <a:p>
            <a:r>
              <a:rPr lang="ja-JP" altLang="en-US" dirty="0"/>
              <a:t>　　　　　　　　　　　　　ライトハウスラボ株式会社</a:t>
            </a:r>
            <a:endParaRPr lang="en-US" dirty="0"/>
          </a:p>
        </p:txBody>
      </p:sp>
    </p:spTree>
    <p:extLst>
      <p:ext uri="{BB962C8B-B14F-4D97-AF65-F5344CB8AC3E}">
        <p14:creationId xmlns:p14="http://schemas.microsoft.com/office/powerpoint/2010/main" val="24178352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a:t>
            </a:r>
            <a:r>
              <a:rPr lang="ja-JP" altLang="en-US" dirty="0"/>
              <a:t>２</a:t>
            </a:r>
            <a:r>
              <a:rPr lang="en-US" altLang="ja-JP" dirty="0"/>
              <a:t> </a:t>
            </a:r>
            <a:r>
              <a:rPr lang="ja-JP" altLang="en-US" dirty="0"/>
              <a:t>まずは動かしてみる</a:t>
            </a:r>
          </a:p>
        </p:txBody>
      </p:sp>
      <p:sp>
        <p:nvSpPr>
          <p:cNvPr id="28675" name="コンテンツ プレースホルダー 2"/>
          <p:cNvSpPr>
            <a:spLocks noGrp="1"/>
          </p:cNvSpPr>
          <p:nvPr>
            <p:ph idx="1"/>
          </p:nvPr>
        </p:nvSpPr>
        <p:spPr/>
        <p:txBody>
          <a:bodyPr>
            <a:normAutofit/>
          </a:bodyPr>
          <a:lstStyle/>
          <a:p>
            <a:r>
              <a:rPr lang="ja-JP" altLang="en-US" dirty="0"/>
              <a:t>計算させてみます。</a:t>
            </a:r>
            <a:endParaRPr lang="en-US" altLang="ja-JP" dirty="0"/>
          </a:p>
          <a:p>
            <a:pPr marL="457200" lvl="1" indent="0">
              <a:buNone/>
            </a:pPr>
            <a:endParaRPr lang="en-US" altLang="ja-JP" dirty="0"/>
          </a:p>
          <a:p>
            <a:pPr marL="457200" lvl="1" indent="0">
              <a:buNone/>
            </a:pPr>
            <a:endParaRPr lang="en-US" altLang="ja-JP" dirty="0"/>
          </a:p>
          <a:p>
            <a:pPr lvl="1"/>
            <a:r>
              <a:rPr lang="en-US" altLang="ja-JP" dirty="0"/>
              <a:t>Python</a:t>
            </a:r>
            <a:r>
              <a:rPr lang="ja-JP" altLang="en-US" dirty="0"/>
              <a:t>で使える算術演算子</a:t>
            </a:r>
            <a:endParaRPr lang="en-US" altLang="ja-JP" dirty="0"/>
          </a:p>
          <a:p>
            <a:endParaRPr lang="en-US" altLang="ja-JP" dirty="0"/>
          </a:p>
          <a:p>
            <a:endParaRPr lang="en-US" altLang="ja-JP" dirty="0"/>
          </a:p>
          <a:p>
            <a:endParaRPr lang="en-US" altLang="ja-JP" sz="2400" dirty="0"/>
          </a:p>
          <a:p>
            <a:pPr marL="457200" lvl="1" indent="0">
              <a:buNone/>
            </a:pPr>
            <a:endParaRPr lang="en-US" altLang="ja-JP" sz="2400" dirty="0"/>
          </a:p>
          <a:p>
            <a:pPr marL="457200" lvl="1" indent="0">
              <a:buNone/>
            </a:pPr>
            <a:endParaRPr lang="ja-JP" altLang="en-US" sz="2400"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31</a:t>
            </a:fld>
            <a:endParaRPr lang="en-US" altLang="ja-JP" dirty="0"/>
          </a:p>
        </p:txBody>
      </p:sp>
      <p:sp>
        <p:nvSpPr>
          <p:cNvPr id="9" name="テキスト ボックス 8"/>
          <p:cNvSpPr txBox="1"/>
          <p:nvPr/>
        </p:nvSpPr>
        <p:spPr>
          <a:xfrm>
            <a:off x="827584" y="1484784"/>
            <a:ext cx="6359749" cy="648072"/>
          </a:xfrm>
          <a:prstGeom prst="rect">
            <a:avLst/>
          </a:prstGeom>
          <a:noFill/>
          <a:ln>
            <a:solidFill>
              <a:srgbClr val="000000"/>
            </a:solidFill>
          </a:ln>
        </p:spPr>
        <p:txBody>
          <a:bodyPr wrap="square" rtlCol="0">
            <a:noAutofit/>
          </a:bodyPr>
          <a:lstStyle/>
          <a:p>
            <a:pPr>
              <a:lnSpc>
                <a:spcPct val="150000"/>
              </a:lnSpc>
            </a:pPr>
            <a:r>
              <a:rPr lang="en-US" altLang="ja-JP" dirty="0">
                <a:solidFill>
                  <a:srgbClr val="008000"/>
                </a:solidFill>
                <a:latin typeface="Consolas"/>
                <a:cs typeface="Consolas"/>
              </a:rPr>
              <a:t>print</a:t>
            </a:r>
            <a:r>
              <a:rPr lang="en-US" altLang="ja-JP" dirty="0">
                <a:solidFill>
                  <a:srgbClr val="000000"/>
                </a:solidFill>
                <a:latin typeface="Consolas"/>
                <a:cs typeface="Consolas"/>
              </a:rPr>
              <a:t>(</a:t>
            </a:r>
            <a:r>
              <a:rPr lang="ja-JP" altLang="en-US" dirty="0">
                <a:solidFill>
                  <a:srgbClr val="000000"/>
                </a:solidFill>
                <a:latin typeface="Consolas"/>
                <a:cs typeface="Consolas"/>
              </a:rPr>
              <a:t>　</a:t>
            </a:r>
            <a:r>
              <a:rPr lang="en-US" altLang="ja-JP" dirty="0">
                <a:solidFill>
                  <a:srgbClr val="000000"/>
                </a:solidFill>
                <a:latin typeface="Consolas"/>
                <a:cs typeface="Consolas"/>
              </a:rPr>
              <a:t>10</a:t>
            </a:r>
            <a:r>
              <a:rPr lang="ja-JP" altLang="en-US" dirty="0">
                <a:solidFill>
                  <a:srgbClr val="000000"/>
                </a:solidFill>
                <a:latin typeface="Consolas"/>
                <a:cs typeface="Consolas"/>
              </a:rPr>
              <a:t> </a:t>
            </a:r>
            <a:r>
              <a:rPr lang="en-US" altLang="ja-JP" dirty="0">
                <a:solidFill>
                  <a:srgbClr val="000000"/>
                </a:solidFill>
                <a:latin typeface="Consolas"/>
                <a:cs typeface="Consolas"/>
              </a:rPr>
              <a:t>+</a:t>
            </a:r>
            <a:r>
              <a:rPr lang="ja-JP" altLang="en-US" dirty="0">
                <a:solidFill>
                  <a:srgbClr val="000000"/>
                </a:solidFill>
                <a:latin typeface="Consolas"/>
                <a:cs typeface="Consolas"/>
              </a:rPr>
              <a:t> </a:t>
            </a:r>
            <a:r>
              <a:rPr lang="en-US" altLang="ja-JP" dirty="0">
                <a:solidFill>
                  <a:srgbClr val="000000"/>
                </a:solidFill>
                <a:latin typeface="Consolas"/>
                <a:cs typeface="Consolas"/>
              </a:rPr>
              <a:t>4</a:t>
            </a:r>
            <a:r>
              <a:rPr lang="ja-JP" altLang="en-US" dirty="0">
                <a:solidFill>
                  <a:srgbClr val="000000"/>
                </a:solidFill>
                <a:latin typeface="Consolas"/>
                <a:cs typeface="Consolas"/>
              </a:rPr>
              <a:t> </a:t>
            </a:r>
            <a:r>
              <a:rPr lang="en-US" altLang="ja-JP" dirty="0">
                <a:solidFill>
                  <a:srgbClr val="000000"/>
                </a:solidFill>
                <a:latin typeface="Consolas"/>
                <a:cs typeface="Consolas"/>
              </a:rPr>
              <a:t>)</a:t>
            </a:r>
          </a:p>
        </p:txBody>
      </p:sp>
      <p:graphicFrame>
        <p:nvGraphicFramePr>
          <p:cNvPr id="4" name="表 3"/>
          <p:cNvGraphicFramePr>
            <a:graphicFrameLocks noGrp="1"/>
          </p:cNvGraphicFramePr>
          <p:nvPr>
            <p:extLst>
              <p:ext uri="{D42A27DB-BD31-4B8C-83A1-F6EECF244321}">
                <p14:modId xmlns:p14="http://schemas.microsoft.com/office/powerpoint/2010/main" val="2809838910"/>
              </p:ext>
            </p:extLst>
          </p:nvPr>
        </p:nvGraphicFramePr>
        <p:xfrm>
          <a:off x="1187624" y="3212976"/>
          <a:ext cx="6096000" cy="2966720"/>
        </p:xfrm>
        <a:graphic>
          <a:graphicData uri="http://schemas.openxmlformats.org/drawingml/2006/table">
            <a:tbl>
              <a:tblPr firstRow="1" bandRow="1">
                <a:tableStyleId>{8A107856-5554-42FB-B03E-39F5DBC370BA}</a:tableStyleId>
              </a:tblPr>
              <a:tblGrid>
                <a:gridCol w="1152128">
                  <a:extLst>
                    <a:ext uri="{9D8B030D-6E8A-4147-A177-3AD203B41FA5}">
                      <a16:colId xmlns:a16="http://schemas.microsoft.com/office/drawing/2014/main" val="20000"/>
                    </a:ext>
                  </a:extLst>
                </a:gridCol>
                <a:gridCol w="2592288">
                  <a:extLst>
                    <a:ext uri="{9D8B030D-6E8A-4147-A177-3AD203B41FA5}">
                      <a16:colId xmlns:a16="http://schemas.microsoft.com/office/drawing/2014/main" val="20001"/>
                    </a:ext>
                  </a:extLst>
                </a:gridCol>
                <a:gridCol w="2351584">
                  <a:extLst>
                    <a:ext uri="{9D8B030D-6E8A-4147-A177-3AD203B41FA5}">
                      <a16:colId xmlns:a16="http://schemas.microsoft.com/office/drawing/2014/main" val="20002"/>
                    </a:ext>
                  </a:extLst>
                </a:gridCol>
              </a:tblGrid>
              <a:tr h="370840">
                <a:tc>
                  <a:txBody>
                    <a:bodyPr/>
                    <a:lstStyle/>
                    <a:p>
                      <a:r>
                        <a:rPr kumimoji="1" lang="ja-JP" altLang="en-US" dirty="0"/>
                        <a:t>演算子</a:t>
                      </a:r>
                    </a:p>
                  </a:txBody>
                  <a:tcPr/>
                </a:tc>
                <a:tc>
                  <a:txBody>
                    <a:bodyPr/>
                    <a:lstStyle/>
                    <a:p>
                      <a:r>
                        <a:rPr kumimoji="1" lang="ja-JP" altLang="en-US" dirty="0"/>
                        <a:t>意味</a:t>
                      </a:r>
                    </a:p>
                  </a:txBody>
                  <a:tcPr/>
                </a:tc>
                <a:tc>
                  <a:txBody>
                    <a:bodyPr/>
                    <a:lstStyle/>
                    <a:p>
                      <a:r>
                        <a:rPr kumimoji="1" lang="ja-JP" altLang="en-US" dirty="0"/>
                        <a:t>例</a:t>
                      </a:r>
                    </a:p>
                  </a:txBody>
                  <a:tcPr/>
                </a:tc>
                <a:extLst>
                  <a:ext uri="{0D108BD9-81ED-4DB2-BD59-A6C34878D82A}">
                    <a16:rowId xmlns:a16="http://schemas.microsoft.com/office/drawing/2014/main" val="10000"/>
                  </a:ext>
                </a:extLst>
              </a:tr>
              <a:tr h="370840">
                <a:tc>
                  <a:txBody>
                    <a:bodyPr/>
                    <a:lstStyle/>
                    <a:p>
                      <a:r>
                        <a:rPr kumimoji="1" lang="en-US" altLang="en-US" dirty="0"/>
                        <a:t>+</a:t>
                      </a:r>
                      <a:endParaRPr kumimoji="1" lang="ja-JP" altLang="en-US" dirty="0"/>
                    </a:p>
                  </a:txBody>
                  <a:tcPr/>
                </a:tc>
                <a:tc>
                  <a:txBody>
                    <a:bodyPr/>
                    <a:lstStyle/>
                    <a:p>
                      <a:r>
                        <a:rPr kumimoji="1" lang="ja-JP" altLang="en-US" dirty="0"/>
                        <a:t>加算</a:t>
                      </a:r>
                    </a:p>
                  </a:txBody>
                  <a:tcPr/>
                </a:tc>
                <a:tc>
                  <a:txBody>
                    <a:bodyPr/>
                    <a:lstStyle/>
                    <a:p>
                      <a:r>
                        <a:rPr kumimoji="1" lang="en-US" altLang="ja-JP" dirty="0"/>
                        <a:t>3+5 = 8</a:t>
                      </a:r>
                      <a:endParaRPr kumimoji="1" lang="ja-JP" altLang="en-US" dirty="0"/>
                    </a:p>
                  </a:txBody>
                  <a:tcPr/>
                </a:tc>
                <a:extLst>
                  <a:ext uri="{0D108BD9-81ED-4DB2-BD59-A6C34878D82A}">
                    <a16:rowId xmlns:a16="http://schemas.microsoft.com/office/drawing/2014/main" val="10001"/>
                  </a:ext>
                </a:extLst>
              </a:tr>
              <a:tr h="370840">
                <a:tc>
                  <a:txBody>
                    <a:bodyPr/>
                    <a:lstStyle/>
                    <a:p>
                      <a:r>
                        <a:rPr kumimoji="1" lang="en-US" altLang="ja-JP" dirty="0"/>
                        <a:t>-</a:t>
                      </a:r>
                      <a:endParaRPr kumimoji="1" lang="ja-JP" altLang="en-US" dirty="0"/>
                    </a:p>
                  </a:txBody>
                  <a:tcPr/>
                </a:tc>
                <a:tc>
                  <a:txBody>
                    <a:bodyPr/>
                    <a:lstStyle/>
                    <a:p>
                      <a:r>
                        <a:rPr kumimoji="1" lang="ja-JP" altLang="en-US" dirty="0"/>
                        <a:t>減算</a:t>
                      </a:r>
                    </a:p>
                  </a:txBody>
                  <a:tcPr/>
                </a:tc>
                <a:tc>
                  <a:txBody>
                    <a:bodyPr/>
                    <a:lstStyle/>
                    <a:p>
                      <a:r>
                        <a:rPr kumimoji="1" lang="en-US" altLang="ja-JP" dirty="0"/>
                        <a:t>10 </a:t>
                      </a:r>
                      <a:r>
                        <a:rPr kumimoji="1" lang="mr-IN" altLang="ja-JP" dirty="0"/>
                        <a:t>–</a:t>
                      </a:r>
                      <a:r>
                        <a:rPr kumimoji="1" lang="en-US" altLang="ja-JP" dirty="0"/>
                        <a:t> 4 = 6</a:t>
                      </a:r>
                      <a:endParaRPr kumimoji="1" lang="ja-JP" altLang="en-US" dirty="0"/>
                    </a:p>
                  </a:txBody>
                  <a:tcPr/>
                </a:tc>
                <a:extLst>
                  <a:ext uri="{0D108BD9-81ED-4DB2-BD59-A6C34878D82A}">
                    <a16:rowId xmlns:a16="http://schemas.microsoft.com/office/drawing/2014/main" val="10002"/>
                  </a:ext>
                </a:extLst>
              </a:tr>
              <a:tr h="370840">
                <a:tc>
                  <a:txBody>
                    <a:bodyPr/>
                    <a:lstStyle/>
                    <a:p>
                      <a:r>
                        <a:rPr kumimoji="1" lang="en-US" altLang="ja-JP" dirty="0"/>
                        <a:t>*</a:t>
                      </a:r>
                      <a:endParaRPr kumimoji="1" lang="ja-JP" altLang="en-US" dirty="0"/>
                    </a:p>
                  </a:txBody>
                  <a:tcPr/>
                </a:tc>
                <a:tc>
                  <a:txBody>
                    <a:bodyPr/>
                    <a:lstStyle/>
                    <a:p>
                      <a:r>
                        <a:rPr kumimoji="1" lang="ja-JP" altLang="en-US" dirty="0"/>
                        <a:t>乗算</a:t>
                      </a:r>
                    </a:p>
                  </a:txBody>
                  <a:tcPr/>
                </a:tc>
                <a:tc>
                  <a:txBody>
                    <a:bodyPr/>
                    <a:lstStyle/>
                    <a:p>
                      <a:r>
                        <a:rPr kumimoji="1" lang="en-US" altLang="ja-JP" dirty="0"/>
                        <a:t>10 * 4 = 40</a:t>
                      </a:r>
                      <a:endParaRPr kumimoji="1" lang="ja-JP" altLang="en-US" dirty="0"/>
                    </a:p>
                  </a:txBody>
                  <a:tcPr/>
                </a:tc>
                <a:extLst>
                  <a:ext uri="{0D108BD9-81ED-4DB2-BD59-A6C34878D82A}">
                    <a16:rowId xmlns:a16="http://schemas.microsoft.com/office/drawing/2014/main" val="10003"/>
                  </a:ext>
                </a:extLst>
              </a:tr>
              <a:tr h="370840">
                <a:tc>
                  <a:txBody>
                    <a:bodyPr/>
                    <a:lstStyle/>
                    <a:p>
                      <a:r>
                        <a:rPr kumimoji="1" lang="en-US" altLang="ja-JP" dirty="0"/>
                        <a:t>/</a:t>
                      </a:r>
                      <a:endParaRPr kumimoji="1" lang="ja-JP" altLang="en-US" dirty="0"/>
                    </a:p>
                  </a:txBody>
                  <a:tcPr/>
                </a:tc>
                <a:tc>
                  <a:txBody>
                    <a:bodyPr/>
                    <a:lstStyle/>
                    <a:p>
                      <a:r>
                        <a:rPr kumimoji="1" lang="ja-JP" altLang="en-US" dirty="0"/>
                        <a:t>除算</a:t>
                      </a:r>
                    </a:p>
                  </a:txBody>
                  <a:tcPr/>
                </a:tc>
                <a:tc>
                  <a:txBody>
                    <a:bodyPr/>
                    <a:lstStyle/>
                    <a:p>
                      <a:r>
                        <a:rPr kumimoji="1" lang="en-US" altLang="ja-JP" dirty="0"/>
                        <a:t>10 / 4 = 2.5</a:t>
                      </a:r>
                      <a:endParaRPr kumimoji="1" lang="ja-JP" altLang="en-US" dirty="0"/>
                    </a:p>
                  </a:txBody>
                  <a:tcPr/>
                </a:tc>
                <a:extLst>
                  <a:ext uri="{0D108BD9-81ED-4DB2-BD59-A6C34878D82A}">
                    <a16:rowId xmlns:a16="http://schemas.microsoft.com/office/drawing/2014/main" val="10004"/>
                  </a:ext>
                </a:extLst>
              </a:tr>
              <a:tr h="370840">
                <a:tc>
                  <a:txBody>
                    <a:bodyPr/>
                    <a:lstStyle/>
                    <a:p>
                      <a:r>
                        <a:rPr kumimoji="1" lang="en-US" altLang="ja-JP" dirty="0"/>
                        <a:t>//</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t>除算</a:t>
                      </a:r>
                      <a:r>
                        <a:rPr kumimoji="1" lang="en-US" altLang="ja-JP" dirty="0"/>
                        <a:t>(</a:t>
                      </a:r>
                      <a:r>
                        <a:rPr kumimoji="1" lang="ja-JP" altLang="en-US" dirty="0"/>
                        <a:t>小数点以下切捨）</a:t>
                      </a:r>
                    </a:p>
                  </a:txBody>
                  <a:tcPr/>
                </a:tc>
                <a:tc>
                  <a:txBody>
                    <a:bodyPr/>
                    <a:lstStyle/>
                    <a:p>
                      <a:r>
                        <a:rPr kumimoji="1" lang="en-US" altLang="ja-JP" dirty="0"/>
                        <a:t>10 // 4 = 2</a:t>
                      </a:r>
                      <a:endParaRPr kumimoji="1" lang="ja-JP" altLang="en-US" dirty="0"/>
                    </a:p>
                  </a:txBody>
                  <a:tcPr/>
                </a:tc>
                <a:extLst>
                  <a:ext uri="{0D108BD9-81ED-4DB2-BD59-A6C34878D82A}">
                    <a16:rowId xmlns:a16="http://schemas.microsoft.com/office/drawing/2014/main" val="10005"/>
                  </a:ext>
                </a:extLst>
              </a:tr>
              <a:tr h="370840">
                <a:tc>
                  <a:txBody>
                    <a:bodyPr/>
                    <a:lstStyle/>
                    <a:p>
                      <a:r>
                        <a:rPr kumimoji="1" lang="en-US" altLang="ja-JP" dirty="0"/>
                        <a:t>%</a:t>
                      </a:r>
                      <a:endParaRPr kumimoji="1" lang="ja-JP" altLang="en-US" dirty="0"/>
                    </a:p>
                  </a:txBody>
                  <a:tcPr/>
                </a:tc>
                <a:tc>
                  <a:txBody>
                    <a:bodyPr/>
                    <a:lstStyle/>
                    <a:p>
                      <a:r>
                        <a:rPr kumimoji="1" lang="ja-JP" altLang="en-US" dirty="0"/>
                        <a:t>剰余</a:t>
                      </a:r>
                    </a:p>
                  </a:txBody>
                  <a:tcPr/>
                </a:tc>
                <a:tc>
                  <a:txBody>
                    <a:bodyPr/>
                    <a:lstStyle/>
                    <a:p>
                      <a:r>
                        <a:rPr kumimoji="1" lang="en-US" altLang="ja-JP" dirty="0"/>
                        <a:t>10 % 3 = 1</a:t>
                      </a:r>
                      <a:endParaRPr kumimoji="1" lang="ja-JP" altLang="en-US" dirty="0"/>
                    </a:p>
                  </a:txBody>
                  <a:tcPr/>
                </a:tc>
                <a:extLst>
                  <a:ext uri="{0D108BD9-81ED-4DB2-BD59-A6C34878D82A}">
                    <a16:rowId xmlns:a16="http://schemas.microsoft.com/office/drawing/2014/main" val="10006"/>
                  </a:ext>
                </a:extLst>
              </a:tr>
              <a:tr h="370840">
                <a:tc>
                  <a:txBody>
                    <a:bodyPr/>
                    <a:lstStyle/>
                    <a:p>
                      <a:r>
                        <a:rPr kumimoji="1" lang="en-US" altLang="ja-JP" dirty="0"/>
                        <a:t>**</a:t>
                      </a:r>
                      <a:endParaRPr kumimoji="1" lang="ja-JP" altLang="en-US" dirty="0"/>
                    </a:p>
                  </a:txBody>
                  <a:tcPr/>
                </a:tc>
                <a:tc>
                  <a:txBody>
                    <a:bodyPr/>
                    <a:lstStyle/>
                    <a:p>
                      <a:r>
                        <a:rPr kumimoji="1" lang="ja-JP" altLang="en-US" dirty="0"/>
                        <a:t>累乗</a:t>
                      </a:r>
                    </a:p>
                  </a:txBody>
                  <a:tcPr/>
                </a:tc>
                <a:tc>
                  <a:txBody>
                    <a:bodyPr/>
                    <a:lstStyle/>
                    <a:p>
                      <a:r>
                        <a:rPr kumimoji="1" lang="en-US" altLang="ja-JP" dirty="0"/>
                        <a:t>10 ** 3 = 1000</a:t>
                      </a:r>
                      <a:endParaRPr kumimoji="1" lang="ja-JP" altLang="en-US" dirty="0"/>
                    </a:p>
                  </a:txBody>
                  <a:tcPr/>
                </a:tc>
                <a:extLst>
                  <a:ext uri="{0D108BD9-81ED-4DB2-BD59-A6C34878D82A}">
                    <a16:rowId xmlns:a16="http://schemas.microsoft.com/office/drawing/2014/main" val="10007"/>
                  </a:ext>
                </a:extLst>
              </a:tr>
            </a:tbl>
          </a:graphicData>
        </a:graphic>
      </p:graphicFrame>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2708303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a:t>
            </a:r>
            <a:r>
              <a:rPr lang="ja-JP" altLang="en-US" dirty="0"/>
              <a:t>２</a:t>
            </a:r>
            <a:r>
              <a:rPr lang="en-US" altLang="ja-JP" dirty="0"/>
              <a:t> </a:t>
            </a:r>
            <a:r>
              <a:rPr lang="ja-JP" altLang="en-US" dirty="0"/>
              <a:t>まずは動かしてみる</a:t>
            </a:r>
          </a:p>
        </p:txBody>
      </p:sp>
      <p:sp>
        <p:nvSpPr>
          <p:cNvPr id="28675" name="コンテンツ プレースホルダー 2"/>
          <p:cNvSpPr>
            <a:spLocks noGrp="1"/>
          </p:cNvSpPr>
          <p:nvPr>
            <p:ph idx="1"/>
          </p:nvPr>
        </p:nvSpPr>
        <p:spPr/>
        <p:txBody>
          <a:bodyPr>
            <a:normAutofit/>
          </a:bodyPr>
          <a:lstStyle/>
          <a:p>
            <a:r>
              <a:rPr lang="ja-JP" altLang="en-US" dirty="0"/>
              <a:t>変数</a:t>
            </a:r>
            <a:endParaRPr lang="en-US" altLang="ja-JP" dirty="0"/>
          </a:p>
          <a:p>
            <a:pPr lvl="1"/>
            <a:r>
              <a:rPr lang="ja-JP" altLang="en-US" dirty="0"/>
              <a:t>変数を使用する時は、データ型は意識する必要はありません。</a:t>
            </a:r>
            <a:r>
              <a:rPr lang="en-US" altLang="ja-JP" dirty="0"/>
              <a:t>Python</a:t>
            </a:r>
            <a:r>
              <a:rPr lang="ja-JP" altLang="en-US" dirty="0"/>
              <a:t>は変数のデータ型を明示的に指定しない「動的型付言語」になります。</a:t>
            </a:r>
            <a:endParaRPr lang="en-US" altLang="ja-JP" dirty="0"/>
          </a:p>
          <a:p>
            <a:pPr marL="457200" lvl="1" indent="0">
              <a:buNone/>
            </a:pPr>
            <a:endParaRPr lang="en-US" altLang="ja-JP" dirty="0"/>
          </a:p>
          <a:p>
            <a:pPr marL="457200" lvl="1" indent="0">
              <a:buNone/>
            </a:pPr>
            <a:endParaRPr lang="en-US" altLang="ja-JP" dirty="0"/>
          </a:p>
          <a:p>
            <a:pPr lvl="1"/>
            <a:endParaRPr lang="en-US" altLang="ja-JP" dirty="0"/>
          </a:p>
          <a:p>
            <a:pPr marL="457200" lvl="1" indent="0">
              <a:buNone/>
            </a:pPr>
            <a:endParaRPr lang="en-US" altLang="ja-JP" dirty="0"/>
          </a:p>
          <a:p>
            <a:endParaRPr lang="en-US" altLang="ja-JP" dirty="0"/>
          </a:p>
          <a:p>
            <a:endParaRPr lang="en-US" altLang="ja-JP" dirty="0"/>
          </a:p>
          <a:p>
            <a:endParaRPr lang="en-US" altLang="ja-JP" sz="2400" dirty="0"/>
          </a:p>
          <a:p>
            <a:pPr marL="457200" lvl="1" indent="0">
              <a:buNone/>
            </a:pPr>
            <a:endParaRPr lang="en-US" altLang="ja-JP" sz="2400" dirty="0"/>
          </a:p>
          <a:p>
            <a:pPr marL="457200" lvl="1" indent="0">
              <a:buNone/>
            </a:pPr>
            <a:endParaRPr lang="ja-JP" altLang="en-US" sz="2400"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32</a:t>
            </a:fld>
            <a:endParaRPr lang="en-US" altLang="ja-JP" dirty="0"/>
          </a:p>
        </p:txBody>
      </p:sp>
      <p:sp>
        <p:nvSpPr>
          <p:cNvPr id="7" name="テキスト ボックス 6"/>
          <p:cNvSpPr txBox="1"/>
          <p:nvPr/>
        </p:nvSpPr>
        <p:spPr>
          <a:xfrm>
            <a:off x="971600" y="3352649"/>
            <a:ext cx="7632848" cy="1800200"/>
          </a:xfrm>
          <a:prstGeom prst="rect">
            <a:avLst/>
          </a:prstGeom>
          <a:noFill/>
          <a:ln>
            <a:solidFill>
              <a:srgbClr val="000000"/>
            </a:solidFill>
          </a:ln>
        </p:spPr>
        <p:txBody>
          <a:bodyPr wrap="square" rtlCol="0">
            <a:noAutofit/>
          </a:bodyPr>
          <a:lstStyle/>
          <a:p>
            <a:pPr>
              <a:lnSpc>
                <a:spcPct val="150000"/>
              </a:lnSpc>
            </a:pPr>
            <a:r>
              <a:rPr lang="mr-IN" altLang="ja-JP" sz="1600" dirty="0">
                <a:solidFill>
                  <a:srgbClr val="000000"/>
                </a:solidFill>
                <a:latin typeface="Consolas"/>
                <a:cs typeface="Consolas"/>
              </a:rPr>
              <a:t>num1 = 10</a:t>
            </a:r>
          </a:p>
          <a:p>
            <a:pPr>
              <a:lnSpc>
                <a:spcPct val="150000"/>
              </a:lnSpc>
            </a:pPr>
            <a:r>
              <a:rPr lang="mr-IN" altLang="ja-JP" sz="1600" dirty="0">
                <a:solidFill>
                  <a:srgbClr val="000000"/>
                </a:solidFill>
                <a:latin typeface="Consolas"/>
                <a:cs typeface="Consolas"/>
              </a:rPr>
              <a:t>num2 = 20</a:t>
            </a:r>
          </a:p>
          <a:p>
            <a:pPr>
              <a:lnSpc>
                <a:spcPct val="150000"/>
              </a:lnSpc>
            </a:pPr>
            <a:r>
              <a:rPr lang="mr-IN" altLang="ja-JP" sz="1600" dirty="0">
                <a:solidFill>
                  <a:srgbClr val="000000"/>
                </a:solidFill>
                <a:latin typeface="Consolas"/>
                <a:cs typeface="Consolas"/>
              </a:rPr>
              <a:t>num3 = num1 + num2</a:t>
            </a:r>
          </a:p>
          <a:p>
            <a:pPr>
              <a:lnSpc>
                <a:spcPct val="150000"/>
              </a:lnSpc>
            </a:pPr>
            <a:r>
              <a:rPr lang="mr-IN" altLang="ja-JP" sz="1600" dirty="0">
                <a:solidFill>
                  <a:srgbClr val="008000"/>
                </a:solidFill>
                <a:latin typeface="Consolas"/>
                <a:cs typeface="Consolas"/>
              </a:rPr>
              <a:t>print</a:t>
            </a:r>
            <a:r>
              <a:rPr lang="mr-IN" altLang="ja-JP" sz="1600" dirty="0">
                <a:solidFill>
                  <a:srgbClr val="000000"/>
                </a:solidFill>
                <a:latin typeface="Consolas"/>
                <a:cs typeface="Consolas"/>
              </a:rPr>
              <a:t>( num3 )</a:t>
            </a:r>
            <a:endParaRPr lang="en-US" altLang="ja-JP" dirty="0">
              <a:solidFill>
                <a:srgbClr val="000000"/>
              </a:solidFill>
              <a:latin typeface="Consolas"/>
              <a:cs typeface="Consolas"/>
            </a:endParaRPr>
          </a:p>
        </p:txBody>
      </p:sp>
      <p:sp>
        <p:nvSpPr>
          <p:cNvPr id="4" name="フッター プレースホルダー 3"/>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9190584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a:t>
            </a:r>
            <a:r>
              <a:rPr lang="ja-JP" altLang="en-US" dirty="0"/>
              <a:t>２</a:t>
            </a:r>
            <a:r>
              <a:rPr lang="en-US" altLang="ja-JP" dirty="0"/>
              <a:t> </a:t>
            </a:r>
            <a:r>
              <a:rPr lang="ja-JP" altLang="en-US" dirty="0"/>
              <a:t>まずは動かしてみる</a:t>
            </a:r>
          </a:p>
        </p:txBody>
      </p:sp>
      <p:sp>
        <p:nvSpPr>
          <p:cNvPr id="28675" name="コンテンツ プレースホルダー 2"/>
          <p:cNvSpPr>
            <a:spLocks noGrp="1"/>
          </p:cNvSpPr>
          <p:nvPr>
            <p:ph idx="1"/>
          </p:nvPr>
        </p:nvSpPr>
        <p:spPr/>
        <p:txBody>
          <a:bodyPr>
            <a:normAutofit/>
          </a:bodyPr>
          <a:lstStyle/>
          <a:p>
            <a:r>
              <a:rPr lang="ja-JP" altLang="en-US" dirty="0"/>
              <a:t>P</a:t>
            </a:r>
            <a:r>
              <a:rPr lang="en-US" altLang="ja-JP" dirty="0" err="1"/>
              <a:t>ython</a:t>
            </a:r>
            <a:r>
              <a:rPr lang="ja-JP" altLang="en-US" dirty="0"/>
              <a:t>の基本的なデータ型</a:t>
            </a:r>
            <a:endParaRPr lang="en-US" altLang="ja-JP" dirty="0"/>
          </a:p>
          <a:p>
            <a:pPr marL="457200" lvl="1" indent="0">
              <a:buNone/>
            </a:pPr>
            <a:endParaRPr lang="en-US" altLang="ja-JP" dirty="0"/>
          </a:p>
          <a:p>
            <a:pPr lvl="1"/>
            <a:endParaRPr lang="en-US" altLang="ja-JP" dirty="0"/>
          </a:p>
          <a:p>
            <a:pPr marL="457200" lvl="1" indent="0">
              <a:buNone/>
            </a:pPr>
            <a:endParaRPr lang="en-US" altLang="ja-JP" dirty="0"/>
          </a:p>
          <a:p>
            <a:pPr marL="0" indent="0">
              <a:buNone/>
            </a:pPr>
            <a:endParaRPr lang="en-US" altLang="ja-JP" dirty="0"/>
          </a:p>
          <a:p>
            <a:endParaRPr lang="en-US" altLang="ja-JP" dirty="0"/>
          </a:p>
          <a:p>
            <a:endParaRPr lang="en-US" altLang="ja-JP" sz="2400" dirty="0"/>
          </a:p>
          <a:p>
            <a:pPr marL="457200" lvl="1" indent="0">
              <a:buNone/>
            </a:pPr>
            <a:endParaRPr lang="en-US" altLang="ja-JP" sz="2400" dirty="0"/>
          </a:p>
          <a:p>
            <a:pPr marL="457200" lvl="1" indent="0">
              <a:buNone/>
            </a:pPr>
            <a:endParaRPr lang="ja-JP" altLang="en-US" sz="2400"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33</a:t>
            </a:fld>
            <a:endParaRPr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2427046057"/>
              </p:ext>
            </p:extLst>
          </p:nvPr>
        </p:nvGraphicFramePr>
        <p:xfrm>
          <a:off x="1187624" y="2132856"/>
          <a:ext cx="6096000" cy="1483360"/>
        </p:xfrm>
        <a:graphic>
          <a:graphicData uri="http://schemas.openxmlformats.org/drawingml/2006/table">
            <a:tbl>
              <a:tblPr firstRow="1" bandRow="1">
                <a:tableStyleId>{8A107856-5554-42FB-B03E-39F5DBC370BA}</a:tableStyleId>
              </a:tblPr>
              <a:tblGrid>
                <a:gridCol w="1152128">
                  <a:extLst>
                    <a:ext uri="{9D8B030D-6E8A-4147-A177-3AD203B41FA5}">
                      <a16:colId xmlns:a16="http://schemas.microsoft.com/office/drawing/2014/main" val="20000"/>
                    </a:ext>
                  </a:extLst>
                </a:gridCol>
                <a:gridCol w="2592288">
                  <a:extLst>
                    <a:ext uri="{9D8B030D-6E8A-4147-A177-3AD203B41FA5}">
                      <a16:colId xmlns:a16="http://schemas.microsoft.com/office/drawing/2014/main" val="20001"/>
                    </a:ext>
                  </a:extLst>
                </a:gridCol>
                <a:gridCol w="2351584">
                  <a:extLst>
                    <a:ext uri="{9D8B030D-6E8A-4147-A177-3AD203B41FA5}">
                      <a16:colId xmlns:a16="http://schemas.microsoft.com/office/drawing/2014/main" val="20002"/>
                    </a:ext>
                  </a:extLst>
                </a:gridCol>
              </a:tblGrid>
              <a:tr h="370840">
                <a:tc>
                  <a:txBody>
                    <a:bodyPr/>
                    <a:lstStyle/>
                    <a:p>
                      <a:r>
                        <a:rPr kumimoji="1" lang="ja-JP" altLang="en-US" dirty="0"/>
                        <a:t>データ型</a:t>
                      </a:r>
                    </a:p>
                  </a:txBody>
                  <a:tcPr/>
                </a:tc>
                <a:tc>
                  <a:txBody>
                    <a:bodyPr/>
                    <a:lstStyle/>
                    <a:p>
                      <a:r>
                        <a:rPr kumimoji="1" lang="ja-JP" altLang="en-US" dirty="0"/>
                        <a:t>意味</a:t>
                      </a:r>
                    </a:p>
                  </a:txBody>
                  <a:tcPr/>
                </a:tc>
                <a:tc>
                  <a:txBody>
                    <a:bodyPr/>
                    <a:lstStyle/>
                    <a:p>
                      <a:r>
                        <a:rPr kumimoji="1" lang="ja-JP" altLang="en-US" dirty="0"/>
                        <a:t>例</a:t>
                      </a:r>
                    </a:p>
                  </a:txBody>
                  <a:tcPr/>
                </a:tc>
                <a:extLst>
                  <a:ext uri="{0D108BD9-81ED-4DB2-BD59-A6C34878D82A}">
                    <a16:rowId xmlns:a16="http://schemas.microsoft.com/office/drawing/2014/main" val="10000"/>
                  </a:ext>
                </a:extLst>
              </a:tr>
              <a:tr h="370840">
                <a:tc>
                  <a:txBody>
                    <a:bodyPr/>
                    <a:lstStyle/>
                    <a:p>
                      <a:r>
                        <a:rPr kumimoji="1" lang="en-US" altLang="en-US" dirty="0" err="1"/>
                        <a:t>int</a:t>
                      </a:r>
                      <a:endParaRPr kumimoji="1" lang="ja-JP" altLang="en-US" dirty="0"/>
                    </a:p>
                  </a:txBody>
                  <a:tcPr/>
                </a:tc>
                <a:tc>
                  <a:txBody>
                    <a:bodyPr/>
                    <a:lstStyle/>
                    <a:p>
                      <a:r>
                        <a:rPr kumimoji="1" lang="ja-JP" altLang="en-US" dirty="0"/>
                        <a:t>整数</a:t>
                      </a:r>
                    </a:p>
                  </a:txBody>
                  <a:tcPr/>
                </a:tc>
                <a:tc>
                  <a:txBody>
                    <a:bodyPr/>
                    <a:lstStyle/>
                    <a:p>
                      <a:r>
                        <a:rPr kumimoji="1" lang="en-US" altLang="ja-JP" dirty="0"/>
                        <a:t>-2,0,10</a:t>
                      </a:r>
                      <a:endParaRPr kumimoji="1" lang="ja-JP" altLang="en-US" dirty="0"/>
                    </a:p>
                  </a:txBody>
                  <a:tcPr/>
                </a:tc>
                <a:extLst>
                  <a:ext uri="{0D108BD9-81ED-4DB2-BD59-A6C34878D82A}">
                    <a16:rowId xmlns:a16="http://schemas.microsoft.com/office/drawing/2014/main" val="10001"/>
                  </a:ext>
                </a:extLst>
              </a:tr>
              <a:tr h="370840">
                <a:tc>
                  <a:txBody>
                    <a:bodyPr/>
                    <a:lstStyle/>
                    <a:p>
                      <a:r>
                        <a:rPr kumimoji="1" lang="en-US" altLang="ja-JP" dirty="0"/>
                        <a:t>float</a:t>
                      </a:r>
                      <a:endParaRPr kumimoji="1" lang="ja-JP" altLang="en-US" dirty="0"/>
                    </a:p>
                  </a:txBody>
                  <a:tcPr/>
                </a:tc>
                <a:tc>
                  <a:txBody>
                    <a:bodyPr/>
                    <a:lstStyle/>
                    <a:p>
                      <a:r>
                        <a:rPr kumimoji="1" lang="ja-JP" altLang="en-US" dirty="0"/>
                        <a:t>浮動小数点数</a:t>
                      </a:r>
                    </a:p>
                  </a:txBody>
                  <a:tcPr/>
                </a:tc>
                <a:tc>
                  <a:txBody>
                    <a:bodyPr/>
                    <a:lstStyle/>
                    <a:p>
                      <a:r>
                        <a:rPr kumimoji="1" lang="en-US" altLang="ja-JP" dirty="0"/>
                        <a:t>-1.25, 0.0 , 1.2E2</a:t>
                      </a:r>
                      <a:endParaRPr kumimoji="1" lang="ja-JP" altLang="en-US" dirty="0"/>
                    </a:p>
                  </a:txBody>
                  <a:tcPr/>
                </a:tc>
                <a:extLst>
                  <a:ext uri="{0D108BD9-81ED-4DB2-BD59-A6C34878D82A}">
                    <a16:rowId xmlns:a16="http://schemas.microsoft.com/office/drawing/2014/main" val="10002"/>
                  </a:ext>
                </a:extLst>
              </a:tr>
              <a:tr h="370840">
                <a:tc>
                  <a:txBody>
                    <a:bodyPr/>
                    <a:lstStyle/>
                    <a:p>
                      <a:r>
                        <a:rPr kumimoji="1" lang="en-US" altLang="ja-JP" dirty="0" err="1"/>
                        <a:t>str</a:t>
                      </a:r>
                      <a:endParaRPr kumimoji="1" lang="ja-JP" altLang="en-US" dirty="0"/>
                    </a:p>
                  </a:txBody>
                  <a:tcPr/>
                </a:tc>
                <a:tc>
                  <a:txBody>
                    <a:bodyPr/>
                    <a:lstStyle/>
                    <a:p>
                      <a:r>
                        <a:rPr kumimoji="1" lang="ja-JP" altLang="en-US" dirty="0"/>
                        <a:t>文字列</a:t>
                      </a:r>
                    </a:p>
                  </a:txBody>
                  <a:tcPr/>
                </a:tc>
                <a:tc>
                  <a:txBody>
                    <a:bodyPr/>
                    <a:lstStyle/>
                    <a:p>
                      <a:r>
                        <a:rPr kumimoji="1" lang="en-US" altLang="ja-JP" dirty="0"/>
                        <a:t>‘apple’,’orange’</a:t>
                      </a:r>
                      <a:endParaRPr kumimoji="1" lang="ja-JP" altLang="en-US" dirty="0"/>
                    </a:p>
                  </a:txBody>
                  <a:tcPr/>
                </a:tc>
                <a:extLst>
                  <a:ext uri="{0D108BD9-81ED-4DB2-BD59-A6C34878D82A}">
                    <a16:rowId xmlns:a16="http://schemas.microsoft.com/office/drawing/2014/main" val="10003"/>
                  </a:ext>
                </a:extLst>
              </a:tr>
            </a:tbl>
          </a:graphicData>
        </a:graphic>
      </p:graphicFrame>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2110844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a:t>
            </a:r>
            <a:r>
              <a:rPr lang="ja-JP" altLang="en-US" dirty="0"/>
              <a:t>２</a:t>
            </a:r>
            <a:r>
              <a:rPr lang="en-US" altLang="ja-JP" dirty="0"/>
              <a:t> </a:t>
            </a:r>
            <a:r>
              <a:rPr lang="ja-JP" altLang="en-US" dirty="0"/>
              <a:t>まずは動かしてみる</a:t>
            </a:r>
          </a:p>
        </p:txBody>
      </p:sp>
      <p:sp>
        <p:nvSpPr>
          <p:cNvPr id="28675" name="コンテンツ プレースホルダー 2"/>
          <p:cNvSpPr>
            <a:spLocks noGrp="1"/>
          </p:cNvSpPr>
          <p:nvPr>
            <p:ph idx="1"/>
          </p:nvPr>
        </p:nvSpPr>
        <p:spPr/>
        <p:txBody>
          <a:bodyPr>
            <a:normAutofit/>
          </a:bodyPr>
          <a:lstStyle/>
          <a:p>
            <a:r>
              <a:rPr lang="ja-JP" altLang="en-US" dirty="0"/>
              <a:t>キーボード入力を受け付ける</a:t>
            </a:r>
            <a:endParaRPr lang="en-US" altLang="ja-JP" dirty="0"/>
          </a:p>
          <a:p>
            <a:pPr lvl="1"/>
            <a:r>
              <a:rPr lang="en-US" altLang="ja-JP" dirty="0"/>
              <a:t>input</a:t>
            </a:r>
            <a:r>
              <a:rPr lang="ja-JP" altLang="en-US" dirty="0"/>
              <a:t>関数を使えば簡単に実現できます。</a:t>
            </a:r>
            <a:endParaRPr lang="en-US" altLang="ja-JP" dirty="0"/>
          </a:p>
          <a:p>
            <a:pPr marL="457200" lvl="1" indent="0">
              <a:buNone/>
            </a:pPr>
            <a:endParaRPr lang="en-US" altLang="ja-JP" dirty="0"/>
          </a:p>
          <a:p>
            <a:pPr lvl="1"/>
            <a:endParaRPr lang="en-US" altLang="ja-JP" dirty="0"/>
          </a:p>
          <a:p>
            <a:pPr marL="457200" lvl="1" indent="0">
              <a:buNone/>
            </a:pPr>
            <a:endParaRPr lang="en-US" altLang="ja-JP" dirty="0"/>
          </a:p>
          <a:p>
            <a:pPr marL="0" indent="0">
              <a:buNone/>
            </a:pPr>
            <a:endParaRPr lang="en-US" altLang="ja-JP" dirty="0"/>
          </a:p>
          <a:p>
            <a:endParaRPr lang="en-US" altLang="ja-JP" dirty="0"/>
          </a:p>
          <a:p>
            <a:endParaRPr lang="en-US" altLang="ja-JP" sz="2400" dirty="0"/>
          </a:p>
          <a:p>
            <a:pPr marL="457200" lvl="1" indent="0">
              <a:buNone/>
            </a:pPr>
            <a:endParaRPr lang="en-US" altLang="ja-JP" sz="2400" dirty="0"/>
          </a:p>
          <a:p>
            <a:pPr marL="457200" lvl="1" indent="0">
              <a:buNone/>
            </a:pPr>
            <a:endParaRPr lang="ja-JP" altLang="en-US" sz="2400"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34</a:t>
            </a:fld>
            <a:endParaRPr lang="en-US" altLang="ja-JP" dirty="0"/>
          </a:p>
        </p:txBody>
      </p:sp>
      <p:sp>
        <p:nvSpPr>
          <p:cNvPr id="6" name="テキスト ボックス 5"/>
          <p:cNvSpPr txBox="1"/>
          <p:nvPr/>
        </p:nvSpPr>
        <p:spPr>
          <a:xfrm>
            <a:off x="611560" y="2420888"/>
            <a:ext cx="7632848" cy="1584176"/>
          </a:xfrm>
          <a:prstGeom prst="rect">
            <a:avLst/>
          </a:prstGeom>
          <a:noFill/>
          <a:ln>
            <a:solidFill>
              <a:srgbClr val="000000"/>
            </a:solidFill>
          </a:ln>
        </p:spPr>
        <p:txBody>
          <a:bodyPr wrap="square" rtlCol="0">
            <a:noAutofit/>
          </a:bodyPr>
          <a:lstStyle/>
          <a:p>
            <a:pPr>
              <a:lnSpc>
                <a:spcPct val="150000"/>
              </a:lnSpc>
            </a:pPr>
            <a:r>
              <a:rPr lang="en-US" altLang="ja-JP" sz="1600" dirty="0">
                <a:solidFill>
                  <a:srgbClr val="000000"/>
                </a:solidFill>
                <a:latin typeface="Consolas"/>
                <a:cs typeface="Consolas"/>
              </a:rPr>
              <a:t>your_name = </a:t>
            </a:r>
            <a:r>
              <a:rPr lang="en-US" altLang="ja-JP" sz="1600" dirty="0">
                <a:solidFill>
                  <a:srgbClr val="008000"/>
                </a:solidFill>
                <a:latin typeface="Consolas"/>
                <a:cs typeface="Consolas"/>
              </a:rPr>
              <a:t>input</a:t>
            </a:r>
            <a:r>
              <a:rPr lang="en-US" altLang="ja-JP" sz="1600" dirty="0">
                <a:solidFill>
                  <a:srgbClr val="000000"/>
                </a:solidFill>
                <a:latin typeface="Consolas"/>
                <a:cs typeface="Consolas"/>
              </a:rPr>
              <a:t>(</a:t>
            </a:r>
            <a:r>
              <a:rPr lang="en-US" altLang="ja-JP" sz="1600" dirty="0">
                <a:solidFill>
                  <a:srgbClr val="800000"/>
                </a:solidFill>
                <a:latin typeface="Consolas"/>
                <a:cs typeface="Consolas"/>
              </a:rPr>
              <a:t>'input your name'</a:t>
            </a:r>
            <a:r>
              <a:rPr lang="en-US" altLang="ja-JP" sz="1600" dirty="0">
                <a:solidFill>
                  <a:srgbClr val="000000"/>
                </a:solidFill>
                <a:latin typeface="Consolas"/>
                <a:cs typeface="Consolas"/>
              </a:rPr>
              <a:t>)</a:t>
            </a:r>
          </a:p>
          <a:p>
            <a:pPr>
              <a:lnSpc>
                <a:spcPct val="150000"/>
              </a:lnSpc>
            </a:pPr>
            <a:endParaRPr lang="en-US" altLang="ja-JP" sz="1600" dirty="0">
              <a:solidFill>
                <a:srgbClr val="000000"/>
              </a:solidFill>
              <a:latin typeface="Consolas"/>
              <a:cs typeface="Consolas"/>
            </a:endParaRPr>
          </a:p>
          <a:p>
            <a:pPr>
              <a:lnSpc>
                <a:spcPct val="150000"/>
              </a:lnSpc>
            </a:pPr>
            <a:r>
              <a:rPr lang="en-US" altLang="ja-JP" sz="1600" dirty="0">
                <a:solidFill>
                  <a:srgbClr val="008000"/>
                </a:solidFill>
                <a:latin typeface="Consolas"/>
                <a:cs typeface="Consolas"/>
              </a:rPr>
              <a:t>print</a:t>
            </a:r>
            <a:r>
              <a:rPr lang="en-US" altLang="ja-JP" sz="1600" dirty="0">
                <a:solidFill>
                  <a:srgbClr val="000000"/>
                </a:solidFill>
                <a:latin typeface="Consolas"/>
                <a:cs typeface="Consolas"/>
              </a:rPr>
              <a:t>('Hello ' + your_name)</a:t>
            </a:r>
            <a:endParaRPr lang="en-US" altLang="ja-JP" dirty="0">
              <a:solidFill>
                <a:srgbClr val="000000"/>
              </a:solidFill>
              <a:latin typeface="Consolas"/>
              <a:cs typeface="Consolas"/>
            </a:endParaRPr>
          </a:p>
        </p:txBody>
      </p:sp>
      <p:sp>
        <p:nvSpPr>
          <p:cNvPr id="4" name="フッター プレースホルダー 3"/>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3805373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3</a:t>
            </a:r>
            <a:r>
              <a:rPr lang="en-US" altLang="ja-JP" dirty="0"/>
              <a:t>. Python</a:t>
            </a:r>
            <a:r>
              <a:rPr lang="ja-JP" altLang="en-US" dirty="0"/>
              <a:t>の基本文法</a:t>
            </a:r>
            <a:endParaRPr kumimoji="1" lang="ja-JP" altLang="en-US" dirty="0"/>
          </a:p>
        </p:txBody>
      </p:sp>
      <p:sp>
        <p:nvSpPr>
          <p:cNvPr id="3" name="コンテンツ プレースホルダー 2"/>
          <p:cNvSpPr>
            <a:spLocks noGrp="1"/>
          </p:cNvSpPr>
          <p:nvPr>
            <p:ph idx="1"/>
          </p:nvPr>
        </p:nvSpPr>
        <p:spPr/>
        <p:txBody>
          <a:bodyPr/>
          <a:lstStyle/>
          <a:p>
            <a:r>
              <a:rPr lang="ja-JP" altLang="en-US" dirty="0"/>
              <a:t>概要</a:t>
            </a:r>
            <a:endParaRPr lang="en-US" altLang="ja-JP" dirty="0"/>
          </a:p>
          <a:p>
            <a:pPr lvl="1"/>
            <a:r>
              <a:rPr lang="en-US" altLang="ja-JP" dirty="0"/>
              <a:t>Python</a:t>
            </a:r>
            <a:r>
              <a:rPr lang="ja-JP" altLang="en-US" dirty="0"/>
              <a:t>の基本文法を学びます。</a:t>
            </a:r>
            <a:endParaRPr lang="en-US" altLang="ja-JP" dirty="0"/>
          </a:p>
          <a:p>
            <a:r>
              <a:rPr lang="ja-JP" altLang="en-US" dirty="0"/>
              <a:t>学習内容</a:t>
            </a:r>
            <a:endParaRPr lang="en-US" altLang="ja-JP" dirty="0"/>
          </a:p>
          <a:p>
            <a:pPr lvl="1"/>
            <a:r>
              <a:rPr lang="en-US" altLang="ja-JP" dirty="0"/>
              <a:t>3.1</a:t>
            </a:r>
            <a:r>
              <a:rPr lang="ja-JP" altLang="ja-JP" dirty="0"/>
              <a:t> </a:t>
            </a:r>
            <a:r>
              <a:rPr lang="ja-JP" altLang="en-US" dirty="0"/>
              <a:t>コメント</a:t>
            </a:r>
            <a:endParaRPr lang="en-US" altLang="ja-JP" dirty="0"/>
          </a:p>
          <a:p>
            <a:pPr lvl="1"/>
            <a:r>
              <a:rPr lang="en-US" altLang="ja-JP" dirty="0"/>
              <a:t>3.2 </a:t>
            </a:r>
            <a:r>
              <a:rPr lang="ja-JP" altLang="en-US" dirty="0"/>
              <a:t>インデント</a:t>
            </a:r>
            <a:endParaRPr lang="en-US" altLang="ja-JP" dirty="0"/>
          </a:p>
          <a:p>
            <a:pPr lvl="1"/>
            <a:r>
              <a:rPr lang="en-US" altLang="ja-JP" dirty="0"/>
              <a:t>3.3 </a:t>
            </a:r>
            <a:r>
              <a:rPr lang="ja-JP" altLang="en-US" dirty="0"/>
              <a:t>変数</a:t>
            </a:r>
            <a:endParaRPr lang="en-US" altLang="ja-JP" dirty="0"/>
          </a:p>
          <a:p>
            <a:pPr lvl="1"/>
            <a:r>
              <a:rPr lang="en-US" altLang="ja-JP" dirty="0"/>
              <a:t>3.4 </a:t>
            </a:r>
            <a:r>
              <a:rPr lang="ja-JP" altLang="en-US" dirty="0"/>
              <a:t>データ型</a:t>
            </a:r>
            <a:endParaRPr lang="en-US" altLang="ja-JP" dirty="0"/>
          </a:p>
          <a:p>
            <a:pPr lvl="1"/>
            <a:r>
              <a:rPr lang="en-US" altLang="ja-JP" dirty="0"/>
              <a:t>3.5 </a:t>
            </a:r>
            <a:r>
              <a:rPr lang="ja-JP" altLang="en-US" dirty="0"/>
              <a:t>リテラル</a:t>
            </a:r>
            <a:endParaRPr lang="en-US" altLang="ja-JP" dirty="0"/>
          </a:p>
          <a:p>
            <a:pPr lvl="1"/>
            <a:r>
              <a:rPr lang="en-US" altLang="ja-JP" dirty="0"/>
              <a:t>3.6 </a:t>
            </a:r>
            <a:r>
              <a:rPr lang="ja-JP" altLang="en-US" dirty="0"/>
              <a:t>文字列</a:t>
            </a:r>
            <a:endParaRPr lang="en-US" altLang="ja-JP"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35</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39169131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3.1</a:t>
            </a:r>
            <a:r>
              <a:rPr lang="ja-JP" altLang="ja-JP" dirty="0"/>
              <a:t> </a:t>
            </a:r>
            <a:r>
              <a:rPr kumimoji="1" lang="ja-JP" altLang="en-US" dirty="0"/>
              <a:t>コメント</a:t>
            </a:r>
          </a:p>
        </p:txBody>
      </p:sp>
      <p:sp>
        <p:nvSpPr>
          <p:cNvPr id="3" name="コンテンツ プレースホルダー 2"/>
          <p:cNvSpPr>
            <a:spLocks noGrp="1"/>
          </p:cNvSpPr>
          <p:nvPr>
            <p:ph idx="1"/>
          </p:nvPr>
        </p:nvSpPr>
        <p:spPr/>
        <p:txBody>
          <a:bodyPr/>
          <a:lstStyle/>
          <a:p>
            <a:r>
              <a:rPr lang="ja-JP" altLang="ja-JP" dirty="0"/>
              <a:t>P</a:t>
            </a:r>
            <a:r>
              <a:rPr lang="en-US" altLang="ja-JP" dirty="0" err="1"/>
              <a:t>ython</a:t>
            </a:r>
            <a:r>
              <a:rPr kumimoji="1" lang="ja-JP" altLang="en-US" dirty="0"/>
              <a:t>では、</a:t>
            </a:r>
            <a:r>
              <a:rPr lang="en-US" altLang="ja-JP" dirty="0"/>
              <a:t>#</a:t>
            </a:r>
            <a:r>
              <a:rPr lang="ja-JP" altLang="en-US" dirty="0"/>
              <a:t>以降の内容は全てコメントとして扱われます。</a:t>
            </a:r>
            <a:endParaRPr lang="en-US" altLang="ja-JP" dirty="0"/>
          </a:p>
          <a:p>
            <a:r>
              <a:rPr lang="ja-JP" altLang="en-US" dirty="0"/>
              <a:t>複数行のコメントを記述したい場合は、</a:t>
            </a:r>
            <a:r>
              <a:rPr lang="en-US" altLang="ja-JP" dirty="0"/>
              <a:t>"""( 3</a:t>
            </a:r>
            <a:r>
              <a:rPr lang="ja-JP" altLang="en-US" dirty="0"/>
              <a:t>連の</a:t>
            </a:r>
            <a:r>
              <a:rPr lang="en-US" altLang="ja-JP" dirty="0"/>
              <a:t>2</a:t>
            </a:r>
            <a:r>
              <a:rPr lang="ja-JP" altLang="en-US" dirty="0"/>
              <a:t>重引用符</a:t>
            </a:r>
            <a:r>
              <a:rPr lang="en-US" altLang="ja-JP" dirty="0"/>
              <a:t>) </a:t>
            </a:r>
            <a:r>
              <a:rPr lang="ja-JP" altLang="en-US" dirty="0"/>
              <a:t>または、</a:t>
            </a:r>
            <a:r>
              <a:rPr lang="en-US" altLang="ja-JP" dirty="0"/>
              <a:t>'''(3</a:t>
            </a:r>
            <a:r>
              <a:rPr lang="ja-JP" altLang="en-US" dirty="0"/>
              <a:t>連の１重引用符）でコメントを囲みます。</a:t>
            </a:r>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36</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4962209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3.2</a:t>
            </a:r>
            <a:r>
              <a:rPr kumimoji="1" lang="ja-JP" altLang="en-US" dirty="0"/>
              <a:t> インデント</a:t>
            </a:r>
          </a:p>
        </p:txBody>
      </p:sp>
      <p:sp>
        <p:nvSpPr>
          <p:cNvPr id="3" name="コンテンツ プレースホルダー 2"/>
          <p:cNvSpPr>
            <a:spLocks noGrp="1"/>
          </p:cNvSpPr>
          <p:nvPr>
            <p:ph idx="1"/>
          </p:nvPr>
        </p:nvSpPr>
        <p:spPr/>
        <p:txBody>
          <a:bodyPr/>
          <a:lstStyle/>
          <a:p>
            <a:r>
              <a:rPr lang="en-US" altLang="ja-JP" dirty="0"/>
              <a:t>Python</a:t>
            </a:r>
            <a:r>
              <a:rPr lang="ja-JP" altLang="en-US" dirty="0"/>
              <a:t>はインデントによって処理の範囲を定義することがルールとして決まってます。</a:t>
            </a:r>
            <a:endParaRPr lang="en-US" altLang="ja-JP" dirty="0"/>
          </a:p>
          <a:p>
            <a:pPr marL="0" indent="0">
              <a:buNone/>
            </a:pPr>
            <a:r>
              <a:rPr lang="ja-JP" altLang="en-US" dirty="0"/>
              <a:t>　そのため、適切にインデントを使い、</a:t>
            </a:r>
            <a:endParaRPr lang="en-US" altLang="ja-JP" dirty="0"/>
          </a:p>
          <a:p>
            <a:pPr marL="0" indent="0">
              <a:buNone/>
            </a:pPr>
            <a:r>
              <a:rPr lang="ja-JP" altLang="ja-JP" dirty="0"/>
              <a:t>　</a:t>
            </a:r>
            <a:r>
              <a:rPr lang="ja-JP" altLang="en-US" dirty="0"/>
              <a:t>ソースコードを整形しないとエラーになります。  </a:t>
            </a:r>
          </a:p>
          <a:p>
            <a:pPr marL="0" indent="0">
              <a:buNone/>
            </a:pPr>
            <a:r>
              <a:rPr lang="ja-JP" altLang="en-US" dirty="0"/>
              <a:t>　インデントされた範囲を</a:t>
            </a:r>
            <a:r>
              <a:rPr lang="ja-JP" altLang="en-US" b="1" u="sng" dirty="0">
                <a:solidFill>
                  <a:srgbClr val="FF0000"/>
                </a:solidFill>
              </a:rPr>
              <a:t>ブロック</a:t>
            </a:r>
            <a:r>
              <a:rPr lang="ja-JP" altLang="en-US" dirty="0"/>
              <a:t>といい、　　</a:t>
            </a:r>
            <a:endParaRPr lang="en-US" altLang="ja-JP" dirty="0"/>
          </a:p>
          <a:p>
            <a:pPr marL="0" indent="0">
              <a:buNone/>
            </a:pPr>
            <a:r>
              <a:rPr lang="ja-JP" altLang="ja-JP" dirty="0"/>
              <a:t>　</a:t>
            </a:r>
            <a:r>
              <a:rPr lang="ja-JP" altLang="en-US" dirty="0"/>
              <a:t>特に分岐や繰り返し処理などのブロック構造を</a:t>
            </a:r>
            <a:endParaRPr lang="en-US" altLang="ja-JP" dirty="0"/>
          </a:p>
          <a:p>
            <a:pPr marL="0" indent="0">
              <a:buNone/>
            </a:pPr>
            <a:r>
              <a:rPr lang="ja-JP" altLang="ja-JP" dirty="0"/>
              <a:t>　</a:t>
            </a:r>
            <a:r>
              <a:rPr lang="ja-JP" altLang="en-US" dirty="0"/>
              <a:t>表す場合に使用します。</a:t>
            </a:r>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37</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20500542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3.3</a:t>
            </a:r>
            <a:r>
              <a:rPr lang="ja-JP" altLang="ja-JP" dirty="0"/>
              <a:t> </a:t>
            </a:r>
            <a:r>
              <a:rPr kumimoji="1" lang="ja-JP" altLang="en-US" dirty="0"/>
              <a:t>変数</a:t>
            </a:r>
          </a:p>
        </p:txBody>
      </p:sp>
      <p:sp>
        <p:nvSpPr>
          <p:cNvPr id="3" name="コンテンツ プレースホルダー 2"/>
          <p:cNvSpPr>
            <a:spLocks noGrp="1"/>
          </p:cNvSpPr>
          <p:nvPr>
            <p:ph idx="1"/>
          </p:nvPr>
        </p:nvSpPr>
        <p:spPr/>
        <p:txBody>
          <a:bodyPr/>
          <a:lstStyle/>
          <a:p>
            <a:r>
              <a:rPr lang="ja-JP" altLang="en-US" dirty="0"/>
              <a:t>変数とは、簡単に言うと「値に名前をつけて入れておける箱」のようなものです。</a:t>
            </a:r>
            <a:endParaRPr lang="en-US" altLang="ja-JP" dirty="0"/>
          </a:p>
          <a:p>
            <a:pPr marL="0" indent="0">
              <a:buNone/>
            </a:pPr>
            <a:r>
              <a:rPr lang="ja-JP" altLang="ja-JP" dirty="0"/>
              <a:t>　</a:t>
            </a:r>
            <a:r>
              <a:rPr lang="ja-JP" altLang="en-US" dirty="0"/>
              <a:t>変数を利用することで、同じ値を複数の行で</a:t>
            </a:r>
            <a:endParaRPr lang="en-US" altLang="ja-JP" dirty="0"/>
          </a:p>
          <a:p>
            <a:pPr marL="0" indent="0">
              <a:buNone/>
            </a:pPr>
            <a:r>
              <a:rPr lang="ja-JP" altLang="ja-JP" dirty="0"/>
              <a:t>　</a:t>
            </a:r>
            <a:r>
              <a:rPr lang="ja-JP" altLang="en-US" dirty="0"/>
              <a:t>使用することができるようになります。</a:t>
            </a:r>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38</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23027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a:t>
            </a:r>
            <a:r>
              <a:rPr lang="ja-JP" altLang="en-US" dirty="0"/>
              <a:t> </a:t>
            </a:r>
            <a:r>
              <a:rPr lang="en-US" altLang="ja-JP" dirty="0"/>
              <a:t>Python</a:t>
            </a:r>
            <a:r>
              <a:rPr lang="ja-JP" altLang="en-US" dirty="0"/>
              <a:t>の特徴</a:t>
            </a:r>
            <a:endParaRPr kumimoji="1" lang="ja-JP" altLang="en-US" dirty="0"/>
          </a:p>
        </p:txBody>
      </p:sp>
      <p:sp>
        <p:nvSpPr>
          <p:cNvPr id="3" name="コンテンツ プレースホルダー 2"/>
          <p:cNvSpPr>
            <a:spLocks noGrp="1"/>
          </p:cNvSpPr>
          <p:nvPr>
            <p:ph idx="1"/>
          </p:nvPr>
        </p:nvSpPr>
        <p:spPr/>
        <p:txBody>
          <a:bodyPr/>
          <a:lstStyle/>
          <a:p>
            <a:r>
              <a:rPr lang="ja-JP" altLang="en-US" dirty="0"/>
              <a:t>概要</a:t>
            </a:r>
            <a:endParaRPr lang="en-US" altLang="ja-JP" dirty="0"/>
          </a:p>
          <a:p>
            <a:pPr lvl="1"/>
            <a:r>
              <a:rPr lang="en-US" altLang="ja-JP" dirty="0"/>
              <a:t>Python</a:t>
            </a:r>
            <a:r>
              <a:rPr lang="ja-JP" altLang="en-US" dirty="0"/>
              <a:t>の特徴を学びます。</a:t>
            </a:r>
            <a:endParaRPr lang="en-US" altLang="ja-JP" dirty="0"/>
          </a:p>
          <a:p>
            <a:r>
              <a:rPr lang="ja-JP" altLang="en-US" dirty="0"/>
              <a:t>学習内容</a:t>
            </a:r>
            <a:endParaRPr lang="en-US" altLang="ja-JP" dirty="0"/>
          </a:p>
          <a:p>
            <a:pPr lvl="1"/>
            <a:r>
              <a:rPr lang="en-US" altLang="ja-JP" dirty="0"/>
              <a:t>1.1 </a:t>
            </a:r>
            <a:r>
              <a:rPr lang="en-US" altLang="en-US" dirty="0"/>
              <a:t>Python</a:t>
            </a:r>
            <a:r>
              <a:rPr lang="ja-JP" altLang="en-US" dirty="0"/>
              <a:t>の誕生</a:t>
            </a:r>
            <a:endParaRPr lang="en-US" altLang="ja-JP" dirty="0"/>
          </a:p>
          <a:p>
            <a:pPr lvl="1"/>
            <a:r>
              <a:rPr lang="en-US" altLang="ja-JP" dirty="0"/>
              <a:t>1.2 Python</a:t>
            </a:r>
            <a:r>
              <a:rPr lang="ja-JP" altLang="en-US" dirty="0"/>
              <a:t>の特徴</a:t>
            </a:r>
            <a:endParaRPr lang="en-US" altLang="ja-JP" dirty="0"/>
          </a:p>
          <a:p>
            <a:pPr lvl="1"/>
            <a:r>
              <a:rPr lang="en-US" altLang="ja-JP" dirty="0"/>
              <a:t>1.3 Python</a:t>
            </a:r>
            <a:r>
              <a:rPr lang="ja-JP" altLang="en-US" dirty="0"/>
              <a:t>のバージョン</a:t>
            </a:r>
            <a:endParaRPr lang="en-US" altLang="ja-JP" dirty="0"/>
          </a:p>
          <a:p>
            <a:pPr lvl="1"/>
            <a:r>
              <a:rPr lang="en-US" altLang="ja-JP" dirty="0"/>
              <a:t>1.4 Python</a:t>
            </a:r>
            <a:r>
              <a:rPr lang="ja-JP" altLang="en-US" dirty="0"/>
              <a:t>の開発環境構築</a:t>
            </a:r>
            <a:endParaRPr lang="en-US" altLang="ja-JP" dirty="0"/>
          </a:p>
          <a:p>
            <a:pPr lvl="1"/>
            <a:r>
              <a:rPr lang="en-US" altLang="ja-JP" dirty="0"/>
              <a:t>1.5 Python</a:t>
            </a:r>
            <a:r>
              <a:rPr lang="ja-JP" altLang="en-US" dirty="0"/>
              <a:t>開発ツール</a:t>
            </a:r>
            <a:endParaRPr lang="en-US" altLang="ja-JP" dirty="0"/>
          </a:p>
          <a:p>
            <a:pPr lvl="1"/>
            <a:r>
              <a:rPr lang="en-US" altLang="ja-JP" dirty="0"/>
              <a:t>1.6 Python</a:t>
            </a:r>
            <a:r>
              <a:rPr lang="ja-JP" altLang="en-US" dirty="0"/>
              <a:t>の設計思想</a:t>
            </a:r>
            <a:endParaRPr lang="en-US" altLang="ja-JP" dirty="0"/>
          </a:p>
          <a:p>
            <a:pPr marL="0" indent="0">
              <a:buNone/>
            </a:pPr>
            <a:endParaRPr lang="ja-JP" altLang="en-US" dirty="0"/>
          </a:p>
          <a:p>
            <a:pPr marL="0" indent="0">
              <a:buNone/>
            </a:pP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3</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26101217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3.4</a:t>
            </a:r>
            <a:r>
              <a:rPr lang="ja-JP" altLang="ja-JP" dirty="0"/>
              <a:t> </a:t>
            </a:r>
            <a:r>
              <a:rPr kumimoji="1" lang="ja-JP" altLang="en-US" dirty="0"/>
              <a:t>データ型</a:t>
            </a:r>
          </a:p>
        </p:txBody>
      </p:sp>
      <p:sp>
        <p:nvSpPr>
          <p:cNvPr id="3" name="コンテンツ プレースホルダー 2"/>
          <p:cNvSpPr>
            <a:spLocks noGrp="1"/>
          </p:cNvSpPr>
          <p:nvPr>
            <p:ph idx="1"/>
          </p:nvPr>
        </p:nvSpPr>
        <p:spPr/>
        <p:txBody>
          <a:bodyPr/>
          <a:lstStyle/>
          <a:p>
            <a:r>
              <a:rPr lang="en-US" altLang="ja-JP" dirty="0"/>
              <a:t>Python</a:t>
            </a:r>
            <a:r>
              <a:rPr lang="ja-JP" altLang="en-US" dirty="0"/>
              <a:t>のデータ型は大きく分けて数値型とコンテナに分ける事ができます。</a:t>
            </a:r>
            <a:endParaRPr lang="en-US" altLang="ja-JP" dirty="0"/>
          </a:p>
          <a:p>
            <a:r>
              <a:rPr lang="ja-JP" altLang="en-US" dirty="0"/>
              <a:t>数値型</a:t>
            </a:r>
            <a:endParaRPr lang="en-US" altLang="ja-JP" dirty="0"/>
          </a:p>
          <a:p>
            <a:endParaRPr lang="en-US" altLang="ja-JP" dirty="0"/>
          </a:p>
          <a:p>
            <a:endParaRPr lang="en-US" altLang="ja-JP" dirty="0"/>
          </a:p>
          <a:p>
            <a:endParaRPr lang="en-US" altLang="ja-JP" dirty="0"/>
          </a:p>
          <a:p>
            <a:endParaRPr lang="en-US" altLang="ja-JP" dirty="0"/>
          </a:p>
          <a:p>
            <a:r>
              <a:rPr lang="ja-JP" altLang="en-US" dirty="0"/>
              <a:t>コンテナ型</a:t>
            </a:r>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39</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6" name="表 5"/>
          <p:cNvGraphicFramePr>
            <a:graphicFrameLocks noGrp="1"/>
          </p:cNvGraphicFramePr>
          <p:nvPr>
            <p:extLst>
              <p:ext uri="{D42A27DB-BD31-4B8C-83A1-F6EECF244321}">
                <p14:modId xmlns:p14="http://schemas.microsoft.com/office/powerpoint/2010/main" val="3844758646"/>
              </p:ext>
            </p:extLst>
          </p:nvPr>
        </p:nvGraphicFramePr>
        <p:xfrm>
          <a:off x="877634" y="2363915"/>
          <a:ext cx="7809165" cy="1828800"/>
        </p:xfrm>
        <a:graphic>
          <a:graphicData uri="http://schemas.openxmlformats.org/drawingml/2006/table">
            <a:tbl>
              <a:tblPr firstRow="1" bandRow="1">
                <a:tableStyleId>{5C22544A-7EE6-4342-B048-85BDC9FD1C3A}</a:tableStyleId>
              </a:tblPr>
              <a:tblGrid>
                <a:gridCol w="1838886">
                  <a:extLst>
                    <a:ext uri="{9D8B030D-6E8A-4147-A177-3AD203B41FA5}">
                      <a16:colId xmlns:a16="http://schemas.microsoft.com/office/drawing/2014/main" val="20000"/>
                    </a:ext>
                  </a:extLst>
                </a:gridCol>
                <a:gridCol w="2787079">
                  <a:extLst>
                    <a:ext uri="{9D8B030D-6E8A-4147-A177-3AD203B41FA5}">
                      <a16:colId xmlns:a16="http://schemas.microsoft.com/office/drawing/2014/main" val="20001"/>
                    </a:ext>
                  </a:extLst>
                </a:gridCol>
                <a:gridCol w="3183200">
                  <a:extLst>
                    <a:ext uri="{9D8B030D-6E8A-4147-A177-3AD203B41FA5}">
                      <a16:colId xmlns:a16="http://schemas.microsoft.com/office/drawing/2014/main" val="20002"/>
                    </a:ext>
                  </a:extLst>
                </a:gridCol>
              </a:tblGrid>
              <a:tr h="321265">
                <a:tc>
                  <a:txBody>
                    <a:bodyPr/>
                    <a:lstStyle/>
                    <a:p>
                      <a:r>
                        <a:rPr kumimoji="1" lang="ja-JP" altLang="en-US" sz="2400" dirty="0"/>
                        <a:t>データ型</a:t>
                      </a:r>
                    </a:p>
                  </a:txBody>
                  <a:tcPr/>
                </a:tc>
                <a:tc>
                  <a:txBody>
                    <a:bodyPr/>
                    <a:lstStyle/>
                    <a:p>
                      <a:r>
                        <a:rPr kumimoji="1" lang="ja-JP" altLang="en-US" sz="2400" dirty="0"/>
                        <a:t>意味</a:t>
                      </a:r>
                    </a:p>
                  </a:txBody>
                  <a:tcPr/>
                </a:tc>
                <a:tc>
                  <a:txBody>
                    <a:bodyPr/>
                    <a:lstStyle/>
                    <a:p>
                      <a:r>
                        <a:rPr kumimoji="1" lang="ja-JP" altLang="en-US" sz="2400" dirty="0"/>
                        <a:t>例</a:t>
                      </a:r>
                      <a:endParaRPr kumimoji="1" lang="en-US" altLang="ja-JP" sz="2400" dirty="0"/>
                    </a:p>
                  </a:txBody>
                  <a:tcPr/>
                </a:tc>
                <a:extLst>
                  <a:ext uri="{0D108BD9-81ED-4DB2-BD59-A6C34878D82A}">
                    <a16:rowId xmlns:a16="http://schemas.microsoft.com/office/drawing/2014/main" val="10000"/>
                  </a:ext>
                </a:extLst>
              </a:tr>
              <a:tr h="370840">
                <a:tc>
                  <a:txBody>
                    <a:bodyPr/>
                    <a:lstStyle/>
                    <a:p>
                      <a:r>
                        <a:rPr kumimoji="1" lang="en-US" altLang="ja-JP" sz="2400" dirty="0" err="1"/>
                        <a:t>int</a:t>
                      </a:r>
                      <a:endParaRPr kumimoji="1" lang="ja-JP" altLang="en-US" sz="2400" dirty="0"/>
                    </a:p>
                  </a:txBody>
                  <a:tcPr/>
                </a:tc>
                <a:tc>
                  <a:txBody>
                    <a:bodyPr/>
                    <a:lstStyle/>
                    <a:p>
                      <a:r>
                        <a:rPr kumimoji="1" lang="ja-JP" altLang="en-US" sz="2400" dirty="0"/>
                        <a:t>整数</a:t>
                      </a:r>
                    </a:p>
                  </a:txBody>
                  <a:tcPr/>
                </a:tc>
                <a:tc>
                  <a:txBody>
                    <a:bodyPr/>
                    <a:lstStyle/>
                    <a:p>
                      <a:r>
                        <a:rPr kumimoji="1" lang="fi-FI" altLang="ja-JP" sz="2400" dirty="0"/>
                        <a:t>-2, 0, 10</a:t>
                      </a:r>
                      <a:endParaRPr kumimoji="1" lang="ja-JP" altLang="en-US" sz="2400" dirty="0"/>
                    </a:p>
                  </a:txBody>
                  <a:tcPr/>
                </a:tc>
                <a:extLst>
                  <a:ext uri="{0D108BD9-81ED-4DB2-BD59-A6C34878D82A}">
                    <a16:rowId xmlns:a16="http://schemas.microsoft.com/office/drawing/2014/main" val="10001"/>
                  </a:ext>
                </a:extLst>
              </a:tr>
              <a:tr h="370840">
                <a:tc>
                  <a:txBody>
                    <a:bodyPr/>
                    <a:lstStyle/>
                    <a:p>
                      <a:r>
                        <a:rPr kumimoji="1" lang="en-US" altLang="ja-JP" sz="2400" dirty="0"/>
                        <a:t>float</a:t>
                      </a:r>
                      <a:endParaRPr kumimoji="1" lang="ja-JP" altLang="en-US" sz="2400" dirty="0"/>
                    </a:p>
                  </a:txBody>
                  <a:tcPr/>
                </a:tc>
                <a:tc>
                  <a:txBody>
                    <a:bodyPr/>
                    <a:lstStyle/>
                    <a:p>
                      <a:r>
                        <a:rPr kumimoji="1" lang="ja-JP" altLang="en-US" sz="2400" dirty="0"/>
                        <a:t>浮動小数点数</a:t>
                      </a:r>
                    </a:p>
                  </a:txBody>
                  <a:tcPr/>
                </a:tc>
                <a:tc>
                  <a:txBody>
                    <a:bodyPr/>
                    <a:lstStyle/>
                    <a:p>
                      <a:r>
                        <a:rPr kumimoji="1" lang="mr-IN" altLang="ja-JP" sz="2400" dirty="0"/>
                        <a:t>-1.25, 0.0</a:t>
                      </a:r>
                      <a:endParaRPr kumimoji="1" lang="ja-JP" altLang="en-US" sz="2400" dirty="0"/>
                    </a:p>
                  </a:txBody>
                  <a:tcPr/>
                </a:tc>
                <a:extLst>
                  <a:ext uri="{0D108BD9-81ED-4DB2-BD59-A6C34878D82A}">
                    <a16:rowId xmlns:a16="http://schemas.microsoft.com/office/drawing/2014/main" val="10002"/>
                  </a:ext>
                </a:extLst>
              </a:tr>
              <a:tr h="370840">
                <a:tc>
                  <a:txBody>
                    <a:bodyPr/>
                    <a:lstStyle/>
                    <a:p>
                      <a:r>
                        <a:rPr kumimoji="1" lang="en-US" altLang="ja-JP" sz="2400" dirty="0"/>
                        <a:t>complex</a:t>
                      </a:r>
                      <a:endParaRPr kumimoji="1" lang="ja-JP" altLang="en-US" sz="2400" dirty="0"/>
                    </a:p>
                  </a:txBody>
                  <a:tcPr/>
                </a:tc>
                <a:tc>
                  <a:txBody>
                    <a:bodyPr/>
                    <a:lstStyle/>
                    <a:p>
                      <a:r>
                        <a:rPr kumimoji="1" lang="ja-JP" altLang="en-US" sz="2400" dirty="0"/>
                        <a:t>複素数型</a:t>
                      </a:r>
                    </a:p>
                  </a:txBody>
                  <a:tcPr/>
                </a:tc>
                <a:tc>
                  <a:txBody>
                    <a:bodyPr/>
                    <a:lstStyle/>
                    <a:p>
                      <a:r>
                        <a:rPr kumimoji="1" lang="mr-IN" altLang="ja-JP" sz="2400" dirty="0"/>
                        <a:t>3+4j, 3.0+4.0j, 3J</a:t>
                      </a:r>
                      <a:endParaRPr kumimoji="1" lang="ja-JP" altLang="en-US" sz="2400" dirty="0"/>
                    </a:p>
                  </a:txBody>
                  <a:tcPr/>
                </a:tc>
                <a:extLst>
                  <a:ext uri="{0D108BD9-81ED-4DB2-BD59-A6C34878D82A}">
                    <a16:rowId xmlns:a16="http://schemas.microsoft.com/office/drawing/2014/main" val="10003"/>
                  </a:ext>
                </a:extLst>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2808203066"/>
              </p:ext>
            </p:extLst>
          </p:nvPr>
        </p:nvGraphicFramePr>
        <p:xfrm>
          <a:off x="877635" y="5049838"/>
          <a:ext cx="7801117" cy="9144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3737117">
                  <a:extLst>
                    <a:ext uri="{9D8B030D-6E8A-4147-A177-3AD203B41FA5}">
                      <a16:colId xmlns:a16="http://schemas.microsoft.com/office/drawing/2014/main" val="20002"/>
                    </a:ext>
                  </a:extLst>
                </a:gridCol>
              </a:tblGrid>
              <a:tr h="370840">
                <a:tc>
                  <a:txBody>
                    <a:bodyPr/>
                    <a:lstStyle/>
                    <a:p>
                      <a:r>
                        <a:rPr kumimoji="1" lang="ja-JP" altLang="en-US" sz="2400" dirty="0"/>
                        <a:t>データ型</a:t>
                      </a:r>
                    </a:p>
                  </a:txBody>
                  <a:tcPr/>
                </a:tc>
                <a:tc>
                  <a:txBody>
                    <a:bodyPr/>
                    <a:lstStyle/>
                    <a:p>
                      <a:r>
                        <a:rPr kumimoji="1" lang="ja-JP" altLang="en-US" sz="2400" dirty="0"/>
                        <a:t>意味</a:t>
                      </a:r>
                    </a:p>
                  </a:txBody>
                  <a:tcPr/>
                </a:tc>
                <a:tc>
                  <a:txBody>
                    <a:bodyPr/>
                    <a:lstStyle/>
                    <a:p>
                      <a:r>
                        <a:rPr kumimoji="1" lang="ja-JP" altLang="en-US" sz="2400" dirty="0"/>
                        <a:t>例</a:t>
                      </a:r>
                    </a:p>
                  </a:txBody>
                  <a:tcPr/>
                </a:tc>
                <a:extLst>
                  <a:ext uri="{0D108BD9-81ED-4DB2-BD59-A6C34878D82A}">
                    <a16:rowId xmlns:a16="http://schemas.microsoft.com/office/drawing/2014/main" val="10000"/>
                  </a:ext>
                </a:extLst>
              </a:tr>
              <a:tr h="370840">
                <a:tc>
                  <a:txBody>
                    <a:bodyPr/>
                    <a:lstStyle/>
                    <a:p>
                      <a:r>
                        <a:rPr kumimoji="1" lang="en-US" altLang="ja-JP" sz="2400" dirty="0" err="1"/>
                        <a:t>str</a:t>
                      </a:r>
                      <a:endParaRPr kumimoji="1" lang="ja-JP" altLang="en-US" sz="2400" dirty="0"/>
                    </a:p>
                  </a:txBody>
                  <a:tcPr/>
                </a:tc>
                <a:tc>
                  <a:txBody>
                    <a:bodyPr/>
                    <a:lstStyle/>
                    <a:p>
                      <a:r>
                        <a:rPr kumimoji="1" lang="ja-JP" altLang="en-US" sz="2400" dirty="0"/>
                        <a:t>文字列</a:t>
                      </a:r>
                    </a:p>
                  </a:txBody>
                  <a:tcPr/>
                </a:tc>
                <a:tc>
                  <a:txBody>
                    <a:bodyPr/>
                    <a:lstStyle/>
                    <a:p>
                      <a:r>
                        <a:rPr kumimoji="1" lang="en-US" altLang="ja-JP" sz="2400" dirty="0"/>
                        <a:t>'</a:t>
                      </a:r>
                      <a:r>
                        <a:rPr kumimoji="1" lang="en-US" altLang="ja-JP" sz="2400" dirty="0" err="1"/>
                        <a:t>apple','orange</a:t>
                      </a:r>
                      <a:r>
                        <a:rPr kumimoji="1" lang="en-US" altLang="ja-JP" sz="2400" dirty="0"/>
                        <a:t>'</a:t>
                      </a:r>
                      <a:endParaRPr kumimoji="1" lang="ja-JP" altLang="en-US" sz="24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38486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3.5</a:t>
            </a:r>
            <a:r>
              <a:rPr lang="ja-JP" altLang="ja-JP" dirty="0"/>
              <a:t> </a:t>
            </a:r>
            <a:r>
              <a:rPr lang="ja-JP" altLang="en-US" dirty="0"/>
              <a:t>リテラル</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a:t>プログラムのソースコードに、直接記述された値のことを</a:t>
            </a:r>
            <a:r>
              <a:rPr lang="ja-JP" altLang="en-US" u="sng" dirty="0"/>
              <a:t>リテラル</a:t>
            </a:r>
            <a:r>
              <a:rPr lang="ja-JP" altLang="en-US" dirty="0"/>
              <a:t>といいます。</a:t>
            </a:r>
            <a:endParaRPr lang="en-US" altLang="ja-JP" dirty="0"/>
          </a:p>
          <a:p>
            <a:endParaRPr kumimoji="1" lang="en-US" altLang="ja-JP" dirty="0"/>
          </a:p>
          <a:p>
            <a:r>
              <a:rPr lang="ja-JP" altLang="en-US" dirty="0"/>
              <a:t>文字列リテラル</a:t>
            </a:r>
            <a:endParaRPr lang="en-US" altLang="ja-JP" dirty="0"/>
          </a:p>
          <a:p>
            <a:pPr lvl="1"/>
            <a:r>
              <a:rPr lang="ja-JP" altLang="en-US" dirty="0"/>
              <a:t>文字列リテラルは、対象となる文字列を</a:t>
            </a:r>
            <a:r>
              <a:rPr lang="en-US" altLang="ja-JP" dirty="0"/>
              <a:t>‘(</a:t>
            </a:r>
            <a:r>
              <a:rPr lang="ja-JP" altLang="en-US" dirty="0"/>
              <a:t>シングルクォーテーション</a:t>
            </a:r>
            <a:r>
              <a:rPr lang="en-US" altLang="ja-JP" dirty="0"/>
              <a:t>)</a:t>
            </a:r>
            <a:r>
              <a:rPr lang="ja-JP" altLang="en-US" dirty="0"/>
              <a:t>または、</a:t>
            </a:r>
            <a:r>
              <a:rPr lang="en-US" altLang="ja-JP" dirty="0"/>
              <a:t>“(</a:t>
            </a:r>
            <a:r>
              <a:rPr lang="ja-JP" altLang="en-US" dirty="0"/>
              <a:t>ダブルクォーテーション</a:t>
            </a:r>
            <a:r>
              <a:rPr lang="en-US" altLang="ja-JP" dirty="0"/>
              <a:t>)</a:t>
            </a:r>
            <a:r>
              <a:rPr lang="ja-JP" altLang="en-US" dirty="0"/>
              <a:t>で囲う。</a:t>
            </a:r>
            <a:endParaRPr lang="en-US" altLang="ja-JP" dirty="0"/>
          </a:p>
          <a:p>
            <a:endParaRPr lang="en-US" altLang="ja-JP" dirty="0"/>
          </a:p>
          <a:p>
            <a:r>
              <a:rPr lang="ja-JP" altLang="en-US" dirty="0"/>
              <a:t>数値リテラル</a:t>
            </a:r>
            <a:endParaRPr lang="en-US" altLang="ja-JP" dirty="0"/>
          </a:p>
          <a:p>
            <a:pPr lvl="1"/>
            <a:r>
              <a:rPr lang="ja-JP" altLang="en-US" dirty="0"/>
              <a:t>数値リテラルは、対象となる値をそのまま記述する。</a:t>
            </a:r>
            <a:endParaRPr lang="en-US" altLang="ja-JP"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40</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7809391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mr-IN" altLang="ja-JP" dirty="0"/>
              <a:t>3</a:t>
            </a:r>
            <a:r>
              <a:rPr lang="en-US" altLang="ja-JP" dirty="0"/>
              <a:t>.</a:t>
            </a:r>
            <a:r>
              <a:rPr lang="mr-IN" altLang="ja-JP" dirty="0"/>
              <a:t>6</a:t>
            </a:r>
            <a:r>
              <a:rPr lang="ja-JP" altLang="ja-JP" dirty="0"/>
              <a:t> </a:t>
            </a:r>
            <a:r>
              <a:rPr lang="ja-JP" altLang="mr-IN" dirty="0"/>
              <a:t>文字列</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ja-JP" altLang="en-US" dirty="0"/>
              <a:t>改行などの特殊な文字列を記述する際には、エスケープシーケンスを使用します。</a:t>
            </a:r>
            <a:endParaRPr lang="en-US" altLang="ja-JP" dirty="0"/>
          </a:p>
          <a:p>
            <a:endParaRPr kumimoji="1" lang="en-US" altLang="ja-JP" dirty="0"/>
          </a:p>
          <a:p>
            <a:r>
              <a:rPr lang="ja-JP" altLang="en-US" dirty="0"/>
              <a:t>複数行の文字列</a:t>
            </a:r>
            <a:endParaRPr lang="en-US" altLang="ja-JP" dirty="0"/>
          </a:p>
          <a:p>
            <a:pPr lvl="1"/>
            <a:r>
              <a:rPr lang="ja-JP" altLang="en-US" dirty="0"/>
              <a:t>シングルクォーテーションまたはダブルクォーテーション</a:t>
            </a:r>
            <a:r>
              <a:rPr lang="en-US" altLang="ja-JP" dirty="0"/>
              <a:t>3</a:t>
            </a:r>
            <a:r>
              <a:rPr lang="ja-JP" altLang="en-US" dirty="0"/>
              <a:t>つで囲むと、複数行の文字列を作成することができます。</a:t>
            </a:r>
            <a:endParaRPr lang="en-US" altLang="ja-JP" dirty="0"/>
          </a:p>
          <a:p>
            <a:endParaRPr lang="en-US" altLang="ja-JP" dirty="0"/>
          </a:p>
          <a:p>
            <a:r>
              <a:rPr lang="pl-PL" altLang="ja-JP" dirty="0" err="1"/>
              <a:t>raw</a:t>
            </a:r>
            <a:r>
              <a:rPr lang="ja-JP" altLang="pl-PL" dirty="0"/>
              <a:t>文字列</a:t>
            </a:r>
            <a:endParaRPr lang="en-US" altLang="ja-JP" dirty="0"/>
          </a:p>
          <a:p>
            <a:pPr lvl="1"/>
            <a:r>
              <a:rPr lang="ja-JP" altLang="en-US" dirty="0"/>
              <a:t>文字列の先頭に「</a:t>
            </a:r>
            <a:r>
              <a:rPr lang="en-US" altLang="ja-JP" dirty="0"/>
              <a:t>r</a:t>
            </a:r>
            <a:r>
              <a:rPr lang="ja-JP" altLang="en-US" dirty="0"/>
              <a:t>」または「</a:t>
            </a:r>
            <a:r>
              <a:rPr lang="en-US" altLang="ja-JP" dirty="0"/>
              <a:t>R</a:t>
            </a:r>
            <a:r>
              <a:rPr lang="ja-JP" altLang="en-US" dirty="0"/>
              <a:t>」をつけると、エスケープシーケンスが無効になります。  </a:t>
            </a:r>
          </a:p>
          <a:p>
            <a:pPr marL="457200" lvl="1" indent="0">
              <a:buNone/>
            </a:pPr>
            <a:r>
              <a:rPr lang="ja-JP" altLang="en-US" dirty="0"/>
              <a:t>　ファイルパスを表すような場合に使用します</a:t>
            </a:r>
            <a:endParaRPr lang="en-US" altLang="ja-JP"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41</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37988523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4.</a:t>
            </a:r>
            <a:r>
              <a:rPr kumimoji="1" lang="ja-JP" altLang="en-US" dirty="0"/>
              <a:t> 制御文</a:t>
            </a:r>
          </a:p>
        </p:txBody>
      </p:sp>
      <p:sp>
        <p:nvSpPr>
          <p:cNvPr id="3" name="コンテンツ プレースホルダー 2"/>
          <p:cNvSpPr>
            <a:spLocks noGrp="1"/>
          </p:cNvSpPr>
          <p:nvPr>
            <p:ph idx="1"/>
          </p:nvPr>
        </p:nvSpPr>
        <p:spPr/>
        <p:txBody>
          <a:bodyPr>
            <a:normAutofit lnSpcReduction="10000"/>
          </a:bodyPr>
          <a:lstStyle/>
          <a:p>
            <a:r>
              <a:rPr lang="ja-JP" altLang="en-US" dirty="0"/>
              <a:t>概要</a:t>
            </a:r>
            <a:endParaRPr lang="en-US" altLang="ja-JP" dirty="0"/>
          </a:p>
          <a:p>
            <a:pPr lvl="1"/>
            <a:r>
              <a:rPr lang="en-US" altLang="ja-JP" dirty="0"/>
              <a:t>Python</a:t>
            </a:r>
            <a:r>
              <a:rPr lang="ja-JP" altLang="en-US" dirty="0"/>
              <a:t>の制御文について学びます。</a:t>
            </a:r>
            <a:endParaRPr lang="en-US" altLang="ja-JP" dirty="0"/>
          </a:p>
          <a:p>
            <a:r>
              <a:rPr lang="ja-JP" altLang="en-US" dirty="0"/>
              <a:t>学習内容</a:t>
            </a:r>
            <a:endParaRPr lang="en-US" altLang="ja-JP" dirty="0"/>
          </a:p>
          <a:p>
            <a:pPr lvl="1"/>
            <a:r>
              <a:rPr lang="en-US" altLang="ja-JP" dirty="0"/>
              <a:t>4.1 </a:t>
            </a:r>
            <a:r>
              <a:rPr lang="ja-JP" altLang="en-US" dirty="0"/>
              <a:t>比較演算子、論理演算子</a:t>
            </a:r>
            <a:endParaRPr lang="en-US" altLang="ja-JP" dirty="0"/>
          </a:p>
          <a:p>
            <a:pPr lvl="1"/>
            <a:r>
              <a:rPr lang="nb-NO" altLang="ja-JP" dirty="0"/>
              <a:t>4.2 </a:t>
            </a:r>
            <a:r>
              <a:rPr lang="nb-NO" altLang="ja-JP" dirty="0" err="1"/>
              <a:t>if</a:t>
            </a:r>
            <a:r>
              <a:rPr lang="ja-JP" altLang="nb-NO" dirty="0"/>
              <a:t>文</a:t>
            </a:r>
            <a:endParaRPr lang="en-US" altLang="ja-JP" dirty="0"/>
          </a:p>
          <a:p>
            <a:pPr lvl="1"/>
            <a:r>
              <a:rPr lang="it-IT" altLang="ja-JP" dirty="0"/>
              <a:t>4.3 pass</a:t>
            </a:r>
            <a:r>
              <a:rPr lang="ja-JP" altLang="it-IT" dirty="0"/>
              <a:t>文</a:t>
            </a:r>
            <a:endParaRPr lang="en-US" altLang="ja-JP" dirty="0"/>
          </a:p>
          <a:p>
            <a:pPr lvl="1"/>
            <a:r>
              <a:rPr lang="en-US" altLang="ja-JP" dirty="0"/>
              <a:t>4.4 while</a:t>
            </a:r>
            <a:r>
              <a:rPr lang="ja-JP" altLang="en-US" dirty="0"/>
              <a:t>文</a:t>
            </a:r>
            <a:endParaRPr lang="en-US" altLang="ja-JP" dirty="0"/>
          </a:p>
          <a:p>
            <a:pPr lvl="1"/>
            <a:r>
              <a:rPr lang="nb-NO" altLang="ja-JP" dirty="0"/>
              <a:t>4.5 for</a:t>
            </a:r>
            <a:r>
              <a:rPr lang="ja-JP" altLang="nb-NO" dirty="0"/>
              <a:t>文</a:t>
            </a:r>
            <a:endParaRPr lang="en-US" altLang="ja-JP" dirty="0"/>
          </a:p>
          <a:p>
            <a:pPr lvl="1"/>
            <a:r>
              <a:rPr lang="en-US" altLang="ja-JP" dirty="0"/>
              <a:t>4.6 break</a:t>
            </a:r>
            <a:r>
              <a:rPr lang="ja-JP" altLang="en-US" dirty="0"/>
              <a:t>と</a:t>
            </a:r>
            <a:r>
              <a:rPr lang="en-US" altLang="ja-JP" dirty="0"/>
              <a:t>continue</a:t>
            </a:r>
          </a:p>
          <a:p>
            <a:pPr lvl="1"/>
            <a:r>
              <a:rPr lang="mr-IN" altLang="ja-JP" dirty="0"/>
              <a:t>4.7 </a:t>
            </a:r>
            <a:r>
              <a:rPr lang="ja-JP" altLang="mr-IN" dirty="0"/>
              <a:t>演習問題</a:t>
            </a:r>
            <a:r>
              <a:rPr lang="mr-IN" altLang="ja-JP" dirty="0"/>
              <a:t>(</a:t>
            </a:r>
            <a:r>
              <a:rPr lang="ja-JP" altLang="mr-IN" dirty="0"/>
              <a:t>別紙</a:t>
            </a:r>
            <a:r>
              <a:rPr lang="mr-IN" altLang="ja-JP" dirty="0"/>
              <a:t>)</a:t>
            </a:r>
            <a:endParaRPr lang="en-US" altLang="ja-JP" dirty="0"/>
          </a:p>
          <a:p>
            <a:pPr marL="0" indent="0">
              <a:buNone/>
            </a:pP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42</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16554102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4.1 </a:t>
            </a:r>
            <a:r>
              <a:rPr lang="ja-JP" altLang="en-US" dirty="0"/>
              <a:t>比較演算子、論理演算子</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比較演算子</a:t>
            </a:r>
            <a:endParaRPr kumimoji="1" lang="en-US" altLang="ja-JP" dirty="0"/>
          </a:p>
          <a:p>
            <a:pPr lvl="1"/>
            <a:r>
              <a:rPr lang="ja-JP" altLang="en-US" dirty="0"/>
              <a:t>条件式などで、値を比較するために使用する記号のこと</a:t>
            </a:r>
            <a:endParaRPr lang="en-US" altLang="ja-JP" dirty="0"/>
          </a:p>
          <a:p>
            <a:endParaRPr lang="en-US" altLang="ja-JP"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43</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6" name="表 5"/>
          <p:cNvGraphicFramePr>
            <a:graphicFrameLocks noGrp="1"/>
          </p:cNvGraphicFramePr>
          <p:nvPr>
            <p:extLst>
              <p:ext uri="{D42A27DB-BD31-4B8C-83A1-F6EECF244321}">
                <p14:modId xmlns:p14="http://schemas.microsoft.com/office/powerpoint/2010/main" val="3103595387"/>
              </p:ext>
            </p:extLst>
          </p:nvPr>
        </p:nvGraphicFramePr>
        <p:xfrm>
          <a:off x="582110" y="2490752"/>
          <a:ext cx="7884963" cy="3200400"/>
        </p:xfrm>
        <a:graphic>
          <a:graphicData uri="http://schemas.openxmlformats.org/drawingml/2006/table">
            <a:tbl>
              <a:tblPr firstRow="1" bandRow="1">
                <a:tableStyleId>{5C22544A-7EE6-4342-B048-85BDC9FD1C3A}</a:tableStyleId>
              </a:tblPr>
              <a:tblGrid>
                <a:gridCol w="2628321">
                  <a:extLst>
                    <a:ext uri="{9D8B030D-6E8A-4147-A177-3AD203B41FA5}">
                      <a16:colId xmlns:a16="http://schemas.microsoft.com/office/drawing/2014/main" val="20000"/>
                    </a:ext>
                  </a:extLst>
                </a:gridCol>
                <a:gridCol w="2628321">
                  <a:extLst>
                    <a:ext uri="{9D8B030D-6E8A-4147-A177-3AD203B41FA5}">
                      <a16:colId xmlns:a16="http://schemas.microsoft.com/office/drawing/2014/main" val="20001"/>
                    </a:ext>
                  </a:extLst>
                </a:gridCol>
                <a:gridCol w="2628321">
                  <a:extLst>
                    <a:ext uri="{9D8B030D-6E8A-4147-A177-3AD203B41FA5}">
                      <a16:colId xmlns:a16="http://schemas.microsoft.com/office/drawing/2014/main" val="20002"/>
                    </a:ext>
                  </a:extLst>
                </a:gridCol>
              </a:tblGrid>
              <a:tr h="370840">
                <a:tc>
                  <a:txBody>
                    <a:bodyPr/>
                    <a:lstStyle/>
                    <a:p>
                      <a:r>
                        <a:rPr kumimoji="1" lang="ja-JP" altLang="en-US" sz="2400" dirty="0">
                          <a:latin typeface="+mn-ea"/>
                          <a:ea typeface="+mn-ea"/>
                        </a:rPr>
                        <a:t>演算子</a:t>
                      </a:r>
                    </a:p>
                  </a:txBody>
                  <a:tcPr/>
                </a:tc>
                <a:tc>
                  <a:txBody>
                    <a:bodyPr/>
                    <a:lstStyle/>
                    <a:p>
                      <a:r>
                        <a:rPr kumimoji="1" lang="ja-JP" altLang="en-US" sz="2400" dirty="0">
                          <a:latin typeface="+mn-ea"/>
                          <a:ea typeface="+mn-ea"/>
                        </a:rPr>
                        <a:t>記述例</a:t>
                      </a:r>
                    </a:p>
                  </a:txBody>
                  <a:tcPr/>
                </a:tc>
                <a:tc>
                  <a:txBody>
                    <a:bodyPr/>
                    <a:lstStyle/>
                    <a:p>
                      <a:r>
                        <a:rPr kumimoji="1" lang="ja-JP" altLang="en-US" sz="2400" dirty="0">
                          <a:latin typeface="+mn-ea"/>
                          <a:ea typeface="+mn-ea"/>
                        </a:rPr>
                        <a:t>意味</a:t>
                      </a:r>
                    </a:p>
                  </a:txBody>
                  <a:tcPr/>
                </a:tc>
                <a:extLst>
                  <a:ext uri="{0D108BD9-81ED-4DB2-BD59-A6C34878D82A}">
                    <a16:rowId xmlns:a16="http://schemas.microsoft.com/office/drawing/2014/main" val="10000"/>
                  </a:ext>
                </a:extLst>
              </a:tr>
              <a:tr h="370840">
                <a:tc>
                  <a:txBody>
                    <a:bodyPr/>
                    <a:lstStyle/>
                    <a:p>
                      <a:r>
                        <a:rPr kumimoji="1" lang="en-US" altLang="ja-JP" sz="2400" dirty="0">
                          <a:latin typeface="ＭＳ Ｐゴシック"/>
                          <a:ea typeface="ＭＳ Ｐゴシック"/>
                        </a:rPr>
                        <a:t>==</a:t>
                      </a:r>
                      <a:endParaRPr kumimoji="1" lang="ja-JP" altLang="en-US" sz="2400" dirty="0">
                        <a:latin typeface="ＭＳ Ｐゴシック"/>
                        <a:ea typeface="ＭＳ Ｐゴシック"/>
                      </a:endParaRPr>
                    </a:p>
                  </a:txBody>
                  <a:tcPr/>
                </a:tc>
                <a:tc>
                  <a:txBody>
                    <a:bodyPr/>
                    <a:lstStyle/>
                    <a:p>
                      <a:r>
                        <a:rPr kumimoji="1" lang="en-US" altLang="ja-JP" sz="2400" dirty="0">
                          <a:latin typeface="ＭＳ Ｐゴシック"/>
                          <a:ea typeface="ＭＳ Ｐゴシック"/>
                        </a:rPr>
                        <a:t>a==b</a:t>
                      </a:r>
                      <a:endParaRPr kumimoji="1" lang="ja-JP" altLang="en-US" sz="2400" dirty="0">
                        <a:latin typeface="ＭＳ Ｐゴシック"/>
                        <a:ea typeface="ＭＳ Ｐゴシック"/>
                      </a:endParaRPr>
                    </a:p>
                  </a:txBody>
                  <a:tcPr/>
                </a:tc>
                <a:tc>
                  <a:txBody>
                    <a:bodyPr/>
                    <a:lstStyle/>
                    <a:p>
                      <a:r>
                        <a:rPr kumimoji="1" lang="en-US" altLang="ja-JP" sz="2400" dirty="0">
                          <a:latin typeface="ＭＳ Ｐゴシック"/>
                          <a:ea typeface="ＭＳ Ｐゴシック"/>
                        </a:rPr>
                        <a:t>a</a:t>
                      </a:r>
                      <a:r>
                        <a:rPr kumimoji="1" lang="ja-JP" altLang="en-US" sz="2400" dirty="0">
                          <a:latin typeface="ＭＳ Ｐゴシック"/>
                          <a:ea typeface="ＭＳ Ｐゴシック"/>
                        </a:rPr>
                        <a:t>と</a:t>
                      </a:r>
                      <a:r>
                        <a:rPr kumimoji="1" lang="en-US" altLang="ja-JP" sz="2400" dirty="0">
                          <a:latin typeface="ＭＳ Ｐゴシック"/>
                          <a:ea typeface="ＭＳ Ｐゴシック"/>
                        </a:rPr>
                        <a:t>b</a:t>
                      </a:r>
                      <a:r>
                        <a:rPr kumimoji="1" lang="ja-JP" altLang="en-US" sz="2400" dirty="0">
                          <a:latin typeface="ＭＳ Ｐゴシック"/>
                          <a:ea typeface="ＭＳ Ｐゴシック"/>
                        </a:rPr>
                        <a:t>は等しい</a:t>
                      </a:r>
                    </a:p>
                  </a:txBody>
                  <a:tcPr/>
                </a:tc>
                <a:extLst>
                  <a:ext uri="{0D108BD9-81ED-4DB2-BD59-A6C34878D82A}">
                    <a16:rowId xmlns:a16="http://schemas.microsoft.com/office/drawing/2014/main" val="10001"/>
                  </a:ext>
                </a:extLst>
              </a:tr>
              <a:tr h="370840">
                <a:tc>
                  <a:txBody>
                    <a:bodyPr/>
                    <a:lstStyle/>
                    <a:p>
                      <a:r>
                        <a:rPr kumimoji="1" lang="en-US" altLang="ja-JP" sz="2400" dirty="0">
                          <a:latin typeface="ＭＳ Ｐゴシック"/>
                          <a:ea typeface="ＭＳ Ｐゴシック"/>
                        </a:rPr>
                        <a:t>!=</a:t>
                      </a:r>
                      <a:endParaRPr kumimoji="1" lang="ja-JP" altLang="en-US" sz="2400" dirty="0">
                        <a:latin typeface="ＭＳ Ｐゴシック"/>
                        <a:ea typeface="ＭＳ Ｐゴシック"/>
                      </a:endParaRPr>
                    </a:p>
                  </a:txBody>
                  <a:tcPr/>
                </a:tc>
                <a:tc>
                  <a:txBody>
                    <a:bodyPr/>
                    <a:lstStyle/>
                    <a:p>
                      <a:r>
                        <a:rPr kumimoji="1" lang="en-US" altLang="ja-JP" sz="2400" dirty="0">
                          <a:latin typeface="ＭＳ Ｐゴシック"/>
                          <a:ea typeface="ＭＳ Ｐゴシック"/>
                        </a:rPr>
                        <a:t>a!=b</a:t>
                      </a:r>
                      <a:endParaRPr kumimoji="1" lang="ja-JP" altLang="en-US" sz="2400" dirty="0">
                        <a:latin typeface="ＭＳ Ｐゴシック"/>
                        <a:ea typeface="ＭＳ Ｐゴシック"/>
                      </a:endParaRPr>
                    </a:p>
                  </a:txBody>
                  <a:tcPr/>
                </a:tc>
                <a:tc>
                  <a:txBody>
                    <a:bodyPr/>
                    <a:lstStyle/>
                    <a:p>
                      <a:r>
                        <a:rPr kumimoji="1" lang="en-US" altLang="ja-JP" sz="2400" dirty="0">
                          <a:latin typeface="ＭＳ Ｐゴシック"/>
                          <a:ea typeface="ＭＳ Ｐゴシック"/>
                        </a:rPr>
                        <a:t>a</a:t>
                      </a:r>
                      <a:r>
                        <a:rPr kumimoji="1" lang="ja-JP" altLang="en-US" sz="2400" dirty="0">
                          <a:latin typeface="ＭＳ Ｐゴシック"/>
                          <a:ea typeface="ＭＳ Ｐゴシック"/>
                        </a:rPr>
                        <a:t>と</a:t>
                      </a:r>
                      <a:r>
                        <a:rPr kumimoji="1" lang="en-US" altLang="ja-JP" sz="2400" dirty="0">
                          <a:latin typeface="ＭＳ Ｐゴシック"/>
                          <a:ea typeface="ＭＳ Ｐゴシック"/>
                        </a:rPr>
                        <a:t>b</a:t>
                      </a:r>
                      <a:r>
                        <a:rPr kumimoji="1" lang="ja-JP" altLang="en-US" sz="2400" dirty="0">
                          <a:latin typeface="ＭＳ Ｐゴシック"/>
                          <a:ea typeface="ＭＳ Ｐゴシック"/>
                        </a:rPr>
                        <a:t>は等しくない</a:t>
                      </a:r>
                    </a:p>
                  </a:txBody>
                  <a:tcPr/>
                </a:tc>
                <a:extLst>
                  <a:ext uri="{0D108BD9-81ED-4DB2-BD59-A6C34878D82A}">
                    <a16:rowId xmlns:a16="http://schemas.microsoft.com/office/drawing/2014/main" val="10002"/>
                  </a:ext>
                </a:extLst>
              </a:tr>
              <a:tr h="370840">
                <a:tc>
                  <a:txBody>
                    <a:bodyPr/>
                    <a:lstStyle/>
                    <a:p>
                      <a:r>
                        <a:rPr kumimoji="1" lang="en-US" altLang="ja-JP" sz="2400" dirty="0">
                          <a:latin typeface="ＭＳ Ｐゴシック"/>
                          <a:ea typeface="ＭＳ Ｐゴシック"/>
                        </a:rPr>
                        <a:t>&gt;</a:t>
                      </a:r>
                      <a:endParaRPr kumimoji="1" lang="ja-JP" altLang="en-US" sz="2400" dirty="0">
                        <a:latin typeface="ＭＳ Ｐゴシック"/>
                        <a:ea typeface="ＭＳ Ｐゴシック"/>
                      </a:endParaRPr>
                    </a:p>
                  </a:txBody>
                  <a:tcPr/>
                </a:tc>
                <a:tc>
                  <a:txBody>
                    <a:bodyPr/>
                    <a:lstStyle/>
                    <a:p>
                      <a:r>
                        <a:rPr kumimoji="1" lang="en-US" altLang="ja-JP" sz="2400" dirty="0">
                          <a:latin typeface="ＭＳ Ｐゴシック"/>
                          <a:ea typeface="ＭＳ Ｐゴシック"/>
                        </a:rPr>
                        <a:t>a&gt;b</a:t>
                      </a:r>
                      <a:endParaRPr kumimoji="1" lang="ja-JP" altLang="en-US" sz="2400" dirty="0">
                        <a:latin typeface="ＭＳ Ｐゴシック"/>
                        <a:ea typeface="ＭＳ Ｐゴシック"/>
                      </a:endParaRPr>
                    </a:p>
                  </a:txBody>
                  <a:tcPr/>
                </a:tc>
                <a:tc>
                  <a:txBody>
                    <a:bodyPr/>
                    <a:lstStyle/>
                    <a:p>
                      <a:r>
                        <a:rPr kumimoji="1" lang="en-US" altLang="ja-JP" sz="2400" dirty="0">
                          <a:latin typeface="ＭＳ Ｐゴシック"/>
                          <a:ea typeface="ＭＳ Ｐゴシック"/>
                        </a:rPr>
                        <a:t>a</a:t>
                      </a:r>
                      <a:r>
                        <a:rPr kumimoji="1" lang="ja-JP" altLang="en-US" sz="2400" dirty="0">
                          <a:latin typeface="ＭＳ Ｐゴシック"/>
                          <a:ea typeface="ＭＳ Ｐゴシック"/>
                        </a:rPr>
                        <a:t>は</a:t>
                      </a:r>
                      <a:r>
                        <a:rPr kumimoji="1" lang="en-US" altLang="ja-JP" sz="2400" dirty="0">
                          <a:latin typeface="ＭＳ Ｐゴシック"/>
                          <a:ea typeface="ＭＳ Ｐゴシック"/>
                        </a:rPr>
                        <a:t>b</a:t>
                      </a:r>
                      <a:r>
                        <a:rPr kumimoji="1" lang="ja-JP" altLang="en-US" sz="2400" dirty="0">
                          <a:latin typeface="ＭＳ Ｐゴシック"/>
                          <a:ea typeface="ＭＳ Ｐゴシック"/>
                        </a:rPr>
                        <a:t>より大きい</a:t>
                      </a:r>
                    </a:p>
                  </a:txBody>
                  <a:tcPr/>
                </a:tc>
                <a:extLst>
                  <a:ext uri="{0D108BD9-81ED-4DB2-BD59-A6C34878D82A}">
                    <a16:rowId xmlns:a16="http://schemas.microsoft.com/office/drawing/2014/main" val="10003"/>
                  </a:ext>
                </a:extLst>
              </a:tr>
              <a:tr h="370840">
                <a:tc>
                  <a:txBody>
                    <a:bodyPr/>
                    <a:lstStyle/>
                    <a:p>
                      <a:r>
                        <a:rPr kumimoji="1" lang="en-US" altLang="ja-JP" sz="2400" dirty="0">
                          <a:latin typeface="ＭＳ Ｐゴシック"/>
                          <a:ea typeface="ＭＳ Ｐゴシック"/>
                        </a:rPr>
                        <a:t>&lt;</a:t>
                      </a:r>
                      <a:endParaRPr kumimoji="1" lang="ja-JP" altLang="en-US" sz="2400" dirty="0">
                        <a:latin typeface="ＭＳ Ｐゴシック"/>
                        <a:ea typeface="ＭＳ Ｐゴシック"/>
                      </a:endParaRPr>
                    </a:p>
                  </a:txBody>
                  <a:tcPr/>
                </a:tc>
                <a:tc>
                  <a:txBody>
                    <a:bodyPr/>
                    <a:lstStyle/>
                    <a:p>
                      <a:r>
                        <a:rPr kumimoji="1" lang="en-US" altLang="ja-JP" sz="2400" dirty="0">
                          <a:latin typeface="ＭＳ Ｐゴシック"/>
                          <a:ea typeface="ＭＳ Ｐゴシック"/>
                        </a:rPr>
                        <a:t>a&lt;b</a:t>
                      </a:r>
                      <a:endParaRPr kumimoji="1" lang="ja-JP" altLang="en-US" sz="2400" dirty="0">
                        <a:latin typeface="ＭＳ Ｐゴシック"/>
                        <a:ea typeface="ＭＳ Ｐゴシック"/>
                      </a:endParaRPr>
                    </a:p>
                  </a:txBody>
                  <a:tcPr/>
                </a:tc>
                <a:tc>
                  <a:txBody>
                    <a:bodyPr/>
                    <a:lstStyle/>
                    <a:p>
                      <a:r>
                        <a:rPr kumimoji="1" lang="en-US" altLang="ja-JP" sz="2400" dirty="0">
                          <a:latin typeface="ＭＳ Ｐゴシック"/>
                          <a:ea typeface="ＭＳ Ｐゴシック"/>
                        </a:rPr>
                        <a:t>a</a:t>
                      </a:r>
                      <a:r>
                        <a:rPr kumimoji="1" lang="ja-JP" altLang="en-US" sz="2400" dirty="0">
                          <a:latin typeface="ＭＳ Ｐゴシック"/>
                          <a:ea typeface="ＭＳ Ｐゴシック"/>
                        </a:rPr>
                        <a:t>は</a:t>
                      </a:r>
                      <a:r>
                        <a:rPr kumimoji="1" lang="en-US" altLang="ja-JP" sz="2400" dirty="0">
                          <a:latin typeface="ＭＳ Ｐゴシック"/>
                          <a:ea typeface="ＭＳ Ｐゴシック"/>
                        </a:rPr>
                        <a:t>b</a:t>
                      </a:r>
                      <a:r>
                        <a:rPr kumimoji="1" lang="ja-JP" altLang="en-US" sz="2400" dirty="0">
                          <a:latin typeface="ＭＳ Ｐゴシック"/>
                          <a:ea typeface="ＭＳ Ｐゴシック"/>
                        </a:rPr>
                        <a:t>より小さい</a:t>
                      </a:r>
                    </a:p>
                  </a:txBody>
                  <a:tcPr/>
                </a:tc>
                <a:extLst>
                  <a:ext uri="{0D108BD9-81ED-4DB2-BD59-A6C34878D82A}">
                    <a16:rowId xmlns:a16="http://schemas.microsoft.com/office/drawing/2014/main" val="10004"/>
                  </a:ext>
                </a:extLst>
              </a:tr>
              <a:tr h="370840">
                <a:tc>
                  <a:txBody>
                    <a:bodyPr/>
                    <a:lstStyle/>
                    <a:p>
                      <a:r>
                        <a:rPr kumimoji="1" lang="en-US" altLang="ja-JP" sz="2400" dirty="0">
                          <a:latin typeface="ＭＳ Ｐゴシック"/>
                          <a:ea typeface="ＭＳ Ｐゴシック"/>
                        </a:rPr>
                        <a:t>&gt;=</a:t>
                      </a:r>
                      <a:endParaRPr kumimoji="1" lang="ja-JP" altLang="en-US" sz="2400" dirty="0">
                        <a:latin typeface="ＭＳ Ｐゴシック"/>
                        <a:ea typeface="ＭＳ Ｐゴシック"/>
                      </a:endParaRPr>
                    </a:p>
                  </a:txBody>
                  <a:tcPr/>
                </a:tc>
                <a:tc>
                  <a:txBody>
                    <a:bodyPr/>
                    <a:lstStyle/>
                    <a:p>
                      <a:r>
                        <a:rPr kumimoji="1" lang="en-US" altLang="ja-JP" sz="2400" dirty="0">
                          <a:latin typeface="ＭＳ Ｐゴシック"/>
                          <a:ea typeface="ＭＳ Ｐゴシック"/>
                        </a:rPr>
                        <a:t>a&gt;=b</a:t>
                      </a:r>
                      <a:endParaRPr kumimoji="1" lang="ja-JP" altLang="en-US" sz="2400" dirty="0">
                        <a:latin typeface="ＭＳ Ｐゴシック"/>
                        <a:ea typeface="ＭＳ Ｐゴシック"/>
                      </a:endParaRPr>
                    </a:p>
                  </a:txBody>
                  <a:tcPr/>
                </a:tc>
                <a:tc>
                  <a:txBody>
                    <a:bodyPr/>
                    <a:lstStyle/>
                    <a:p>
                      <a:r>
                        <a:rPr kumimoji="1" lang="en-US" altLang="ja-JP" sz="2400" dirty="0">
                          <a:latin typeface="ＭＳ Ｐゴシック"/>
                          <a:ea typeface="ＭＳ Ｐゴシック"/>
                        </a:rPr>
                        <a:t>a</a:t>
                      </a:r>
                      <a:r>
                        <a:rPr kumimoji="1" lang="ja-JP" altLang="en-US" sz="2400" dirty="0">
                          <a:latin typeface="ＭＳ Ｐゴシック"/>
                          <a:ea typeface="ＭＳ Ｐゴシック"/>
                        </a:rPr>
                        <a:t>は</a:t>
                      </a:r>
                      <a:r>
                        <a:rPr kumimoji="1" lang="en-US" altLang="ja-JP" sz="2400" dirty="0">
                          <a:latin typeface="ＭＳ Ｐゴシック"/>
                          <a:ea typeface="ＭＳ Ｐゴシック"/>
                        </a:rPr>
                        <a:t>b</a:t>
                      </a:r>
                      <a:r>
                        <a:rPr kumimoji="1" lang="ja-JP" altLang="en-US" sz="2400" dirty="0">
                          <a:latin typeface="ＭＳ Ｐゴシック"/>
                          <a:ea typeface="ＭＳ Ｐゴシック"/>
                        </a:rPr>
                        <a:t>以上</a:t>
                      </a:r>
                    </a:p>
                  </a:txBody>
                  <a:tcPr/>
                </a:tc>
                <a:extLst>
                  <a:ext uri="{0D108BD9-81ED-4DB2-BD59-A6C34878D82A}">
                    <a16:rowId xmlns:a16="http://schemas.microsoft.com/office/drawing/2014/main" val="10005"/>
                  </a:ext>
                </a:extLst>
              </a:tr>
              <a:tr h="370840">
                <a:tc>
                  <a:txBody>
                    <a:bodyPr/>
                    <a:lstStyle/>
                    <a:p>
                      <a:r>
                        <a:rPr kumimoji="1" lang="en-US" altLang="ja-JP" sz="2400" dirty="0">
                          <a:latin typeface="ＭＳ Ｐゴシック"/>
                          <a:ea typeface="ＭＳ Ｐゴシック"/>
                        </a:rPr>
                        <a:t>&lt;=</a:t>
                      </a:r>
                      <a:endParaRPr kumimoji="1" lang="ja-JP" altLang="en-US" sz="2400" dirty="0">
                        <a:latin typeface="ＭＳ Ｐゴシック"/>
                        <a:ea typeface="ＭＳ Ｐゴシック"/>
                      </a:endParaRPr>
                    </a:p>
                  </a:txBody>
                  <a:tcPr/>
                </a:tc>
                <a:tc>
                  <a:txBody>
                    <a:bodyPr/>
                    <a:lstStyle/>
                    <a:p>
                      <a:r>
                        <a:rPr kumimoji="1" lang="en-US" altLang="ja-JP" sz="2400" dirty="0">
                          <a:latin typeface="ＭＳ Ｐゴシック"/>
                          <a:ea typeface="ＭＳ Ｐゴシック"/>
                        </a:rPr>
                        <a:t>a&lt;=b</a:t>
                      </a:r>
                      <a:endParaRPr kumimoji="1" lang="ja-JP" altLang="en-US" sz="2400" dirty="0">
                        <a:latin typeface="ＭＳ Ｐゴシック"/>
                        <a:ea typeface="ＭＳ Ｐゴシック"/>
                      </a:endParaRPr>
                    </a:p>
                  </a:txBody>
                  <a:tcPr/>
                </a:tc>
                <a:tc>
                  <a:txBody>
                    <a:bodyPr/>
                    <a:lstStyle/>
                    <a:p>
                      <a:r>
                        <a:rPr kumimoji="1" lang="en-US" altLang="ja-JP" sz="2400" dirty="0">
                          <a:latin typeface="ＭＳ Ｐゴシック"/>
                          <a:ea typeface="ＭＳ Ｐゴシック"/>
                        </a:rPr>
                        <a:t>a</a:t>
                      </a:r>
                      <a:r>
                        <a:rPr kumimoji="1" lang="ja-JP" altLang="en-US" sz="2400" dirty="0">
                          <a:latin typeface="ＭＳ Ｐゴシック"/>
                          <a:ea typeface="ＭＳ Ｐゴシック"/>
                        </a:rPr>
                        <a:t>は</a:t>
                      </a:r>
                      <a:r>
                        <a:rPr kumimoji="1" lang="en-US" altLang="ja-JP" sz="2400" dirty="0">
                          <a:latin typeface="ＭＳ Ｐゴシック"/>
                          <a:ea typeface="ＭＳ Ｐゴシック"/>
                        </a:rPr>
                        <a:t>b</a:t>
                      </a:r>
                      <a:r>
                        <a:rPr kumimoji="1" lang="ja-JP" altLang="en-US" sz="2400" dirty="0">
                          <a:latin typeface="ＭＳ Ｐゴシック"/>
                          <a:ea typeface="ＭＳ Ｐゴシック"/>
                        </a:rPr>
                        <a:t>以下</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36098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4.1 </a:t>
            </a:r>
            <a:r>
              <a:rPr lang="ja-JP" altLang="en-US" dirty="0"/>
              <a:t>比較演算子、論理演算子</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論理演算子</a:t>
            </a:r>
            <a:endParaRPr kumimoji="1" lang="en-US" altLang="ja-JP" dirty="0"/>
          </a:p>
          <a:p>
            <a:pPr lvl="1"/>
            <a:r>
              <a:rPr lang="ja-JP" altLang="en-US" dirty="0"/>
              <a:t>複数の条件に当てはまるような条件式を記述したい場合に使用する。</a:t>
            </a:r>
            <a:endParaRPr lang="en-US" altLang="ja-JP" dirty="0"/>
          </a:p>
          <a:p>
            <a:endParaRPr lang="en-US" altLang="ja-JP"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44</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6" name="表 5"/>
          <p:cNvGraphicFramePr>
            <a:graphicFrameLocks noGrp="1"/>
          </p:cNvGraphicFramePr>
          <p:nvPr>
            <p:extLst>
              <p:ext uri="{D42A27DB-BD31-4B8C-83A1-F6EECF244321}">
                <p14:modId xmlns:p14="http://schemas.microsoft.com/office/powerpoint/2010/main" val="2027945378"/>
              </p:ext>
            </p:extLst>
          </p:nvPr>
        </p:nvGraphicFramePr>
        <p:xfrm>
          <a:off x="457202" y="2526034"/>
          <a:ext cx="8164977" cy="2926080"/>
        </p:xfrm>
        <a:graphic>
          <a:graphicData uri="http://schemas.openxmlformats.org/drawingml/2006/table">
            <a:tbl>
              <a:tblPr firstRow="1" bandRow="1">
                <a:tableStyleId>{5C22544A-7EE6-4342-B048-85BDC9FD1C3A}</a:tableStyleId>
              </a:tblPr>
              <a:tblGrid>
                <a:gridCol w="1412610">
                  <a:extLst>
                    <a:ext uri="{9D8B030D-6E8A-4147-A177-3AD203B41FA5}">
                      <a16:colId xmlns:a16="http://schemas.microsoft.com/office/drawing/2014/main" val="20000"/>
                    </a:ext>
                  </a:extLst>
                </a:gridCol>
                <a:gridCol w="2857638">
                  <a:extLst>
                    <a:ext uri="{9D8B030D-6E8A-4147-A177-3AD203B41FA5}">
                      <a16:colId xmlns:a16="http://schemas.microsoft.com/office/drawing/2014/main" val="20001"/>
                    </a:ext>
                  </a:extLst>
                </a:gridCol>
                <a:gridCol w="3894729">
                  <a:extLst>
                    <a:ext uri="{9D8B030D-6E8A-4147-A177-3AD203B41FA5}">
                      <a16:colId xmlns:a16="http://schemas.microsoft.com/office/drawing/2014/main" val="20002"/>
                    </a:ext>
                  </a:extLst>
                </a:gridCol>
              </a:tblGrid>
              <a:tr h="370840">
                <a:tc>
                  <a:txBody>
                    <a:bodyPr/>
                    <a:lstStyle/>
                    <a:p>
                      <a:r>
                        <a:rPr kumimoji="1" lang="ja-JP" altLang="en-US" sz="2400" dirty="0"/>
                        <a:t>演算子</a:t>
                      </a:r>
                    </a:p>
                  </a:txBody>
                  <a:tcPr/>
                </a:tc>
                <a:tc>
                  <a:txBody>
                    <a:bodyPr/>
                    <a:lstStyle/>
                    <a:p>
                      <a:r>
                        <a:rPr kumimoji="1" lang="ja-JP" altLang="en-US" sz="2400" dirty="0"/>
                        <a:t>記述例</a:t>
                      </a:r>
                    </a:p>
                  </a:txBody>
                  <a:tcPr/>
                </a:tc>
                <a:tc>
                  <a:txBody>
                    <a:bodyPr/>
                    <a:lstStyle/>
                    <a:p>
                      <a:r>
                        <a:rPr kumimoji="1" lang="ja-JP" altLang="en-US" sz="2400" dirty="0"/>
                        <a:t>意味</a:t>
                      </a:r>
                    </a:p>
                  </a:txBody>
                  <a:tcPr/>
                </a:tc>
                <a:extLst>
                  <a:ext uri="{0D108BD9-81ED-4DB2-BD59-A6C34878D82A}">
                    <a16:rowId xmlns:a16="http://schemas.microsoft.com/office/drawing/2014/main" val="10000"/>
                  </a:ext>
                </a:extLst>
              </a:tr>
              <a:tr h="370840">
                <a:tc>
                  <a:txBody>
                    <a:bodyPr/>
                    <a:lstStyle/>
                    <a:p>
                      <a:r>
                        <a:rPr kumimoji="1" lang="en-US" altLang="ja-JP" sz="2400" dirty="0"/>
                        <a:t>and</a:t>
                      </a:r>
                      <a:endParaRPr kumimoji="1" lang="ja-JP" altLang="en-US" sz="2400" dirty="0"/>
                    </a:p>
                  </a:txBody>
                  <a:tcPr/>
                </a:tc>
                <a:tc>
                  <a:txBody>
                    <a:bodyPr/>
                    <a:lstStyle/>
                    <a:p>
                      <a:r>
                        <a:rPr kumimoji="1" lang="ja-JP" altLang="en-US" sz="2400" dirty="0"/>
                        <a:t>条件</a:t>
                      </a:r>
                      <a:r>
                        <a:rPr kumimoji="1" lang="en-US" altLang="ja-JP" sz="2400" dirty="0"/>
                        <a:t>1 and </a:t>
                      </a:r>
                      <a:r>
                        <a:rPr kumimoji="1" lang="ja-JP" altLang="en-US" sz="2400" dirty="0"/>
                        <a:t>条件</a:t>
                      </a:r>
                      <a:r>
                        <a:rPr kumimoji="1" lang="en-US" altLang="ja-JP" sz="2400" dirty="0"/>
                        <a:t>2</a:t>
                      </a:r>
                      <a:endParaRPr kumimoji="1" lang="ja-JP" altLang="en-US" sz="2400" dirty="0"/>
                    </a:p>
                  </a:txBody>
                  <a:tcPr/>
                </a:tc>
                <a:tc>
                  <a:txBody>
                    <a:bodyPr/>
                    <a:lstStyle/>
                    <a:p>
                      <a:r>
                        <a:rPr kumimoji="1" lang="ja-JP" altLang="en-US" sz="2400" dirty="0"/>
                        <a:t>条件</a:t>
                      </a:r>
                      <a:r>
                        <a:rPr kumimoji="1" lang="en-US" altLang="ja-JP" sz="2400" dirty="0"/>
                        <a:t>1</a:t>
                      </a:r>
                      <a:r>
                        <a:rPr kumimoji="1" lang="ja-JP" altLang="en-US" sz="2400" dirty="0"/>
                        <a:t>と条件</a:t>
                      </a:r>
                      <a:r>
                        <a:rPr kumimoji="1" lang="en-US" altLang="ja-JP" sz="2400" dirty="0"/>
                        <a:t>2</a:t>
                      </a:r>
                      <a:r>
                        <a:rPr kumimoji="1" lang="ja-JP" altLang="en-US" sz="2400" dirty="0"/>
                        <a:t>の両方に当てはまる</a:t>
                      </a:r>
                    </a:p>
                  </a:txBody>
                  <a:tcPr/>
                </a:tc>
                <a:extLst>
                  <a:ext uri="{0D108BD9-81ED-4DB2-BD59-A6C34878D82A}">
                    <a16:rowId xmlns:a16="http://schemas.microsoft.com/office/drawing/2014/main" val="10001"/>
                  </a:ext>
                </a:extLst>
              </a:tr>
              <a:tr h="370840">
                <a:tc>
                  <a:txBody>
                    <a:bodyPr/>
                    <a:lstStyle/>
                    <a:p>
                      <a:r>
                        <a:rPr kumimoji="1" lang="en-US" altLang="ja-JP" sz="2400" dirty="0"/>
                        <a:t>or</a:t>
                      </a:r>
                      <a:endParaRPr kumimoji="1" lang="ja-JP" altLang="en-US" sz="2400" dirty="0"/>
                    </a:p>
                  </a:txBody>
                  <a:tcPr/>
                </a:tc>
                <a:tc>
                  <a:txBody>
                    <a:bodyPr/>
                    <a:lstStyle/>
                    <a:p>
                      <a:r>
                        <a:rPr kumimoji="1" lang="ja-JP" altLang="en-US" sz="2400" dirty="0"/>
                        <a:t>条件</a:t>
                      </a:r>
                      <a:r>
                        <a:rPr kumimoji="1" lang="en-US" altLang="ja-JP" sz="2400" dirty="0"/>
                        <a:t>1 or </a:t>
                      </a:r>
                      <a:r>
                        <a:rPr kumimoji="1" lang="ja-JP" altLang="en-US" sz="2400" dirty="0"/>
                        <a:t>条件</a:t>
                      </a:r>
                      <a:r>
                        <a:rPr kumimoji="1" lang="en-US" altLang="ja-JP" sz="2400" dirty="0"/>
                        <a:t>2</a:t>
                      </a:r>
                      <a:endParaRPr kumimoji="1" lang="ja-JP" altLang="en-US" sz="2400" dirty="0"/>
                    </a:p>
                  </a:txBody>
                  <a:tcPr/>
                </a:tc>
                <a:tc>
                  <a:txBody>
                    <a:bodyPr/>
                    <a:lstStyle/>
                    <a:p>
                      <a:r>
                        <a:rPr kumimoji="1" lang="ja-JP" altLang="en-US" sz="2400" dirty="0"/>
                        <a:t>条件</a:t>
                      </a:r>
                      <a:r>
                        <a:rPr kumimoji="1" lang="en-US" altLang="ja-JP" sz="2400" dirty="0"/>
                        <a:t>1</a:t>
                      </a:r>
                      <a:r>
                        <a:rPr kumimoji="1" lang="ja-JP" altLang="en-US" sz="2400" dirty="0"/>
                        <a:t>か条件</a:t>
                      </a:r>
                      <a:r>
                        <a:rPr kumimoji="1" lang="en-US" altLang="ja-JP" sz="2400" dirty="0"/>
                        <a:t>2</a:t>
                      </a:r>
                      <a:r>
                        <a:rPr kumimoji="1" lang="ja-JP" altLang="en-US" sz="2400" dirty="0"/>
                        <a:t>のどちらかに当てはまる</a:t>
                      </a:r>
                    </a:p>
                  </a:txBody>
                  <a:tcPr/>
                </a:tc>
                <a:extLst>
                  <a:ext uri="{0D108BD9-81ED-4DB2-BD59-A6C34878D82A}">
                    <a16:rowId xmlns:a16="http://schemas.microsoft.com/office/drawing/2014/main" val="10002"/>
                  </a:ext>
                </a:extLst>
              </a:tr>
              <a:tr h="370840">
                <a:tc>
                  <a:txBody>
                    <a:bodyPr/>
                    <a:lstStyle/>
                    <a:p>
                      <a:r>
                        <a:rPr kumimoji="1" lang="en-US" altLang="ja-JP" sz="2400" dirty="0"/>
                        <a:t>not</a:t>
                      </a:r>
                      <a:endParaRPr kumimoji="1" lang="ja-JP" altLang="en-US" sz="2400" dirty="0"/>
                    </a:p>
                  </a:txBody>
                  <a:tcPr/>
                </a:tc>
                <a:tc>
                  <a:txBody>
                    <a:bodyPr/>
                    <a:lstStyle/>
                    <a:p>
                      <a:r>
                        <a:rPr kumimoji="1" lang="en-US" altLang="ja-JP" sz="2400" dirty="0"/>
                        <a:t>not </a:t>
                      </a:r>
                      <a:r>
                        <a:rPr kumimoji="1" lang="ja-JP" altLang="en-US" sz="2400" dirty="0"/>
                        <a:t>条件</a:t>
                      </a:r>
                      <a:r>
                        <a:rPr kumimoji="1" lang="en-US" altLang="ja-JP" sz="2400" dirty="0"/>
                        <a:t>1</a:t>
                      </a:r>
                      <a:endParaRPr kumimoji="1" lang="ja-JP" altLang="en-US" sz="2400" dirty="0"/>
                    </a:p>
                  </a:txBody>
                  <a:tcPr/>
                </a:tc>
                <a:tc>
                  <a:txBody>
                    <a:bodyPr/>
                    <a:lstStyle/>
                    <a:p>
                      <a:r>
                        <a:rPr kumimoji="1" lang="ja-JP" altLang="en-US" sz="2400" dirty="0"/>
                        <a:t>条件</a:t>
                      </a:r>
                      <a:r>
                        <a:rPr kumimoji="1" lang="en-US" altLang="ja-JP" sz="2400" dirty="0"/>
                        <a:t>1</a:t>
                      </a:r>
                      <a:r>
                        <a:rPr kumimoji="1" lang="ja-JP" altLang="en-US" sz="2400" dirty="0"/>
                        <a:t>が当てはまらない時に処理を実行</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831529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nb-NO" altLang="ja-JP" dirty="0"/>
              <a:t>4.2 </a:t>
            </a:r>
            <a:r>
              <a:rPr lang="nb-NO" altLang="ja-JP" dirty="0" err="1"/>
              <a:t>if</a:t>
            </a:r>
            <a:r>
              <a:rPr lang="ja-JP" altLang="nb-NO" dirty="0"/>
              <a:t>文</a:t>
            </a:r>
            <a:endParaRPr kumimoji="1" lang="ja-JP" altLang="en-US" dirty="0"/>
          </a:p>
        </p:txBody>
      </p:sp>
      <p:sp>
        <p:nvSpPr>
          <p:cNvPr id="3" name="コンテンツ プレースホルダー 2"/>
          <p:cNvSpPr>
            <a:spLocks noGrp="1"/>
          </p:cNvSpPr>
          <p:nvPr>
            <p:ph idx="1"/>
          </p:nvPr>
        </p:nvSpPr>
        <p:spPr/>
        <p:txBody>
          <a:bodyPr/>
          <a:lstStyle/>
          <a:p>
            <a:r>
              <a:rPr kumimoji="1" lang="ja-JP" altLang="en-US"/>
              <a:t>分岐処理のフロー</a:t>
            </a:r>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45</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pic>
        <p:nvPicPr>
          <p:cNvPr id="8" name="図 7">
            <a:extLst>
              <a:ext uri="{FF2B5EF4-FFF2-40B4-BE49-F238E27FC236}">
                <a16:creationId xmlns:a16="http://schemas.microsoft.com/office/drawing/2014/main" id="{ED0DC30C-C1A6-774D-961D-54B3333A2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7268" y="1982720"/>
            <a:ext cx="2789464" cy="4091214"/>
          </a:xfrm>
          <a:prstGeom prst="rect">
            <a:avLst/>
          </a:prstGeom>
        </p:spPr>
      </p:pic>
    </p:spTree>
    <p:extLst>
      <p:ext uri="{BB962C8B-B14F-4D97-AF65-F5344CB8AC3E}">
        <p14:creationId xmlns:p14="http://schemas.microsoft.com/office/powerpoint/2010/main" val="18149275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nb-NO" altLang="ja-JP" dirty="0"/>
              <a:t>4.2 </a:t>
            </a:r>
            <a:r>
              <a:rPr lang="nb-NO" altLang="ja-JP" dirty="0" err="1"/>
              <a:t>if</a:t>
            </a:r>
            <a:r>
              <a:rPr lang="ja-JP" altLang="nb-NO" dirty="0"/>
              <a:t>文</a:t>
            </a:r>
            <a:endParaRPr kumimoji="1" lang="ja-JP" altLang="en-US" dirty="0"/>
          </a:p>
        </p:txBody>
      </p:sp>
      <p:sp>
        <p:nvSpPr>
          <p:cNvPr id="3" name="コンテンツ プレースホルダー 2"/>
          <p:cNvSpPr>
            <a:spLocks noGrp="1"/>
          </p:cNvSpPr>
          <p:nvPr>
            <p:ph idx="1"/>
          </p:nvPr>
        </p:nvSpPr>
        <p:spPr/>
        <p:txBody>
          <a:bodyPr/>
          <a:lstStyle/>
          <a:p>
            <a:r>
              <a:rPr kumimoji="1" lang="ja-JP" altLang="en-US"/>
              <a:t>分岐処理のフロー</a:t>
            </a:r>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46</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pic>
        <p:nvPicPr>
          <p:cNvPr id="7" name="図 6">
            <a:extLst>
              <a:ext uri="{FF2B5EF4-FFF2-40B4-BE49-F238E27FC236}">
                <a16:creationId xmlns:a16="http://schemas.microsoft.com/office/drawing/2014/main" id="{F66E61C7-F319-F943-AC51-25945555BF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1357" y="1904048"/>
            <a:ext cx="4118429" cy="3963988"/>
          </a:xfrm>
          <a:prstGeom prst="rect">
            <a:avLst/>
          </a:prstGeom>
        </p:spPr>
      </p:pic>
    </p:spTree>
    <p:extLst>
      <p:ext uri="{BB962C8B-B14F-4D97-AF65-F5344CB8AC3E}">
        <p14:creationId xmlns:p14="http://schemas.microsoft.com/office/powerpoint/2010/main" val="31747833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nb-NO" altLang="ja-JP" dirty="0"/>
              <a:t>4.2 </a:t>
            </a:r>
            <a:r>
              <a:rPr lang="nb-NO" altLang="ja-JP" dirty="0" err="1"/>
              <a:t>if</a:t>
            </a:r>
            <a:r>
              <a:rPr lang="ja-JP" altLang="nb-NO" dirty="0"/>
              <a:t>文</a:t>
            </a:r>
            <a:endParaRPr kumimoji="1" lang="ja-JP" altLang="en-US" dirty="0"/>
          </a:p>
        </p:txBody>
      </p:sp>
      <p:sp>
        <p:nvSpPr>
          <p:cNvPr id="3" name="コンテンツ プレースホルダー 2"/>
          <p:cNvSpPr>
            <a:spLocks noGrp="1"/>
          </p:cNvSpPr>
          <p:nvPr>
            <p:ph idx="1"/>
          </p:nvPr>
        </p:nvSpPr>
        <p:spPr/>
        <p:txBody>
          <a:bodyPr/>
          <a:lstStyle/>
          <a:p>
            <a:r>
              <a:rPr kumimoji="1" lang="ja-JP" altLang="en-US"/>
              <a:t>分岐処理のフロー</a:t>
            </a:r>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47</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pic>
        <p:nvPicPr>
          <p:cNvPr id="8" name="図 7">
            <a:extLst>
              <a:ext uri="{FF2B5EF4-FFF2-40B4-BE49-F238E27FC236}">
                <a16:creationId xmlns:a16="http://schemas.microsoft.com/office/drawing/2014/main" id="{779E28C9-8CF5-B44C-8880-53B31AA835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1083" y="1944914"/>
            <a:ext cx="6494266" cy="3846604"/>
          </a:xfrm>
          <a:prstGeom prst="rect">
            <a:avLst/>
          </a:prstGeom>
        </p:spPr>
      </p:pic>
    </p:spTree>
    <p:extLst>
      <p:ext uri="{BB962C8B-B14F-4D97-AF65-F5344CB8AC3E}">
        <p14:creationId xmlns:p14="http://schemas.microsoft.com/office/powerpoint/2010/main" val="23948662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nb-NO" altLang="ja-JP" dirty="0"/>
              <a:t>4.2 </a:t>
            </a:r>
            <a:r>
              <a:rPr lang="nb-NO" altLang="ja-JP" dirty="0" err="1"/>
              <a:t>if</a:t>
            </a:r>
            <a:r>
              <a:rPr lang="ja-JP" altLang="nb-NO" dirty="0"/>
              <a:t>文</a:t>
            </a:r>
            <a:endParaRPr kumimoji="1" lang="ja-JP" altLang="en-US" dirty="0"/>
          </a:p>
        </p:txBody>
      </p:sp>
      <p:sp>
        <p:nvSpPr>
          <p:cNvPr id="3" name="コンテンツ プレースホルダー 2"/>
          <p:cNvSpPr>
            <a:spLocks noGrp="1"/>
          </p:cNvSpPr>
          <p:nvPr>
            <p:ph idx="1"/>
          </p:nvPr>
        </p:nvSpPr>
        <p:spPr/>
        <p:txBody>
          <a:bodyPr/>
          <a:lstStyle/>
          <a:p>
            <a:r>
              <a:rPr lang="ja-JP" altLang="en-US" dirty="0"/>
              <a:t>ある条件で処理を分岐させたい場合には、</a:t>
            </a:r>
            <a:r>
              <a:rPr lang="en-US" altLang="ja-JP" dirty="0"/>
              <a:t>if</a:t>
            </a:r>
            <a:r>
              <a:rPr lang="ja-JP" altLang="en-US" dirty="0"/>
              <a:t>文を使用します。</a:t>
            </a:r>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48</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
        <p:nvSpPr>
          <p:cNvPr id="7" name="テキスト ボックス 6"/>
          <p:cNvSpPr txBox="1"/>
          <p:nvPr/>
        </p:nvSpPr>
        <p:spPr>
          <a:xfrm>
            <a:off x="971600" y="1906087"/>
            <a:ext cx="7632848" cy="1800200"/>
          </a:xfrm>
          <a:prstGeom prst="rect">
            <a:avLst/>
          </a:prstGeom>
          <a:noFill/>
          <a:ln>
            <a:solidFill>
              <a:srgbClr val="000000"/>
            </a:solidFill>
          </a:ln>
        </p:spPr>
        <p:txBody>
          <a:bodyPr wrap="square" rtlCol="0">
            <a:noAutofit/>
          </a:bodyPr>
          <a:lstStyle/>
          <a:p>
            <a:pPr>
              <a:lnSpc>
                <a:spcPct val="150000"/>
              </a:lnSpc>
            </a:pPr>
            <a:r>
              <a:rPr lang="mr-IN" altLang="ja-JP" sz="2800" dirty="0">
                <a:solidFill>
                  <a:schemeClr val="accent3">
                    <a:lumMod val="50000"/>
                  </a:schemeClr>
                </a:solidFill>
                <a:latin typeface="Consolas"/>
                <a:cs typeface="Consolas"/>
              </a:rPr>
              <a:t>if </a:t>
            </a:r>
            <a:r>
              <a:rPr lang="mr-IN" altLang="ja-JP" sz="2800" dirty="0">
                <a:solidFill>
                  <a:srgbClr val="000000"/>
                </a:solidFill>
                <a:latin typeface="Consolas"/>
                <a:cs typeface="Consolas"/>
              </a:rPr>
              <a:t>[</a:t>
            </a:r>
            <a:r>
              <a:rPr lang="ja-JP" altLang="mr-IN" sz="2800" dirty="0">
                <a:solidFill>
                  <a:srgbClr val="000000"/>
                </a:solidFill>
                <a:latin typeface="Consolas"/>
                <a:cs typeface="Consolas"/>
              </a:rPr>
              <a:t>条件式</a:t>
            </a:r>
            <a:r>
              <a:rPr lang="mr-IN" altLang="ja-JP" sz="2800" dirty="0">
                <a:solidFill>
                  <a:srgbClr val="000000"/>
                </a:solidFill>
                <a:latin typeface="Consolas"/>
                <a:cs typeface="Consolas"/>
              </a:rPr>
              <a:t>]</a:t>
            </a:r>
            <a:r>
              <a:rPr lang="ja-JP" altLang="mr-IN" sz="2800" dirty="0">
                <a:solidFill>
                  <a:srgbClr val="000000"/>
                </a:solidFill>
                <a:latin typeface="Consolas"/>
                <a:cs typeface="Consolas"/>
              </a:rPr>
              <a:t>：</a:t>
            </a:r>
            <a:endParaRPr lang="en-US" altLang="ja-JP" sz="2800" dirty="0">
              <a:solidFill>
                <a:srgbClr val="000000"/>
              </a:solidFill>
              <a:latin typeface="Consolas"/>
              <a:cs typeface="Consolas"/>
            </a:endParaRPr>
          </a:p>
          <a:p>
            <a:pPr>
              <a:lnSpc>
                <a:spcPct val="150000"/>
              </a:lnSpc>
            </a:pPr>
            <a:r>
              <a:rPr lang="en-US" altLang="ja-JP" sz="2800" dirty="0">
                <a:solidFill>
                  <a:srgbClr val="000000"/>
                </a:solidFill>
                <a:latin typeface="Consolas"/>
                <a:cs typeface="Consolas"/>
              </a:rPr>
              <a:t>	</a:t>
            </a:r>
            <a:r>
              <a:rPr lang="mr-IN" altLang="ja-JP" sz="2800" dirty="0">
                <a:solidFill>
                  <a:srgbClr val="000000"/>
                </a:solidFill>
                <a:latin typeface="Consolas"/>
                <a:cs typeface="Consolas"/>
              </a:rPr>
              <a:t>[</a:t>
            </a:r>
            <a:r>
              <a:rPr lang="ja-JP" altLang="mr-IN" sz="2800" dirty="0">
                <a:solidFill>
                  <a:srgbClr val="000000"/>
                </a:solidFill>
                <a:latin typeface="Consolas"/>
                <a:cs typeface="Consolas"/>
              </a:rPr>
              <a:t>実行する処理</a:t>
            </a:r>
            <a:r>
              <a:rPr lang="mr-IN" altLang="ja-JP" sz="2800" dirty="0">
                <a:solidFill>
                  <a:srgbClr val="000000"/>
                </a:solidFill>
                <a:latin typeface="Consolas"/>
                <a:cs typeface="Consolas"/>
              </a:rPr>
              <a:t>]</a:t>
            </a:r>
            <a:endParaRPr lang="en-US" altLang="ja-JP" sz="3200" dirty="0">
              <a:solidFill>
                <a:srgbClr val="000000"/>
              </a:solidFill>
              <a:latin typeface="Consolas"/>
              <a:cs typeface="Consolas"/>
            </a:endParaRPr>
          </a:p>
        </p:txBody>
      </p:sp>
    </p:spTree>
    <p:extLst>
      <p:ext uri="{BB962C8B-B14F-4D97-AF65-F5344CB8AC3E}">
        <p14:creationId xmlns:p14="http://schemas.microsoft.com/office/powerpoint/2010/main" val="2073750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1.1 Python</a:t>
            </a:r>
            <a:r>
              <a:rPr lang="ja-JP" altLang="en-US" dirty="0"/>
              <a:t>の誕生</a:t>
            </a:r>
          </a:p>
        </p:txBody>
      </p:sp>
      <p:sp>
        <p:nvSpPr>
          <p:cNvPr id="28675" name="コンテンツ プレースホルダー 2"/>
          <p:cNvSpPr>
            <a:spLocks noGrp="1"/>
          </p:cNvSpPr>
          <p:nvPr>
            <p:ph idx="1"/>
          </p:nvPr>
        </p:nvSpPr>
        <p:spPr/>
        <p:txBody>
          <a:bodyPr>
            <a:normAutofit fontScale="92500"/>
          </a:bodyPr>
          <a:lstStyle/>
          <a:p>
            <a:r>
              <a:rPr lang="en-US" altLang="ja-JP" dirty="0"/>
              <a:t>Python</a:t>
            </a:r>
            <a:r>
              <a:rPr lang="ja-JP" altLang="en-US" dirty="0"/>
              <a:t>の登場</a:t>
            </a:r>
            <a:endParaRPr lang="en-US" altLang="ja-JP" dirty="0"/>
          </a:p>
          <a:p>
            <a:pPr lvl="1"/>
            <a:r>
              <a:rPr lang="en-US" altLang="ja-JP" dirty="0"/>
              <a:t>1991</a:t>
            </a:r>
            <a:r>
              <a:rPr lang="ja-JP" altLang="en-US" dirty="0"/>
              <a:t>年にオランダのグイド・ヴァン・ロッサム氏によって開発されたプログラム言語です。</a:t>
            </a:r>
            <a:endParaRPr lang="en-US" altLang="ja-JP" dirty="0"/>
          </a:p>
          <a:p>
            <a:pPr lvl="1"/>
            <a:r>
              <a:rPr lang="ja-JP" altLang="en-US" dirty="0"/>
              <a:t>「</a:t>
            </a:r>
            <a:r>
              <a:rPr lang="en-US" altLang="ja-JP" dirty="0"/>
              <a:t>Python</a:t>
            </a:r>
            <a:r>
              <a:rPr lang="ja-JP" altLang="en-US" dirty="0"/>
              <a:t>」の名前の由来は、イギリスＢＢＣ放送が制作したコメディ番組「空飛ぶモンティ・パイソン」と言われています。</a:t>
            </a:r>
            <a:endParaRPr lang="en-US" altLang="ja-JP" dirty="0"/>
          </a:p>
          <a:p>
            <a:pPr lvl="1"/>
            <a:r>
              <a:rPr lang="ja-JP" altLang="en-US" dirty="0"/>
              <a:t>その後、プログラム言語として普及し、海外では人気が高く、日本でも最近注目されるようになりました。</a:t>
            </a:r>
            <a:endParaRPr lang="en-US" altLang="ja-JP" dirty="0"/>
          </a:p>
          <a:p>
            <a:pPr lvl="1"/>
            <a:r>
              <a:rPr lang="ja-JP" altLang="en-US" dirty="0"/>
              <a:t>「空飛ぶモンティ・パイソン」は「スパムメール」の語源としても有名です。</a:t>
            </a:r>
            <a:endParaRPr lang="en-US" altLang="ja-JP" dirty="0"/>
          </a:p>
          <a:p>
            <a:pPr lvl="1"/>
            <a:endParaRPr lang="en-US" altLang="ja-JP" dirty="0"/>
          </a:p>
          <a:p>
            <a:pPr marL="457200" lvl="1" indent="0">
              <a:buNone/>
            </a:pPr>
            <a:endParaRPr lang="en-US" altLang="ja-JP" dirty="0"/>
          </a:p>
          <a:p>
            <a:pPr marL="457200" lvl="1" indent="0">
              <a:buNone/>
            </a:pPr>
            <a:endParaRPr lang="en-US" altLang="ja-JP" dirty="0"/>
          </a:p>
          <a:p>
            <a:pPr marL="457200" lvl="1" indent="0">
              <a:buNone/>
            </a:pPr>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4</a:t>
            </a:fld>
            <a:endParaRPr lang="en-US" altLang="ja-JP" dirty="0"/>
          </a:p>
        </p:txBody>
      </p:sp>
      <p:sp>
        <p:nvSpPr>
          <p:cNvPr id="4" name="フッター プレースホルダー 3"/>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41054974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nb-NO" altLang="ja-JP" dirty="0"/>
              <a:t>4.2 </a:t>
            </a:r>
            <a:r>
              <a:rPr lang="nb-NO" altLang="ja-JP" dirty="0" err="1"/>
              <a:t>if</a:t>
            </a:r>
            <a:r>
              <a:rPr lang="ja-JP" altLang="nb-NO" dirty="0"/>
              <a:t>文</a:t>
            </a:r>
            <a:endParaRPr kumimoji="1" lang="ja-JP" altLang="en-US" dirty="0"/>
          </a:p>
        </p:txBody>
      </p:sp>
      <p:sp>
        <p:nvSpPr>
          <p:cNvPr id="3" name="コンテンツ プレースホルダー 2"/>
          <p:cNvSpPr>
            <a:spLocks noGrp="1"/>
          </p:cNvSpPr>
          <p:nvPr>
            <p:ph idx="1"/>
          </p:nvPr>
        </p:nvSpPr>
        <p:spPr/>
        <p:txBody>
          <a:bodyPr/>
          <a:lstStyle/>
          <a:p>
            <a:r>
              <a:rPr lang="ja-JP" altLang="en-US" dirty="0"/>
              <a:t>条件で分岐させ異なる処理を実行する場合</a:t>
            </a:r>
            <a:endParaRPr lang="en-US" altLang="ja-JP" dirty="0"/>
          </a:p>
          <a:p>
            <a:pPr lvl="1"/>
            <a:r>
              <a:rPr lang="en-US" altLang="ja-JP" dirty="0"/>
              <a:t>if else</a:t>
            </a:r>
            <a:r>
              <a:rPr lang="ja-JP" altLang="en-US" dirty="0"/>
              <a:t>構文を使用します。</a:t>
            </a:r>
            <a:endParaRPr lang="en-US" altLang="ja-JP" dirty="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49</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
        <p:nvSpPr>
          <p:cNvPr id="7" name="テキスト ボックス 6"/>
          <p:cNvSpPr txBox="1"/>
          <p:nvPr/>
        </p:nvSpPr>
        <p:spPr>
          <a:xfrm>
            <a:off x="971600" y="2399196"/>
            <a:ext cx="7632848" cy="3957153"/>
          </a:xfrm>
          <a:prstGeom prst="rect">
            <a:avLst/>
          </a:prstGeom>
          <a:noFill/>
          <a:ln>
            <a:solidFill>
              <a:srgbClr val="000000"/>
            </a:solidFill>
          </a:ln>
        </p:spPr>
        <p:txBody>
          <a:bodyPr wrap="square" rtlCol="0">
            <a:noAutofit/>
          </a:bodyPr>
          <a:lstStyle/>
          <a:p>
            <a:pPr>
              <a:lnSpc>
                <a:spcPct val="150000"/>
              </a:lnSpc>
            </a:pPr>
            <a:r>
              <a:rPr lang="en-US" altLang="ja-JP" sz="2800" dirty="0">
                <a:solidFill>
                  <a:schemeClr val="accent3">
                    <a:lumMod val="50000"/>
                  </a:schemeClr>
                </a:solidFill>
                <a:latin typeface="Consolas"/>
                <a:cs typeface="Consolas"/>
              </a:rPr>
              <a:t>if </a:t>
            </a:r>
            <a:r>
              <a:rPr lang="en-US" altLang="ja-JP" sz="2800" dirty="0">
                <a:latin typeface="Consolas"/>
                <a:cs typeface="Consolas"/>
              </a:rPr>
              <a:t>[</a:t>
            </a:r>
            <a:r>
              <a:rPr lang="ja-JP" altLang="en-US" sz="2800" dirty="0">
                <a:latin typeface="Consolas"/>
                <a:cs typeface="Consolas"/>
              </a:rPr>
              <a:t>条件式</a:t>
            </a:r>
            <a:r>
              <a:rPr lang="en-US" altLang="ja-JP" sz="2800" dirty="0">
                <a:latin typeface="Consolas"/>
                <a:cs typeface="Consolas"/>
              </a:rPr>
              <a:t>]:</a:t>
            </a:r>
          </a:p>
          <a:p>
            <a:pPr>
              <a:lnSpc>
                <a:spcPct val="150000"/>
              </a:lnSpc>
            </a:pPr>
            <a:r>
              <a:rPr lang="en-US" altLang="ja-JP" sz="2800" dirty="0">
                <a:solidFill>
                  <a:schemeClr val="accent3">
                    <a:lumMod val="50000"/>
                  </a:schemeClr>
                </a:solidFill>
                <a:latin typeface="Consolas"/>
                <a:cs typeface="Consolas"/>
              </a:rPr>
              <a:t>	</a:t>
            </a:r>
            <a:r>
              <a:rPr lang="en-US" altLang="ja-JP" sz="2800" dirty="0">
                <a:solidFill>
                  <a:srgbClr val="000000"/>
                </a:solidFill>
                <a:latin typeface="Consolas"/>
                <a:cs typeface="Consolas"/>
              </a:rPr>
              <a:t>[</a:t>
            </a:r>
            <a:r>
              <a:rPr lang="ja-JP" altLang="en-US" sz="2800" dirty="0">
                <a:solidFill>
                  <a:srgbClr val="000000"/>
                </a:solidFill>
                <a:latin typeface="Consolas"/>
                <a:cs typeface="Consolas"/>
              </a:rPr>
              <a:t>実行する処理</a:t>
            </a:r>
            <a:r>
              <a:rPr lang="en-US" altLang="ja-JP" sz="2800" dirty="0">
                <a:solidFill>
                  <a:srgbClr val="000000"/>
                </a:solidFill>
                <a:latin typeface="Consolas"/>
                <a:cs typeface="Consolas"/>
              </a:rPr>
              <a:t>1]</a:t>
            </a:r>
          </a:p>
          <a:p>
            <a:pPr>
              <a:lnSpc>
                <a:spcPct val="150000"/>
              </a:lnSpc>
            </a:pPr>
            <a:r>
              <a:rPr lang="en-US" altLang="ja-JP" sz="2800" dirty="0">
                <a:solidFill>
                  <a:schemeClr val="accent3">
                    <a:lumMod val="50000"/>
                  </a:schemeClr>
                </a:solidFill>
                <a:latin typeface="Consolas"/>
                <a:cs typeface="Consolas"/>
              </a:rPr>
              <a:t>else</a:t>
            </a:r>
            <a:r>
              <a:rPr lang="en-US" altLang="ja-JP" sz="2800" dirty="0">
                <a:solidFill>
                  <a:srgbClr val="000000"/>
                </a:solidFill>
                <a:latin typeface="Consolas"/>
                <a:cs typeface="Consolas"/>
              </a:rPr>
              <a:t>:</a:t>
            </a:r>
          </a:p>
          <a:p>
            <a:pPr>
              <a:lnSpc>
                <a:spcPct val="150000"/>
              </a:lnSpc>
            </a:pPr>
            <a:r>
              <a:rPr lang="en-US" altLang="ja-JP" sz="2800" dirty="0">
                <a:solidFill>
                  <a:schemeClr val="accent3">
                    <a:lumMod val="50000"/>
                  </a:schemeClr>
                </a:solidFill>
                <a:latin typeface="Consolas"/>
                <a:cs typeface="Consolas"/>
              </a:rPr>
              <a:t>	</a:t>
            </a:r>
            <a:r>
              <a:rPr lang="en-US" altLang="ja-JP" sz="2800" dirty="0">
                <a:solidFill>
                  <a:srgbClr val="000000"/>
                </a:solidFill>
                <a:latin typeface="Consolas"/>
                <a:cs typeface="Consolas"/>
              </a:rPr>
              <a:t>[</a:t>
            </a:r>
            <a:r>
              <a:rPr lang="ja-JP" altLang="en-US" sz="2800">
                <a:solidFill>
                  <a:srgbClr val="000000"/>
                </a:solidFill>
                <a:latin typeface="Consolas"/>
                <a:cs typeface="Consolas"/>
              </a:rPr>
              <a:t>条件</a:t>
            </a:r>
            <a:r>
              <a:rPr lang="ja-JP" altLang="en-US" sz="2800" dirty="0">
                <a:solidFill>
                  <a:srgbClr val="000000"/>
                </a:solidFill>
                <a:latin typeface="Consolas"/>
                <a:cs typeface="Consolas"/>
              </a:rPr>
              <a:t>に当てはまらない処理</a:t>
            </a:r>
            <a:r>
              <a:rPr lang="en-US" altLang="ja-JP" sz="2800" dirty="0">
                <a:solidFill>
                  <a:srgbClr val="000000"/>
                </a:solidFill>
                <a:latin typeface="Consolas"/>
                <a:cs typeface="Consolas"/>
              </a:rPr>
              <a:t>]</a:t>
            </a:r>
            <a:endParaRPr lang="en-US" altLang="ja-JP" sz="3200" dirty="0">
              <a:solidFill>
                <a:srgbClr val="000000"/>
              </a:solidFill>
              <a:latin typeface="Consolas"/>
              <a:cs typeface="Consolas"/>
            </a:endParaRPr>
          </a:p>
        </p:txBody>
      </p:sp>
    </p:spTree>
    <p:extLst>
      <p:ext uri="{BB962C8B-B14F-4D97-AF65-F5344CB8AC3E}">
        <p14:creationId xmlns:p14="http://schemas.microsoft.com/office/powerpoint/2010/main" val="14648835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nb-NO" altLang="ja-JP" dirty="0"/>
              <a:t>4.2 </a:t>
            </a:r>
            <a:r>
              <a:rPr lang="nb-NO" altLang="ja-JP" dirty="0" err="1"/>
              <a:t>if</a:t>
            </a:r>
            <a:r>
              <a:rPr lang="ja-JP" altLang="nb-NO" dirty="0"/>
              <a:t>文</a:t>
            </a:r>
            <a:endParaRPr kumimoji="1" lang="ja-JP" altLang="en-US" dirty="0"/>
          </a:p>
        </p:txBody>
      </p:sp>
      <p:sp>
        <p:nvSpPr>
          <p:cNvPr id="3" name="コンテンツ プレースホルダー 2"/>
          <p:cNvSpPr>
            <a:spLocks noGrp="1"/>
          </p:cNvSpPr>
          <p:nvPr>
            <p:ph idx="1"/>
          </p:nvPr>
        </p:nvSpPr>
        <p:spPr/>
        <p:txBody>
          <a:bodyPr/>
          <a:lstStyle/>
          <a:p>
            <a:r>
              <a:rPr lang="ja-JP" altLang="en-US" dirty="0"/>
              <a:t>複数の条件で分岐させたい場合</a:t>
            </a:r>
            <a:endParaRPr lang="en-US" altLang="ja-JP" dirty="0"/>
          </a:p>
          <a:p>
            <a:pPr lvl="1"/>
            <a:r>
              <a:rPr lang="ja-JP" altLang="en-US" dirty="0"/>
              <a:t>複数の条件で分岐をさせたい場合は、</a:t>
            </a:r>
            <a:r>
              <a:rPr lang="en-US" altLang="ja-JP" dirty="0" err="1"/>
              <a:t>elif</a:t>
            </a:r>
            <a:r>
              <a:rPr lang="ja-JP" altLang="en-US" dirty="0"/>
              <a:t>や</a:t>
            </a:r>
            <a:r>
              <a:rPr lang="en-US" altLang="ja-JP" dirty="0"/>
              <a:t>else</a:t>
            </a:r>
            <a:r>
              <a:rPr lang="ja-JP" altLang="en-US" dirty="0"/>
              <a:t>を使用します。</a:t>
            </a:r>
            <a:endParaRPr lang="en-US" altLang="ja-JP" dirty="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50</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
        <p:nvSpPr>
          <p:cNvPr id="7" name="テキスト ボックス 6"/>
          <p:cNvSpPr txBox="1"/>
          <p:nvPr/>
        </p:nvSpPr>
        <p:spPr>
          <a:xfrm>
            <a:off x="971600" y="2399196"/>
            <a:ext cx="7632848" cy="3957153"/>
          </a:xfrm>
          <a:prstGeom prst="rect">
            <a:avLst/>
          </a:prstGeom>
          <a:noFill/>
          <a:ln>
            <a:solidFill>
              <a:srgbClr val="000000"/>
            </a:solidFill>
          </a:ln>
        </p:spPr>
        <p:txBody>
          <a:bodyPr wrap="square" rtlCol="0">
            <a:noAutofit/>
          </a:bodyPr>
          <a:lstStyle/>
          <a:p>
            <a:pPr>
              <a:lnSpc>
                <a:spcPct val="150000"/>
              </a:lnSpc>
            </a:pPr>
            <a:r>
              <a:rPr lang="en-US" altLang="ja-JP" sz="2800" dirty="0">
                <a:solidFill>
                  <a:schemeClr val="accent3">
                    <a:lumMod val="50000"/>
                  </a:schemeClr>
                </a:solidFill>
                <a:latin typeface="Consolas"/>
                <a:cs typeface="Consolas"/>
              </a:rPr>
              <a:t>if </a:t>
            </a:r>
            <a:r>
              <a:rPr lang="en-US" altLang="ja-JP" sz="2800" dirty="0">
                <a:latin typeface="Consolas"/>
                <a:cs typeface="Consolas"/>
              </a:rPr>
              <a:t>[</a:t>
            </a:r>
            <a:r>
              <a:rPr lang="ja-JP" altLang="en-US" sz="2800" dirty="0">
                <a:latin typeface="Consolas"/>
                <a:cs typeface="Consolas"/>
              </a:rPr>
              <a:t>条件式</a:t>
            </a:r>
            <a:r>
              <a:rPr lang="en-US" altLang="ja-JP" sz="2800" dirty="0">
                <a:latin typeface="Consolas"/>
                <a:cs typeface="Consolas"/>
              </a:rPr>
              <a:t>]:</a:t>
            </a:r>
          </a:p>
          <a:p>
            <a:pPr>
              <a:lnSpc>
                <a:spcPct val="150000"/>
              </a:lnSpc>
            </a:pPr>
            <a:r>
              <a:rPr lang="en-US" altLang="ja-JP" sz="2800" dirty="0">
                <a:solidFill>
                  <a:schemeClr val="accent3">
                    <a:lumMod val="50000"/>
                  </a:schemeClr>
                </a:solidFill>
                <a:latin typeface="Consolas"/>
                <a:cs typeface="Consolas"/>
              </a:rPr>
              <a:t>	</a:t>
            </a:r>
            <a:r>
              <a:rPr lang="en-US" altLang="ja-JP" sz="2800" dirty="0">
                <a:solidFill>
                  <a:srgbClr val="000000"/>
                </a:solidFill>
                <a:latin typeface="Consolas"/>
                <a:cs typeface="Consolas"/>
              </a:rPr>
              <a:t>[</a:t>
            </a:r>
            <a:r>
              <a:rPr lang="ja-JP" altLang="en-US" sz="2800" dirty="0">
                <a:solidFill>
                  <a:srgbClr val="000000"/>
                </a:solidFill>
                <a:latin typeface="Consolas"/>
                <a:cs typeface="Consolas"/>
              </a:rPr>
              <a:t>実行する処理</a:t>
            </a:r>
            <a:r>
              <a:rPr lang="en-US" altLang="ja-JP" sz="2800" dirty="0">
                <a:solidFill>
                  <a:srgbClr val="000000"/>
                </a:solidFill>
                <a:latin typeface="Consolas"/>
                <a:cs typeface="Consolas"/>
              </a:rPr>
              <a:t>1]</a:t>
            </a:r>
          </a:p>
          <a:p>
            <a:pPr>
              <a:lnSpc>
                <a:spcPct val="150000"/>
              </a:lnSpc>
            </a:pPr>
            <a:r>
              <a:rPr lang="en-US" altLang="ja-JP" sz="2800" dirty="0" err="1">
                <a:solidFill>
                  <a:schemeClr val="accent3">
                    <a:lumMod val="50000"/>
                  </a:schemeClr>
                </a:solidFill>
                <a:latin typeface="Consolas"/>
                <a:cs typeface="Consolas"/>
              </a:rPr>
              <a:t>elif</a:t>
            </a:r>
            <a:r>
              <a:rPr lang="en-US" altLang="ja-JP" sz="2800" dirty="0">
                <a:solidFill>
                  <a:schemeClr val="accent3">
                    <a:lumMod val="50000"/>
                  </a:schemeClr>
                </a:solidFill>
                <a:latin typeface="Consolas"/>
                <a:cs typeface="Consolas"/>
              </a:rPr>
              <a:t> </a:t>
            </a:r>
            <a:r>
              <a:rPr lang="en-US" altLang="ja-JP" sz="2800" dirty="0">
                <a:solidFill>
                  <a:srgbClr val="000000"/>
                </a:solidFill>
                <a:latin typeface="Consolas"/>
                <a:cs typeface="Consolas"/>
              </a:rPr>
              <a:t>[</a:t>
            </a:r>
            <a:r>
              <a:rPr lang="ja-JP" altLang="en-US" sz="2800" dirty="0">
                <a:solidFill>
                  <a:srgbClr val="000000"/>
                </a:solidFill>
                <a:latin typeface="Consolas"/>
                <a:cs typeface="Consolas"/>
              </a:rPr>
              <a:t>条件式</a:t>
            </a:r>
            <a:r>
              <a:rPr lang="en-US" altLang="ja-JP" sz="2800" dirty="0">
                <a:solidFill>
                  <a:srgbClr val="000000"/>
                </a:solidFill>
                <a:latin typeface="Consolas"/>
                <a:cs typeface="Consolas"/>
              </a:rPr>
              <a:t>]:</a:t>
            </a:r>
          </a:p>
          <a:p>
            <a:pPr>
              <a:lnSpc>
                <a:spcPct val="150000"/>
              </a:lnSpc>
            </a:pPr>
            <a:r>
              <a:rPr lang="en-US" altLang="ja-JP" sz="2800" dirty="0">
                <a:solidFill>
                  <a:schemeClr val="accent3">
                    <a:lumMod val="50000"/>
                  </a:schemeClr>
                </a:solidFill>
                <a:latin typeface="Consolas"/>
                <a:cs typeface="Consolas"/>
              </a:rPr>
              <a:t>	</a:t>
            </a:r>
            <a:r>
              <a:rPr lang="en-US" altLang="ja-JP" sz="2800" dirty="0">
                <a:solidFill>
                  <a:srgbClr val="000000"/>
                </a:solidFill>
                <a:latin typeface="Consolas"/>
                <a:cs typeface="Consolas"/>
              </a:rPr>
              <a:t>[</a:t>
            </a:r>
            <a:r>
              <a:rPr lang="ja-JP" altLang="en-US" sz="2800" dirty="0">
                <a:solidFill>
                  <a:srgbClr val="000000"/>
                </a:solidFill>
                <a:latin typeface="Consolas"/>
                <a:cs typeface="Consolas"/>
              </a:rPr>
              <a:t>実行する処理</a:t>
            </a:r>
            <a:r>
              <a:rPr lang="en-US" altLang="ja-JP" sz="2800" dirty="0">
                <a:solidFill>
                  <a:srgbClr val="000000"/>
                </a:solidFill>
                <a:latin typeface="Consolas"/>
                <a:cs typeface="Consolas"/>
              </a:rPr>
              <a:t>2]</a:t>
            </a:r>
          </a:p>
          <a:p>
            <a:pPr>
              <a:lnSpc>
                <a:spcPct val="150000"/>
              </a:lnSpc>
            </a:pPr>
            <a:r>
              <a:rPr lang="en-US" altLang="ja-JP" sz="2800" dirty="0">
                <a:solidFill>
                  <a:schemeClr val="accent3">
                    <a:lumMod val="50000"/>
                  </a:schemeClr>
                </a:solidFill>
                <a:latin typeface="Consolas"/>
                <a:cs typeface="Consolas"/>
              </a:rPr>
              <a:t>else</a:t>
            </a:r>
            <a:r>
              <a:rPr lang="en-US" altLang="ja-JP" sz="2800" dirty="0">
                <a:solidFill>
                  <a:srgbClr val="000000"/>
                </a:solidFill>
                <a:latin typeface="Consolas"/>
                <a:cs typeface="Consolas"/>
              </a:rPr>
              <a:t>:</a:t>
            </a:r>
          </a:p>
          <a:p>
            <a:pPr>
              <a:lnSpc>
                <a:spcPct val="150000"/>
              </a:lnSpc>
            </a:pPr>
            <a:r>
              <a:rPr lang="en-US" altLang="ja-JP" sz="2800" dirty="0">
                <a:solidFill>
                  <a:schemeClr val="accent3">
                    <a:lumMod val="50000"/>
                  </a:schemeClr>
                </a:solidFill>
                <a:latin typeface="Consolas"/>
                <a:cs typeface="Consolas"/>
              </a:rPr>
              <a:t>	</a:t>
            </a:r>
            <a:r>
              <a:rPr lang="en-US" altLang="ja-JP" sz="2800" dirty="0">
                <a:solidFill>
                  <a:srgbClr val="000000"/>
                </a:solidFill>
                <a:latin typeface="Consolas"/>
                <a:cs typeface="Consolas"/>
              </a:rPr>
              <a:t>[</a:t>
            </a:r>
            <a:r>
              <a:rPr lang="ja-JP" altLang="en-US" sz="2800" dirty="0">
                <a:solidFill>
                  <a:srgbClr val="000000"/>
                </a:solidFill>
                <a:latin typeface="Consolas"/>
                <a:cs typeface="Consolas"/>
              </a:rPr>
              <a:t>全ての条件に当てはまらない処理</a:t>
            </a:r>
            <a:r>
              <a:rPr lang="en-US" altLang="ja-JP" sz="2800" dirty="0">
                <a:solidFill>
                  <a:srgbClr val="000000"/>
                </a:solidFill>
                <a:latin typeface="Consolas"/>
                <a:cs typeface="Consolas"/>
              </a:rPr>
              <a:t>]</a:t>
            </a:r>
            <a:endParaRPr lang="en-US" altLang="ja-JP" sz="3200" dirty="0">
              <a:solidFill>
                <a:srgbClr val="000000"/>
              </a:solidFill>
              <a:latin typeface="Consolas"/>
              <a:cs typeface="Consolas"/>
            </a:endParaRPr>
          </a:p>
        </p:txBody>
      </p:sp>
    </p:spTree>
    <p:extLst>
      <p:ext uri="{BB962C8B-B14F-4D97-AF65-F5344CB8AC3E}">
        <p14:creationId xmlns:p14="http://schemas.microsoft.com/office/powerpoint/2010/main" val="14698850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it-IT" altLang="ja-JP" dirty="0"/>
              <a:t>4.3 pass</a:t>
            </a:r>
            <a:r>
              <a:rPr lang="ja-JP" altLang="it-IT" dirty="0"/>
              <a:t>文</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lang="en-US" altLang="ja-JP" dirty="0"/>
              <a:t>Python</a:t>
            </a:r>
            <a:r>
              <a:rPr lang="ja-JP" altLang="en-US" dirty="0"/>
              <a:t>には、「何もしない」ということを表す</a:t>
            </a:r>
            <a:r>
              <a:rPr lang="en-US" altLang="ja-JP" dirty="0"/>
              <a:t>pass</a:t>
            </a:r>
            <a:r>
              <a:rPr lang="ja-JP" altLang="en-US" dirty="0"/>
              <a:t>文というものがあります。</a:t>
            </a:r>
            <a:endParaRPr lang="en-US" altLang="ja-JP" dirty="0"/>
          </a:p>
          <a:p>
            <a:pPr marL="0" indent="0">
              <a:buNone/>
            </a:pPr>
            <a:r>
              <a:rPr lang="ja-JP" altLang="ja-JP" dirty="0"/>
              <a:t>　</a:t>
            </a:r>
            <a:r>
              <a:rPr lang="ja-JP" altLang="en-US" dirty="0"/>
              <a:t>条件分岐の際の</a:t>
            </a:r>
            <a:r>
              <a:rPr lang="en-US" altLang="ja-JP" dirty="0"/>
              <a:t>else</a:t>
            </a:r>
            <a:r>
              <a:rPr lang="ja-JP" altLang="en-US" dirty="0"/>
              <a:t>節などで使用します。</a:t>
            </a:r>
            <a:endParaRPr lang="en-US" altLang="ja-JP" dirty="0"/>
          </a:p>
          <a:p>
            <a:pPr marL="0" indent="0">
              <a:buNone/>
            </a:pPr>
            <a:endParaRPr lang="en-US" altLang="ja-JP" dirty="0"/>
          </a:p>
          <a:p>
            <a:r>
              <a:rPr lang="ja-JP" altLang="en-US" dirty="0"/>
              <a:t>なぜ</a:t>
            </a:r>
            <a:r>
              <a:rPr lang="en-US" altLang="ja-JP" dirty="0"/>
              <a:t>pass</a:t>
            </a:r>
            <a:r>
              <a:rPr lang="ja-JP" altLang="en-US" dirty="0"/>
              <a:t>文が必要？</a:t>
            </a:r>
          </a:p>
          <a:p>
            <a:pPr marL="0" indent="0">
              <a:buNone/>
            </a:pPr>
            <a:r>
              <a:rPr lang="ja-JP" altLang="en-US" dirty="0"/>
              <a:t>　</a:t>
            </a:r>
            <a:r>
              <a:rPr lang="en-US" altLang="ja-JP" dirty="0"/>
              <a:t>Python</a:t>
            </a:r>
            <a:r>
              <a:rPr lang="ja-JP" altLang="en-US" dirty="0"/>
              <a:t>は、インデントのブロック構造のため、</a:t>
            </a:r>
            <a:endParaRPr lang="en-US" altLang="ja-JP" dirty="0"/>
          </a:p>
          <a:p>
            <a:pPr marL="0" indent="0">
              <a:buNone/>
            </a:pPr>
            <a:r>
              <a:rPr lang="ja-JP" altLang="ja-JP" dirty="0"/>
              <a:t>　</a:t>
            </a:r>
            <a:r>
              <a:rPr lang="ja-JP" altLang="en-US" dirty="0"/>
              <a:t>文法上、インデントの後に何も処理が記述</a:t>
            </a:r>
            <a:endParaRPr lang="en-US" altLang="ja-JP" dirty="0"/>
          </a:p>
          <a:p>
            <a:pPr marL="0" indent="0">
              <a:buNone/>
            </a:pPr>
            <a:r>
              <a:rPr lang="ja-JP" altLang="ja-JP" dirty="0"/>
              <a:t>　</a:t>
            </a:r>
            <a:r>
              <a:rPr lang="ja-JP" altLang="en-US" dirty="0"/>
              <a:t>されていないとエラーになってしまいます。  </a:t>
            </a:r>
          </a:p>
          <a:p>
            <a:pPr marL="0" indent="0">
              <a:buNone/>
            </a:pPr>
            <a:r>
              <a:rPr lang="ja-JP" altLang="en-US" dirty="0"/>
              <a:t>　そのため、何も処理をしない場合は、「何も</a:t>
            </a:r>
            <a:endParaRPr lang="en-US" altLang="ja-JP" dirty="0"/>
          </a:p>
          <a:p>
            <a:pPr marL="0" indent="0">
              <a:buNone/>
            </a:pPr>
            <a:r>
              <a:rPr lang="ja-JP" altLang="ja-JP" dirty="0"/>
              <a:t>　</a:t>
            </a:r>
            <a:r>
              <a:rPr lang="ja-JP" altLang="en-US" dirty="0"/>
              <a:t>しない」という処理を示す</a:t>
            </a:r>
            <a:r>
              <a:rPr lang="en-US" altLang="ja-JP" dirty="0"/>
              <a:t>pass</a:t>
            </a:r>
            <a:r>
              <a:rPr lang="ja-JP" altLang="en-US" dirty="0"/>
              <a:t>文を記述する</a:t>
            </a:r>
            <a:endParaRPr lang="en-US" altLang="ja-JP" dirty="0"/>
          </a:p>
          <a:p>
            <a:pPr marL="0" indent="0">
              <a:buNone/>
            </a:pPr>
            <a:r>
              <a:rPr lang="ja-JP" altLang="ja-JP" dirty="0"/>
              <a:t>　</a:t>
            </a:r>
            <a:r>
              <a:rPr lang="ja-JP" altLang="en-US" dirty="0"/>
              <a:t>必要があります。</a:t>
            </a:r>
            <a:endParaRPr lang="en-US" altLang="ja-JP"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51</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8081255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4.4 while</a:t>
            </a:r>
            <a:r>
              <a:rPr lang="ja-JP" altLang="en-US" dirty="0"/>
              <a:t>文</a:t>
            </a:r>
            <a:endParaRPr kumimoji="1" lang="ja-JP" altLang="en-US" dirty="0"/>
          </a:p>
        </p:txBody>
      </p:sp>
      <p:sp>
        <p:nvSpPr>
          <p:cNvPr id="3" name="コンテンツ プレースホルダー 2"/>
          <p:cNvSpPr>
            <a:spLocks noGrp="1"/>
          </p:cNvSpPr>
          <p:nvPr>
            <p:ph idx="1"/>
          </p:nvPr>
        </p:nvSpPr>
        <p:spPr/>
        <p:txBody>
          <a:bodyPr/>
          <a:lstStyle/>
          <a:p>
            <a:r>
              <a:rPr lang="ja-JP" altLang="en-US" dirty="0"/>
              <a:t>ある条件を満たしている間、繰り返し処理を実行したい場合には、</a:t>
            </a:r>
            <a:r>
              <a:rPr lang="en-US" altLang="ja-JP" dirty="0"/>
              <a:t>while</a:t>
            </a:r>
            <a:r>
              <a:rPr lang="ja-JP" altLang="en-US" dirty="0"/>
              <a:t>文を使用します。式の書き方は</a:t>
            </a:r>
            <a:r>
              <a:rPr lang="en-US" altLang="ja-JP" dirty="0"/>
              <a:t>if</a:t>
            </a:r>
            <a:r>
              <a:rPr lang="ja-JP" altLang="en-US" dirty="0"/>
              <a:t>文と変わりません。</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52</a:t>
            </a:fld>
            <a:endParaRPr lang="en-US"/>
          </a:p>
        </p:txBody>
      </p:sp>
      <p:sp>
        <p:nvSpPr>
          <p:cNvPr id="5" name="フッター プレースホルダー 4"/>
          <p:cNvSpPr>
            <a:spLocks noGrp="1"/>
          </p:cNvSpPr>
          <p:nvPr>
            <p:ph type="ftr" sz="quarter" idx="3"/>
          </p:nvPr>
        </p:nvSpPr>
        <p:spPr/>
        <p:txBody>
          <a:bodyPr/>
          <a:lstStyle/>
          <a:p>
            <a:r>
              <a:rPr lang="ja-JP" altLang="en-US" dirty="0"/>
              <a:t>　　　　　　　　　　　　　ライトハウスラボ株式会社</a:t>
            </a:r>
            <a:endParaRPr lang="en-US" dirty="0"/>
          </a:p>
        </p:txBody>
      </p:sp>
      <p:sp>
        <p:nvSpPr>
          <p:cNvPr id="7" name="テキスト ボックス 6"/>
          <p:cNvSpPr txBox="1"/>
          <p:nvPr/>
        </p:nvSpPr>
        <p:spPr>
          <a:xfrm>
            <a:off x="971600" y="2452963"/>
            <a:ext cx="7632848" cy="1800200"/>
          </a:xfrm>
          <a:prstGeom prst="rect">
            <a:avLst/>
          </a:prstGeom>
          <a:noFill/>
          <a:ln>
            <a:solidFill>
              <a:srgbClr val="000000"/>
            </a:solidFill>
          </a:ln>
        </p:spPr>
        <p:txBody>
          <a:bodyPr wrap="square" rtlCol="0">
            <a:noAutofit/>
          </a:bodyPr>
          <a:lstStyle/>
          <a:p>
            <a:pPr>
              <a:lnSpc>
                <a:spcPct val="150000"/>
              </a:lnSpc>
            </a:pPr>
            <a:r>
              <a:rPr lang="ja-JP" altLang="ja-JP" sz="2800" dirty="0">
                <a:solidFill>
                  <a:schemeClr val="accent3">
                    <a:lumMod val="50000"/>
                  </a:schemeClr>
                </a:solidFill>
                <a:latin typeface="Consolas"/>
                <a:cs typeface="Consolas"/>
              </a:rPr>
              <a:t>w</a:t>
            </a:r>
            <a:r>
              <a:rPr lang="en-US" altLang="ja-JP" sz="2800" dirty="0" err="1">
                <a:solidFill>
                  <a:schemeClr val="accent3">
                    <a:lumMod val="50000"/>
                  </a:schemeClr>
                </a:solidFill>
                <a:latin typeface="Consolas"/>
                <a:cs typeface="Consolas"/>
              </a:rPr>
              <a:t>hile</a:t>
            </a:r>
            <a:r>
              <a:rPr lang="mr-IN" altLang="ja-JP" sz="2800" dirty="0">
                <a:solidFill>
                  <a:schemeClr val="accent3">
                    <a:lumMod val="50000"/>
                  </a:schemeClr>
                </a:solidFill>
                <a:latin typeface="Consolas"/>
                <a:cs typeface="Consolas"/>
              </a:rPr>
              <a:t> </a:t>
            </a:r>
            <a:r>
              <a:rPr lang="mr-IN" altLang="ja-JP" sz="2800" dirty="0">
                <a:solidFill>
                  <a:srgbClr val="000000"/>
                </a:solidFill>
                <a:latin typeface="Consolas"/>
                <a:cs typeface="Consolas"/>
              </a:rPr>
              <a:t>[</a:t>
            </a:r>
            <a:r>
              <a:rPr lang="ja-JP" altLang="mr-IN" sz="2800" dirty="0">
                <a:solidFill>
                  <a:srgbClr val="000000"/>
                </a:solidFill>
                <a:latin typeface="Consolas"/>
                <a:cs typeface="Consolas"/>
              </a:rPr>
              <a:t>条件式</a:t>
            </a:r>
            <a:r>
              <a:rPr lang="mr-IN" altLang="ja-JP" sz="2800" dirty="0">
                <a:solidFill>
                  <a:srgbClr val="000000"/>
                </a:solidFill>
                <a:latin typeface="Consolas"/>
                <a:cs typeface="Consolas"/>
              </a:rPr>
              <a:t>]</a:t>
            </a:r>
            <a:r>
              <a:rPr lang="ja-JP" altLang="mr-IN" sz="2800" dirty="0">
                <a:solidFill>
                  <a:srgbClr val="000000"/>
                </a:solidFill>
                <a:latin typeface="Consolas"/>
                <a:cs typeface="Consolas"/>
              </a:rPr>
              <a:t>：</a:t>
            </a:r>
            <a:endParaRPr lang="en-US" altLang="ja-JP" sz="2800" dirty="0">
              <a:solidFill>
                <a:srgbClr val="000000"/>
              </a:solidFill>
              <a:latin typeface="Consolas"/>
              <a:cs typeface="Consolas"/>
            </a:endParaRPr>
          </a:p>
          <a:p>
            <a:pPr>
              <a:lnSpc>
                <a:spcPct val="150000"/>
              </a:lnSpc>
            </a:pPr>
            <a:r>
              <a:rPr lang="en-US" altLang="ja-JP" sz="2800" dirty="0">
                <a:solidFill>
                  <a:srgbClr val="000000"/>
                </a:solidFill>
                <a:latin typeface="Consolas"/>
                <a:cs typeface="Consolas"/>
              </a:rPr>
              <a:t>	[</a:t>
            </a:r>
            <a:r>
              <a:rPr lang="ja-JP" altLang="en-US" sz="2800" dirty="0">
                <a:solidFill>
                  <a:srgbClr val="000000"/>
                </a:solidFill>
                <a:latin typeface="Consolas"/>
                <a:cs typeface="Consolas"/>
              </a:rPr>
              <a:t>条件式を満たす場合に実行する処理</a:t>
            </a:r>
            <a:r>
              <a:rPr lang="en-US" altLang="ja-JP" sz="2800" dirty="0">
                <a:solidFill>
                  <a:srgbClr val="000000"/>
                </a:solidFill>
                <a:latin typeface="Consolas"/>
                <a:cs typeface="Consolas"/>
              </a:rPr>
              <a:t>]</a:t>
            </a:r>
            <a:endParaRPr lang="en-US" altLang="ja-JP" sz="3200" dirty="0">
              <a:solidFill>
                <a:srgbClr val="000000"/>
              </a:solidFill>
              <a:latin typeface="Consolas"/>
              <a:cs typeface="Consolas"/>
            </a:endParaRPr>
          </a:p>
        </p:txBody>
      </p:sp>
      <p:sp>
        <p:nvSpPr>
          <p:cNvPr id="6" name="テキスト ボックス 5">
            <a:extLst>
              <a:ext uri="{FF2B5EF4-FFF2-40B4-BE49-F238E27FC236}">
                <a16:creationId xmlns:a16="http://schemas.microsoft.com/office/drawing/2014/main" id="{B8FAD752-FD3D-7C47-9C2C-FADB5507BB45}"/>
              </a:ext>
            </a:extLst>
          </p:cNvPr>
          <p:cNvSpPr txBox="1"/>
          <p:nvPr/>
        </p:nvSpPr>
        <p:spPr>
          <a:xfrm>
            <a:off x="4196443" y="4735286"/>
            <a:ext cx="184731" cy="369332"/>
          </a:xfrm>
          <a:prstGeom prst="rect">
            <a:avLst/>
          </a:prstGeom>
          <a:noFill/>
        </p:spPr>
        <p:txBody>
          <a:bodyPr wrap="none" rtlCol="0">
            <a:spAutoFit/>
          </a:bodyPr>
          <a:lstStyle/>
          <a:p>
            <a:endParaRPr kumimoji="1" lang="ja-JP" altLang="en-US"/>
          </a:p>
        </p:txBody>
      </p:sp>
    </p:spTree>
    <p:extLst>
      <p:ext uri="{BB962C8B-B14F-4D97-AF65-F5344CB8AC3E}">
        <p14:creationId xmlns:p14="http://schemas.microsoft.com/office/powerpoint/2010/main" val="22565737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nb-NO" altLang="ja-JP" dirty="0"/>
              <a:t>4.5 for</a:t>
            </a:r>
            <a:r>
              <a:rPr lang="ja-JP" altLang="nb-NO" dirty="0"/>
              <a:t>文</a:t>
            </a:r>
            <a:endParaRPr kumimoji="1" lang="ja-JP" altLang="en-US" dirty="0"/>
          </a:p>
        </p:txBody>
      </p:sp>
      <p:sp>
        <p:nvSpPr>
          <p:cNvPr id="3" name="コンテンツ プレースホルダー 2"/>
          <p:cNvSpPr>
            <a:spLocks noGrp="1"/>
          </p:cNvSpPr>
          <p:nvPr>
            <p:ph idx="1"/>
          </p:nvPr>
        </p:nvSpPr>
        <p:spPr/>
        <p:txBody>
          <a:bodyPr/>
          <a:lstStyle/>
          <a:p>
            <a:r>
              <a:rPr lang="ja-JP" altLang="en-US" dirty="0"/>
              <a:t>繰り返し処理を実行したい場合には、</a:t>
            </a:r>
            <a:r>
              <a:rPr lang="en-US" altLang="ja-JP" dirty="0"/>
              <a:t>for</a:t>
            </a:r>
            <a:r>
              <a:rPr lang="ja-JP" altLang="en-US" dirty="0"/>
              <a:t>文を</a:t>
            </a:r>
            <a:endParaRPr lang="en-US" altLang="ja-JP" dirty="0"/>
          </a:p>
          <a:p>
            <a:pPr marL="0" indent="0">
              <a:buNone/>
            </a:pPr>
            <a:r>
              <a:rPr lang="ja-JP" altLang="ja-JP" dirty="0"/>
              <a:t>　</a:t>
            </a:r>
            <a:r>
              <a:rPr lang="ja-JP" altLang="en-US" dirty="0"/>
              <a:t>使用します。</a:t>
            </a:r>
            <a:endParaRPr lang="en-US" altLang="ja-JP"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53</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
        <p:nvSpPr>
          <p:cNvPr id="6" name="テキスト ボックス 5"/>
          <p:cNvSpPr txBox="1"/>
          <p:nvPr/>
        </p:nvSpPr>
        <p:spPr>
          <a:xfrm>
            <a:off x="971600" y="2452963"/>
            <a:ext cx="7632848" cy="1800200"/>
          </a:xfrm>
          <a:prstGeom prst="rect">
            <a:avLst/>
          </a:prstGeom>
          <a:noFill/>
          <a:ln>
            <a:solidFill>
              <a:srgbClr val="000000"/>
            </a:solidFill>
          </a:ln>
        </p:spPr>
        <p:txBody>
          <a:bodyPr wrap="square" rtlCol="0">
            <a:noAutofit/>
          </a:bodyPr>
          <a:lstStyle/>
          <a:p>
            <a:pPr>
              <a:lnSpc>
                <a:spcPct val="150000"/>
              </a:lnSpc>
            </a:pPr>
            <a:r>
              <a:rPr lang="en-US" altLang="ja-JP" sz="2800" dirty="0">
                <a:solidFill>
                  <a:schemeClr val="accent3">
                    <a:lumMod val="50000"/>
                  </a:schemeClr>
                </a:solidFill>
                <a:latin typeface="Consolas"/>
                <a:cs typeface="Consolas"/>
              </a:rPr>
              <a:t>for</a:t>
            </a:r>
            <a:r>
              <a:rPr lang="mr-IN" altLang="ja-JP" sz="2800" dirty="0">
                <a:solidFill>
                  <a:schemeClr val="accent3">
                    <a:lumMod val="50000"/>
                  </a:schemeClr>
                </a:solidFill>
                <a:latin typeface="Consolas"/>
                <a:cs typeface="Consolas"/>
              </a:rPr>
              <a:t> </a:t>
            </a:r>
            <a:r>
              <a:rPr lang="mr-IN" altLang="ja-JP" sz="2800" dirty="0">
                <a:solidFill>
                  <a:srgbClr val="000000"/>
                </a:solidFill>
                <a:latin typeface="Consolas"/>
                <a:cs typeface="Consolas"/>
              </a:rPr>
              <a:t>[</a:t>
            </a:r>
            <a:r>
              <a:rPr lang="ja-JP" altLang="en-US" sz="2800" dirty="0">
                <a:solidFill>
                  <a:srgbClr val="000000"/>
                </a:solidFill>
                <a:latin typeface="Consolas"/>
                <a:cs typeface="Consolas"/>
              </a:rPr>
              <a:t>変数</a:t>
            </a:r>
            <a:r>
              <a:rPr lang="mr-IN" altLang="ja-JP" sz="2800" dirty="0">
                <a:solidFill>
                  <a:srgbClr val="000000"/>
                </a:solidFill>
                <a:latin typeface="Consolas"/>
                <a:cs typeface="Consolas"/>
              </a:rPr>
              <a:t>]</a:t>
            </a:r>
            <a:r>
              <a:rPr lang="en-US" altLang="ja-JP" sz="2800" dirty="0">
                <a:solidFill>
                  <a:srgbClr val="000000"/>
                </a:solidFill>
                <a:latin typeface="Consolas"/>
                <a:cs typeface="Consolas"/>
              </a:rPr>
              <a:t> </a:t>
            </a:r>
            <a:r>
              <a:rPr lang="en-US" altLang="ja-JP" sz="2800" dirty="0">
                <a:solidFill>
                  <a:schemeClr val="accent3">
                    <a:lumMod val="50000"/>
                  </a:schemeClr>
                </a:solidFill>
                <a:latin typeface="Consolas"/>
                <a:cs typeface="Consolas"/>
              </a:rPr>
              <a:t>in</a:t>
            </a:r>
            <a:r>
              <a:rPr lang="en-US" altLang="ja-JP" sz="2800" dirty="0">
                <a:solidFill>
                  <a:srgbClr val="000000"/>
                </a:solidFill>
                <a:latin typeface="Consolas"/>
                <a:cs typeface="Consolas"/>
              </a:rPr>
              <a:t> </a:t>
            </a:r>
            <a:r>
              <a:rPr lang="mr-IN" altLang="ja-JP" sz="2800" dirty="0">
                <a:solidFill>
                  <a:srgbClr val="000000"/>
                </a:solidFill>
                <a:latin typeface="Consolas"/>
                <a:cs typeface="Consolas"/>
              </a:rPr>
              <a:t>[</a:t>
            </a:r>
            <a:r>
              <a:rPr lang="ja-JP" altLang="en-US" sz="2800" dirty="0">
                <a:solidFill>
                  <a:srgbClr val="000000"/>
                </a:solidFill>
                <a:latin typeface="Consolas"/>
                <a:cs typeface="Consolas"/>
              </a:rPr>
              <a:t>繰り返すデータ</a:t>
            </a:r>
            <a:r>
              <a:rPr lang="mr-IN" altLang="ja-JP" sz="2800" dirty="0">
                <a:solidFill>
                  <a:srgbClr val="000000"/>
                </a:solidFill>
                <a:latin typeface="Consolas"/>
                <a:cs typeface="Consolas"/>
              </a:rPr>
              <a:t>]</a:t>
            </a:r>
            <a:r>
              <a:rPr lang="ja-JP" altLang="mr-IN" sz="2800" dirty="0">
                <a:solidFill>
                  <a:srgbClr val="000000"/>
                </a:solidFill>
                <a:latin typeface="Consolas"/>
                <a:cs typeface="Consolas"/>
              </a:rPr>
              <a:t>：</a:t>
            </a:r>
            <a:endParaRPr lang="en-US" altLang="ja-JP" sz="2800" dirty="0">
              <a:solidFill>
                <a:srgbClr val="000000"/>
              </a:solidFill>
              <a:latin typeface="Consolas"/>
              <a:cs typeface="Consolas"/>
            </a:endParaRPr>
          </a:p>
          <a:p>
            <a:pPr>
              <a:lnSpc>
                <a:spcPct val="150000"/>
              </a:lnSpc>
            </a:pPr>
            <a:r>
              <a:rPr lang="en-US" altLang="ja-JP" sz="2800" dirty="0">
                <a:solidFill>
                  <a:srgbClr val="000000"/>
                </a:solidFill>
                <a:latin typeface="Consolas"/>
                <a:cs typeface="Consolas"/>
              </a:rPr>
              <a:t>	[</a:t>
            </a:r>
            <a:r>
              <a:rPr lang="ja-JP" altLang="en-US" sz="2800" dirty="0">
                <a:solidFill>
                  <a:srgbClr val="000000"/>
                </a:solidFill>
                <a:latin typeface="Consolas"/>
                <a:cs typeface="Consolas"/>
              </a:rPr>
              <a:t>実行する処理</a:t>
            </a:r>
            <a:r>
              <a:rPr lang="en-US" altLang="ja-JP" sz="2800" dirty="0">
                <a:solidFill>
                  <a:srgbClr val="000000"/>
                </a:solidFill>
                <a:latin typeface="Consolas"/>
                <a:cs typeface="Consolas"/>
              </a:rPr>
              <a:t>]</a:t>
            </a:r>
            <a:endParaRPr lang="en-US" altLang="ja-JP" sz="3200" dirty="0">
              <a:solidFill>
                <a:srgbClr val="000000"/>
              </a:solidFill>
              <a:latin typeface="Consolas"/>
              <a:cs typeface="Consolas"/>
            </a:endParaRPr>
          </a:p>
        </p:txBody>
      </p:sp>
    </p:spTree>
    <p:extLst>
      <p:ext uri="{BB962C8B-B14F-4D97-AF65-F5344CB8AC3E}">
        <p14:creationId xmlns:p14="http://schemas.microsoft.com/office/powerpoint/2010/main" val="11718307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4.6 break</a:t>
            </a:r>
            <a:r>
              <a:rPr lang="ja-JP" altLang="en-US" dirty="0"/>
              <a:t>と</a:t>
            </a:r>
            <a:r>
              <a:rPr lang="en-US" altLang="ja-JP" dirty="0"/>
              <a:t>continue</a:t>
            </a:r>
            <a:endParaRPr kumimoji="1" lang="ja-JP" altLang="en-US" dirty="0"/>
          </a:p>
        </p:txBody>
      </p:sp>
      <p:sp>
        <p:nvSpPr>
          <p:cNvPr id="3" name="コンテンツ プレースホルダー 2"/>
          <p:cNvSpPr>
            <a:spLocks noGrp="1"/>
          </p:cNvSpPr>
          <p:nvPr>
            <p:ph idx="1"/>
          </p:nvPr>
        </p:nvSpPr>
        <p:spPr/>
        <p:txBody>
          <a:bodyPr/>
          <a:lstStyle/>
          <a:p>
            <a:r>
              <a:rPr lang="en-US" altLang="ja-JP" dirty="0"/>
              <a:t>break</a:t>
            </a:r>
          </a:p>
          <a:p>
            <a:pPr lvl="1"/>
            <a:r>
              <a:rPr lang="en-US" altLang="ja-JP" dirty="0"/>
              <a:t>break</a:t>
            </a:r>
            <a:r>
              <a:rPr lang="ja-JP" altLang="en-US" dirty="0"/>
              <a:t>を使用すると、以降の処理を行わず、</a:t>
            </a:r>
            <a:r>
              <a:rPr lang="en-US" altLang="ja-JP" dirty="0"/>
              <a:t>for</a:t>
            </a:r>
            <a:r>
              <a:rPr lang="ja-JP" altLang="en-US" dirty="0"/>
              <a:t>文や</a:t>
            </a:r>
            <a:r>
              <a:rPr lang="en-US" altLang="ja-JP" dirty="0"/>
              <a:t>while</a:t>
            </a:r>
            <a:r>
              <a:rPr lang="ja-JP" altLang="en-US" dirty="0"/>
              <a:t>文の処理を終了させます。</a:t>
            </a:r>
            <a:endParaRPr lang="en-US" altLang="ja-JP" dirty="0"/>
          </a:p>
          <a:p>
            <a:pPr marL="514350" indent="-457200"/>
            <a:endParaRPr lang="en-US" altLang="ja-JP" dirty="0"/>
          </a:p>
          <a:p>
            <a:pPr marL="514350" indent="-457200"/>
            <a:r>
              <a:rPr lang="en-US" altLang="ja-JP" dirty="0"/>
              <a:t>continue</a:t>
            </a:r>
          </a:p>
          <a:p>
            <a:pPr marL="914400" lvl="1" indent="-457200"/>
            <a:r>
              <a:rPr lang="en-US" altLang="ja-JP" dirty="0"/>
              <a:t>continue</a:t>
            </a:r>
            <a:r>
              <a:rPr lang="ja-JP" altLang="en-US" dirty="0"/>
              <a:t>を使用すると、以降の処理を</a:t>
            </a:r>
            <a:endParaRPr lang="en-US" altLang="ja-JP" dirty="0"/>
          </a:p>
          <a:p>
            <a:pPr marL="457200" lvl="1" indent="0">
              <a:buNone/>
            </a:pPr>
            <a:r>
              <a:rPr lang="ja-JP" altLang="ja-JP" dirty="0"/>
              <a:t>　</a:t>
            </a:r>
            <a:r>
              <a:rPr lang="ja-JP" altLang="en-US" dirty="0"/>
              <a:t>スキップし、</a:t>
            </a:r>
            <a:r>
              <a:rPr lang="en-US" altLang="ja-JP" dirty="0"/>
              <a:t>for</a:t>
            </a:r>
            <a:r>
              <a:rPr lang="ja-JP" altLang="en-US" dirty="0"/>
              <a:t>文や</a:t>
            </a:r>
            <a:r>
              <a:rPr lang="en-US" altLang="ja-JP" dirty="0"/>
              <a:t>while</a:t>
            </a:r>
            <a:r>
              <a:rPr lang="ja-JP" altLang="en-US" dirty="0"/>
              <a:t>文の先頭に</a:t>
            </a:r>
            <a:endParaRPr lang="en-US" altLang="ja-JP" dirty="0"/>
          </a:p>
          <a:p>
            <a:pPr marL="457200" lvl="1" indent="0">
              <a:buNone/>
            </a:pPr>
            <a:r>
              <a:rPr lang="ja-JP" altLang="ja-JP" dirty="0"/>
              <a:t>　</a:t>
            </a:r>
            <a:r>
              <a:rPr lang="ja-JP" altLang="en-US" dirty="0"/>
              <a:t>処理を戻します。</a:t>
            </a:r>
            <a:endParaRPr lang="en-US" altLang="ja-JP"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54</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16872946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mr-IN" altLang="ja-JP" dirty="0"/>
              <a:t>4.7 </a:t>
            </a:r>
            <a:r>
              <a:rPr lang="ja-JP" altLang="mr-IN" dirty="0"/>
              <a:t>演習問題</a:t>
            </a:r>
            <a:r>
              <a:rPr lang="mr-IN" altLang="ja-JP" dirty="0"/>
              <a:t>(</a:t>
            </a:r>
            <a:r>
              <a:rPr lang="ja-JP" altLang="mr-IN" dirty="0"/>
              <a:t>別紙</a:t>
            </a:r>
            <a:r>
              <a:rPr lang="mr-IN" altLang="ja-JP" dirty="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演習問題を解いてみましょう。</a:t>
            </a:r>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55</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19398897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5.</a:t>
            </a:r>
            <a:r>
              <a:rPr kumimoji="1" lang="ja-JP" altLang="en-US" dirty="0"/>
              <a:t> </a:t>
            </a:r>
            <a:r>
              <a:rPr lang="ja-JP" altLang="en-US" dirty="0"/>
              <a:t>複数データの扱い</a:t>
            </a:r>
            <a:endParaRPr kumimoji="1" lang="ja-JP" altLang="en-US" dirty="0"/>
          </a:p>
        </p:txBody>
      </p:sp>
      <p:sp>
        <p:nvSpPr>
          <p:cNvPr id="3" name="コンテンツ プレースホルダー 2"/>
          <p:cNvSpPr>
            <a:spLocks noGrp="1"/>
          </p:cNvSpPr>
          <p:nvPr>
            <p:ph idx="1"/>
          </p:nvPr>
        </p:nvSpPr>
        <p:spPr>
          <a:xfrm>
            <a:off x="457200" y="868997"/>
            <a:ext cx="8229600" cy="5487353"/>
          </a:xfrm>
        </p:spPr>
        <p:txBody>
          <a:bodyPr>
            <a:normAutofit fontScale="77500" lnSpcReduction="20000"/>
          </a:bodyPr>
          <a:lstStyle/>
          <a:p>
            <a:r>
              <a:rPr lang="ja-JP" altLang="en-US" dirty="0"/>
              <a:t>概要</a:t>
            </a:r>
            <a:endParaRPr lang="en-US" altLang="ja-JP" dirty="0"/>
          </a:p>
          <a:p>
            <a:pPr lvl="1"/>
            <a:r>
              <a:rPr lang="en-US" altLang="ja-JP" dirty="0"/>
              <a:t>Python</a:t>
            </a:r>
            <a:r>
              <a:rPr lang="ja-JP" altLang="en-US" dirty="0"/>
              <a:t>での複数データの扱い方について</a:t>
            </a:r>
            <a:endParaRPr lang="en-US" altLang="ja-JP" dirty="0"/>
          </a:p>
          <a:p>
            <a:pPr marL="457200" lvl="1" indent="0">
              <a:buNone/>
            </a:pPr>
            <a:r>
              <a:rPr lang="en-US" altLang="ja-JP" dirty="0"/>
              <a:t>  </a:t>
            </a:r>
            <a:r>
              <a:rPr lang="ja-JP" altLang="en-US" dirty="0"/>
              <a:t>学びます。</a:t>
            </a:r>
            <a:endParaRPr lang="en-US" altLang="ja-JP" dirty="0"/>
          </a:p>
          <a:p>
            <a:r>
              <a:rPr lang="ja-JP" altLang="en-US" dirty="0"/>
              <a:t>学習内容</a:t>
            </a:r>
            <a:endParaRPr lang="en-US" altLang="ja-JP" dirty="0"/>
          </a:p>
          <a:p>
            <a:pPr lvl="1"/>
            <a:r>
              <a:rPr lang="en-US" altLang="ja-JP" dirty="0"/>
              <a:t>5.1 </a:t>
            </a:r>
            <a:r>
              <a:rPr lang="ja-JP" altLang="en-US" dirty="0"/>
              <a:t>リストの基本操作   宣言、追加、挿入、削除</a:t>
            </a:r>
            <a:endParaRPr lang="en-US" altLang="ja-JP" dirty="0"/>
          </a:p>
          <a:p>
            <a:pPr lvl="1"/>
            <a:r>
              <a:rPr lang="en-US" altLang="ja-JP" dirty="0"/>
              <a:t>5.2 </a:t>
            </a:r>
            <a:r>
              <a:rPr lang="ja-JP" altLang="en-US" dirty="0"/>
              <a:t>リストの繰り返し</a:t>
            </a:r>
            <a:endParaRPr lang="en-US" altLang="ja-JP" dirty="0"/>
          </a:p>
          <a:p>
            <a:pPr lvl="1"/>
            <a:r>
              <a:rPr lang="en-US" altLang="ja-JP" dirty="0"/>
              <a:t>5.3 </a:t>
            </a:r>
            <a:r>
              <a:rPr lang="ja-JP" altLang="en-US" dirty="0"/>
              <a:t>リスト内包表記</a:t>
            </a:r>
            <a:endParaRPr lang="en-US" altLang="ja-JP" dirty="0"/>
          </a:p>
          <a:p>
            <a:pPr lvl="1"/>
            <a:r>
              <a:rPr lang="en-US" altLang="ja-JP" dirty="0"/>
              <a:t>5.4 </a:t>
            </a:r>
            <a:r>
              <a:rPr lang="ja-JP" altLang="en-US" dirty="0"/>
              <a:t>リストのソート</a:t>
            </a:r>
            <a:endParaRPr lang="en-US" altLang="ja-JP" dirty="0"/>
          </a:p>
          <a:p>
            <a:pPr lvl="1"/>
            <a:r>
              <a:rPr lang="en-US" altLang="ja-JP" dirty="0"/>
              <a:t>5.5 </a:t>
            </a:r>
            <a:r>
              <a:rPr lang="ja-JP" altLang="en-US" dirty="0"/>
              <a:t>リストのインデックス</a:t>
            </a:r>
            <a:endParaRPr lang="en-US" altLang="ja-JP" dirty="0"/>
          </a:p>
          <a:p>
            <a:pPr lvl="1"/>
            <a:r>
              <a:rPr lang="en-US" altLang="ja-JP" dirty="0"/>
              <a:t>5.6 </a:t>
            </a:r>
            <a:r>
              <a:rPr lang="ja-JP" altLang="en-US" dirty="0"/>
              <a:t>タプルの基本操作</a:t>
            </a:r>
            <a:endParaRPr lang="en-US" altLang="ja-JP" dirty="0"/>
          </a:p>
          <a:p>
            <a:pPr lvl="1"/>
            <a:r>
              <a:rPr lang="en-US" altLang="ja-JP" dirty="0"/>
              <a:t>5.7 </a:t>
            </a:r>
            <a:r>
              <a:rPr lang="ja-JP" altLang="en-US" dirty="0"/>
              <a:t>辞書</a:t>
            </a:r>
            <a:endParaRPr lang="en-US" altLang="ja-JP" dirty="0"/>
          </a:p>
          <a:p>
            <a:pPr lvl="1"/>
            <a:r>
              <a:rPr lang="en-US" altLang="ja-JP" dirty="0"/>
              <a:t>5.8 </a:t>
            </a:r>
            <a:r>
              <a:rPr lang="ja-JP" altLang="en-US" dirty="0"/>
              <a:t>辞書の基本操作</a:t>
            </a:r>
            <a:endParaRPr lang="en-US" altLang="ja-JP" dirty="0"/>
          </a:p>
          <a:p>
            <a:pPr lvl="1"/>
            <a:r>
              <a:rPr lang="en-US" altLang="ja-JP" dirty="0"/>
              <a:t>5.9 </a:t>
            </a:r>
            <a:r>
              <a:rPr lang="ja-JP" altLang="en-US" dirty="0"/>
              <a:t>辞書の繰り返し</a:t>
            </a:r>
            <a:endParaRPr lang="en-US" altLang="ja-JP" dirty="0"/>
          </a:p>
          <a:p>
            <a:pPr lvl="1"/>
            <a:r>
              <a:rPr lang="en-US" altLang="ja-JP" dirty="0"/>
              <a:t>5.10 </a:t>
            </a:r>
            <a:r>
              <a:rPr lang="ja-JP" altLang="en-US" dirty="0"/>
              <a:t>セットの基本操作</a:t>
            </a:r>
            <a:endParaRPr lang="en-US" altLang="ja-JP" dirty="0"/>
          </a:p>
          <a:p>
            <a:pPr lvl="1"/>
            <a:r>
              <a:rPr lang="en-US" altLang="ja-JP" dirty="0"/>
              <a:t>5.11 </a:t>
            </a:r>
            <a:r>
              <a:rPr lang="ja-JP" altLang="en-US" dirty="0"/>
              <a:t>演習問題 （別紙）</a:t>
            </a:r>
            <a:endParaRPr lang="en-US" altLang="ja-JP"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56</a:t>
            </a:fld>
            <a:endParaRPr lang="en-US"/>
          </a:p>
        </p:txBody>
      </p:sp>
      <p:sp>
        <p:nvSpPr>
          <p:cNvPr id="5" name="フッター プレースホルダー 4"/>
          <p:cNvSpPr>
            <a:spLocks noGrp="1"/>
          </p:cNvSpPr>
          <p:nvPr>
            <p:ph type="ftr" sz="quarter" idx="3"/>
          </p:nvPr>
        </p:nvSpPr>
        <p:spPr/>
        <p:txBody>
          <a:bodyPr/>
          <a:lstStyle/>
          <a:p>
            <a:r>
              <a:rPr lang="ja-JP" altLang="en-US" dirty="0"/>
              <a:t>　　　　　　　　　　　　　ライトハウスラボ株式会社</a:t>
            </a:r>
            <a:endParaRPr lang="en-US" dirty="0"/>
          </a:p>
        </p:txBody>
      </p:sp>
    </p:spTree>
    <p:extLst>
      <p:ext uri="{BB962C8B-B14F-4D97-AF65-F5344CB8AC3E}">
        <p14:creationId xmlns:p14="http://schemas.microsoft.com/office/powerpoint/2010/main" val="28412669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5.1 </a:t>
            </a:r>
            <a:r>
              <a:rPr lang="ja-JP" altLang="en-US" dirty="0"/>
              <a:t>リストの基本操作 宣言、追加、挿入、削除</a:t>
            </a:r>
            <a:endParaRPr kumimoji="1" lang="ja-JP" altLang="en-US" dirty="0"/>
          </a:p>
        </p:txBody>
      </p:sp>
      <p:sp>
        <p:nvSpPr>
          <p:cNvPr id="3" name="コンテンツ プレースホルダー 2"/>
          <p:cNvSpPr>
            <a:spLocks noGrp="1"/>
          </p:cNvSpPr>
          <p:nvPr>
            <p:ph idx="1"/>
          </p:nvPr>
        </p:nvSpPr>
        <p:spPr/>
        <p:txBody>
          <a:bodyPr/>
          <a:lstStyle/>
          <a:p>
            <a:r>
              <a:rPr lang="ja-JP" altLang="en-US" dirty="0"/>
              <a:t>リストの宣言</a:t>
            </a:r>
            <a:endParaRPr lang="en-US" altLang="ja-JP" dirty="0"/>
          </a:p>
          <a:p>
            <a:pPr lvl="1"/>
            <a:r>
              <a:rPr lang="ja-JP" altLang="en-US" dirty="0"/>
              <a:t>リストを使用すると、複数の値をまとめて管理することができます。  </a:t>
            </a:r>
          </a:p>
          <a:p>
            <a:pPr lvl="1"/>
            <a:r>
              <a:rPr lang="ja-JP" altLang="en-US" dirty="0"/>
              <a:t>リストを使用するには、</a:t>
            </a:r>
            <a:r>
              <a:rPr lang="en-US" altLang="ja-JP" dirty="0"/>
              <a:t>[]</a:t>
            </a:r>
            <a:r>
              <a:rPr lang="ja-JP" altLang="en-US" dirty="0"/>
              <a:t>で括った中に、カンマ</a:t>
            </a:r>
            <a:r>
              <a:rPr lang="en-US" altLang="ja-JP" dirty="0"/>
              <a:t>(,)</a:t>
            </a:r>
            <a:r>
              <a:rPr lang="ja-JP" altLang="en-US" dirty="0"/>
              <a:t>区切りで次のように宣言します。</a:t>
            </a:r>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57</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
        <p:nvSpPr>
          <p:cNvPr id="7" name="テキスト ボックス 6"/>
          <p:cNvSpPr txBox="1"/>
          <p:nvPr/>
        </p:nvSpPr>
        <p:spPr>
          <a:xfrm>
            <a:off x="971600" y="3634078"/>
            <a:ext cx="7632848" cy="1111393"/>
          </a:xfrm>
          <a:prstGeom prst="rect">
            <a:avLst/>
          </a:prstGeom>
          <a:noFill/>
          <a:ln>
            <a:solidFill>
              <a:srgbClr val="000000"/>
            </a:solidFill>
          </a:ln>
        </p:spPr>
        <p:txBody>
          <a:bodyPr wrap="square" rtlCol="0">
            <a:noAutofit/>
          </a:bodyPr>
          <a:lstStyle/>
          <a:p>
            <a:pPr>
              <a:lnSpc>
                <a:spcPct val="150000"/>
              </a:lnSpc>
            </a:pPr>
            <a:r>
              <a:rPr lang="ja-JP" altLang="en-US" sz="2800" dirty="0">
                <a:solidFill>
                  <a:srgbClr val="000000"/>
                </a:solidFill>
                <a:latin typeface="Consolas"/>
                <a:cs typeface="Consolas"/>
              </a:rPr>
              <a:t>変数名 </a:t>
            </a:r>
            <a:r>
              <a:rPr lang="en-US" altLang="ja-JP" sz="2800" dirty="0">
                <a:solidFill>
                  <a:srgbClr val="000000"/>
                </a:solidFill>
                <a:latin typeface="Consolas"/>
                <a:cs typeface="Consolas"/>
              </a:rPr>
              <a:t>= [</a:t>
            </a:r>
            <a:r>
              <a:rPr lang="ja-JP" altLang="en-US" sz="2800" dirty="0">
                <a:solidFill>
                  <a:srgbClr val="000000"/>
                </a:solidFill>
                <a:latin typeface="Consolas"/>
                <a:cs typeface="Consolas"/>
              </a:rPr>
              <a:t>要素</a:t>
            </a:r>
            <a:r>
              <a:rPr lang="en-US" altLang="ja-JP" sz="2800" dirty="0">
                <a:solidFill>
                  <a:srgbClr val="000000"/>
                </a:solidFill>
                <a:latin typeface="Consolas"/>
                <a:cs typeface="Consolas"/>
              </a:rPr>
              <a:t>1,</a:t>
            </a:r>
            <a:r>
              <a:rPr lang="ja-JP" altLang="en-US" sz="2800" dirty="0">
                <a:solidFill>
                  <a:srgbClr val="000000"/>
                </a:solidFill>
                <a:latin typeface="Consolas"/>
                <a:cs typeface="Consolas"/>
              </a:rPr>
              <a:t>要素</a:t>
            </a:r>
            <a:r>
              <a:rPr lang="en-US" altLang="ja-JP" sz="2800" dirty="0">
                <a:solidFill>
                  <a:srgbClr val="000000"/>
                </a:solidFill>
                <a:latin typeface="Consolas"/>
                <a:cs typeface="Consolas"/>
              </a:rPr>
              <a:t>2</a:t>
            </a:r>
            <a:r>
              <a:rPr lang="ja-JP" altLang="en-US" sz="2800" dirty="0">
                <a:solidFill>
                  <a:srgbClr val="000000"/>
                </a:solidFill>
                <a:latin typeface="Consolas"/>
                <a:cs typeface="Consolas"/>
              </a:rPr>
              <a:t>・・・</a:t>
            </a:r>
            <a:r>
              <a:rPr lang="en-US" altLang="ja-JP" sz="2800" dirty="0">
                <a:solidFill>
                  <a:srgbClr val="000000"/>
                </a:solidFill>
                <a:latin typeface="Consolas"/>
                <a:cs typeface="Consolas"/>
              </a:rPr>
              <a:t>]</a:t>
            </a:r>
            <a:endParaRPr lang="en-US" altLang="ja-JP" sz="3200" dirty="0">
              <a:solidFill>
                <a:srgbClr val="000000"/>
              </a:solidFill>
              <a:latin typeface="Consolas"/>
              <a:cs typeface="Consolas"/>
            </a:endParaRPr>
          </a:p>
        </p:txBody>
      </p:sp>
    </p:spTree>
    <p:extLst>
      <p:ext uri="{BB962C8B-B14F-4D97-AF65-F5344CB8AC3E}">
        <p14:creationId xmlns:p14="http://schemas.microsoft.com/office/powerpoint/2010/main" val="12432088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5.1 </a:t>
            </a:r>
            <a:r>
              <a:rPr lang="ja-JP" altLang="en-US" dirty="0"/>
              <a:t>リストの基本操作 宣言、追加、挿入、削除</a:t>
            </a:r>
            <a:endParaRPr kumimoji="1" lang="ja-JP" altLang="en-US" dirty="0"/>
          </a:p>
        </p:txBody>
      </p:sp>
      <p:sp>
        <p:nvSpPr>
          <p:cNvPr id="3" name="コンテンツ プレースホルダー 2"/>
          <p:cNvSpPr>
            <a:spLocks noGrp="1"/>
          </p:cNvSpPr>
          <p:nvPr>
            <p:ph idx="1"/>
          </p:nvPr>
        </p:nvSpPr>
        <p:spPr/>
        <p:txBody>
          <a:bodyPr/>
          <a:lstStyle/>
          <a:p>
            <a:r>
              <a:rPr lang="ja-JP" altLang="en-US" dirty="0"/>
              <a:t>リストの追加</a:t>
            </a:r>
            <a:endParaRPr lang="en-US" altLang="ja-JP" dirty="0"/>
          </a:p>
          <a:p>
            <a:pPr lvl="1"/>
            <a:r>
              <a:rPr lang="ja-JP" altLang="en-US" dirty="0"/>
              <a:t>作成したリストに新しい要素を追加する場合は、リスト型の「</a:t>
            </a:r>
            <a:r>
              <a:rPr lang="en-US" altLang="ja-JP" dirty="0"/>
              <a:t>append</a:t>
            </a:r>
            <a:r>
              <a:rPr lang="ja-JP" altLang="en-US" dirty="0"/>
              <a:t>」メソッドを使用します。  </a:t>
            </a:r>
          </a:p>
          <a:p>
            <a:pPr lvl="1"/>
            <a:r>
              <a:rPr lang="ja-JP" altLang="en-US" dirty="0"/>
              <a:t>新しい要素は、リストの最後に追加されます。</a:t>
            </a:r>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58</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
        <p:nvSpPr>
          <p:cNvPr id="6" name="テキスト ボックス 5"/>
          <p:cNvSpPr txBox="1"/>
          <p:nvPr/>
        </p:nvSpPr>
        <p:spPr>
          <a:xfrm>
            <a:off x="971600" y="3634078"/>
            <a:ext cx="7632848" cy="1111393"/>
          </a:xfrm>
          <a:prstGeom prst="rect">
            <a:avLst/>
          </a:prstGeom>
          <a:noFill/>
          <a:ln>
            <a:solidFill>
              <a:srgbClr val="000000"/>
            </a:solidFill>
          </a:ln>
        </p:spPr>
        <p:txBody>
          <a:bodyPr wrap="square" rtlCol="0">
            <a:noAutofit/>
          </a:bodyPr>
          <a:lstStyle/>
          <a:p>
            <a:pPr>
              <a:lnSpc>
                <a:spcPct val="150000"/>
              </a:lnSpc>
            </a:pPr>
            <a:r>
              <a:rPr lang="ja-JP" altLang="en-US" sz="2800" dirty="0">
                <a:solidFill>
                  <a:srgbClr val="000000"/>
                </a:solidFill>
                <a:latin typeface="Consolas"/>
                <a:cs typeface="Consolas"/>
              </a:rPr>
              <a:t>リスト</a:t>
            </a:r>
            <a:r>
              <a:rPr lang="en-US" altLang="ja-JP" sz="2800" dirty="0">
                <a:solidFill>
                  <a:srgbClr val="000000"/>
                </a:solidFill>
                <a:latin typeface="Consolas"/>
                <a:cs typeface="Consolas"/>
              </a:rPr>
              <a:t>.append(</a:t>
            </a:r>
            <a:r>
              <a:rPr lang="ja-JP" altLang="en-US" sz="2800" dirty="0">
                <a:solidFill>
                  <a:srgbClr val="000000"/>
                </a:solidFill>
                <a:latin typeface="Consolas"/>
                <a:cs typeface="Consolas"/>
              </a:rPr>
              <a:t>追加する要素</a:t>
            </a:r>
            <a:r>
              <a:rPr lang="en-US" altLang="ja-JP" sz="2800" dirty="0">
                <a:solidFill>
                  <a:srgbClr val="000000"/>
                </a:solidFill>
                <a:latin typeface="Consolas"/>
                <a:cs typeface="Consolas"/>
              </a:rPr>
              <a:t>)</a:t>
            </a:r>
            <a:endParaRPr lang="en-US" altLang="ja-JP" sz="3200" dirty="0">
              <a:solidFill>
                <a:srgbClr val="000000"/>
              </a:solidFill>
              <a:latin typeface="Consolas"/>
              <a:cs typeface="Consolas"/>
            </a:endParaRPr>
          </a:p>
        </p:txBody>
      </p:sp>
    </p:spTree>
    <p:extLst>
      <p:ext uri="{BB962C8B-B14F-4D97-AF65-F5344CB8AC3E}">
        <p14:creationId xmlns:p14="http://schemas.microsoft.com/office/powerpoint/2010/main" val="2561990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1.2 Python</a:t>
            </a:r>
            <a:r>
              <a:rPr lang="ja-JP" altLang="en-US" dirty="0"/>
              <a:t>の特徴</a:t>
            </a:r>
          </a:p>
        </p:txBody>
      </p:sp>
      <p:sp>
        <p:nvSpPr>
          <p:cNvPr id="28675" name="コンテンツ プレースホルダー 2"/>
          <p:cNvSpPr>
            <a:spLocks noGrp="1"/>
          </p:cNvSpPr>
          <p:nvPr>
            <p:ph idx="1"/>
          </p:nvPr>
        </p:nvSpPr>
        <p:spPr/>
        <p:txBody>
          <a:bodyPr>
            <a:normAutofit/>
          </a:bodyPr>
          <a:lstStyle/>
          <a:p>
            <a:r>
              <a:rPr lang="en-US" altLang="ja-JP" dirty="0"/>
              <a:t>IEEE Spectrum</a:t>
            </a:r>
            <a:r>
              <a:rPr lang="ja-JP" altLang="en-US"/>
              <a:t>で注目されるプログラム言語ランキング</a:t>
            </a:r>
            <a:r>
              <a:rPr lang="en-US" altLang="ja-JP" dirty="0"/>
              <a:t>1</a:t>
            </a:r>
            <a:r>
              <a:rPr lang="ja-JP" altLang="en-US"/>
              <a:t>位</a:t>
            </a:r>
            <a:endParaRPr lang="en-US" altLang="ja-JP" dirty="0"/>
          </a:p>
          <a:p>
            <a:pPr marL="457200" lvl="1" indent="0">
              <a:buNone/>
            </a:pPr>
            <a:endParaRPr lang="en-US" altLang="ja-JP" dirty="0"/>
          </a:p>
          <a:p>
            <a:pPr marL="457200" lvl="1" indent="0">
              <a:buNone/>
            </a:pPr>
            <a:endParaRPr lang="en-US" altLang="ja-JP" dirty="0"/>
          </a:p>
          <a:p>
            <a:pPr lvl="2"/>
            <a:endParaRPr lang="en-US" altLang="ja-JP" dirty="0"/>
          </a:p>
          <a:p>
            <a:pPr marL="1371600" lvl="3" indent="0">
              <a:buNone/>
            </a:pPr>
            <a:endParaRPr lang="ja-JP" altLang="en-US"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5</a:t>
            </a:fld>
            <a:endParaRPr lang="en-US" altLang="ja-JP" dirty="0"/>
          </a:p>
        </p:txBody>
      </p:sp>
      <p:sp>
        <p:nvSpPr>
          <p:cNvPr id="5" name="テキスト ボックス 4"/>
          <p:cNvSpPr txBox="1"/>
          <p:nvPr/>
        </p:nvSpPr>
        <p:spPr>
          <a:xfrm>
            <a:off x="907106" y="6073934"/>
            <a:ext cx="5616624" cy="276999"/>
          </a:xfrm>
          <a:prstGeom prst="rect">
            <a:avLst/>
          </a:prstGeom>
          <a:noFill/>
        </p:spPr>
        <p:txBody>
          <a:bodyPr wrap="square" rtlCol="0">
            <a:spAutoFit/>
          </a:bodyPr>
          <a:lstStyle/>
          <a:p>
            <a:r>
              <a:rPr lang="ja-JP" altLang="en-US" sz="1200"/>
              <a:t>出典：</a:t>
            </a:r>
            <a:r>
              <a:rPr lang="en" altLang="ja-JP" sz="1200" dirty="0"/>
              <a:t>https://</a:t>
            </a:r>
            <a:r>
              <a:rPr lang="en" altLang="ja-JP" sz="1200" dirty="0" err="1"/>
              <a:t>spectrum.ieee.org</a:t>
            </a:r>
            <a:endParaRPr kumimoji="1" lang="ja-JP" altLang="en-US" sz="1200" dirty="0"/>
          </a:p>
        </p:txBody>
      </p:sp>
      <p:sp>
        <p:nvSpPr>
          <p:cNvPr id="6" name="フッター プレースホルダー 5"/>
          <p:cNvSpPr>
            <a:spLocks noGrp="1"/>
          </p:cNvSpPr>
          <p:nvPr>
            <p:ph type="ftr" sz="quarter" idx="3"/>
          </p:nvPr>
        </p:nvSpPr>
        <p:spPr/>
        <p:txBody>
          <a:bodyPr/>
          <a:lstStyle/>
          <a:p>
            <a:r>
              <a:rPr lang="ja-JP" altLang="en-US"/>
              <a:t>　　　　　　　　　　　　　ライトハウスラボ株式会社</a:t>
            </a:r>
            <a:endParaRPr lang="en-US" dirty="0"/>
          </a:p>
        </p:txBody>
      </p:sp>
      <p:pic>
        <p:nvPicPr>
          <p:cNvPr id="8" name="図 7">
            <a:extLst>
              <a:ext uri="{FF2B5EF4-FFF2-40B4-BE49-F238E27FC236}">
                <a16:creationId xmlns:a16="http://schemas.microsoft.com/office/drawing/2014/main" id="{67F4A2B8-073B-B640-A7C4-4A985F43D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159" y="2195799"/>
            <a:ext cx="6728331" cy="3878135"/>
          </a:xfrm>
          <a:prstGeom prst="rect">
            <a:avLst/>
          </a:prstGeom>
          <a:ln>
            <a:solidFill>
              <a:schemeClr val="tx1"/>
            </a:solidFill>
          </a:ln>
        </p:spPr>
      </p:pic>
    </p:spTree>
    <p:extLst>
      <p:ext uri="{BB962C8B-B14F-4D97-AF65-F5344CB8AC3E}">
        <p14:creationId xmlns:p14="http://schemas.microsoft.com/office/powerpoint/2010/main" val="2464473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5.1 </a:t>
            </a:r>
            <a:r>
              <a:rPr lang="ja-JP" altLang="en-US" dirty="0"/>
              <a:t>リストの基本操作 宣言、追加、挿入、削除</a:t>
            </a:r>
            <a:endParaRPr kumimoji="1" lang="ja-JP" altLang="en-US" dirty="0"/>
          </a:p>
        </p:txBody>
      </p:sp>
      <p:sp>
        <p:nvSpPr>
          <p:cNvPr id="3" name="コンテンツ プレースホルダー 2"/>
          <p:cNvSpPr>
            <a:spLocks noGrp="1"/>
          </p:cNvSpPr>
          <p:nvPr>
            <p:ph idx="1"/>
          </p:nvPr>
        </p:nvSpPr>
        <p:spPr/>
        <p:txBody>
          <a:bodyPr/>
          <a:lstStyle/>
          <a:p>
            <a:r>
              <a:rPr lang="ja-JP" altLang="en-US" dirty="0"/>
              <a:t>リストの挿入</a:t>
            </a:r>
            <a:endParaRPr lang="en-US" altLang="ja-JP" dirty="0"/>
          </a:p>
          <a:p>
            <a:pPr lvl="1"/>
            <a:r>
              <a:rPr lang="ja-JP" altLang="en-US" dirty="0"/>
              <a:t>作成したリストに新しい要素を挿入する場合は、リスト型の「</a:t>
            </a:r>
            <a:r>
              <a:rPr lang="en-US" altLang="ja-JP" dirty="0"/>
              <a:t>insert</a:t>
            </a:r>
            <a:r>
              <a:rPr lang="ja-JP" altLang="en-US" dirty="0"/>
              <a:t>」メソッドを使用します。  </a:t>
            </a:r>
          </a:p>
          <a:p>
            <a:pPr lvl="1"/>
            <a:r>
              <a:rPr lang="en-US" altLang="ja-JP" dirty="0"/>
              <a:t>1</a:t>
            </a:r>
            <a:r>
              <a:rPr lang="ja-JP" altLang="en-US" dirty="0"/>
              <a:t>番目の引数に、要素を挿入するインデックス番号を指定し、</a:t>
            </a:r>
            <a:r>
              <a:rPr lang="en-US" altLang="ja-JP" dirty="0"/>
              <a:t>2</a:t>
            </a:r>
            <a:r>
              <a:rPr lang="ja-JP" altLang="en-US" dirty="0"/>
              <a:t>番目の引数に挿入する要素を指定します。</a:t>
            </a:r>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59</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
        <p:nvSpPr>
          <p:cNvPr id="6" name="テキスト ボックス 5"/>
          <p:cNvSpPr txBox="1"/>
          <p:nvPr/>
        </p:nvSpPr>
        <p:spPr>
          <a:xfrm>
            <a:off x="971600" y="4333452"/>
            <a:ext cx="7632848" cy="1111393"/>
          </a:xfrm>
          <a:prstGeom prst="rect">
            <a:avLst/>
          </a:prstGeom>
          <a:noFill/>
          <a:ln>
            <a:solidFill>
              <a:srgbClr val="000000"/>
            </a:solidFill>
          </a:ln>
        </p:spPr>
        <p:txBody>
          <a:bodyPr wrap="square" rtlCol="0">
            <a:noAutofit/>
          </a:bodyPr>
          <a:lstStyle/>
          <a:p>
            <a:pPr>
              <a:lnSpc>
                <a:spcPct val="150000"/>
              </a:lnSpc>
            </a:pPr>
            <a:r>
              <a:rPr lang="ja-JP" altLang="en-US" sz="2800" dirty="0">
                <a:solidFill>
                  <a:srgbClr val="000000"/>
                </a:solidFill>
                <a:latin typeface="Consolas"/>
                <a:cs typeface="Consolas"/>
              </a:rPr>
              <a:t>リスト</a:t>
            </a:r>
            <a:r>
              <a:rPr lang="en-US" altLang="ja-JP" sz="2800" dirty="0">
                <a:solidFill>
                  <a:srgbClr val="000000"/>
                </a:solidFill>
                <a:latin typeface="Consolas"/>
                <a:cs typeface="Consolas"/>
              </a:rPr>
              <a:t>.insert(</a:t>
            </a:r>
            <a:r>
              <a:rPr lang="ja-JP" altLang="en-US" sz="2800" dirty="0">
                <a:solidFill>
                  <a:srgbClr val="000000"/>
                </a:solidFill>
                <a:latin typeface="Consolas"/>
                <a:cs typeface="Consolas"/>
              </a:rPr>
              <a:t>挿入するインデックス番号</a:t>
            </a:r>
            <a:r>
              <a:rPr lang="en-US" altLang="ja-JP" sz="2800" dirty="0">
                <a:solidFill>
                  <a:srgbClr val="000000"/>
                </a:solidFill>
                <a:latin typeface="Consolas"/>
                <a:cs typeface="Consolas"/>
              </a:rPr>
              <a:t>,</a:t>
            </a:r>
            <a:r>
              <a:rPr lang="ja-JP" altLang="en-US" sz="2800" dirty="0">
                <a:solidFill>
                  <a:srgbClr val="000000"/>
                </a:solidFill>
                <a:latin typeface="Consolas"/>
                <a:cs typeface="Consolas"/>
              </a:rPr>
              <a:t>要素</a:t>
            </a:r>
            <a:r>
              <a:rPr lang="en-US" altLang="ja-JP" sz="2800" dirty="0">
                <a:solidFill>
                  <a:srgbClr val="000000"/>
                </a:solidFill>
                <a:latin typeface="Consolas"/>
                <a:cs typeface="Consolas"/>
              </a:rPr>
              <a:t>)</a:t>
            </a:r>
            <a:endParaRPr lang="en-US" altLang="ja-JP" sz="3200" dirty="0">
              <a:solidFill>
                <a:srgbClr val="000000"/>
              </a:solidFill>
              <a:latin typeface="Consolas"/>
              <a:cs typeface="Consolas"/>
            </a:endParaRPr>
          </a:p>
        </p:txBody>
      </p:sp>
    </p:spTree>
    <p:extLst>
      <p:ext uri="{BB962C8B-B14F-4D97-AF65-F5344CB8AC3E}">
        <p14:creationId xmlns:p14="http://schemas.microsoft.com/office/powerpoint/2010/main" val="35444316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5.1 </a:t>
            </a:r>
            <a:r>
              <a:rPr lang="ja-JP" altLang="en-US" dirty="0"/>
              <a:t>リストの基本操作 宣言、追加、挿入、削除</a:t>
            </a:r>
            <a:endParaRPr kumimoji="1" lang="ja-JP" altLang="en-US" dirty="0"/>
          </a:p>
        </p:txBody>
      </p:sp>
      <p:sp>
        <p:nvSpPr>
          <p:cNvPr id="3" name="コンテンツ プレースホルダー 2"/>
          <p:cNvSpPr>
            <a:spLocks noGrp="1"/>
          </p:cNvSpPr>
          <p:nvPr>
            <p:ph idx="1"/>
          </p:nvPr>
        </p:nvSpPr>
        <p:spPr/>
        <p:txBody>
          <a:bodyPr/>
          <a:lstStyle/>
          <a:p>
            <a:r>
              <a:rPr lang="ja-JP" altLang="en-US" dirty="0"/>
              <a:t>リストの削除</a:t>
            </a:r>
            <a:endParaRPr lang="en-US" altLang="ja-JP" dirty="0"/>
          </a:p>
          <a:p>
            <a:pPr lvl="1"/>
            <a:r>
              <a:rPr lang="ja-JP" altLang="en-US" dirty="0"/>
              <a:t>リストから要素を削除する際には、いくつかの方法があります。</a:t>
            </a:r>
            <a:endParaRPr lang="en-US" altLang="ja-JP" dirty="0"/>
          </a:p>
          <a:p>
            <a:pPr lvl="1"/>
            <a:endParaRPr lang="en-US" altLang="ja-JP" dirty="0"/>
          </a:p>
          <a:p>
            <a:pPr marL="971550" lvl="1" indent="-514350">
              <a:buFont typeface="+mj-lt"/>
              <a:buAutoNum type="arabicPeriod"/>
            </a:pPr>
            <a:r>
              <a:rPr lang="ja-JP" altLang="en-US" dirty="0"/>
              <a:t>「</a:t>
            </a:r>
            <a:r>
              <a:rPr lang="en-US" altLang="ja-JP" dirty="0"/>
              <a:t>del</a:t>
            </a:r>
            <a:r>
              <a:rPr lang="ja-JP" altLang="en-US" dirty="0"/>
              <a:t>」文を使用する。</a:t>
            </a:r>
            <a:endParaRPr lang="en-US" altLang="ja-JP" dirty="0"/>
          </a:p>
          <a:p>
            <a:pPr marL="971550" lvl="1" indent="-514350">
              <a:buFont typeface="+mj-lt"/>
              <a:buAutoNum type="arabicPeriod"/>
            </a:pPr>
            <a:r>
              <a:rPr lang="ja-JP" altLang="en-US" dirty="0"/>
              <a:t>リスト型の「</a:t>
            </a:r>
            <a:r>
              <a:rPr lang="en-US" altLang="ja-JP" dirty="0"/>
              <a:t>pop</a:t>
            </a:r>
            <a:r>
              <a:rPr lang="ja-JP" altLang="en-US" dirty="0"/>
              <a:t>」メソッドを使用する。</a:t>
            </a:r>
            <a:endParaRPr lang="en-US" altLang="ja-JP" dirty="0"/>
          </a:p>
          <a:p>
            <a:pPr marL="971550" lvl="1" indent="-514350">
              <a:buFont typeface="+mj-lt"/>
              <a:buAutoNum type="arabicPeriod"/>
            </a:pPr>
            <a:r>
              <a:rPr lang="ja-JP" altLang="en-US" dirty="0"/>
              <a:t>リスト型の「</a:t>
            </a:r>
            <a:r>
              <a:rPr lang="en-US" altLang="ja-JP" dirty="0"/>
              <a:t>remove</a:t>
            </a:r>
            <a:r>
              <a:rPr lang="ja-JP" altLang="en-US" dirty="0"/>
              <a:t>」メソッドを使用する。 </a:t>
            </a:r>
            <a:endParaRPr lang="en-US" altLang="ja-JP"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60</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32438135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5.2 </a:t>
            </a:r>
            <a:r>
              <a:rPr lang="ja-JP" altLang="en-US" dirty="0"/>
              <a:t>リストの繰り返し</a:t>
            </a:r>
            <a:endParaRPr kumimoji="1" lang="ja-JP" altLang="en-US" dirty="0"/>
          </a:p>
        </p:txBody>
      </p:sp>
      <p:sp>
        <p:nvSpPr>
          <p:cNvPr id="3" name="コンテンツ プレースホルダー 2"/>
          <p:cNvSpPr>
            <a:spLocks noGrp="1"/>
          </p:cNvSpPr>
          <p:nvPr>
            <p:ph idx="1"/>
          </p:nvPr>
        </p:nvSpPr>
        <p:spPr/>
        <p:txBody>
          <a:bodyPr/>
          <a:lstStyle/>
          <a:p>
            <a:r>
              <a:rPr lang="ja-JP" altLang="en-US" dirty="0"/>
              <a:t>リストに対して繰り返し処理を行う一般的な方法としては、</a:t>
            </a:r>
            <a:r>
              <a:rPr lang="en-US" altLang="ja-JP" dirty="0"/>
              <a:t>for</a:t>
            </a:r>
            <a:r>
              <a:rPr lang="ja-JP" altLang="en-US" dirty="0"/>
              <a:t>文を使用します。</a:t>
            </a:r>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61</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
        <p:nvSpPr>
          <p:cNvPr id="6" name="テキスト ボックス 5"/>
          <p:cNvSpPr txBox="1"/>
          <p:nvPr/>
        </p:nvSpPr>
        <p:spPr>
          <a:xfrm>
            <a:off x="971600" y="2017601"/>
            <a:ext cx="7632848" cy="3274437"/>
          </a:xfrm>
          <a:prstGeom prst="rect">
            <a:avLst/>
          </a:prstGeom>
          <a:noFill/>
          <a:ln>
            <a:solidFill>
              <a:srgbClr val="000000"/>
            </a:solidFill>
          </a:ln>
        </p:spPr>
        <p:txBody>
          <a:bodyPr wrap="square" rtlCol="0">
            <a:noAutofit/>
          </a:bodyPr>
          <a:lstStyle/>
          <a:p>
            <a:pPr>
              <a:lnSpc>
                <a:spcPct val="150000"/>
              </a:lnSpc>
            </a:pPr>
            <a:r>
              <a:rPr lang="ja-JP" altLang="en-US" sz="3200" dirty="0">
                <a:solidFill>
                  <a:srgbClr val="000000"/>
                </a:solidFill>
                <a:latin typeface="Consolas"/>
                <a:cs typeface="Consolas"/>
              </a:rPr>
              <a:t>リスト </a:t>
            </a:r>
            <a:r>
              <a:rPr lang="en-US" altLang="ja-JP" sz="3200" dirty="0">
                <a:solidFill>
                  <a:srgbClr val="000000"/>
                </a:solidFill>
                <a:latin typeface="Consolas"/>
                <a:cs typeface="Consolas"/>
              </a:rPr>
              <a:t>= [</a:t>
            </a:r>
            <a:r>
              <a:rPr lang="ja-JP" altLang="en-US" sz="3200" dirty="0">
                <a:solidFill>
                  <a:srgbClr val="000000"/>
                </a:solidFill>
                <a:latin typeface="Consolas"/>
                <a:cs typeface="Consolas"/>
              </a:rPr>
              <a:t>要素</a:t>
            </a:r>
            <a:r>
              <a:rPr lang="en-US" altLang="ja-JP" sz="3200" dirty="0">
                <a:solidFill>
                  <a:srgbClr val="000000"/>
                </a:solidFill>
                <a:latin typeface="Consolas"/>
                <a:cs typeface="Consolas"/>
              </a:rPr>
              <a:t>1,</a:t>
            </a:r>
            <a:r>
              <a:rPr lang="ja-JP" altLang="en-US" sz="3200" dirty="0">
                <a:solidFill>
                  <a:srgbClr val="000000"/>
                </a:solidFill>
                <a:latin typeface="Consolas"/>
                <a:cs typeface="Consolas"/>
              </a:rPr>
              <a:t>要素</a:t>
            </a:r>
            <a:r>
              <a:rPr lang="en-US" altLang="ja-JP" sz="3200" dirty="0">
                <a:solidFill>
                  <a:srgbClr val="000000"/>
                </a:solidFill>
                <a:latin typeface="Consolas"/>
                <a:cs typeface="Consolas"/>
              </a:rPr>
              <a:t>2</a:t>
            </a:r>
            <a:r>
              <a:rPr lang="ja-JP" altLang="en-US" sz="3200" dirty="0">
                <a:solidFill>
                  <a:srgbClr val="000000"/>
                </a:solidFill>
                <a:latin typeface="Consolas"/>
                <a:cs typeface="Consolas"/>
              </a:rPr>
              <a:t>・・・</a:t>
            </a:r>
            <a:r>
              <a:rPr lang="en-US" altLang="ja-JP" sz="3200" dirty="0">
                <a:solidFill>
                  <a:srgbClr val="000000"/>
                </a:solidFill>
                <a:latin typeface="Consolas"/>
                <a:cs typeface="Consolas"/>
              </a:rPr>
              <a:t>]</a:t>
            </a:r>
          </a:p>
          <a:p>
            <a:pPr>
              <a:lnSpc>
                <a:spcPct val="150000"/>
              </a:lnSpc>
            </a:pPr>
            <a:r>
              <a:rPr lang="en-US" altLang="ja-JP" sz="3200" dirty="0">
                <a:solidFill>
                  <a:schemeClr val="accent3">
                    <a:lumMod val="50000"/>
                  </a:schemeClr>
                </a:solidFill>
                <a:latin typeface="Consolas"/>
                <a:cs typeface="Consolas"/>
              </a:rPr>
              <a:t>for</a:t>
            </a:r>
            <a:r>
              <a:rPr lang="mr-IN" altLang="ja-JP" sz="3200" dirty="0">
                <a:solidFill>
                  <a:schemeClr val="accent3">
                    <a:lumMod val="50000"/>
                  </a:schemeClr>
                </a:solidFill>
                <a:latin typeface="Consolas"/>
                <a:cs typeface="Consolas"/>
              </a:rPr>
              <a:t> </a:t>
            </a:r>
            <a:r>
              <a:rPr lang="mr-IN" altLang="ja-JP" sz="3200" dirty="0">
                <a:solidFill>
                  <a:srgbClr val="000000"/>
                </a:solidFill>
                <a:latin typeface="Consolas"/>
                <a:cs typeface="Consolas"/>
              </a:rPr>
              <a:t>[</a:t>
            </a:r>
            <a:r>
              <a:rPr lang="ja-JP" altLang="en-US" sz="3200" dirty="0">
                <a:solidFill>
                  <a:srgbClr val="000000"/>
                </a:solidFill>
                <a:latin typeface="Consolas"/>
                <a:cs typeface="Consolas"/>
              </a:rPr>
              <a:t>変数</a:t>
            </a:r>
            <a:r>
              <a:rPr lang="mr-IN" altLang="ja-JP" sz="3200" dirty="0">
                <a:solidFill>
                  <a:srgbClr val="000000"/>
                </a:solidFill>
                <a:latin typeface="Consolas"/>
                <a:cs typeface="Consolas"/>
              </a:rPr>
              <a:t>]</a:t>
            </a:r>
            <a:r>
              <a:rPr lang="en-US" altLang="ja-JP" sz="3200" dirty="0">
                <a:solidFill>
                  <a:srgbClr val="000000"/>
                </a:solidFill>
                <a:latin typeface="Consolas"/>
                <a:cs typeface="Consolas"/>
              </a:rPr>
              <a:t> </a:t>
            </a:r>
            <a:r>
              <a:rPr lang="en-US" altLang="ja-JP" sz="3200" dirty="0">
                <a:solidFill>
                  <a:schemeClr val="accent3">
                    <a:lumMod val="50000"/>
                  </a:schemeClr>
                </a:solidFill>
                <a:latin typeface="Consolas"/>
                <a:cs typeface="Consolas"/>
              </a:rPr>
              <a:t>in</a:t>
            </a:r>
            <a:r>
              <a:rPr lang="en-US" altLang="ja-JP" sz="3200" dirty="0">
                <a:solidFill>
                  <a:srgbClr val="000000"/>
                </a:solidFill>
                <a:latin typeface="Consolas"/>
                <a:cs typeface="Consolas"/>
              </a:rPr>
              <a:t> </a:t>
            </a:r>
            <a:r>
              <a:rPr lang="mr-IN" altLang="ja-JP" sz="3200" dirty="0">
                <a:solidFill>
                  <a:srgbClr val="000000"/>
                </a:solidFill>
                <a:latin typeface="Consolas"/>
                <a:cs typeface="Consolas"/>
              </a:rPr>
              <a:t>[</a:t>
            </a:r>
            <a:r>
              <a:rPr lang="ja-JP" altLang="en-US" sz="3200" dirty="0">
                <a:solidFill>
                  <a:srgbClr val="000000"/>
                </a:solidFill>
                <a:latin typeface="Consolas"/>
                <a:cs typeface="Consolas"/>
              </a:rPr>
              <a:t>リスト</a:t>
            </a:r>
            <a:r>
              <a:rPr lang="mr-IN" altLang="ja-JP" sz="3200" dirty="0">
                <a:solidFill>
                  <a:srgbClr val="000000"/>
                </a:solidFill>
                <a:latin typeface="Consolas"/>
                <a:cs typeface="Consolas"/>
              </a:rPr>
              <a:t>]</a:t>
            </a:r>
            <a:r>
              <a:rPr lang="ja-JP" altLang="mr-IN" sz="3200" dirty="0">
                <a:solidFill>
                  <a:srgbClr val="000000"/>
                </a:solidFill>
                <a:latin typeface="Consolas"/>
                <a:cs typeface="Consolas"/>
              </a:rPr>
              <a:t>：</a:t>
            </a:r>
            <a:endParaRPr lang="en-US" altLang="ja-JP" sz="3200" dirty="0">
              <a:solidFill>
                <a:srgbClr val="000000"/>
              </a:solidFill>
              <a:latin typeface="Consolas"/>
              <a:cs typeface="Consolas"/>
            </a:endParaRPr>
          </a:p>
          <a:p>
            <a:pPr>
              <a:lnSpc>
                <a:spcPct val="150000"/>
              </a:lnSpc>
            </a:pPr>
            <a:r>
              <a:rPr lang="en-US" altLang="ja-JP" sz="3200" dirty="0">
                <a:solidFill>
                  <a:srgbClr val="000000"/>
                </a:solidFill>
                <a:latin typeface="Consolas"/>
                <a:cs typeface="Consolas"/>
              </a:rPr>
              <a:t>	[</a:t>
            </a:r>
            <a:r>
              <a:rPr lang="ja-JP" altLang="en-US" sz="3200" dirty="0">
                <a:solidFill>
                  <a:srgbClr val="000000"/>
                </a:solidFill>
                <a:latin typeface="Consolas"/>
                <a:cs typeface="Consolas"/>
              </a:rPr>
              <a:t>実行する処理</a:t>
            </a:r>
            <a:r>
              <a:rPr lang="en-US" altLang="ja-JP" sz="3200" dirty="0">
                <a:solidFill>
                  <a:srgbClr val="000000"/>
                </a:solidFill>
                <a:latin typeface="Consolas"/>
                <a:cs typeface="Consolas"/>
              </a:rPr>
              <a:t>]</a:t>
            </a:r>
          </a:p>
          <a:p>
            <a:pPr>
              <a:lnSpc>
                <a:spcPct val="150000"/>
              </a:lnSpc>
            </a:pPr>
            <a:endParaRPr lang="en-US" altLang="ja-JP" sz="2800" dirty="0">
              <a:solidFill>
                <a:srgbClr val="000000"/>
              </a:solidFill>
              <a:latin typeface="Consolas"/>
              <a:cs typeface="Consolas"/>
            </a:endParaRPr>
          </a:p>
        </p:txBody>
      </p:sp>
    </p:spTree>
    <p:extLst>
      <p:ext uri="{BB962C8B-B14F-4D97-AF65-F5344CB8AC3E}">
        <p14:creationId xmlns:p14="http://schemas.microsoft.com/office/powerpoint/2010/main" val="42077828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5.3 </a:t>
            </a:r>
            <a:r>
              <a:rPr lang="ja-JP" altLang="en-US" dirty="0"/>
              <a:t>リスト内包表記</a:t>
            </a:r>
            <a:endParaRPr kumimoji="1" lang="ja-JP" altLang="en-US" dirty="0"/>
          </a:p>
        </p:txBody>
      </p:sp>
      <p:sp>
        <p:nvSpPr>
          <p:cNvPr id="3" name="コンテンツ プレースホルダー 2"/>
          <p:cNvSpPr>
            <a:spLocks noGrp="1"/>
          </p:cNvSpPr>
          <p:nvPr>
            <p:ph idx="1"/>
          </p:nvPr>
        </p:nvSpPr>
        <p:spPr/>
        <p:txBody>
          <a:bodyPr/>
          <a:lstStyle/>
          <a:p>
            <a:r>
              <a:rPr lang="ja-JP" altLang="en-US" dirty="0"/>
              <a:t>内包表記とは</a:t>
            </a:r>
            <a:endParaRPr lang="en-US" altLang="ja-JP" dirty="0"/>
          </a:p>
          <a:p>
            <a:pPr lvl="1"/>
            <a:r>
              <a:rPr lang="ja-JP" altLang="en-US" dirty="0"/>
              <a:t>リストなどのオブジェクトのループ処理を簡単に記述できる仕組みのこと。リストを作成する際などに使用します。</a:t>
            </a:r>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62</a:t>
            </a:fld>
            <a:endParaRPr lang="en-US"/>
          </a:p>
        </p:txBody>
      </p:sp>
      <p:sp>
        <p:nvSpPr>
          <p:cNvPr id="5" name="フッター プレースホルダー 4"/>
          <p:cNvSpPr>
            <a:spLocks noGrp="1"/>
          </p:cNvSpPr>
          <p:nvPr>
            <p:ph type="ftr" sz="quarter" idx="3"/>
          </p:nvPr>
        </p:nvSpPr>
        <p:spPr/>
        <p:txBody>
          <a:bodyPr/>
          <a:lstStyle/>
          <a:p>
            <a:r>
              <a:rPr lang="ja-JP" altLang="en-US" dirty="0"/>
              <a:t>　　　　　　　　　　　　　ライトハウスラボ株式会社</a:t>
            </a:r>
            <a:endParaRPr lang="en-US" dirty="0"/>
          </a:p>
        </p:txBody>
      </p:sp>
      <p:sp>
        <p:nvSpPr>
          <p:cNvPr id="6" name="テキスト ボックス 5"/>
          <p:cNvSpPr txBox="1"/>
          <p:nvPr/>
        </p:nvSpPr>
        <p:spPr>
          <a:xfrm>
            <a:off x="971600" y="2902816"/>
            <a:ext cx="7632848" cy="1465522"/>
          </a:xfrm>
          <a:prstGeom prst="rect">
            <a:avLst/>
          </a:prstGeom>
          <a:noFill/>
          <a:ln>
            <a:solidFill>
              <a:srgbClr val="000000"/>
            </a:solidFill>
          </a:ln>
        </p:spPr>
        <p:txBody>
          <a:bodyPr wrap="square" rtlCol="0">
            <a:noAutofit/>
          </a:bodyPr>
          <a:lstStyle/>
          <a:p>
            <a:pPr>
              <a:lnSpc>
                <a:spcPct val="150000"/>
              </a:lnSpc>
            </a:pPr>
            <a:r>
              <a:rPr lang="ja-JP" altLang="en-US" sz="3200" dirty="0">
                <a:solidFill>
                  <a:srgbClr val="000000"/>
                </a:solidFill>
                <a:latin typeface="Consolas"/>
                <a:cs typeface="Consolas"/>
              </a:rPr>
              <a:t>リスト </a:t>
            </a:r>
            <a:r>
              <a:rPr lang="en-US" altLang="ja-JP" sz="3200" dirty="0">
                <a:solidFill>
                  <a:srgbClr val="000000"/>
                </a:solidFill>
                <a:latin typeface="Consolas"/>
                <a:cs typeface="Consolas"/>
              </a:rPr>
              <a:t>= [</a:t>
            </a:r>
            <a:r>
              <a:rPr lang="ja-JP" altLang="en-US" sz="3200" dirty="0">
                <a:solidFill>
                  <a:srgbClr val="000000"/>
                </a:solidFill>
                <a:latin typeface="Consolas"/>
                <a:cs typeface="Consolas"/>
              </a:rPr>
              <a:t>式 </a:t>
            </a:r>
            <a:r>
              <a:rPr lang="en-US" altLang="ja-JP" sz="3200" dirty="0">
                <a:solidFill>
                  <a:srgbClr val="000000"/>
                </a:solidFill>
                <a:latin typeface="Consolas"/>
                <a:cs typeface="Consolas"/>
              </a:rPr>
              <a:t>for </a:t>
            </a:r>
            <a:r>
              <a:rPr lang="ja-JP" altLang="en-US" sz="3200" dirty="0">
                <a:solidFill>
                  <a:srgbClr val="000000"/>
                </a:solidFill>
                <a:latin typeface="Consolas"/>
                <a:cs typeface="Consolas"/>
              </a:rPr>
              <a:t>変数名 </a:t>
            </a:r>
            <a:r>
              <a:rPr lang="en-US" altLang="ja-JP" sz="3200" dirty="0">
                <a:solidFill>
                  <a:srgbClr val="000000"/>
                </a:solidFill>
                <a:latin typeface="Consolas"/>
                <a:cs typeface="Consolas"/>
              </a:rPr>
              <a:t>in </a:t>
            </a:r>
            <a:r>
              <a:rPr lang="ja-JP" altLang="en-US" sz="3200" dirty="0">
                <a:solidFill>
                  <a:srgbClr val="000000"/>
                </a:solidFill>
                <a:latin typeface="Consolas"/>
                <a:cs typeface="Consolas"/>
              </a:rPr>
              <a:t>オブジェクト</a:t>
            </a:r>
            <a:r>
              <a:rPr lang="en-US" altLang="ja-JP" sz="3200" dirty="0">
                <a:solidFill>
                  <a:srgbClr val="000000"/>
                </a:solidFill>
                <a:latin typeface="Consolas"/>
                <a:cs typeface="Consolas"/>
              </a:rPr>
              <a:t>]</a:t>
            </a:r>
            <a:endParaRPr lang="en-US" altLang="ja-JP" sz="2800" dirty="0">
              <a:solidFill>
                <a:srgbClr val="000000"/>
              </a:solidFill>
              <a:latin typeface="Consolas"/>
              <a:cs typeface="Consolas"/>
            </a:endParaRPr>
          </a:p>
        </p:txBody>
      </p:sp>
    </p:spTree>
    <p:extLst>
      <p:ext uri="{BB962C8B-B14F-4D97-AF65-F5344CB8AC3E}">
        <p14:creationId xmlns:p14="http://schemas.microsoft.com/office/powerpoint/2010/main" val="11309918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5.4 </a:t>
            </a:r>
            <a:r>
              <a:rPr lang="ja-JP" altLang="en-US" dirty="0"/>
              <a:t>リストのソート</a:t>
            </a:r>
            <a:endParaRPr kumimoji="1" lang="ja-JP" altLang="en-US" dirty="0"/>
          </a:p>
        </p:txBody>
      </p:sp>
      <p:sp>
        <p:nvSpPr>
          <p:cNvPr id="3" name="コンテンツ プレースホルダー 2"/>
          <p:cNvSpPr>
            <a:spLocks noGrp="1"/>
          </p:cNvSpPr>
          <p:nvPr>
            <p:ph idx="1"/>
          </p:nvPr>
        </p:nvSpPr>
        <p:spPr/>
        <p:txBody>
          <a:bodyPr/>
          <a:lstStyle/>
          <a:p>
            <a:r>
              <a:rPr lang="ja-JP" altLang="en-US" dirty="0"/>
              <a:t>リストの要素を昇順でソートさせたい場合は、</a:t>
            </a:r>
            <a:r>
              <a:rPr lang="en-US" altLang="ja-JP" dirty="0"/>
              <a:t>sort</a:t>
            </a:r>
            <a:r>
              <a:rPr lang="ja-JP" altLang="en-US" dirty="0"/>
              <a:t>関数を使用します。  </a:t>
            </a:r>
          </a:p>
          <a:p>
            <a:r>
              <a:rPr lang="ja-JP" altLang="en-US" dirty="0"/>
              <a:t>リストの要素が文字列の場合は、文字コードの昇順、リストの要素が数値であれば数値を小さい順からソートします。</a:t>
            </a:r>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63</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
        <p:nvSpPr>
          <p:cNvPr id="6" name="テキスト ボックス 5"/>
          <p:cNvSpPr txBox="1"/>
          <p:nvPr/>
        </p:nvSpPr>
        <p:spPr>
          <a:xfrm>
            <a:off x="971600" y="3326179"/>
            <a:ext cx="7632848" cy="1465522"/>
          </a:xfrm>
          <a:prstGeom prst="rect">
            <a:avLst/>
          </a:prstGeom>
          <a:noFill/>
          <a:ln>
            <a:solidFill>
              <a:srgbClr val="000000"/>
            </a:solidFill>
          </a:ln>
        </p:spPr>
        <p:txBody>
          <a:bodyPr wrap="square" rtlCol="0">
            <a:noAutofit/>
          </a:bodyPr>
          <a:lstStyle/>
          <a:p>
            <a:pPr>
              <a:lnSpc>
                <a:spcPct val="150000"/>
              </a:lnSpc>
            </a:pPr>
            <a:r>
              <a:rPr lang="ja-JP" altLang="en-US" sz="3200" dirty="0">
                <a:solidFill>
                  <a:srgbClr val="000000"/>
                </a:solidFill>
                <a:latin typeface="Consolas"/>
                <a:cs typeface="Consolas"/>
              </a:rPr>
              <a:t>ソートするリスト</a:t>
            </a:r>
            <a:r>
              <a:rPr lang="en-US" altLang="ja-JP" sz="3200" dirty="0">
                <a:solidFill>
                  <a:srgbClr val="000000"/>
                </a:solidFill>
                <a:latin typeface="Consolas"/>
                <a:cs typeface="Consolas"/>
              </a:rPr>
              <a:t>.sort()</a:t>
            </a:r>
            <a:endParaRPr lang="en-US" altLang="ja-JP" sz="2800" dirty="0">
              <a:solidFill>
                <a:srgbClr val="000000"/>
              </a:solidFill>
              <a:latin typeface="Consolas"/>
              <a:cs typeface="Consolas"/>
            </a:endParaRPr>
          </a:p>
        </p:txBody>
      </p:sp>
    </p:spTree>
    <p:extLst>
      <p:ext uri="{BB962C8B-B14F-4D97-AF65-F5344CB8AC3E}">
        <p14:creationId xmlns:p14="http://schemas.microsoft.com/office/powerpoint/2010/main" val="20749665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5.5 </a:t>
            </a:r>
            <a:r>
              <a:rPr lang="ja-JP" altLang="en-US" dirty="0"/>
              <a:t>リストのインデックス</a:t>
            </a:r>
            <a:endParaRPr kumimoji="1" lang="ja-JP" altLang="en-US" dirty="0"/>
          </a:p>
        </p:txBody>
      </p:sp>
      <p:sp>
        <p:nvSpPr>
          <p:cNvPr id="3" name="コンテンツ プレースホルダー 2"/>
          <p:cNvSpPr>
            <a:spLocks noGrp="1"/>
          </p:cNvSpPr>
          <p:nvPr>
            <p:ph idx="1"/>
          </p:nvPr>
        </p:nvSpPr>
        <p:spPr/>
        <p:txBody>
          <a:bodyPr/>
          <a:lstStyle/>
          <a:p>
            <a:r>
              <a:rPr lang="ja-JP" altLang="en-US" dirty="0"/>
              <a:t>リストの要素を取得するには、単純に「リスト</a:t>
            </a:r>
            <a:r>
              <a:rPr lang="en-US" altLang="ja-JP" dirty="0"/>
              <a:t>[</a:t>
            </a:r>
            <a:r>
              <a:rPr lang="ja-JP" altLang="en-US" dirty="0"/>
              <a:t>インデックス番号</a:t>
            </a:r>
            <a:r>
              <a:rPr lang="en-US" altLang="ja-JP" dirty="0"/>
              <a:t>]</a:t>
            </a:r>
            <a:r>
              <a:rPr lang="ja-JP" altLang="en-US" dirty="0"/>
              <a:t>」で指定する方法がありますが、範囲を指定して要素を取得することもできます。</a:t>
            </a:r>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64</a:t>
            </a:fld>
            <a:endParaRPr lang="en-US"/>
          </a:p>
        </p:txBody>
      </p:sp>
      <p:sp>
        <p:nvSpPr>
          <p:cNvPr id="5" name="フッター プレースホルダー 4"/>
          <p:cNvSpPr>
            <a:spLocks noGrp="1"/>
          </p:cNvSpPr>
          <p:nvPr>
            <p:ph type="ftr" sz="quarter" idx="3"/>
          </p:nvPr>
        </p:nvSpPr>
        <p:spPr/>
        <p:txBody>
          <a:bodyPr/>
          <a:lstStyle/>
          <a:p>
            <a:r>
              <a:rPr lang="ja-JP" altLang="en-US" dirty="0"/>
              <a:t>　　　　　　　　　　　　　ライトハウスラボ株式会社</a:t>
            </a:r>
            <a:endParaRPr lang="en-US" dirty="0"/>
          </a:p>
        </p:txBody>
      </p:sp>
      <p:sp>
        <p:nvSpPr>
          <p:cNvPr id="7" name="テキスト ボックス 6"/>
          <p:cNvSpPr txBox="1"/>
          <p:nvPr/>
        </p:nvSpPr>
        <p:spPr>
          <a:xfrm>
            <a:off x="457200" y="2787354"/>
            <a:ext cx="8229600" cy="1465522"/>
          </a:xfrm>
          <a:prstGeom prst="rect">
            <a:avLst/>
          </a:prstGeom>
          <a:noFill/>
          <a:ln>
            <a:solidFill>
              <a:srgbClr val="000000"/>
            </a:solidFill>
          </a:ln>
        </p:spPr>
        <p:txBody>
          <a:bodyPr wrap="square" rtlCol="0">
            <a:noAutofit/>
          </a:bodyPr>
          <a:lstStyle/>
          <a:p>
            <a:pPr>
              <a:lnSpc>
                <a:spcPct val="150000"/>
              </a:lnSpc>
            </a:pPr>
            <a:r>
              <a:rPr lang="ja-JP" altLang="en-US" sz="2600" dirty="0">
                <a:solidFill>
                  <a:srgbClr val="000000"/>
                </a:solidFill>
                <a:latin typeface="Consolas"/>
                <a:cs typeface="Consolas"/>
              </a:rPr>
              <a:t>リスト</a:t>
            </a:r>
            <a:r>
              <a:rPr lang="en-US" altLang="ja-JP" sz="2600" dirty="0">
                <a:solidFill>
                  <a:srgbClr val="000000"/>
                </a:solidFill>
                <a:latin typeface="Consolas"/>
                <a:cs typeface="Consolas"/>
              </a:rPr>
              <a:t>[</a:t>
            </a:r>
            <a:r>
              <a:rPr lang="ja-JP" altLang="en-US" sz="2600" dirty="0">
                <a:solidFill>
                  <a:srgbClr val="000000"/>
                </a:solidFill>
                <a:latin typeface="Consolas"/>
                <a:cs typeface="Consolas"/>
              </a:rPr>
              <a:t>開始インデックス</a:t>
            </a:r>
            <a:r>
              <a:rPr lang="en-US" altLang="ja-JP" sz="2600" dirty="0">
                <a:solidFill>
                  <a:srgbClr val="000000"/>
                </a:solidFill>
                <a:latin typeface="Consolas"/>
                <a:cs typeface="Consolas"/>
              </a:rPr>
              <a:t>:</a:t>
            </a:r>
            <a:r>
              <a:rPr lang="ja-JP" altLang="en-US" sz="2600" dirty="0">
                <a:solidFill>
                  <a:srgbClr val="000000"/>
                </a:solidFill>
                <a:latin typeface="Consolas"/>
                <a:cs typeface="Consolas"/>
              </a:rPr>
              <a:t>終了インデックス</a:t>
            </a:r>
            <a:r>
              <a:rPr lang="en-US" altLang="ja-JP" sz="2600" dirty="0">
                <a:solidFill>
                  <a:srgbClr val="000000"/>
                </a:solidFill>
                <a:latin typeface="Consolas"/>
                <a:cs typeface="Consolas"/>
              </a:rPr>
              <a:t>:</a:t>
            </a:r>
            <a:r>
              <a:rPr lang="ja-JP" altLang="en-US" sz="2600" dirty="0">
                <a:solidFill>
                  <a:srgbClr val="000000"/>
                </a:solidFill>
                <a:latin typeface="Consolas"/>
                <a:cs typeface="Consolas"/>
              </a:rPr>
              <a:t>ステップ数</a:t>
            </a:r>
            <a:r>
              <a:rPr lang="en-US" altLang="ja-JP" sz="2600" dirty="0">
                <a:solidFill>
                  <a:srgbClr val="000000"/>
                </a:solidFill>
                <a:latin typeface="Consolas"/>
                <a:cs typeface="Consolas"/>
              </a:rPr>
              <a:t>]</a:t>
            </a:r>
          </a:p>
        </p:txBody>
      </p:sp>
    </p:spTree>
    <p:extLst>
      <p:ext uri="{BB962C8B-B14F-4D97-AF65-F5344CB8AC3E}">
        <p14:creationId xmlns:p14="http://schemas.microsoft.com/office/powerpoint/2010/main" val="22444587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5.6 </a:t>
            </a:r>
            <a:r>
              <a:rPr lang="ja-JP" altLang="en-US" dirty="0"/>
              <a:t>タプルの基本操作</a:t>
            </a:r>
            <a:endParaRPr kumimoji="1" lang="ja-JP" altLang="en-US" dirty="0"/>
          </a:p>
        </p:txBody>
      </p:sp>
      <p:sp>
        <p:nvSpPr>
          <p:cNvPr id="3" name="コンテンツ プレースホルダー 2"/>
          <p:cNvSpPr>
            <a:spLocks noGrp="1"/>
          </p:cNvSpPr>
          <p:nvPr>
            <p:ph idx="1"/>
          </p:nvPr>
        </p:nvSpPr>
        <p:spPr/>
        <p:txBody>
          <a:bodyPr/>
          <a:lstStyle/>
          <a:p>
            <a:r>
              <a:rPr lang="ja-JP" altLang="en-US" dirty="0"/>
              <a:t>リストと同じように、複数の要素を扱うことができるのがタプルです。  </a:t>
            </a:r>
          </a:p>
          <a:p>
            <a:r>
              <a:rPr lang="ja-JP" altLang="en-US" dirty="0"/>
              <a:t>タプルはリストと異なり、要素の変更ができません。  </a:t>
            </a:r>
          </a:p>
          <a:p>
            <a:r>
              <a:rPr lang="ja-JP" altLang="en-US" dirty="0"/>
              <a:t>そのため、変更したくない定数などを定義する際に使用されます。</a:t>
            </a:r>
            <a:endParaRPr lang="en-US" altLang="ja-JP" dirty="0"/>
          </a:p>
          <a:p>
            <a:endParaRPr lang="en-US" altLang="ja-JP"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65</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
        <p:nvSpPr>
          <p:cNvPr id="6" name="テキスト ボックス 5"/>
          <p:cNvSpPr txBox="1"/>
          <p:nvPr/>
        </p:nvSpPr>
        <p:spPr>
          <a:xfrm>
            <a:off x="971600" y="3903492"/>
            <a:ext cx="7632848" cy="1465522"/>
          </a:xfrm>
          <a:prstGeom prst="rect">
            <a:avLst/>
          </a:prstGeom>
          <a:noFill/>
          <a:ln>
            <a:solidFill>
              <a:srgbClr val="000000"/>
            </a:solidFill>
          </a:ln>
        </p:spPr>
        <p:txBody>
          <a:bodyPr wrap="square" rtlCol="0">
            <a:noAutofit/>
          </a:bodyPr>
          <a:lstStyle/>
          <a:p>
            <a:pPr>
              <a:lnSpc>
                <a:spcPct val="150000"/>
              </a:lnSpc>
            </a:pPr>
            <a:r>
              <a:rPr lang="ja-JP" altLang="en-US" sz="3200" dirty="0">
                <a:solidFill>
                  <a:srgbClr val="000000"/>
                </a:solidFill>
                <a:latin typeface="Consolas"/>
                <a:cs typeface="Consolas"/>
              </a:rPr>
              <a:t>変数名 </a:t>
            </a:r>
            <a:r>
              <a:rPr lang="en-US" altLang="ja-JP" sz="3200" dirty="0">
                <a:solidFill>
                  <a:srgbClr val="000000"/>
                </a:solidFill>
                <a:latin typeface="Consolas"/>
                <a:cs typeface="Consolas"/>
              </a:rPr>
              <a:t>= (</a:t>
            </a:r>
            <a:r>
              <a:rPr lang="ja-JP" altLang="en-US" sz="3200" dirty="0">
                <a:solidFill>
                  <a:srgbClr val="000000"/>
                </a:solidFill>
                <a:latin typeface="Consolas"/>
                <a:cs typeface="Consolas"/>
              </a:rPr>
              <a:t>要素</a:t>
            </a:r>
            <a:r>
              <a:rPr lang="en-US" altLang="ja-JP" sz="3200" dirty="0">
                <a:solidFill>
                  <a:srgbClr val="000000"/>
                </a:solidFill>
                <a:latin typeface="Consolas"/>
                <a:cs typeface="Consolas"/>
              </a:rPr>
              <a:t>1,</a:t>
            </a:r>
            <a:r>
              <a:rPr lang="ja-JP" altLang="en-US" sz="3200" dirty="0">
                <a:solidFill>
                  <a:srgbClr val="000000"/>
                </a:solidFill>
                <a:latin typeface="Consolas"/>
                <a:cs typeface="Consolas"/>
              </a:rPr>
              <a:t>要素</a:t>
            </a:r>
            <a:r>
              <a:rPr lang="en-US" altLang="ja-JP" sz="3200" dirty="0">
                <a:solidFill>
                  <a:srgbClr val="000000"/>
                </a:solidFill>
                <a:latin typeface="Consolas"/>
                <a:cs typeface="Consolas"/>
              </a:rPr>
              <a:t>2</a:t>
            </a:r>
            <a:r>
              <a:rPr lang="ja-JP" altLang="en-US" sz="3200" dirty="0">
                <a:solidFill>
                  <a:srgbClr val="000000"/>
                </a:solidFill>
                <a:latin typeface="Consolas"/>
                <a:cs typeface="Consolas"/>
              </a:rPr>
              <a:t>・・・</a:t>
            </a:r>
            <a:r>
              <a:rPr lang="en-US" altLang="ja-JP" sz="3200" dirty="0">
                <a:solidFill>
                  <a:srgbClr val="000000"/>
                </a:solidFill>
                <a:latin typeface="Consolas"/>
                <a:cs typeface="Consolas"/>
              </a:rPr>
              <a:t>)</a:t>
            </a:r>
            <a:endParaRPr lang="en-US" altLang="ja-JP" sz="2800" dirty="0">
              <a:solidFill>
                <a:srgbClr val="000000"/>
              </a:solidFill>
              <a:latin typeface="Consolas"/>
              <a:cs typeface="Consolas"/>
            </a:endParaRPr>
          </a:p>
        </p:txBody>
      </p:sp>
    </p:spTree>
    <p:extLst>
      <p:ext uri="{BB962C8B-B14F-4D97-AF65-F5344CB8AC3E}">
        <p14:creationId xmlns:p14="http://schemas.microsoft.com/office/powerpoint/2010/main" val="1132445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5.7 </a:t>
            </a:r>
            <a:r>
              <a:rPr lang="ja-JP" altLang="en-US" dirty="0"/>
              <a:t>辞書</a:t>
            </a:r>
            <a:endParaRPr kumimoji="1" lang="ja-JP" altLang="en-US" dirty="0"/>
          </a:p>
        </p:txBody>
      </p:sp>
      <p:sp>
        <p:nvSpPr>
          <p:cNvPr id="3" name="コンテンツ プレースホルダー 2"/>
          <p:cNvSpPr>
            <a:spLocks noGrp="1"/>
          </p:cNvSpPr>
          <p:nvPr>
            <p:ph idx="1"/>
          </p:nvPr>
        </p:nvSpPr>
        <p:spPr/>
        <p:txBody>
          <a:bodyPr/>
          <a:lstStyle/>
          <a:p>
            <a:r>
              <a:rPr lang="en-US" altLang="ja-JP" dirty="0"/>
              <a:t>Python</a:t>
            </a:r>
            <a:r>
              <a:rPr lang="ja-JP" altLang="en-US" dirty="0"/>
              <a:t>には、キーと値を紐付ける辞書型</a:t>
            </a:r>
            <a:endParaRPr lang="en-US" altLang="ja-JP" dirty="0"/>
          </a:p>
          <a:p>
            <a:pPr marL="0" indent="0">
              <a:buNone/>
            </a:pPr>
            <a:r>
              <a:rPr lang="ja-JP" altLang="ja-JP" dirty="0"/>
              <a:t>　</a:t>
            </a:r>
            <a:r>
              <a:rPr lang="en-US" altLang="ja-JP" dirty="0"/>
              <a:t>(</a:t>
            </a:r>
            <a:r>
              <a:rPr lang="en-US" altLang="ja-JP" dirty="0" err="1"/>
              <a:t>dict</a:t>
            </a:r>
            <a:r>
              <a:rPr lang="ja-JP" altLang="en-US" dirty="0"/>
              <a:t>型</a:t>
            </a:r>
            <a:r>
              <a:rPr lang="en-US" altLang="ja-JP" dirty="0"/>
              <a:t>)</a:t>
            </a:r>
            <a:r>
              <a:rPr lang="ja-JP" altLang="en-US" dirty="0"/>
              <a:t>というオブジェクトが存在します。  </a:t>
            </a:r>
          </a:p>
          <a:p>
            <a:r>
              <a:rPr lang="ja-JP" altLang="en-US" dirty="0"/>
              <a:t>一つの要素はキーと値の組み合わせで構成されています。  </a:t>
            </a:r>
          </a:p>
          <a:p>
            <a:r>
              <a:rPr lang="ja-JP" altLang="en-US" dirty="0"/>
              <a:t>キーと値はコロンで区切り、データはカンマで区切ります。</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66</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
        <p:nvSpPr>
          <p:cNvPr id="6" name="テキスト ボックス 5"/>
          <p:cNvSpPr txBox="1"/>
          <p:nvPr/>
        </p:nvSpPr>
        <p:spPr>
          <a:xfrm>
            <a:off x="971600" y="3903492"/>
            <a:ext cx="7632848" cy="1465522"/>
          </a:xfrm>
          <a:prstGeom prst="rect">
            <a:avLst/>
          </a:prstGeom>
          <a:noFill/>
          <a:ln>
            <a:solidFill>
              <a:srgbClr val="000000"/>
            </a:solidFill>
          </a:ln>
        </p:spPr>
        <p:txBody>
          <a:bodyPr wrap="square" rtlCol="0">
            <a:noAutofit/>
          </a:bodyPr>
          <a:lstStyle/>
          <a:p>
            <a:pPr>
              <a:lnSpc>
                <a:spcPct val="150000"/>
              </a:lnSpc>
            </a:pPr>
            <a:r>
              <a:rPr lang="en-US" altLang="ja-JP" sz="3200" dirty="0">
                <a:solidFill>
                  <a:srgbClr val="000000"/>
                </a:solidFill>
                <a:latin typeface="Consolas"/>
                <a:cs typeface="Consolas"/>
              </a:rPr>
              <a:t>{</a:t>
            </a:r>
            <a:r>
              <a:rPr lang="ja-JP" altLang="en-US" sz="3200" dirty="0">
                <a:solidFill>
                  <a:srgbClr val="000000"/>
                </a:solidFill>
                <a:latin typeface="Consolas"/>
                <a:cs typeface="Consolas"/>
              </a:rPr>
              <a:t>キー</a:t>
            </a:r>
            <a:r>
              <a:rPr lang="en-US" altLang="ja-JP" sz="3200" dirty="0">
                <a:solidFill>
                  <a:srgbClr val="000000"/>
                </a:solidFill>
                <a:latin typeface="Consolas"/>
                <a:cs typeface="Consolas"/>
              </a:rPr>
              <a:t>:</a:t>
            </a:r>
            <a:r>
              <a:rPr lang="ja-JP" altLang="en-US" sz="3200" dirty="0">
                <a:solidFill>
                  <a:srgbClr val="000000"/>
                </a:solidFill>
                <a:latin typeface="Consolas"/>
                <a:cs typeface="Consolas"/>
              </a:rPr>
              <a:t>値</a:t>
            </a:r>
            <a:r>
              <a:rPr lang="en-US" altLang="ja-JP" sz="3200" dirty="0">
                <a:solidFill>
                  <a:srgbClr val="000000"/>
                </a:solidFill>
                <a:latin typeface="Consolas"/>
                <a:cs typeface="Consolas"/>
              </a:rPr>
              <a:t>,</a:t>
            </a:r>
            <a:r>
              <a:rPr lang="ja-JP" altLang="en-US" sz="3200" dirty="0">
                <a:solidFill>
                  <a:srgbClr val="000000"/>
                </a:solidFill>
                <a:latin typeface="Consolas"/>
                <a:cs typeface="Consolas"/>
              </a:rPr>
              <a:t>・・・</a:t>
            </a:r>
            <a:r>
              <a:rPr lang="en-US" altLang="ja-JP" sz="3200" dirty="0">
                <a:solidFill>
                  <a:srgbClr val="000000"/>
                </a:solidFill>
                <a:latin typeface="Consolas"/>
                <a:cs typeface="Consolas"/>
              </a:rPr>
              <a:t>}</a:t>
            </a:r>
            <a:endParaRPr lang="en-US" altLang="ja-JP" sz="2800" dirty="0">
              <a:solidFill>
                <a:srgbClr val="000000"/>
              </a:solidFill>
              <a:latin typeface="Consolas"/>
              <a:cs typeface="Consolas"/>
            </a:endParaRPr>
          </a:p>
        </p:txBody>
      </p:sp>
    </p:spTree>
    <p:extLst>
      <p:ext uri="{BB962C8B-B14F-4D97-AF65-F5344CB8AC3E}">
        <p14:creationId xmlns:p14="http://schemas.microsoft.com/office/powerpoint/2010/main" val="20846392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5.8 </a:t>
            </a:r>
            <a:r>
              <a:rPr lang="ja-JP" altLang="en-US" dirty="0"/>
              <a:t>辞書の基本操作</a:t>
            </a:r>
            <a:endParaRPr kumimoji="1" lang="ja-JP" altLang="en-US" dirty="0"/>
          </a:p>
        </p:txBody>
      </p:sp>
      <p:sp>
        <p:nvSpPr>
          <p:cNvPr id="3" name="コンテンツ プレースホルダー 2"/>
          <p:cNvSpPr>
            <a:spLocks noGrp="1"/>
          </p:cNvSpPr>
          <p:nvPr>
            <p:ph idx="1"/>
          </p:nvPr>
        </p:nvSpPr>
        <p:spPr/>
        <p:txBody>
          <a:bodyPr/>
          <a:lstStyle/>
          <a:p>
            <a:r>
              <a:rPr lang="ja-JP" altLang="en-US" dirty="0"/>
              <a:t>辞書の要素の取得</a:t>
            </a:r>
            <a:endParaRPr lang="en-US" altLang="ja-JP" dirty="0"/>
          </a:p>
          <a:p>
            <a:pPr lvl="1"/>
            <a:r>
              <a:rPr lang="ja-JP" altLang="en-US" dirty="0"/>
              <a:t>辞書型には、リストと違い</a:t>
            </a:r>
            <a:r>
              <a:rPr lang="ja-JP" altLang="en-US" u="sng" dirty="0">
                <a:solidFill>
                  <a:srgbClr val="FF0000"/>
                </a:solidFill>
              </a:rPr>
              <a:t>要素の順番はありません。</a:t>
            </a:r>
            <a:r>
              <a:rPr lang="en-US" altLang="ja-JP" u="sng" dirty="0">
                <a:solidFill>
                  <a:srgbClr val="FF0000"/>
                </a:solidFill>
              </a:rPr>
              <a:t>(3.6</a:t>
            </a:r>
            <a:r>
              <a:rPr lang="ja-JP" altLang="en-US" u="sng" dirty="0">
                <a:solidFill>
                  <a:srgbClr val="FF0000"/>
                </a:solidFill>
              </a:rPr>
              <a:t>まで</a:t>
            </a:r>
            <a:r>
              <a:rPr lang="en-US" altLang="ja-JP" u="sng" dirty="0">
                <a:solidFill>
                  <a:srgbClr val="FF0000"/>
                </a:solidFill>
              </a:rPr>
              <a:t>)</a:t>
            </a:r>
          </a:p>
          <a:p>
            <a:pPr lvl="1"/>
            <a:r>
              <a:rPr lang="ja-JP" altLang="en-US" u="sng" dirty="0">
                <a:solidFill>
                  <a:srgbClr val="FF0000"/>
                </a:solidFill>
              </a:rPr>
              <a:t>インデックスを指定して要素を取得することはできません。</a:t>
            </a:r>
            <a:endParaRPr lang="en-US" altLang="ja-JP" u="sng" dirty="0">
              <a:solidFill>
                <a:srgbClr val="FF0000"/>
              </a:solidFill>
            </a:endParaRPr>
          </a:p>
          <a:p>
            <a:pPr lvl="1"/>
            <a:r>
              <a:rPr lang="ja-JP" altLang="en-US" dirty="0"/>
              <a:t>要素を取得するには、要素に割り当てたキーを指定します。</a:t>
            </a:r>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67</a:t>
            </a:fld>
            <a:endParaRPr lang="en-US"/>
          </a:p>
        </p:txBody>
      </p:sp>
      <p:sp>
        <p:nvSpPr>
          <p:cNvPr id="5" name="フッター プレースホルダー 4"/>
          <p:cNvSpPr>
            <a:spLocks noGrp="1"/>
          </p:cNvSpPr>
          <p:nvPr>
            <p:ph type="ftr" sz="quarter" idx="3"/>
          </p:nvPr>
        </p:nvSpPr>
        <p:spPr/>
        <p:txBody>
          <a:bodyPr/>
          <a:lstStyle/>
          <a:p>
            <a:r>
              <a:rPr lang="ja-JP" altLang="en-US" dirty="0"/>
              <a:t>　　　　　　　　　　　　　ライトハウスラボ株式会社</a:t>
            </a:r>
            <a:endParaRPr lang="en-US" dirty="0"/>
          </a:p>
        </p:txBody>
      </p:sp>
      <p:sp>
        <p:nvSpPr>
          <p:cNvPr id="6" name="テキスト ボックス 5"/>
          <p:cNvSpPr txBox="1"/>
          <p:nvPr/>
        </p:nvSpPr>
        <p:spPr>
          <a:xfrm>
            <a:off x="971600" y="4325996"/>
            <a:ext cx="7632848" cy="1465522"/>
          </a:xfrm>
          <a:prstGeom prst="rect">
            <a:avLst/>
          </a:prstGeom>
          <a:noFill/>
          <a:ln>
            <a:solidFill>
              <a:srgbClr val="000000"/>
            </a:solidFill>
          </a:ln>
        </p:spPr>
        <p:txBody>
          <a:bodyPr wrap="square" rtlCol="0">
            <a:noAutofit/>
          </a:bodyPr>
          <a:lstStyle/>
          <a:p>
            <a:pPr>
              <a:lnSpc>
                <a:spcPct val="150000"/>
              </a:lnSpc>
            </a:pPr>
            <a:r>
              <a:rPr lang="ja-JP" altLang="en-US" sz="3200" dirty="0">
                <a:solidFill>
                  <a:srgbClr val="000000"/>
                </a:solidFill>
                <a:latin typeface="Consolas"/>
                <a:cs typeface="Consolas"/>
              </a:rPr>
              <a:t>辞書</a:t>
            </a:r>
            <a:r>
              <a:rPr lang="en-US" altLang="ja-JP" sz="3200" dirty="0">
                <a:solidFill>
                  <a:srgbClr val="000000"/>
                </a:solidFill>
                <a:latin typeface="Consolas"/>
                <a:cs typeface="Consolas"/>
              </a:rPr>
              <a:t>[</a:t>
            </a:r>
            <a:r>
              <a:rPr lang="ja-JP" altLang="en-US" sz="3200" dirty="0">
                <a:solidFill>
                  <a:srgbClr val="000000"/>
                </a:solidFill>
                <a:latin typeface="Consolas"/>
                <a:cs typeface="Consolas"/>
              </a:rPr>
              <a:t>キー</a:t>
            </a:r>
            <a:r>
              <a:rPr lang="en-US" altLang="ja-JP" sz="3200" dirty="0">
                <a:solidFill>
                  <a:srgbClr val="000000"/>
                </a:solidFill>
                <a:latin typeface="Consolas"/>
                <a:cs typeface="Consolas"/>
              </a:rPr>
              <a:t>]</a:t>
            </a:r>
            <a:endParaRPr lang="en-US" altLang="ja-JP" sz="2800" dirty="0">
              <a:solidFill>
                <a:srgbClr val="000000"/>
              </a:solidFill>
              <a:latin typeface="Consolas"/>
              <a:cs typeface="Consolas"/>
            </a:endParaRPr>
          </a:p>
        </p:txBody>
      </p:sp>
    </p:spTree>
    <p:extLst>
      <p:ext uri="{BB962C8B-B14F-4D97-AF65-F5344CB8AC3E}">
        <p14:creationId xmlns:p14="http://schemas.microsoft.com/office/powerpoint/2010/main" val="14530033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5.8 </a:t>
            </a:r>
            <a:r>
              <a:rPr lang="ja-JP" altLang="en-US" dirty="0"/>
              <a:t>辞書の基本操作</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a:t>辞書への要素の追加</a:t>
            </a:r>
            <a:endParaRPr lang="en-US" altLang="ja-JP" dirty="0"/>
          </a:p>
          <a:p>
            <a:pPr lvl="1"/>
            <a:r>
              <a:rPr lang="ja-JP" altLang="en-US" dirty="0"/>
              <a:t>辞書へ新しい要素を追加する場合は、追加</a:t>
            </a:r>
            <a:endParaRPr lang="en-US" altLang="ja-JP" dirty="0"/>
          </a:p>
          <a:p>
            <a:pPr marL="457200" lvl="1" indent="0">
              <a:buNone/>
            </a:pPr>
            <a:r>
              <a:rPr lang="ja-JP" altLang="ja-JP" dirty="0"/>
              <a:t>　</a:t>
            </a:r>
            <a:r>
              <a:rPr lang="ja-JP" altLang="en-US" dirty="0"/>
              <a:t>する辞書オブジェクトに存在していない</a:t>
            </a:r>
            <a:endParaRPr lang="en-US" altLang="ja-JP" dirty="0"/>
          </a:p>
          <a:p>
            <a:pPr marL="457200" lvl="1" indent="0">
              <a:buNone/>
            </a:pPr>
            <a:r>
              <a:rPr lang="ja-JP" altLang="ja-JP" dirty="0"/>
              <a:t>　</a:t>
            </a:r>
            <a:r>
              <a:rPr lang="ja-JP" altLang="en-US" dirty="0"/>
              <a:t>キーを指定し、追加する値を指定します。</a:t>
            </a:r>
            <a:endParaRPr lang="en-US" altLang="ja-JP" dirty="0"/>
          </a:p>
          <a:p>
            <a:pPr marL="457200" lvl="1" indent="0">
              <a:buNone/>
            </a:pPr>
            <a:endParaRPr lang="en-US" altLang="ja-JP" dirty="0"/>
          </a:p>
          <a:p>
            <a:pPr marL="457200" lvl="1" indent="0">
              <a:buNone/>
            </a:pPr>
            <a:endParaRPr lang="en-US" altLang="ja-JP" dirty="0"/>
          </a:p>
          <a:p>
            <a:pPr marL="457200" lvl="1" indent="0">
              <a:buNone/>
            </a:pPr>
            <a:endParaRPr lang="en-US" altLang="ja-JP" dirty="0"/>
          </a:p>
          <a:p>
            <a:pPr marL="457200" lvl="1" indent="0">
              <a:buNone/>
            </a:pPr>
            <a:endParaRPr lang="en-US" altLang="ja-JP" dirty="0"/>
          </a:p>
          <a:p>
            <a:pPr marL="457200" lvl="1" indent="0">
              <a:buNone/>
            </a:pPr>
            <a:r>
              <a:rPr lang="en-US" altLang="ja-JP" dirty="0" err="1"/>
              <a:t>setdefault</a:t>
            </a:r>
            <a:r>
              <a:rPr lang="ja-JP" altLang="en-US" dirty="0"/>
              <a:t>メソッドを使用して要素を追加することもできます。</a:t>
            </a:r>
            <a:endParaRPr lang="en-US" altLang="ja-JP" dirty="0"/>
          </a:p>
          <a:p>
            <a:pPr marL="457200" lvl="1" indent="0">
              <a:buNone/>
            </a:pPr>
            <a:endParaRPr lang="en-US" altLang="ja-JP" dirty="0"/>
          </a:p>
          <a:p>
            <a:pPr marL="457200" lvl="1"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68</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
        <p:nvSpPr>
          <p:cNvPr id="6" name="テキスト ボックス 5"/>
          <p:cNvSpPr txBox="1"/>
          <p:nvPr/>
        </p:nvSpPr>
        <p:spPr>
          <a:xfrm>
            <a:off x="971600" y="3017420"/>
            <a:ext cx="7632848" cy="1196967"/>
          </a:xfrm>
          <a:prstGeom prst="rect">
            <a:avLst/>
          </a:prstGeom>
          <a:noFill/>
          <a:ln>
            <a:solidFill>
              <a:srgbClr val="000000"/>
            </a:solidFill>
          </a:ln>
        </p:spPr>
        <p:txBody>
          <a:bodyPr wrap="square" rtlCol="0">
            <a:noAutofit/>
          </a:bodyPr>
          <a:lstStyle/>
          <a:p>
            <a:pPr>
              <a:lnSpc>
                <a:spcPct val="150000"/>
              </a:lnSpc>
            </a:pPr>
            <a:r>
              <a:rPr lang="ja-JP" altLang="en-US" sz="3200" dirty="0">
                <a:solidFill>
                  <a:srgbClr val="000000"/>
                </a:solidFill>
                <a:latin typeface="Consolas"/>
                <a:cs typeface="Consolas"/>
              </a:rPr>
              <a:t>辞書</a:t>
            </a:r>
            <a:r>
              <a:rPr lang="en-US" altLang="ja-JP" sz="3200" dirty="0">
                <a:solidFill>
                  <a:srgbClr val="000000"/>
                </a:solidFill>
                <a:latin typeface="Consolas"/>
                <a:cs typeface="Consolas"/>
              </a:rPr>
              <a:t>[</a:t>
            </a:r>
            <a:r>
              <a:rPr lang="ja-JP" altLang="en-US" sz="3200" dirty="0">
                <a:solidFill>
                  <a:srgbClr val="000000"/>
                </a:solidFill>
                <a:latin typeface="Consolas"/>
                <a:cs typeface="Consolas"/>
              </a:rPr>
              <a:t>新しいキー</a:t>
            </a:r>
            <a:r>
              <a:rPr lang="en-US" altLang="ja-JP" sz="3200" dirty="0">
                <a:solidFill>
                  <a:srgbClr val="000000"/>
                </a:solidFill>
                <a:latin typeface="Consolas"/>
                <a:cs typeface="Consolas"/>
              </a:rPr>
              <a:t>] = </a:t>
            </a:r>
            <a:r>
              <a:rPr lang="ja-JP" altLang="en-US" sz="3200" dirty="0">
                <a:solidFill>
                  <a:srgbClr val="000000"/>
                </a:solidFill>
                <a:latin typeface="Consolas"/>
                <a:cs typeface="Consolas"/>
              </a:rPr>
              <a:t>追加する値</a:t>
            </a:r>
            <a:endParaRPr lang="en-US" altLang="ja-JP" sz="2800" dirty="0">
              <a:solidFill>
                <a:srgbClr val="000000"/>
              </a:solidFill>
              <a:latin typeface="Consolas"/>
              <a:cs typeface="Consolas"/>
            </a:endParaRPr>
          </a:p>
        </p:txBody>
      </p:sp>
    </p:spTree>
    <p:extLst>
      <p:ext uri="{BB962C8B-B14F-4D97-AF65-F5344CB8AC3E}">
        <p14:creationId xmlns:p14="http://schemas.microsoft.com/office/powerpoint/2010/main" val="1376413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A4F528C7-457C-8042-AAD7-B7FA49951C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064954"/>
            <a:ext cx="8109375" cy="3718570"/>
          </a:xfrm>
          <a:prstGeom prst="rect">
            <a:avLst/>
          </a:prstGeom>
          <a:ln>
            <a:solidFill>
              <a:schemeClr val="tx1"/>
            </a:solidFill>
          </a:ln>
        </p:spPr>
      </p:pic>
      <p:sp>
        <p:nvSpPr>
          <p:cNvPr id="2" name="タイトル 1"/>
          <p:cNvSpPr>
            <a:spLocks noGrp="1"/>
          </p:cNvSpPr>
          <p:nvPr>
            <p:ph type="title"/>
          </p:nvPr>
        </p:nvSpPr>
        <p:spPr/>
        <p:txBody>
          <a:bodyPr>
            <a:normAutofit/>
          </a:bodyPr>
          <a:lstStyle/>
          <a:p>
            <a:r>
              <a:rPr lang="en-US" altLang="ja-JP" dirty="0"/>
              <a:t>1.2 Python</a:t>
            </a:r>
            <a:r>
              <a:rPr lang="ja-JP" altLang="en-US" dirty="0"/>
              <a:t>の特徴</a:t>
            </a:r>
          </a:p>
        </p:txBody>
      </p:sp>
      <p:sp>
        <p:nvSpPr>
          <p:cNvPr id="28675" name="コンテンツ プレースホルダー 2"/>
          <p:cNvSpPr>
            <a:spLocks noGrp="1"/>
          </p:cNvSpPr>
          <p:nvPr>
            <p:ph idx="1"/>
          </p:nvPr>
        </p:nvSpPr>
        <p:spPr/>
        <p:txBody>
          <a:bodyPr>
            <a:normAutofit/>
          </a:bodyPr>
          <a:lstStyle/>
          <a:p>
            <a:r>
              <a:rPr lang="en-US" altLang="ja-JP" dirty="0"/>
              <a:t>TIOBE</a:t>
            </a:r>
            <a:r>
              <a:rPr lang="ja-JP" altLang="en-US"/>
              <a:t>プログラミング</a:t>
            </a:r>
            <a:r>
              <a:rPr lang="ja-JP" altLang="en-US" dirty="0"/>
              <a:t>言語の人気ランキング</a:t>
            </a:r>
            <a:r>
              <a:rPr lang="ja-JP" altLang="en-US"/>
              <a:t>では常に上位</a:t>
            </a:r>
            <a:endParaRPr lang="en-US" altLang="ja-JP" dirty="0"/>
          </a:p>
          <a:p>
            <a:pPr lvl="2"/>
            <a:endParaRPr lang="en-US" altLang="ja-JP" dirty="0"/>
          </a:p>
          <a:p>
            <a:pPr marL="1371600" lvl="3" indent="0">
              <a:buNone/>
            </a:pPr>
            <a:endParaRPr lang="ja-JP" altLang="en-US"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6</a:t>
            </a:fld>
            <a:endParaRPr lang="en-US" altLang="ja-JP" dirty="0"/>
          </a:p>
        </p:txBody>
      </p:sp>
      <p:sp>
        <p:nvSpPr>
          <p:cNvPr id="5" name="テキスト ボックス 4"/>
          <p:cNvSpPr txBox="1"/>
          <p:nvPr/>
        </p:nvSpPr>
        <p:spPr>
          <a:xfrm>
            <a:off x="971600" y="5949280"/>
            <a:ext cx="7272808" cy="276999"/>
          </a:xfrm>
          <a:prstGeom prst="rect">
            <a:avLst/>
          </a:prstGeom>
          <a:noFill/>
        </p:spPr>
        <p:txBody>
          <a:bodyPr wrap="square" rtlCol="0">
            <a:spAutoFit/>
          </a:bodyPr>
          <a:lstStyle/>
          <a:p>
            <a:r>
              <a:rPr lang="ja-JP" altLang="en-US" sz="1200" dirty="0"/>
              <a:t>出典：</a:t>
            </a:r>
            <a:r>
              <a:rPr lang="en-US" altLang="ja-JP" sz="1100" dirty="0"/>
              <a:t>https://</a:t>
            </a:r>
            <a:r>
              <a:rPr lang="en-US" altLang="ja-JP" sz="1100" dirty="0" err="1"/>
              <a:t>www.tiobe.com</a:t>
            </a:r>
            <a:r>
              <a:rPr lang="en-US" altLang="ja-JP" sz="1100" dirty="0"/>
              <a:t>/</a:t>
            </a:r>
            <a:r>
              <a:rPr lang="en-US" altLang="ja-JP" sz="1100" dirty="0" err="1"/>
              <a:t>tiobe</a:t>
            </a:r>
            <a:r>
              <a:rPr lang="en-US" altLang="ja-JP" sz="1100" dirty="0"/>
              <a:t>-index/</a:t>
            </a:r>
            <a:endParaRPr kumimoji="1" lang="ja-JP" altLang="en-US" sz="1100" dirty="0"/>
          </a:p>
        </p:txBody>
      </p:sp>
      <p:sp>
        <p:nvSpPr>
          <p:cNvPr id="7" name="角丸四角形 6"/>
          <p:cNvSpPr/>
          <p:nvPr/>
        </p:nvSpPr>
        <p:spPr>
          <a:xfrm>
            <a:off x="306751" y="3011630"/>
            <a:ext cx="8530497" cy="318628"/>
          </a:xfrm>
          <a:prstGeom prst="roundRect">
            <a:avLst/>
          </a:prstGeom>
          <a:noFill/>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600">
              <a:latin typeface="Consolas" panose="020B0609020204030204" pitchFamily="49" charset="0"/>
              <a:ea typeface="Meiryo UI" panose="020B0604030504040204" pitchFamily="50" charset="-128"/>
              <a:cs typeface="Consolas" panose="020B0609020204030204" pitchFamily="49" charset="0"/>
            </a:endParaRPr>
          </a:p>
        </p:txBody>
      </p:sp>
      <p:sp>
        <p:nvSpPr>
          <p:cNvPr id="4" name="フッター プレースホルダー 3"/>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15735436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5.8 </a:t>
            </a:r>
            <a:r>
              <a:rPr lang="ja-JP" altLang="en-US" dirty="0"/>
              <a:t>辞書の基本操作</a:t>
            </a:r>
            <a:endParaRPr kumimoji="1" lang="ja-JP" altLang="en-US" dirty="0"/>
          </a:p>
        </p:txBody>
      </p:sp>
      <p:sp>
        <p:nvSpPr>
          <p:cNvPr id="3" name="コンテンツ プレースホルダー 2"/>
          <p:cNvSpPr>
            <a:spLocks noGrp="1"/>
          </p:cNvSpPr>
          <p:nvPr>
            <p:ph idx="1"/>
          </p:nvPr>
        </p:nvSpPr>
        <p:spPr/>
        <p:txBody>
          <a:bodyPr/>
          <a:lstStyle/>
          <a:p>
            <a:r>
              <a:rPr lang="ja-JP" altLang="en-US" dirty="0"/>
              <a:t>辞書の削除</a:t>
            </a:r>
            <a:endParaRPr lang="en-US" altLang="ja-JP" dirty="0"/>
          </a:p>
          <a:p>
            <a:pPr lvl="1"/>
            <a:r>
              <a:rPr lang="ja-JP" altLang="en-US" dirty="0"/>
              <a:t>辞書から要素を削除する際には、いくつかの方法があります。 </a:t>
            </a:r>
            <a:endParaRPr lang="en-US" altLang="ja-JP" dirty="0"/>
          </a:p>
          <a:p>
            <a:pPr lvl="1"/>
            <a:endParaRPr lang="en-US" altLang="ja-JP" dirty="0"/>
          </a:p>
          <a:p>
            <a:pPr marL="971550" lvl="1" indent="-514350">
              <a:buFont typeface="+mj-lt"/>
              <a:buAutoNum type="arabicPeriod"/>
            </a:pPr>
            <a:r>
              <a:rPr lang="ja-JP" altLang="en-US" dirty="0"/>
              <a:t>「</a:t>
            </a:r>
            <a:r>
              <a:rPr lang="en-US" altLang="ja-JP" dirty="0"/>
              <a:t>del</a:t>
            </a:r>
            <a:r>
              <a:rPr lang="ja-JP" altLang="en-US" dirty="0"/>
              <a:t>」文を使用する。</a:t>
            </a:r>
            <a:endParaRPr lang="en-US" altLang="ja-JP" dirty="0"/>
          </a:p>
          <a:p>
            <a:pPr marL="971550" lvl="1" indent="-514350">
              <a:buFont typeface="+mj-lt"/>
              <a:buAutoNum type="arabicPeriod"/>
            </a:pPr>
            <a:r>
              <a:rPr lang="ja-JP" altLang="en-US" dirty="0"/>
              <a:t>辞書型の「</a:t>
            </a:r>
            <a:r>
              <a:rPr lang="en-US" altLang="ja-JP" dirty="0"/>
              <a:t>pop</a:t>
            </a:r>
            <a:r>
              <a:rPr lang="ja-JP" altLang="en-US" dirty="0"/>
              <a:t>」メソッドを使用する。</a:t>
            </a:r>
            <a:endParaRPr lang="en-US" altLang="ja-JP" dirty="0"/>
          </a:p>
          <a:p>
            <a:pPr marL="971550" lvl="1" indent="-514350">
              <a:buFont typeface="+mj-lt"/>
              <a:buAutoNum type="arabicPeriod"/>
            </a:pPr>
            <a:r>
              <a:rPr lang="ja-JP" altLang="en-US" dirty="0"/>
              <a:t>辞書型の「</a:t>
            </a:r>
            <a:r>
              <a:rPr lang="en-US" altLang="ja-JP" dirty="0"/>
              <a:t>clear</a:t>
            </a:r>
            <a:r>
              <a:rPr lang="ja-JP" altLang="en-US" dirty="0"/>
              <a:t>」メソッドを使用する。</a:t>
            </a:r>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69</a:t>
            </a:fld>
            <a:endParaRPr lang="en-US"/>
          </a:p>
        </p:txBody>
      </p:sp>
      <p:sp>
        <p:nvSpPr>
          <p:cNvPr id="5" name="フッター プレースホルダー 4"/>
          <p:cNvSpPr>
            <a:spLocks noGrp="1"/>
          </p:cNvSpPr>
          <p:nvPr>
            <p:ph type="ftr" sz="quarter" idx="3"/>
          </p:nvPr>
        </p:nvSpPr>
        <p:spPr/>
        <p:txBody>
          <a:bodyPr/>
          <a:lstStyle/>
          <a:p>
            <a:r>
              <a:rPr lang="ja-JP" altLang="en-US" dirty="0"/>
              <a:t>　　　　　　　　　　　　　ライトハウスラボ株式会社</a:t>
            </a:r>
            <a:endParaRPr lang="en-US" dirty="0"/>
          </a:p>
        </p:txBody>
      </p:sp>
    </p:spTree>
    <p:extLst>
      <p:ext uri="{BB962C8B-B14F-4D97-AF65-F5344CB8AC3E}">
        <p14:creationId xmlns:p14="http://schemas.microsoft.com/office/powerpoint/2010/main" val="39469242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5.9 </a:t>
            </a:r>
            <a:r>
              <a:rPr lang="ja-JP" altLang="en-US" dirty="0"/>
              <a:t>辞書の繰り返し</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a:t>辞書を</a:t>
            </a:r>
            <a:r>
              <a:rPr lang="en-US" altLang="ja-JP" dirty="0"/>
              <a:t>for</a:t>
            </a:r>
            <a:r>
              <a:rPr lang="ja-JP" altLang="en-US" dirty="0"/>
              <a:t>文を使用して繰り返し処理を行うと、各要素のキーが取得できます。</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要素の値を取得したい場合、またはキーと値の両方を取得したい場合は、</a:t>
            </a:r>
            <a:r>
              <a:rPr lang="en-US" altLang="ja-JP" dirty="0"/>
              <a:t>values</a:t>
            </a:r>
            <a:r>
              <a:rPr lang="ja-JP" altLang="en-US" dirty="0"/>
              <a:t>メソッドと</a:t>
            </a:r>
            <a:r>
              <a:rPr lang="en-US" altLang="ja-JP" dirty="0"/>
              <a:t>items</a:t>
            </a:r>
            <a:r>
              <a:rPr lang="ja-JP" altLang="en-US" dirty="0"/>
              <a:t>メソッドを使用します。</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70</a:t>
            </a:fld>
            <a:endParaRPr lang="en-US"/>
          </a:p>
        </p:txBody>
      </p:sp>
      <p:sp>
        <p:nvSpPr>
          <p:cNvPr id="5" name="フッター プレースホルダー 4"/>
          <p:cNvSpPr>
            <a:spLocks noGrp="1"/>
          </p:cNvSpPr>
          <p:nvPr>
            <p:ph type="ftr" sz="quarter" idx="3"/>
          </p:nvPr>
        </p:nvSpPr>
        <p:spPr/>
        <p:txBody>
          <a:bodyPr/>
          <a:lstStyle/>
          <a:p>
            <a:r>
              <a:rPr lang="ja-JP" altLang="en-US" dirty="0"/>
              <a:t>　　　　　　　　　　　　　ライトハウスラボ株式会社</a:t>
            </a:r>
            <a:endParaRPr lang="en-US" dirty="0"/>
          </a:p>
        </p:txBody>
      </p:sp>
      <p:sp>
        <p:nvSpPr>
          <p:cNvPr id="6" name="テキスト ボックス 5"/>
          <p:cNvSpPr txBox="1"/>
          <p:nvPr/>
        </p:nvSpPr>
        <p:spPr>
          <a:xfrm>
            <a:off x="971600" y="1875648"/>
            <a:ext cx="7632848" cy="2454199"/>
          </a:xfrm>
          <a:prstGeom prst="rect">
            <a:avLst/>
          </a:prstGeom>
          <a:noFill/>
          <a:ln>
            <a:solidFill>
              <a:srgbClr val="000000"/>
            </a:solidFill>
          </a:ln>
        </p:spPr>
        <p:txBody>
          <a:bodyPr wrap="square" rtlCol="0">
            <a:noAutofit/>
          </a:bodyPr>
          <a:lstStyle/>
          <a:p>
            <a:pPr>
              <a:lnSpc>
                <a:spcPct val="150000"/>
              </a:lnSpc>
            </a:pPr>
            <a:r>
              <a:rPr lang="ja-JP" altLang="en-US" sz="2800" dirty="0">
                <a:latin typeface="Consolas"/>
                <a:cs typeface="Consolas"/>
              </a:rPr>
              <a:t>辞書</a:t>
            </a:r>
            <a:r>
              <a:rPr lang="en-US" altLang="ja-JP" sz="2800" dirty="0">
                <a:latin typeface="Consolas"/>
                <a:cs typeface="Consolas"/>
              </a:rPr>
              <a:t> = </a:t>
            </a:r>
            <a:r>
              <a:rPr lang="en-US" altLang="ja-JP" sz="2800" dirty="0">
                <a:solidFill>
                  <a:srgbClr val="000000"/>
                </a:solidFill>
                <a:latin typeface="Consolas"/>
                <a:cs typeface="Consolas"/>
              </a:rPr>
              <a:t>{</a:t>
            </a:r>
            <a:r>
              <a:rPr lang="ja-JP" altLang="en-US" sz="2800" dirty="0">
                <a:solidFill>
                  <a:srgbClr val="000000"/>
                </a:solidFill>
                <a:latin typeface="Consolas"/>
                <a:cs typeface="Consolas"/>
              </a:rPr>
              <a:t>キー</a:t>
            </a:r>
            <a:r>
              <a:rPr lang="en-US" altLang="ja-JP" sz="2800" dirty="0">
                <a:solidFill>
                  <a:srgbClr val="000000"/>
                </a:solidFill>
                <a:latin typeface="Consolas"/>
                <a:cs typeface="Consolas"/>
              </a:rPr>
              <a:t>:</a:t>
            </a:r>
            <a:r>
              <a:rPr lang="ja-JP" altLang="en-US" sz="2800" dirty="0">
                <a:solidFill>
                  <a:srgbClr val="000000"/>
                </a:solidFill>
                <a:latin typeface="Consolas"/>
                <a:cs typeface="Consolas"/>
              </a:rPr>
              <a:t>値</a:t>
            </a:r>
            <a:r>
              <a:rPr lang="en-US" altLang="ja-JP" sz="2800" dirty="0">
                <a:solidFill>
                  <a:srgbClr val="000000"/>
                </a:solidFill>
                <a:latin typeface="Consolas"/>
                <a:cs typeface="Consolas"/>
              </a:rPr>
              <a:t>,</a:t>
            </a:r>
            <a:r>
              <a:rPr lang="ja-JP" altLang="en-US" sz="2800" dirty="0">
                <a:solidFill>
                  <a:srgbClr val="000000"/>
                </a:solidFill>
                <a:latin typeface="Consolas"/>
                <a:cs typeface="Consolas"/>
              </a:rPr>
              <a:t>・・・</a:t>
            </a:r>
            <a:r>
              <a:rPr lang="en-US" altLang="ja-JP" sz="2800" dirty="0">
                <a:solidFill>
                  <a:srgbClr val="000000"/>
                </a:solidFill>
                <a:latin typeface="Consolas"/>
                <a:cs typeface="Consolas"/>
              </a:rPr>
              <a:t>}</a:t>
            </a:r>
            <a:endParaRPr lang="en-US" altLang="ja-JP" sz="2800" dirty="0">
              <a:latin typeface="Consolas"/>
              <a:cs typeface="Consolas"/>
            </a:endParaRPr>
          </a:p>
          <a:p>
            <a:pPr>
              <a:lnSpc>
                <a:spcPct val="150000"/>
              </a:lnSpc>
            </a:pPr>
            <a:r>
              <a:rPr lang="en-US" altLang="ja-JP" sz="2800" dirty="0">
                <a:solidFill>
                  <a:schemeClr val="accent3">
                    <a:lumMod val="50000"/>
                  </a:schemeClr>
                </a:solidFill>
                <a:latin typeface="Consolas"/>
                <a:cs typeface="Consolas"/>
              </a:rPr>
              <a:t>for</a:t>
            </a:r>
            <a:r>
              <a:rPr lang="mr-IN" altLang="ja-JP" sz="2800" dirty="0">
                <a:solidFill>
                  <a:schemeClr val="accent3">
                    <a:lumMod val="50000"/>
                  </a:schemeClr>
                </a:solidFill>
                <a:latin typeface="Consolas"/>
                <a:cs typeface="Consolas"/>
              </a:rPr>
              <a:t> </a:t>
            </a:r>
            <a:r>
              <a:rPr lang="mr-IN" altLang="ja-JP" sz="2800" dirty="0">
                <a:solidFill>
                  <a:srgbClr val="000000"/>
                </a:solidFill>
                <a:latin typeface="Consolas"/>
                <a:cs typeface="Consolas"/>
              </a:rPr>
              <a:t>[</a:t>
            </a:r>
            <a:r>
              <a:rPr lang="ja-JP" altLang="en-US" sz="2800" dirty="0">
                <a:solidFill>
                  <a:srgbClr val="000000"/>
                </a:solidFill>
                <a:latin typeface="Consolas"/>
                <a:cs typeface="Consolas"/>
              </a:rPr>
              <a:t>変数</a:t>
            </a:r>
            <a:r>
              <a:rPr lang="mr-IN" altLang="ja-JP" sz="2800" dirty="0">
                <a:solidFill>
                  <a:srgbClr val="000000"/>
                </a:solidFill>
                <a:latin typeface="Consolas"/>
                <a:cs typeface="Consolas"/>
              </a:rPr>
              <a:t>]</a:t>
            </a:r>
            <a:r>
              <a:rPr lang="en-US" altLang="ja-JP" sz="2800" dirty="0">
                <a:solidFill>
                  <a:srgbClr val="000000"/>
                </a:solidFill>
                <a:latin typeface="Consolas"/>
                <a:cs typeface="Consolas"/>
              </a:rPr>
              <a:t> </a:t>
            </a:r>
            <a:r>
              <a:rPr lang="en-US" altLang="ja-JP" sz="2800" dirty="0">
                <a:solidFill>
                  <a:schemeClr val="accent3">
                    <a:lumMod val="50000"/>
                  </a:schemeClr>
                </a:solidFill>
                <a:latin typeface="Consolas"/>
                <a:cs typeface="Consolas"/>
              </a:rPr>
              <a:t>in</a:t>
            </a:r>
            <a:r>
              <a:rPr lang="en-US" altLang="ja-JP" sz="2800" dirty="0">
                <a:solidFill>
                  <a:srgbClr val="000000"/>
                </a:solidFill>
                <a:latin typeface="Consolas"/>
                <a:cs typeface="Consolas"/>
              </a:rPr>
              <a:t> </a:t>
            </a:r>
            <a:r>
              <a:rPr lang="mr-IN" altLang="ja-JP" sz="2800" dirty="0">
                <a:solidFill>
                  <a:srgbClr val="000000"/>
                </a:solidFill>
                <a:latin typeface="Consolas"/>
                <a:cs typeface="Consolas"/>
              </a:rPr>
              <a:t>[</a:t>
            </a:r>
            <a:r>
              <a:rPr lang="ja-JP" altLang="en-US" sz="2800" dirty="0">
                <a:solidFill>
                  <a:srgbClr val="000000"/>
                </a:solidFill>
                <a:latin typeface="Consolas"/>
                <a:cs typeface="Consolas"/>
              </a:rPr>
              <a:t>辞書</a:t>
            </a:r>
            <a:r>
              <a:rPr lang="mr-IN" altLang="ja-JP" sz="2800" dirty="0">
                <a:solidFill>
                  <a:srgbClr val="000000"/>
                </a:solidFill>
                <a:latin typeface="Consolas"/>
                <a:cs typeface="Consolas"/>
              </a:rPr>
              <a:t>]</a:t>
            </a:r>
            <a:r>
              <a:rPr lang="ja-JP" altLang="mr-IN" sz="2800" dirty="0">
                <a:solidFill>
                  <a:srgbClr val="000000"/>
                </a:solidFill>
                <a:latin typeface="Consolas"/>
                <a:cs typeface="Consolas"/>
              </a:rPr>
              <a:t>：</a:t>
            </a:r>
            <a:endParaRPr lang="en-US" altLang="ja-JP" sz="2800" dirty="0">
              <a:solidFill>
                <a:srgbClr val="000000"/>
              </a:solidFill>
              <a:latin typeface="Consolas"/>
              <a:cs typeface="Consolas"/>
            </a:endParaRPr>
          </a:p>
          <a:p>
            <a:pPr>
              <a:lnSpc>
                <a:spcPct val="150000"/>
              </a:lnSpc>
            </a:pPr>
            <a:r>
              <a:rPr lang="en-US" altLang="ja-JP" sz="2800" dirty="0">
                <a:solidFill>
                  <a:srgbClr val="000000"/>
                </a:solidFill>
                <a:latin typeface="Consolas"/>
                <a:cs typeface="Consolas"/>
              </a:rPr>
              <a:t>	[</a:t>
            </a:r>
            <a:r>
              <a:rPr lang="ja-JP" altLang="en-US" sz="2800" dirty="0">
                <a:solidFill>
                  <a:srgbClr val="000000"/>
                </a:solidFill>
                <a:latin typeface="Consolas"/>
                <a:cs typeface="Consolas"/>
              </a:rPr>
              <a:t>実行する処理</a:t>
            </a:r>
            <a:r>
              <a:rPr lang="en-US" altLang="ja-JP" sz="2800" dirty="0">
                <a:solidFill>
                  <a:srgbClr val="000000"/>
                </a:solidFill>
                <a:latin typeface="Consolas"/>
                <a:cs typeface="Consolas"/>
              </a:rPr>
              <a:t>]</a:t>
            </a:r>
            <a:endParaRPr lang="en-US" altLang="ja-JP" sz="3200" dirty="0">
              <a:solidFill>
                <a:srgbClr val="000000"/>
              </a:solidFill>
              <a:latin typeface="Consolas"/>
              <a:cs typeface="Consolas"/>
            </a:endParaRPr>
          </a:p>
        </p:txBody>
      </p:sp>
    </p:spTree>
    <p:extLst>
      <p:ext uri="{BB962C8B-B14F-4D97-AF65-F5344CB8AC3E}">
        <p14:creationId xmlns:p14="http://schemas.microsoft.com/office/powerpoint/2010/main" val="24510527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5.10 </a:t>
            </a:r>
            <a:r>
              <a:rPr lang="ja-JP" altLang="en-US" dirty="0"/>
              <a:t>セットの基本操作</a:t>
            </a:r>
            <a:endParaRPr kumimoji="1" lang="ja-JP" altLang="en-US" dirty="0"/>
          </a:p>
        </p:txBody>
      </p:sp>
      <p:sp>
        <p:nvSpPr>
          <p:cNvPr id="3" name="コンテンツ プレースホルダー 2"/>
          <p:cNvSpPr>
            <a:spLocks noGrp="1"/>
          </p:cNvSpPr>
          <p:nvPr>
            <p:ph idx="1"/>
          </p:nvPr>
        </p:nvSpPr>
        <p:spPr/>
        <p:txBody>
          <a:bodyPr/>
          <a:lstStyle/>
          <a:p>
            <a:r>
              <a:rPr lang="ja-JP" altLang="en-US" dirty="0"/>
              <a:t>セットもリストと同様に、複数の要素を扱うことができます。  </a:t>
            </a:r>
          </a:p>
          <a:p>
            <a:r>
              <a:rPr lang="ja-JP" altLang="en-US" dirty="0"/>
              <a:t>セットはリストと異なり、要素の重複や順番の保持はされません。  </a:t>
            </a:r>
          </a:p>
          <a:p>
            <a:r>
              <a:rPr lang="ja-JP" altLang="en-US" dirty="0"/>
              <a:t>リストやタプルからセットを生成することができます。</a:t>
            </a:r>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71</a:t>
            </a:fld>
            <a:endParaRPr lang="en-US"/>
          </a:p>
        </p:txBody>
      </p:sp>
      <p:sp>
        <p:nvSpPr>
          <p:cNvPr id="5" name="フッター プレースホルダー 4"/>
          <p:cNvSpPr>
            <a:spLocks noGrp="1"/>
          </p:cNvSpPr>
          <p:nvPr>
            <p:ph type="ftr" sz="quarter" idx="3"/>
          </p:nvPr>
        </p:nvSpPr>
        <p:spPr>
          <a:xfrm>
            <a:off x="457200" y="6356350"/>
            <a:ext cx="6516434" cy="365125"/>
          </a:xfrm>
        </p:spPr>
        <p:txBody>
          <a:bodyPr/>
          <a:lstStyle/>
          <a:p>
            <a:r>
              <a:rPr lang="ja-JP" altLang="en-US"/>
              <a:t>　　　　　　　　　　　　　ライトハウスラボ株式会社</a:t>
            </a:r>
            <a:endParaRPr lang="en-US" dirty="0"/>
          </a:p>
        </p:txBody>
      </p:sp>
      <p:sp>
        <p:nvSpPr>
          <p:cNvPr id="7" name="テキスト ボックス 6"/>
          <p:cNvSpPr txBox="1"/>
          <p:nvPr/>
        </p:nvSpPr>
        <p:spPr>
          <a:xfrm>
            <a:off x="971600" y="3808341"/>
            <a:ext cx="7632848" cy="1983177"/>
          </a:xfrm>
          <a:prstGeom prst="rect">
            <a:avLst/>
          </a:prstGeom>
          <a:noFill/>
          <a:ln>
            <a:solidFill>
              <a:srgbClr val="000000"/>
            </a:solidFill>
          </a:ln>
        </p:spPr>
        <p:txBody>
          <a:bodyPr wrap="square" rtlCol="0">
            <a:noAutofit/>
          </a:bodyPr>
          <a:lstStyle/>
          <a:p>
            <a:pPr>
              <a:lnSpc>
                <a:spcPct val="150000"/>
              </a:lnSpc>
            </a:pPr>
            <a:r>
              <a:rPr lang="ja-JP" altLang="mr-IN" sz="3200" dirty="0">
                <a:solidFill>
                  <a:srgbClr val="000000"/>
                </a:solidFill>
                <a:latin typeface="Consolas"/>
                <a:cs typeface="Consolas"/>
              </a:rPr>
              <a:t>変数名 </a:t>
            </a:r>
            <a:r>
              <a:rPr lang="mr-IN" altLang="ja-JP" sz="3200" dirty="0">
                <a:solidFill>
                  <a:srgbClr val="000000"/>
                </a:solidFill>
                <a:latin typeface="Consolas"/>
                <a:cs typeface="Consolas"/>
              </a:rPr>
              <a:t>= set([</a:t>
            </a:r>
            <a:r>
              <a:rPr lang="ja-JP" altLang="mr-IN" sz="3200" dirty="0">
                <a:solidFill>
                  <a:srgbClr val="000000"/>
                </a:solidFill>
                <a:latin typeface="Consolas"/>
                <a:cs typeface="Consolas"/>
              </a:rPr>
              <a:t>要素</a:t>
            </a:r>
            <a:r>
              <a:rPr lang="mr-IN" altLang="ja-JP" sz="3200" dirty="0">
                <a:solidFill>
                  <a:srgbClr val="000000"/>
                </a:solidFill>
                <a:latin typeface="Consolas"/>
                <a:cs typeface="Consolas"/>
              </a:rPr>
              <a:t>1,</a:t>
            </a:r>
            <a:r>
              <a:rPr lang="ja-JP" altLang="mr-IN" sz="3200" dirty="0">
                <a:solidFill>
                  <a:srgbClr val="000000"/>
                </a:solidFill>
                <a:latin typeface="Consolas"/>
                <a:cs typeface="Consolas"/>
              </a:rPr>
              <a:t>要素</a:t>
            </a:r>
            <a:r>
              <a:rPr lang="mr-IN" altLang="ja-JP" sz="3200" dirty="0">
                <a:solidFill>
                  <a:srgbClr val="000000"/>
                </a:solidFill>
                <a:latin typeface="Consolas"/>
                <a:cs typeface="Consolas"/>
              </a:rPr>
              <a:t>2</a:t>
            </a:r>
            <a:r>
              <a:rPr lang="ja-JP" altLang="mr-IN" sz="3200" dirty="0">
                <a:solidFill>
                  <a:srgbClr val="000000"/>
                </a:solidFill>
                <a:latin typeface="Consolas"/>
                <a:cs typeface="Consolas"/>
              </a:rPr>
              <a:t>・・・</a:t>
            </a:r>
            <a:r>
              <a:rPr lang="mr-IN" altLang="ja-JP" sz="3200" dirty="0">
                <a:solidFill>
                  <a:srgbClr val="000000"/>
                </a:solidFill>
                <a:latin typeface="Consolas"/>
                <a:cs typeface="Consolas"/>
              </a:rPr>
              <a:t>])</a:t>
            </a:r>
          </a:p>
          <a:p>
            <a:pPr>
              <a:lnSpc>
                <a:spcPct val="150000"/>
              </a:lnSpc>
            </a:pPr>
            <a:r>
              <a:rPr lang="ja-JP" altLang="mr-IN" sz="3200" dirty="0">
                <a:solidFill>
                  <a:srgbClr val="000000"/>
                </a:solidFill>
                <a:latin typeface="Consolas"/>
                <a:cs typeface="Consolas"/>
              </a:rPr>
              <a:t>変数名 </a:t>
            </a:r>
            <a:r>
              <a:rPr lang="mr-IN" altLang="ja-JP" sz="3200" dirty="0">
                <a:solidFill>
                  <a:srgbClr val="000000"/>
                </a:solidFill>
                <a:latin typeface="Consolas"/>
                <a:cs typeface="Consolas"/>
              </a:rPr>
              <a:t>= set((</a:t>
            </a:r>
            <a:r>
              <a:rPr lang="ja-JP" altLang="mr-IN" sz="3200" dirty="0">
                <a:solidFill>
                  <a:srgbClr val="000000"/>
                </a:solidFill>
                <a:latin typeface="Consolas"/>
                <a:cs typeface="Consolas"/>
              </a:rPr>
              <a:t>要素</a:t>
            </a:r>
            <a:r>
              <a:rPr lang="mr-IN" altLang="ja-JP" sz="3200" dirty="0">
                <a:solidFill>
                  <a:srgbClr val="000000"/>
                </a:solidFill>
                <a:latin typeface="Consolas"/>
                <a:cs typeface="Consolas"/>
              </a:rPr>
              <a:t>1,</a:t>
            </a:r>
            <a:r>
              <a:rPr lang="ja-JP" altLang="mr-IN" sz="3200" dirty="0">
                <a:solidFill>
                  <a:srgbClr val="000000"/>
                </a:solidFill>
                <a:latin typeface="Consolas"/>
                <a:cs typeface="Consolas"/>
              </a:rPr>
              <a:t>要素</a:t>
            </a:r>
            <a:r>
              <a:rPr lang="mr-IN" altLang="ja-JP" sz="3200" dirty="0">
                <a:solidFill>
                  <a:srgbClr val="000000"/>
                </a:solidFill>
                <a:latin typeface="Consolas"/>
                <a:cs typeface="Consolas"/>
              </a:rPr>
              <a:t>2</a:t>
            </a:r>
            <a:r>
              <a:rPr lang="ja-JP" altLang="mr-IN" sz="3200" dirty="0">
                <a:solidFill>
                  <a:srgbClr val="000000"/>
                </a:solidFill>
                <a:latin typeface="Consolas"/>
                <a:cs typeface="Consolas"/>
              </a:rPr>
              <a:t>・・・</a:t>
            </a:r>
            <a:r>
              <a:rPr lang="mr-IN" altLang="ja-JP" sz="3200" dirty="0">
                <a:solidFill>
                  <a:srgbClr val="000000"/>
                </a:solidFill>
                <a:latin typeface="Consolas"/>
                <a:cs typeface="Consolas"/>
              </a:rPr>
              <a:t>))</a:t>
            </a:r>
            <a:endParaRPr lang="en-US" altLang="ja-JP" sz="2800" dirty="0">
              <a:solidFill>
                <a:srgbClr val="000000"/>
              </a:solidFill>
              <a:latin typeface="Consolas"/>
              <a:cs typeface="Consolas"/>
            </a:endParaRPr>
          </a:p>
        </p:txBody>
      </p:sp>
    </p:spTree>
    <p:extLst>
      <p:ext uri="{BB962C8B-B14F-4D97-AF65-F5344CB8AC3E}">
        <p14:creationId xmlns:p14="http://schemas.microsoft.com/office/powerpoint/2010/main" val="11134599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5.10 </a:t>
            </a:r>
            <a:r>
              <a:rPr lang="ja-JP" altLang="en-US" dirty="0"/>
              <a:t>セットの基本操作</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a:t>セットへの要素の追加</a:t>
            </a:r>
            <a:endParaRPr lang="en-US" altLang="ja-JP" dirty="0"/>
          </a:p>
          <a:p>
            <a:pPr lvl="1"/>
            <a:r>
              <a:rPr lang="ja-JP" altLang="en-US" dirty="0"/>
              <a:t>セットへ要素を追加するには、</a:t>
            </a:r>
            <a:r>
              <a:rPr lang="en-US" altLang="ja-JP" dirty="0"/>
              <a:t>add</a:t>
            </a:r>
            <a:r>
              <a:rPr lang="ja-JP" altLang="en-US" dirty="0"/>
              <a:t>メソッドを使用します。</a:t>
            </a:r>
            <a:endParaRPr lang="en-US" altLang="ja-JP" dirty="0"/>
          </a:p>
          <a:p>
            <a:pPr lvl="1"/>
            <a:endParaRPr lang="en-US" altLang="ja-JP" dirty="0"/>
          </a:p>
          <a:p>
            <a:pPr lvl="1"/>
            <a:endParaRPr lang="en-US" altLang="ja-JP" dirty="0"/>
          </a:p>
          <a:p>
            <a:pPr marL="514350" indent="-457200"/>
            <a:r>
              <a:rPr lang="ja-JP" altLang="en-US" dirty="0"/>
              <a:t>セットの要素の削除 </a:t>
            </a:r>
            <a:endParaRPr lang="en-US" altLang="ja-JP" dirty="0"/>
          </a:p>
          <a:p>
            <a:pPr lvl="1"/>
            <a:r>
              <a:rPr lang="ja-JP" altLang="en-US" dirty="0"/>
              <a:t>セットから要素を削除するには、いくつかの方法があります。</a:t>
            </a:r>
            <a:endParaRPr lang="en-US" altLang="ja-JP" dirty="0"/>
          </a:p>
          <a:p>
            <a:pPr marL="971550" lvl="1" indent="-514350">
              <a:buFont typeface="+mj-lt"/>
              <a:buAutoNum type="arabicPeriod"/>
            </a:pPr>
            <a:r>
              <a:rPr lang="ja-JP" altLang="en-US" dirty="0"/>
              <a:t>セット型の「</a:t>
            </a:r>
            <a:r>
              <a:rPr lang="en-US" altLang="ja-JP" dirty="0"/>
              <a:t>remove</a:t>
            </a:r>
            <a:r>
              <a:rPr lang="ja-JP" altLang="en-US" dirty="0"/>
              <a:t>」メソッドを使用する。</a:t>
            </a:r>
            <a:endParaRPr lang="en-US" altLang="ja-JP" dirty="0"/>
          </a:p>
          <a:p>
            <a:pPr marL="971550" lvl="1" indent="-514350">
              <a:buFont typeface="+mj-lt"/>
              <a:buAutoNum type="arabicPeriod"/>
            </a:pPr>
            <a:r>
              <a:rPr lang="ja-JP" altLang="en-US" dirty="0"/>
              <a:t>セット型の「</a:t>
            </a:r>
            <a:r>
              <a:rPr lang="en-US" altLang="ja-JP" dirty="0"/>
              <a:t>clear</a:t>
            </a:r>
            <a:r>
              <a:rPr lang="ja-JP" altLang="en-US" dirty="0"/>
              <a:t>」メソッドを使用する。</a:t>
            </a:r>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72</a:t>
            </a:fld>
            <a:endParaRPr lang="en-US"/>
          </a:p>
        </p:txBody>
      </p:sp>
      <p:sp>
        <p:nvSpPr>
          <p:cNvPr id="5" name="フッター プレースホルダー 4"/>
          <p:cNvSpPr>
            <a:spLocks noGrp="1"/>
          </p:cNvSpPr>
          <p:nvPr>
            <p:ph type="ftr" sz="quarter" idx="3"/>
          </p:nvPr>
        </p:nvSpPr>
        <p:spPr/>
        <p:txBody>
          <a:bodyPr/>
          <a:lstStyle/>
          <a:p>
            <a:r>
              <a:rPr lang="ja-JP" altLang="en-US" dirty="0"/>
              <a:t>　　　　　　　　　　　　　ライトハウスラボ株式会社</a:t>
            </a:r>
            <a:endParaRPr lang="en-US" dirty="0"/>
          </a:p>
        </p:txBody>
      </p:sp>
      <p:sp>
        <p:nvSpPr>
          <p:cNvPr id="6" name="テキスト ボックス 5"/>
          <p:cNvSpPr txBox="1"/>
          <p:nvPr/>
        </p:nvSpPr>
        <p:spPr>
          <a:xfrm>
            <a:off x="971600" y="2249597"/>
            <a:ext cx="7632848" cy="810164"/>
          </a:xfrm>
          <a:prstGeom prst="rect">
            <a:avLst/>
          </a:prstGeom>
          <a:noFill/>
          <a:ln>
            <a:solidFill>
              <a:srgbClr val="000000"/>
            </a:solidFill>
          </a:ln>
        </p:spPr>
        <p:txBody>
          <a:bodyPr wrap="square" rtlCol="0">
            <a:noAutofit/>
          </a:bodyPr>
          <a:lstStyle/>
          <a:p>
            <a:pPr>
              <a:lnSpc>
                <a:spcPct val="150000"/>
              </a:lnSpc>
            </a:pPr>
            <a:r>
              <a:rPr lang="ja-JP" altLang="en-US" sz="2800" dirty="0">
                <a:solidFill>
                  <a:srgbClr val="000000"/>
                </a:solidFill>
                <a:latin typeface="Consolas"/>
                <a:cs typeface="Consolas"/>
              </a:rPr>
              <a:t>セット</a:t>
            </a:r>
            <a:r>
              <a:rPr lang="en-US" altLang="ja-JP" sz="2800" dirty="0">
                <a:solidFill>
                  <a:srgbClr val="000000"/>
                </a:solidFill>
                <a:latin typeface="Consolas"/>
                <a:cs typeface="Consolas"/>
              </a:rPr>
              <a:t>.add(</a:t>
            </a:r>
            <a:r>
              <a:rPr lang="ja-JP" altLang="en-US" sz="2800" dirty="0">
                <a:solidFill>
                  <a:srgbClr val="000000"/>
                </a:solidFill>
                <a:latin typeface="Consolas"/>
                <a:cs typeface="Consolas"/>
              </a:rPr>
              <a:t>追加する要素</a:t>
            </a:r>
            <a:r>
              <a:rPr lang="en-US" altLang="ja-JP" sz="2800" dirty="0">
                <a:solidFill>
                  <a:srgbClr val="000000"/>
                </a:solidFill>
                <a:latin typeface="Consolas"/>
                <a:cs typeface="Consolas"/>
              </a:rPr>
              <a:t>)</a:t>
            </a:r>
            <a:endParaRPr lang="en-US" altLang="ja-JP" sz="2400" dirty="0">
              <a:solidFill>
                <a:srgbClr val="000000"/>
              </a:solidFill>
              <a:latin typeface="Consolas"/>
              <a:cs typeface="Consolas"/>
            </a:endParaRPr>
          </a:p>
        </p:txBody>
      </p:sp>
    </p:spTree>
    <p:extLst>
      <p:ext uri="{BB962C8B-B14F-4D97-AF65-F5344CB8AC3E}">
        <p14:creationId xmlns:p14="http://schemas.microsoft.com/office/powerpoint/2010/main" val="12611626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5.11 </a:t>
            </a:r>
            <a:r>
              <a:rPr lang="ja-JP" altLang="en-US" dirty="0"/>
              <a:t>演習問題 （別紙）</a:t>
            </a:r>
            <a:endParaRPr kumimoji="1" lang="ja-JP" altLang="en-US" dirty="0"/>
          </a:p>
        </p:txBody>
      </p:sp>
      <p:sp>
        <p:nvSpPr>
          <p:cNvPr id="3" name="コンテンツ プレースホルダー 2"/>
          <p:cNvSpPr>
            <a:spLocks noGrp="1"/>
          </p:cNvSpPr>
          <p:nvPr>
            <p:ph idx="1"/>
          </p:nvPr>
        </p:nvSpPr>
        <p:spPr/>
        <p:txBody>
          <a:bodyPr/>
          <a:lstStyle/>
          <a:p>
            <a:r>
              <a:rPr lang="ja-JP" altLang="en-US" dirty="0"/>
              <a:t>演習問題を解いてみましょう。</a:t>
            </a:r>
          </a:p>
          <a:p>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73</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29049954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6.</a:t>
            </a:r>
            <a:r>
              <a:rPr kumimoji="1" lang="ja-JP" altLang="en-US" dirty="0"/>
              <a:t> 関数</a:t>
            </a:r>
          </a:p>
        </p:txBody>
      </p:sp>
      <p:sp>
        <p:nvSpPr>
          <p:cNvPr id="3" name="コンテンツ プレースホルダー 2"/>
          <p:cNvSpPr>
            <a:spLocks noGrp="1"/>
          </p:cNvSpPr>
          <p:nvPr>
            <p:ph idx="1"/>
          </p:nvPr>
        </p:nvSpPr>
        <p:spPr/>
        <p:txBody>
          <a:bodyPr>
            <a:normAutofit/>
          </a:bodyPr>
          <a:lstStyle/>
          <a:p>
            <a:r>
              <a:rPr lang="ja-JP" altLang="en-US" dirty="0"/>
              <a:t>概要</a:t>
            </a:r>
            <a:endParaRPr lang="en-US" altLang="ja-JP" dirty="0"/>
          </a:p>
          <a:p>
            <a:pPr lvl="1"/>
            <a:r>
              <a:rPr lang="en-US" altLang="ja-JP" dirty="0"/>
              <a:t>Python</a:t>
            </a:r>
            <a:r>
              <a:rPr lang="ja-JP" altLang="en-US" dirty="0"/>
              <a:t>での関数の扱い方について学びます。</a:t>
            </a:r>
            <a:endParaRPr lang="en-US" altLang="ja-JP" dirty="0"/>
          </a:p>
          <a:p>
            <a:r>
              <a:rPr lang="ja-JP" altLang="en-US" dirty="0"/>
              <a:t>学習内容</a:t>
            </a:r>
            <a:endParaRPr lang="en-US" altLang="ja-JP" dirty="0"/>
          </a:p>
          <a:p>
            <a:pPr lvl="1"/>
            <a:r>
              <a:rPr lang="en-US" altLang="ja-JP" dirty="0"/>
              <a:t>6.1 </a:t>
            </a:r>
            <a:r>
              <a:rPr lang="ja-JP" altLang="en-US" dirty="0"/>
              <a:t>関数の作成</a:t>
            </a:r>
            <a:endParaRPr lang="en-US" altLang="ja-JP" dirty="0"/>
          </a:p>
          <a:p>
            <a:pPr lvl="1"/>
            <a:r>
              <a:rPr lang="en-US" altLang="ja-JP" dirty="0"/>
              <a:t>6.2 </a:t>
            </a:r>
            <a:r>
              <a:rPr lang="ja-JP" altLang="en-US" dirty="0"/>
              <a:t>可変長引数</a:t>
            </a:r>
            <a:endParaRPr lang="en-US" altLang="ja-JP" dirty="0"/>
          </a:p>
          <a:p>
            <a:pPr lvl="1"/>
            <a:r>
              <a:rPr lang="en-US" altLang="ja-JP" dirty="0"/>
              <a:t>6.3 </a:t>
            </a:r>
            <a:r>
              <a:rPr lang="ja-JP" altLang="en-US" dirty="0"/>
              <a:t>デコレータ</a:t>
            </a:r>
            <a:endParaRPr lang="en-US" altLang="ja-JP" dirty="0"/>
          </a:p>
          <a:p>
            <a:pPr lvl="1"/>
            <a:r>
              <a:rPr lang="en-US" altLang="ja-JP" dirty="0"/>
              <a:t>6.4 </a:t>
            </a:r>
            <a:r>
              <a:rPr lang="ja-JP" altLang="en-US" dirty="0"/>
              <a:t>演習問題 （別紙）</a:t>
            </a:r>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74</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8716995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6.1 </a:t>
            </a:r>
            <a:r>
              <a:rPr lang="ja-JP" altLang="en-US" dirty="0"/>
              <a:t>関数の作成</a:t>
            </a:r>
            <a:endParaRPr kumimoji="1" lang="ja-JP" altLang="en-US" dirty="0"/>
          </a:p>
        </p:txBody>
      </p:sp>
      <p:sp>
        <p:nvSpPr>
          <p:cNvPr id="3" name="コンテンツ プレースホルダー 2"/>
          <p:cNvSpPr>
            <a:spLocks noGrp="1"/>
          </p:cNvSpPr>
          <p:nvPr>
            <p:ph idx="1"/>
          </p:nvPr>
        </p:nvSpPr>
        <p:spPr/>
        <p:txBody>
          <a:bodyPr/>
          <a:lstStyle/>
          <a:p>
            <a:r>
              <a:rPr lang="ja-JP" altLang="en-US" dirty="0"/>
              <a:t>関数とは</a:t>
            </a:r>
            <a:endParaRPr lang="en-US" altLang="ja-JP" dirty="0"/>
          </a:p>
          <a:p>
            <a:pPr lvl="1"/>
            <a:r>
              <a:rPr lang="ja-JP" altLang="en-US" dirty="0"/>
              <a:t> </a:t>
            </a:r>
            <a:r>
              <a:rPr lang="ja-JP" altLang="en-US" u="sng" dirty="0">
                <a:solidFill>
                  <a:srgbClr val="FF0000"/>
                </a:solidFill>
              </a:rPr>
              <a:t>プログラムの複数の処理を一つにまとめたもの</a:t>
            </a:r>
            <a:r>
              <a:rPr lang="ja-JP" altLang="en-US" dirty="0"/>
              <a:t>のこと。</a:t>
            </a:r>
            <a:endParaRPr lang="en-US" altLang="ja-JP" dirty="0"/>
          </a:p>
          <a:p>
            <a:pPr lvl="1"/>
            <a:r>
              <a:rPr lang="ja-JP" altLang="en-US" dirty="0"/>
              <a:t>関数を使用すると、プログラムを機能ごとに分割し、全体の動作を明確にすることができます。 </a:t>
            </a:r>
            <a:endParaRPr lang="en-US" altLang="ja-JP"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75</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405460255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6.1 </a:t>
            </a:r>
            <a:r>
              <a:rPr lang="ja-JP" altLang="en-US" dirty="0"/>
              <a:t>関数の作成</a:t>
            </a:r>
            <a:endParaRPr kumimoji="1" lang="ja-JP" altLang="en-US" dirty="0"/>
          </a:p>
        </p:txBody>
      </p:sp>
      <p:sp>
        <p:nvSpPr>
          <p:cNvPr id="3" name="コンテンツ プレースホルダー 2"/>
          <p:cNvSpPr>
            <a:spLocks noGrp="1"/>
          </p:cNvSpPr>
          <p:nvPr>
            <p:ph idx="1"/>
          </p:nvPr>
        </p:nvSpPr>
        <p:spPr>
          <a:xfrm>
            <a:off x="457200" y="868998"/>
            <a:ext cx="8229600" cy="5487352"/>
          </a:xfrm>
        </p:spPr>
        <p:txBody>
          <a:bodyPr>
            <a:normAutofit fontScale="85000" lnSpcReduction="20000"/>
          </a:bodyPr>
          <a:lstStyle/>
          <a:p>
            <a:r>
              <a:rPr lang="ja-JP" altLang="en-US" dirty="0"/>
              <a:t>関数の定義の仕方</a:t>
            </a:r>
            <a:endParaRPr lang="en-US" altLang="ja-JP" dirty="0"/>
          </a:p>
          <a:p>
            <a:endParaRPr lang="en-US" altLang="ja-JP" dirty="0"/>
          </a:p>
          <a:p>
            <a:endParaRPr lang="en-US" altLang="ja-JP" dirty="0"/>
          </a:p>
          <a:p>
            <a:endParaRPr lang="en-US" altLang="ja-JP" dirty="0"/>
          </a:p>
          <a:p>
            <a:endParaRPr lang="en-US" altLang="ja-JP" dirty="0"/>
          </a:p>
          <a:p>
            <a:pPr marL="0" indent="0">
              <a:buNone/>
            </a:pPr>
            <a:endParaRPr lang="en-US" altLang="ja-JP" dirty="0"/>
          </a:p>
          <a:p>
            <a:endParaRPr lang="en-US" altLang="ja-JP" dirty="0"/>
          </a:p>
          <a:p>
            <a:endParaRPr lang="en-US" altLang="ja-JP" dirty="0"/>
          </a:p>
          <a:p>
            <a:r>
              <a:rPr lang="ja-JP" altLang="en-US" dirty="0"/>
              <a:t>引数</a:t>
            </a:r>
            <a:endParaRPr lang="en-US" altLang="ja-JP" dirty="0"/>
          </a:p>
          <a:p>
            <a:pPr lvl="1"/>
            <a:r>
              <a:rPr lang="en-US" altLang="en-US" dirty="0"/>
              <a:t> </a:t>
            </a:r>
            <a:r>
              <a:rPr lang="ja-JP" altLang="en-US" u="sng" dirty="0">
                <a:solidFill>
                  <a:srgbClr val="FF0000"/>
                </a:solidFill>
              </a:rPr>
              <a:t>関数の処理の中で使用できるよう渡す値</a:t>
            </a:r>
            <a:r>
              <a:rPr lang="ja-JP" altLang="en-US" dirty="0"/>
              <a:t>のこと。</a:t>
            </a:r>
            <a:endParaRPr lang="en-US" altLang="ja-JP" dirty="0"/>
          </a:p>
          <a:p>
            <a:pPr marL="457200" lvl="1" indent="0">
              <a:buNone/>
            </a:pPr>
            <a:r>
              <a:rPr lang="en-US" altLang="ja-JP" dirty="0"/>
              <a:t>    </a:t>
            </a:r>
            <a:r>
              <a:rPr lang="ja-JP" altLang="en-US" dirty="0"/>
              <a:t>省略可能。</a:t>
            </a:r>
            <a:endParaRPr lang="en-US" altLang="ja-JP" dirty="0"/>
          </a:p>
          <a:p>
            <a:r>
              <a:rPr lang="ja-JP" altLang="en-US" dirty="0"/>
              <a:t>戻り値</a:t>
            </a:r>
            <a:endParaRPr lang="en-US" altLang="ja-JP" dirty="0"/>
          </a:p>
          <a:p>
            <a:pPr lvl="1"/>
            <a:r>
              <a:rPr lang="en-US" altLang="ja-JP" dirty="0"/>
              <a:t> </a:t>
            </a:r>
            <a:r>
              <a:rPr lang="ja-JP" altLang="en-US" u="sng" dirty="0">
                <a:solidFill>
                  <a:srgbClr val="FF0000"/>
                </a:solidFill>
              </a:rPr>
              <a:t>関数を処理した結果として返す値</a:t>
            </a:r>
            <a:r>
              <a:rPr lang="ja-JP" altLang="en-US" dirty="0"/>
              <a:t>のこと。  </a:t>
            </a:r>
          </a:p>
          <a:p>
            <a:pPr marL="457200" lvl="1" indent="0">
              <a:buNone/>
            </a:pPr>
            <a:r>
              <a:rPr lang="ja-JP" altLang="en-US" dirty="0"/>
              <a:t>　</a:t>
            </a:r>
            <a:r>
              <a:rPr lang="en-US" altLang="ja-JP" dirty="0"/>
              <a:t> </a:t>
            </a:r>
            <a:r>
              <a:rPr lang="ja-JP" altLang="en-US" dirty="0"/>
              <a:t>省略可能。 </a:t>
            </a:r>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76</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
        <p:nvSpPr>
          <p:cNvPr id="6" name="テキスト ボックス 5"/>
          <p:cNvSpPr txBox="1"/>
          <p:nvPr/>
        </p:nvSpPr>
        <p:spPr>
          <a:xfrm>
            <a:off x="971600" y="1366307"/>
            <a:ext cx="7632848" cy="2097571"/>
          </a:xfrm>
          <a:prstGeom prst="rect">
            <a:avLst/>
          </a:prstGeom>
          <a:noFill/>
          <a:ln>
            <a:solidFill>
              <a:srgbClr val="000000"/>
            </a:solidFill>
          </a:ln>
        </p:spPr>
        <p:txBody>
          <a:bodyPr wrap="square" rtlCol="0">
            <a:noAutofit/>
          </a:bodyPr>
          <a:lstStyle/>
          <a:p>
            <a:pPr>
              <a:lnSpc>
                <a:spcPct val="150000"/>
              </a:lnSpc>
            </a:pPr>
            <a:r>
              <a:rPr lang="mr-IN" altLang="ja-JP" sz="2800" dirty="0">
                <a:solidFill>
                  <a:srgbClr val="000000"/>
                </a:solidFill>
                <a:latin typeface="Consolas"/>
                <a:cs typeface="Consolas"/>
              </a:rPr>
              <a:t>def </a:t>
            </a:r>
            <a:r>
              <a:rPr lang="ja-JP" altLang="mr-IN" sz="2800" dirty="0">
                <a:solidFill>
                  <a:srgbClr val="000000"/>
                </a:solidFill>
                <a:latin typeface="Consolas"/>
                <a:cs typeface="Consolas"/>
              </a:rPr>
              <a:t>関数名</a:t>
            </a:r>
            <a:r>
              <a:rPr lang="mr-IN" altLang="ja-JP" sz="2800" dirty="0">
                <a:solidFill>
                  <a:srgbClr val="000000"/>
                </a:solidFill>
                <a:latin typeface="Consolas"/>
                <a:cs typeface="Consolas"/>
              </a:rPr>
              <a:t>(</a:t>
            </a:r>
            <a:r>
              <a:rPr lang="ja-JP" altLang="mr-IN" sz="2800" dirty="0">
                <a:solidFill>
                  <a:srgbClr val="000000"/>
                </a:solidFill>
                <a:latin typeface="Consolas"/>
                <a:cs typeface="Consolas"/>
              </a:rPr>
              <a:t>引数</a:t>
            </a:r>
            <a:r>
              <a:rPr lang="mr-IN" altLang="ja-JP" sz="2800" dirty="0">
                <a:solidFill>
                  <a:srgbClr val="000000"/>
                </a:solidFill>
                <a:latin typeface="Consolas"/>
                <a:cs typeface="Consolas"/>
              </a:rPr>
              <a:t>1,</a:t>
            </a:r>
            <a:r>
              <a:rPr lang="ja-JP" altLang="mr-IN" sz="2800" dirty="0">
                <a:solidFill>
                  <a:srgbClr val="000000"/>
                </a:solidFill>
                <a:latin typeface="Consolas"/>
                <a:cs typeface="Consolas"/>
              </a:rPr>
              <a:t>引数</a:t>
            </a:r>
            <a:r>
              <a:rPr lang="mr-IN" altLang="ja-JP" sz="2800" dirty="0">
                <a:solidFill>
                  <a:srgbClr val="000000"/>
                </a:solidFill>
                <a:latin typeface="Consolas"/>
                <a:cs typeface="Consolas"/>
              </a:rPr>
              <a:t>2):</a:t>
            </a:r>
          </a:p>
          <a:p>
            <a:pPr>
              <a:lnSpc>
                <a:spcPct val="150000"/>
              </a:lnSpc>
            </a:pPr>
            <a:r>
              <a:rPr lang="mr-IN" altLang="ja-JP" sz="2800" dirty="0">
                <a:solidFill>
                  <a:srgbClr val="000000"/>
                </a:solidFill>
                <a:latin typeface="Consolas"/>
                <a:cs typeface="Consolas"/>
              </a:rPr>
              <a:t>    </a:t>
            </a:r>
            <a:r>
              <a:rPr lang="ja-JP" altLang="mr-IN" sz="2800" dirty="0">
                <a:solidFill>
                  <a:srgbClr val="000000"/>
                </a:solidFill>
                <a:latin typeface="Consolas"/>
                <a:cs typeface="Consolas"/>
              </a:rPr>
              <a:t>処理</a:t>
            </a:r>
          </a:p>
          <a:p>
            <a:pPr>
              <a:lnSpc>
                <a:spcPct val="150000"/>
              </a:lnSpc>
            </a:pPr>
            <a:r>
              <a:rPr lang="mr-IN" altLang="ja-JP" sz="2800" dirty="0">
                <a:solidFill>
                  <a:srgbClr val="000000"/>
                </a:solidFill>
                <a:latin typeface="Consolas"/>
                <a:cs typeface="Consolas"/>
              </a:rPr>
              <a:t>return </a:t>
            </a:r>
            <a:r>
              <a:rPr lang="ja-JP" altLang="mr-IN" sz="2800" dirty="0">
                <a:solidFill>
                  <a:srgbClr val="000000"/>
                </a:solidFill>
                <a:latin typeface="Consolas"/>
                <a:cs typeface="Consolas"/>
              </a:rPr>
              <a:t>戻り値</a:t>
            </a:r>
            <a:endParaRPr lang="en-US" altLang="ja-JP" sz="2400" dirty="0">
              <a:solidFill>
                <a:srgbClr val="000000"/>
              </a:solidFill>
              <a:latin typeface="Consolas"/>
              <a:cs typeface="Consolas"/>
            </a:endParaRPr>
          </a:p>
        </p:txBody>
      </p:sp>
    </p:spTree>
    <p:extLst>
      <p:ext uri="{BB962C8B-B14F-4D97-AF65-F5344CB8AC3E}">
        <p14:creationId xmlns:p14="http://schemas.microsoft.com/office/powerpoint/2010/main" val="11632334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6.2 </a:t>
            </a:r>
            <a:r>
              <a:rPr lang="ja-JP" altLang="en-US" dirty="0"/>
              <a:t>可変長引数</a:t>
            </a:r>
            <a:endParaRPr kumimoji="1" lang="ja-JP" altLang="en-US" dirty="0"/>
          </a:p>
        </p:txBody>
      </p:sp>
      <p:sp>
        <p:nvSpPr>
          <p:cNvPr id="3" name="コンテンツ プレースホルダー 2"/>
          <p:cNvSpPr>
            <a:spLocks noGrp="1"/>
          </p:cNvSpPr>
          <p:nvPr>
            <p:ph idx="1"/>
          </p:nvPr>
        </p:nvSpPr>
        <p:spPr/>
        <p:txBody>
          <a:bodyPr/>
          <a:lstStyle/>
          <a:p>
            <a:r>
              <a:rPr lang="ja-JP" altLang="en-US" dirty="0"/>
              <a:t>可変長引数とは</a:t>
            </a:r>
            <a:endParaRPr lang="en-US" altLang="ja-JP" dirty="0"/>
          </a:p>
          <a:p>
            <a:pPr lvl="1"/>
            <a:r>
              <a:rPr lang="ja-JP" altLang="en-US" dirty="0"/>
              <a:t>任意の数の引数のこと。  </a:t>
            </a:r>
          </a:p>
          <a:p>
            <a:pPr lvl="1"/>
            <a:r>
              <a:rPr lang="ja-JP" altLang="en-US" dirty="0"/>
              <a:t>関数での可変長引数の指定の仕方は、以下の二種類があります。 </a:t>
            </a:r>
            <a:endParaRPr lang="en-US" altLang="ja-JP" dirty="0"/>
          </a:p>
          <a:p>
            <a:pPr lvl="1"/>
            <a:endParaRPr lang="en-US" altLang="ja-JP" dirty="0"/>
          </a:p>
          <a:p>
            <a:pPr marL="971550" lvl="1" indent="-514350">
              <a:buFont typeface="+mj-lt"/>
              <a:buAutoNum type="arabicPeriod"/>
            </a:pPr>
            <a:r>
              <a:rPr lang="ja-JP" altLang="en-US" dirty="0"/>
              <a:t>「</a:t>
            </a:r>
            <a:r>
              <a:rPr lang="en-US" altLang="ja-JP" dirty="0"/>
              <a:t>*</a:t>
            </a:r>
            <a:r>
              <a:rPr lang="en-US" altLang="ja-JP" dirty="0" err="1"/>
              <a:t>args</a:t>
            </a:r>
            <a:r>
              <a:rPr lang="ja-JP" altLang="en-US" dirty="0"/>
              <a:t>」を使用する。 </a:t>
            </a:r>
            <a:endParaRPr lang="en-US" altLang="ja-JP" dirty="0"/>
          </a:p>
          <a:p>
            <a:pPr marL="971550" lvl="1" indent="-514350">
              <a:buFont typeface="+mj-lt"/>
              <a:buAutoNum type="arabicPeriod"/>
            </a:pPr>
            <a:r>
              <a:rPr lang="ja-JP" altLang="en-US" dirty="0"/>
              <a:t>「</a:t>
            </a:r>
            <a:r>
              <a:rPr lang="en-US" altLang="en-US" dirty="0"/>
              <a:t>**</a:t>
            </a:r>
            <a:r>
              <a:rPr lang="en-US" altLang="ja-JP" dirty="0" err="1"/>
              <a:t>kargs</a:t>
            </a:r>
            <a:r>
              <a:rPr lang="ja-JP" altLang="en-US" dirty="0"/>
              <a:t>」を使用する。 </a:t>
            </a:r>
            <a:endParaRPr kumimoji="1" lang="en-US" altLang="ja-JP"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77</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11095206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6.3 </a:t>
            </a:r>
            <a:r>
              <a:rPr lang="ja-JP" altLang="en-US" dirty="0"/>
              <a:t>デコレータ</a:t>
            </a:r>
            <a:endParaRPr kumimoji="1" lang="ja-JP" altLang="en-US" dirty="0"/>
          </a:p>
        </p:txBody>
      </p:sp>
      <p:sp>
        <p:nvSpPr>
          <p:cNvPr id="3" name="コンテンツ プレースホルダー 2"/>
          <p:cNvSpPr>
            <a:spLocks noGrp="1"/>
          </p:cNvSpPr>
          <p:nvPr>
            <p:ph idx="1"/>
          </p:nvPr>
        </p:nvSpPr>
        <p:spPr/>
        <p:txBody>
          <a:bodyPr/>
          <a:lstStyle/>
          <a:p>
            <a:r>
              <a:rPr lang="ja-JP" altLang="en-US" dirty="0"/>
              <a:t>関数を修飾して新たな関数を作成することを</a:t>
            </a:r>
            <a:endParaRPr lang="en-US" altLang="ja-JP" dirty="0"/>
          </a:p>
          <a:p>
            <a:pPr marL="0" indent="0">
              <a:buNone/>
            </a:pPr>
            <a:r>
              <a:rPr lang="en-US" altLang="ja-JP" dirty="0"/>
              <a:t>   </a:t>
            </a:r>
            <a:r>
              <a:rPr lang="ja-JP" altLang="en-US" u="sng" dirty="0">
                <a:solidFill>
                  <a:srgbClr val="FF0000"/>
                </a:solidFill>
              </a:rPr>
              <a:t>デコレータ</a:t>
            </a:r>
            <a:r>
              <a:rPr lang="ja-JP" altLang="en-US" dirty="0"/>
              <a:t>と言います。  </a:t>
            </a:r>
          </a:p>
          <a:p>
            <a:r>
              <a:rPr lang="ja-JP" altLang="en-US" dirty="0"/>
              <a:t>既存の変数を変更することなく、処理の追加や変更を行うことができます。</a:t>
            </a:r>
            <a:endParaRPr lang="en-US" altLang="ja-JP" dirty="0"/>
          </a:p>
          <a:p>
            <a:r>
              <a:rPr lang="ja-JP" altLang="en-US" dirty="0"/>
              <a:t>処理の追加や変更を行いたい関数の前に、</a:t>
            </a:r>
            <a:endParaRPr lang="en-US" altLang="ja-JP" dirty="0"/>
          </a:p>
          <a:p>
            <a:pPr marL="0" indent="0">
              <a:buNone/>
            </a:pPr>
            <a:r>
              <a:rPr lang="en-US" altLang="ja-JP" dirty="0"/>
              <a:t>  </a:t>
            </a:r>
            <a:r>
              <a:rPr lang="ja-JP" altLang="en-US" dirty="0"/>
              <a:t>「</a:t>
            </a:r>
            <a:r>
              <a:rPr lang="en-US" altLang="ja-JP" dirty="0"/>
              <a:t>@</a:t>
            </a:r>
            <a:r>
              <a:rPr lang="ja-JP" altLang="en-US" dirty="0"/>
              <a:t>デコレータ名」をつけることによって使用</a:t>
            </a:r>
            <a:endParaRPr lang="en-US" altLang="ja-JP" dirty="0"/>
          </a:p>
          <a:p>
            <a:pPr marL="0" indent="0">
              <a:buNone/>
            </a:pPr>
            <a:r>
              <a:rPr lang="en-US" altLang="ja-JP" dirty="0"/>
              <a:t>   </a:t>
            </a:r>
            <a:r>
              <a:rPr lang="ja-JP" altLang="en-US" dirty="0"/>
              <a:t>できます。 </a:t>
            </a:r>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78</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4197780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1.2 Python</a:t>
            </a:r>
            <a:r>
              <a:rPr lang="ja-JP" altLang="en-US" dirty="0"/>
              <a:t>の特徴</a:t>
            </a:r>
          </a:p>
        </p:txBody>
      </p:sp>
      <p:sp>
        <p:nvSpPr>
          <p:cNvPr id="28675" name="コンテンツ プレースホルダー 2"/>
          <p:cNvSpPr>
            <a:spLocks noGrp="1"/>
          </p:cNvSpPr>
          <p:nvPr>
            <p:ph idx="1"/>
          </p:nvPr>
        </p:nvSpPr>
        <p:spPr/>
        <p:txBody>
          <a:bodyPr>
            <a:normAutofit/>
          </a:bodyPr>
          <a:lstStyle/>
          <a:p>
            <a:r>
              <a:rPr lang="ja-JP" altLang="en-US" dirty="0"/>
              <a:t>プログラミング言語の人気ランキングでは上位</a:t>
            </a:r>
            <a:endParaRPr lang="en-US" altLang="ja-JP" dirty="0"/>
          </a:p>
          <a:p>
            <a:pPr lvl="2"/>
            <a:endParaRPr lang="en-US" altLang="ja-JP" dirty="0"/>
          </a:p>
          <a:p>
            <a:pPr marL="1371600" lvl="3" indent="0">
              <a:buNone/>
            </a:pPr>
            <a:endParaRPr lang="ja-JP" altLang="en-US"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7</a:t>
            </a:fld>
            <a:endParaRPr lang="en-US" altLang="ja-JP" dirty="0"/>
          </a:p>
        </p:txBody>
      </p:sp>
      <p:sp>
        <p:nvSpPr>
          <p:cNvPr id="5" name="テキスト ボックス 4"/>
          <p:cNvSpPr txBox="1"/>
          <p:nvPr/>
        </p:nvSpPr>
        <p:spPr>
          <a:xfrm>
            <a:off x="971600" y="5949280"/>
            <a:ext cx="7272808" cy="276999"/>
          </a:xfrm>
          <a:prstGeom prst="rect">
            <a:avLst/>
          </a:prstGeom>
          <a:noFill/>
        </p:spPr>
        <p:txBody>
          <a:bodyPr wrap="square" rtlCol="0">
            <a:spAutoFit/>
          </a:bodyPr>
          <a:lstStyle/>
          <a:p>
            <a:r>
              <a:rPr lang="ja-JP" altLang="en-US" sz="1200" dirty="0"/>
              <a:t>出典：</a:t>
            </a:r>
            <a:r>
              <a:rPr lang="en-US" altLang="ja-JP" sz="1100" dirty="0"/>
              <a:t>https://</a:t>
            </a:r>
            <a:r>
              <a:rPr lang="en-US" altLang="ja-JP" sz="1100" dirty="0" err="1"/>
              <a:t>www.tiobe.com</a:t>
            </a:r>
            <a:r>
              <a:rPr lang="en-US" altLang="ja-JP" sz="1100" dirty="0"/>
              <a:t>/</a:t>
            </a:r>
            <a:r>
              <a:rPr lang="en-US" altLang="ja-JP" sz="1100" dirty="0" err="1"/>
              <a:t>tiobe</a:t>
            </a:r>
            <a:r>
              <a:rPr lang="en-US" altLang="ja-JP" sz="1100" dirty="0"/>
              <a:t>-index/</a:t>
            </a:r>
            <a:endParaRPr kumimoji="1" lang="ja-JP" altLang="en-US" sz="1100" dirty="0"/>
          </a:p>
        </p:txBody>
      </p:sp>
      <p:pic>
        <p:nvPicPr>
          <p:cNvPr id="6" name="図 5" descr="スクリーンショット 2017-07-02 14.31.5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1688243"/>
            <a:ext cx="6516216" cy="4023435"/>
          </a:xfrm>
          <a:prstGeom prst="rect">
            <a:avLst/>
          </a:prstGeom>
        </p:spPr>
      </p:pic>
      <p:sp>
        <p:nvSpPr>
          <p:cNvPr id="7" name="角丸四角形 6"/>
          <p:cNvSpPr/>
          <p:nvPr/>
        </p:nvSpPr>
        <p:spPr>
          <a:xfrm>
            <a:off x="755576" y="2685830"/>
            <a:ext cx="6624736" cy="288032"/>
          </a:xfrm>
          <a:prstGeom prst="roundRect">
            <a:avLst/>
          </a:prstGeom>
          <a:noFill/>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600">
              <a:latin typeface="Consolas" panose="020B0609020204030204" pitchFamily="49" charset="0"/>
              <a:ea typeface="Meiryo UI" panose="020B0604030504040204" pitchFamily="50" charset="-128"/>
              <a:cs typeface="Consolas" panose="020B0609020204030204" pitchFamily="49" charset="0"/>
            </a:endParaRPr>
          </a:p>
        </p:txBody>
      </p:sp>
      <p:sp>
        <p:nvSpPr>
          <p:cNvPr id="4" name="フッター プレースホルダー 3"/>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160414748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6.4 </a:t>
            </a:r>
            <a:r>
              <a:rPr lang="ja-JP" altLang="en-US" dirty="0"/>
              <a:t>演習問題 （別紙）</a:t>
            </a:r>
            <a:endParaRPr kumimoji="1" lang="ja-JP" altLang="en-US" dirty="0"/>
          </a:p>
        </p:txBody>
      </p:sp>
      <p:sp>
        <p:nvSpPr>
          <p:cNvPr id="3" name="コンテンツ プレースホルダー 2"/>
          <p:cNvSpPr>
            <a:spLocks noGrp="1"/>
          </p:cNvSpPr>
          <p:nvPr>
            <p:ph idx="1"/>
          </p:nvPr>
        </p:nvSpPr>
        <p:spPr/>
        <p:txBody>
          <a:bodyPr/>
          <a:lstStyle/>
          <a:p>
            <a:r>
              <a:rPr lang="ja-JP" altLang="en-US" dirty="0"/>
              <a:t>演習問題を解いてみましょう。</a:t>
            </a:r>
          </a:p>
          <a:p>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79</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33266225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7.</a:t>
            </a:r>
            <a:r>
              <a:rPr kumimoji="1" lang="ja-JP" altLang="en-US" dirty="0"/>
              <a:t> モジュール</a:t>
            </a:r>
          </a:p>
        </p:txBody>
      </p:sp>
      <p:sp>
        <p:nvSpPr>
          <p:cNvPr id="3" name="コンテンツ プレースホルダー 2"/>
          <p:cNvSpPr>
            <a:spLocks noGrp="1"/>
          </p:cNvSpPr>
          <p:nvPr>
            <p:ph idx="1"/>
          </p:nvPr>
        </p:nvSpPr>
        <p:spPr/>
        <p:txBody>
          <a:bodyPr/>
          <a:lstStyle/>
          <a:p>
            <a:r>
              <a:rPr lang="ja-JP" altLang="en-US" dirty="0"/>
              <a:t>概要</a:t>
            </a:r>
            <a:endParaRPr lang="en-US" altLang="ja-JP" dirty="0"/>
          </a:p>
          <a:p>
            <a:pPr lvl="1"/>
            <a:r>
              <a:rPr lang="en-US" altLang="ja-JP" dirty="0"/>
              <a:t>Python</a:t>
            </a:r>
            <a:r>
              <a:rPr lang="ja-JP" altLang="en-US" dirty="0"/>
              <a:t>でのモジュールの扱い方について学びます。</a:t>
            </a:r>
            <a:endParaRPr lang="en-US" altLang="ja-JP" dirty="0"/>
          </a:p>
          <a:p>
            <a:r>
              <a:rPr lang="ja-JP" altLang="en-US" dirty="0"/>
              <a:t>学習内容</a:t>
            </a:r>
            <a:endParaRPr lang="en-US" altLang="ja-JP" dirty="0"/>
          </a:p>
          <a:p>
            <a:pPr lvl="1"/>
            <a:r>
              <a:rPr lang="en-US" altLang="ja-JP" dirty="0"/>
              <a:t>7.1 </a:t>
            </a:r>
            <a:r>
              <a:rPr lang="ja-JP" altLang="en-US" dirty="0"/>
              <a:t>モジュールの作成</a:t>
            </a:r>
            <a:endParaRPr lang="en-US" altLang="ja-JP" dirty="0"/>
          </a:p>
          <a:p>
            <a:pPr lvl="1"/>
            <a:r>
              <a:rPr lang="en-US" altLang="ja-JP" dirty="0"/>
              <a:t>7.2 </a:t>
            </a:r>
            <a:r>
              <a:rPr lang="ja-JP" altLang="en-US" dirty="0"/>
              <a:t>モジュールの利用</a:t>
            </a:r>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80</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23013256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7.1 </a:t>
            </a:r>
            <a:r>
              <a:rPr lang="ja-JP" altLang="en-US" dirty="0"/>
              <a:t>モジュールの作成</a:t>
            </a:r>
            <a:endParaRPr kumimoji="1" lang="ja-JP" altLang="en-US" dirty="0"/>
          </a:p>
        </p:txBody>
      </p:sp>
      <p:sp>
        <p:nvSpPr>
          <p:cNvPr id="3" name="コンテンツ プレースホルダー 2"/>
          <p:cNvSpPr>
            <a:spLocks noGrp="1"/>
          </p:cNvSpPr>
          <p:nvPr>
            <p:ph idx="1"/>
          </p:nvPr>
        </p:nvSpPr>
        <p:spPr/>
        <p:txBody>
          <a:bodyPr/>
          <a:lstStyle/>
          <a:p>
            <a:r>
              <a:rPr lang="ja-JP" altLang="en-US" dirty="0"/>
              <a:t>他のプログラムから利用できるようにした</a:t>
            </a:r>
            <a:r>
              <a:rPr lang="en-US" altLang="ja-JP" dirty="0"/>
              <a:t>Python</a:t>
            </a:r>
            <a:r>
              <a:rPr lang="ja-JP" altLang="en-US" dirty="0"/>
              <a:t>のファイルを</a:t>
            </a:r>
            <a:r>
              <a:rPr lang="ja-JP" altLang="en-US" u="sng" dirty="0">
                <a:solidFill>
                  <a:srgbClr val="FF0000"/>
                </a:solidFill>
              </a:rPr>
              <a:t>モジュール</a:t>
            </a:r>
            <a:r>
              <a:rPr lang="ja-JP" altLang="en-US" dirty="0"/>
              <a:t>と言います。 </a:t>
            </a:r>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81</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304360541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7.2 </a:t>
            </a:r>
            <a:r>
              <a:rPr lang="ja-JP" altLang="en-US" dirty="0"/>
              <a:t>モジュールの利用</a:t>
            </a:r>
            <a:endParaRPr kumimoji="1" lang="ja-JP" altLang="en-US" dirty="0"/>
          </a:p>
        </p:txBody>
      </p:sp>
      <p:sp>
        <p:nvSpPr>
          <p:cNvPr id="3" name="コンテンツ プレースホルダー 2"/>
          <p:cNvSpPr>
            <a:spLocks noGrp="1"/>
          </p:cNvSpPr>
          <p:nvPr>
            <p:ph idx="1"/>
          </p:nvPr>
        </p:nvSpPr>
        <p:spPr/>
        <p:txBody>
          <a:bodyPr/>
          <a:lstStyle/>
          <a:p>
            <a:r>
              <a:rPr lang="ja-JP" altLang="en-US" dirty="0"/>
              <a:t>モジュールは</a:t>
            </a:r>
            <a:r>
              <a:rPr lang="en-US" altLang="ja-JP" dirty="0"/>
              <a:t>import</a:t>
            </a:r>
            <a:r>
              <a:rPr lang="ja-JP" altLang="en-US" dirty="0"/>
              <a:t>することで他のプログラムで読み込まれ、利用することができます。  </a:t>
            </a:r>
          </a:p>
          <a:p>
            <a:r>
              <a:rPr lang="ja-JP" altLang="en-US" dirty="0"/>
              <a:t>読み込む際は</a:t>
            </a:r>
            <a:r>
              <a:rPr lang="en-US" altLang="ja-JP" dirty="0"/>
              <a:t>import</a:t>
            </a:r>
            <a:r>
              <a:rPr lang="ja-JP" altLang="en-US" dirty="0"/>
              <a:t>を使用し、実際に利用する際には、「モジュール名</a:t>
            </a:r>
            <a:r>
              <a:rPr lang="en-US" altLang="ja-JP" dirty="0"/>
              <a:t>.</a:t>
            </a:r>
            <a:r>
              <a:rPr lang="ja-JP" altLang="en-US" dirty="0"/>
              <a:t>関数名</a:t>
            </a:r>
            <a:r>
              <a:rPr lang="en-US" altLang="ja-JP" dirty="0"/>
              <a:t>()</a:t>
            </a:r>
            <a:r>
              <a:rPr lang="ja-JP" altLang="en-US" dirty="0"/>
              <a:t>」でモジュールに定義された関数を呼び出すことができます。</a:t>
            </a:r>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82</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15347364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ja-JP" dirty="0"/>
              <a:t>8</a:t>
            </a:r>
            <a:r>
              <a:rPr lang="en-US" altLang="ja-JP" dirty="0"/>
              <a:t>.</a:t>
            </a:r>
            <a:r>
              <a:rPr lang="ja-JP" altLang="en-US" dirty="0"/>
              <a:t> ファイル入出力</a:t>
            </a:r>
            <a:endParaRPr kumimoji="1" lang="ja-JP" altLang="en-US" dirty="0"/>
          </a:p>
        </p:txBody>
      </p:sp>
      <p:sp>
        <p:nvSpPr>
          <p:cNvPr id="3" name="コンテンツ プレースホルダー 2"/>
          <p:cNvSpPr>
            <a:spLocks noGrp="1"/>
          </p:cNvSpPr>
          <p:nvPr>
            <p:ph idx="1"/>
          </p:nvPr>
        </p:nvSpPr>
        <p:spPr/>
        <p:txBody>
          <a:bodyPr/>
          <a:lstStyle/>
          <a:p>
            <a:r>
              <a:rPr lang="ja-JP" altLang="en-US" dirty="0"/>
              <a:t>概要</a:t>
            </a:r>
            <a:endParaRPr lang="en-US" altLang="ja-JP" dirty="0"/>
          </a:p>
          <a:p>
            <a:pPr lvl="1"/>
            <a:r>
              <a:rPr lang="en-US" altLang="ja-JP" dirty="0"/>
              <a:t>Python</a:t>
            </a:r>
            <a:r>
              <a:rPr lang="ja-JP" altLang="en-US" dirty="0"/>
              <a:t>でのファイル入出力について学びます。</a:t>
            </a:r>
            <a:endParaRPr lang="en-US" altLang="ja-JP" dirty="0"/>
          </a:p>
          <a:p>
            <a:r>
              <a:rPr lang="ja-JP" altLang="en-US" dirty="0"/>
              <a:t>学習内容</a:t>
            </a:r>
            <a:endParaRPr lang="en-US" altLang="ja-JP" dirty="0"/>
          </a:p>
          <a:p>
            <a:pPr lvl="1"/>
            <a:r>
              <a:rPr lang="en-US" altLang="ja-JP" dirty="0"/>
              <a:t>8.1 </a:t>
            </a:r>
            <a:r>
              <a:rPr lang="ja-JP" altLang="en-US" dirty="0"/>
              <a:t>ファイルの読み込み</a:t>
            </a:r>
            <a:endParaRPr lang="en-US" altLang="ja-JP" dirty="0"/>
          </a:p>
          <a:p>
            <a:pPr lvl="1"/>
            <a:r>
              <a:rPr lang="en-US" altLang="ja-JP" dirty="0"/>
              <a:t>8.2 </a:t>
            </a:r>
            <a:r>
              <a:rPr lang="ja-JP" altLang="en-US" dirty="0"/>
              <a:t>ファイルの書き込み</a:t>
            </a:r>
            <a:endParaRPr lang="en-US" altLang="ja-JP" dirty="0"/>
          </a:p>
          <a:p>
            <a:pPr lvl="1"/>
            <a:r>
              <a:rPr lang="en-US" altLang="ja-JP" dirty="0"/>
              <a:t>8.3 CSV</a:t>
            </a:r>
            <a:r>
              <a:rPr lang="ja-JP" altLang="en-US" dirty="0"/>
              <a:t>ファイルの読み書き</a:t>
            </a:r>
            <a:endParaRPr lang="en-US" altLang="ja-JP" dirty="0"/>
          </a:p>
          <a:p>
            <a:pPr lvl="1"/>
            <a:r>
              <a:rPr lang="en-US" altLang="ja-JP" dirty="0"/>
              <a:t>8.4 </a:t>
            </a:r>
            <a:r>
              <a:rPr lang="ja-JP" altLang="en-US" dirty="0"/>
              <a:t>例外処理</a:t>
            </a:r>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83</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328839970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8.1 </a:t>
            </a:r>
            <a:r>
              <a:rPr lang="ja-JP" altLang="en-US" dirty="0"/>
              <a:t>ファイルの読み込み</a:t>
            </a:r>
            <a:endParaRPr kumimoji="1" lang="ja-JP" altLang="en-US" dirty="0"/>
          </a:p>
        </p:txBody>
      </p:sp>
      <p:sp>
        <p:nvSpPr>
          <p:cNvPr id="3" name="コンテンツ プレースホルダー 2"/>
          <p:cNvSpPr>
            <a:spLocks noGrp="1"/>
          </p:cNvSpPr>
          <p:nvPr>
            <p:ph idx="1"/>
          </p:nvPr>
        </p:nvSpPr>
        <p:spPr/>
        <p:txBody>
          <a:bodyPr/>
          <a:lstStyle/>
          <a:p>
            <a:r>
              <a:rPr lang="en-US" altLang="ja-JP" dirty="0"/>
              <a:t>Python</a:t>
            </a:r>
            <a:r>
              <a:rPr lang="ja-JP" altLang="en-US" dirty="0"/>
              <a:t>でファイルを読み込むには、まず</a:t>
            </a:r>
            <a:r>
              <a:rPr lang="en-US" altLang="ja-JP" dirty="0"/>
              <a:t>open</a:t>
            </a:r>
            <a:r>
              <a:rPr lang="ja-JP" altLang="en-US" dirty="0"/>
              <a:t>メソッドを使用してファイルを開きます。 </a:t>
            </a:r>
            <a:endParaRPr lang="en-US" altLang="ja-JP" dirty="0"/>
          </a:p>
          <a:p>
            <a:r>
              <a:rPr lang="ja-JP" altLang="en-US" dirty="0"/>
              <a:t>引数には、ファイルパスとファイルをオープンする際のモードを指定します。</a:t>
            </a: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84</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
        <p:nvSpPr>
          <p:cNvPr id="7" name="テキスト ボックス 6"/>
          <p:cNvSpPr txBox="1"/>
          <p:nvPr/>
        </p:nvSpPr>
        <p:spPr>
          <a:xfrm>
            <a:off x="971600" y="3059759"/>
            <a:ext cx="7632848" cy="2097571"/>
          </a:xfrm>
          <a:prstGeom prst="rect">
            <a:avLst/>
          </a:prstGeom>
          <a:noFill/>
          <a:ln>
            <a:solidFill>
              <a:srgbClr val="000000"/>
            </a:solidFill>
          </a:ln>
        </p:spPr>
        <p:txBody>
          <a:bodyPr wrap="square" rtlCol="0">
            <a:noAutofit/>
          </a:bodyPr>
          <a:lstStyle/>
          <a:p>
            <a:pPr>
              <a:lnSpc>
                <a:spcPct val="150000"/>
              </a:lnSpc>
            </a:pPr>
            <a:r>
              <a:rPr lang="ja-JP" altLang="en-US" sz="2800" dirty="0">
                <a:solidFill>
                  <a:srgbClr val="000000"/>
                </a:solidFill>
                <a:latin typeface="Consolas"/>
                <a:cs typeface="Consolas"/>
              </a:rPr>
              <a:t>変数名 </a:t>
            </a:r>
            <a:r>
              <a:rPr lang="en-US" altLang="ja-JP" sz="2800" dirty="0">
                <a:solidFill>
                  <a:srgbClr val="000000"/>
                </a:solidFill>
                <a:latin typeface="Consolas"/>
                <a:cs typeface="Consolas"/>
              </a:rPr>
              <a:t>= open('</a:t>
            </a:r>
            <a:r>
              <a:rPr lang="ja-JP" altLang="en-US" sz="2800" dirty="0">
                <a:solidFill>
                  <a:srgbClr val="000000"/>
                </a:solidFill>
                <a:latin typeface="Consolas"/>
                <a:cs typeface="Consolas"/>
              </a:rPr>
              <a:t>ファイルパス</a:t>
            </a:r>
            <a:r>
              <a:rPr lang="en-US" altLang="ja-JP" sz="2800" dirty="0">
                <a:solidFill>
                  <a:srgbClr val="000000"/>
                </a:solidFill>
                <a:latin typeface="Consolas"/>
                <a:cs typeface="Consolas"/>
              </a:rPr>
              <a:t>', '</a:t>
            </a:r>
            <a:r>
              <a:rPr lang="ja-JP" altLang="en-US" sz="2800" dirty="0">
                <a:solidFill>
                  <a:srgbClr val="000000"/>
                </a:solidFill>
                <a:latin typeface="Consolas"/>
                <a:cs typeface="Consolas"/>
              </a:rPr>
              <a:t>モード</a:t>
            </a:r>
            <a:r>
              <a:rPr lang="en-US" altLang="ja-JP" sz="2800" dirty="0">
                <a:solidFill>
                  <a:srgbClr val="000000"/>
                </a:solidFill>
                <a:latin typeface="Consolas"/>
                <a:cs typeface="Consolas"/>
              </a:rPr>
              <a:t>')</a:t>
            </a:r>
            <a:endParaRPr lang="en-US" altLang="ja-JP" sz="2400" dirty="0">
              <a:solidFill>
                <a:srgbClr val="000000"/>
              </a:solidFill>
              <a:latin typeface="Consolas"/>
              <a:cs typeface="Consolas"/>
            </a:endParaRPr>
          </a:p>
        </p:txBody>
      </p:sp>
    </p:spTree>
    <p:extLst>
      <p:ext uri="{BB962C8B-B14F-4D97-AF65-F5344CB8AC3E}">
        <p14:creationId xmlns:p14="http://schemas.microsoft.com/office/powerpoint/2010/main" val="309114800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8.2 </a:t>
            </a:r>
            <a:r>
              <a:rPr lang="ja-JP" altLang="en-US" dirty="0"/>
              <a:t>ファイルの書き込み</a:t>
            </a:r>
            <a:endParaRPr kumimoji="1" lang="ja-JP" altLang="en-US" dirty="0"/>
          </a:p>
        </p:txBody>
      </p:sp>
      <p:sp>
        <p:nvSpPr>
          <p:cNvPr id="3" name="コンテンツ プレースホルダー 2"/>
          <p:cNvSpPr>
            <a:spLocks noGrp="1"/>
          </p:cNvSpPr>
          <p:nvPr>
            <p:ph idx="1"/>
          </p:nvPr>
        </p:nvSpPr>
        <p:spPr/>
        <p:txBody>
          <a:bodyPr/>
          <a:lstStyle/>
          <a:p>
            <a:r>
              <a:rPr lang="en-US" altLang="ja-JP" dirty="0"/>
              <a:t>Python</a:t>
            </a:r>
            <a:r>
              <a:rPr lang="ja-JP" altLang="en-US" dirty="0"/>
              <a:t>でファイルに書き込みを行うには、読み込む際と同様に、まず</a:t>
            </a:r>
            <a:r>
              <a:rPr lang="en-US" altLang="ja-JP" dirty="0"/>
              <a:t>open</a:t>
            </a:r>
            <a:r>
              <a:rPr lang="ja-JP" altLang="en-US" dirty="0"/>
              <a:t>メソッドを使用してファイルを開きます。  </a:t>
            </a:r>
          </a:p>
          <a:p>
            <a:r>
              <a:rPr lang="ja-JP" altLang="en-US" dirty="0"/>
              <a:t>この時、</a:t>
            </a:r>
            <a:r>
              <a:rPr lang="en-US" altLang="ja-JP" dirty="0"/>
              <a:t>open</a:t>
            </a:r>
            <a:r>
              <a:rPr lang="ja-JP" altLang="en-US" dirty="0"/>
              <a:t>メソッドの引数のモードは「</a:t>
            </a:r>
            <a:r>
              <a:rPr lang="en-US" altLang="ja-JP" dirty="0"/>
              <a:t>w</a:t>
            </a:r>
            <a:r>
              <a:rPr lang="ja-JP" altLang="en-US" dirty="0"/>
              <a:t>」や「</a:t>
            </a:r>
            <a:r>
              <a:rPr lang="en-US" altLang="ja-JP" dirty="0"/>
              <a:t>a</a:t>
            </a:r>
            <a:r>
              <a:rPr lang="ja-JP" altLang="en-US" dirty="0"/>
              <a:t>」を指定します。</a:t>
            </a:r>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85</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109684018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8.3 CSV</a:t>
            </a:r>
            <a:r>
              <a:rPr lang="ja-JP" altLang="en-US" dirty="0"/>
              <a:t>ファイルの読み書き</a:t>
            </a:r>
            <a:endParaRPr kumimoji="1" lang="ja-JP" altLang="en-US" dirty="0"/>
          </a:p>
        </p:txBody>
      </p:sp>
      <p:sp>
        <p:nvSpPr>
          <p:cNvPr id="3" name="コンテンツ プレースホルダー 2"/>
          <p:cNvSpPr>
            <a:spLocks noGrp="1"/>
          </p:cNvSpPr>
          <p:nvPr>
            <p:ph idx="1"/>
          </p:nvPr>
        </p:nvSpPr>
        <p:spPr/>
        <p:txBody>
          <a:bodyPr/>
          <a:lstStyle/>
          <a:p>
            <a:r>
              <a:rPr lang="en-US" altLang="ja-JP" dirty="0"/>
              <a:t>Python</a:t>
            </a:r>
            <a:r>
              <a:rPr lang="ja-JP" altLang="en-US" dirty="0"/>
              <a:t>で</a:t>
            </a:r>
            <a:r>
              <a:rPr lang="en-US" altLang="ja-JP" dirty="0"/>
              <a:t>CSV</a:t>
            </a:r>
            <a:r>
              <a:rPr lang="ja-JP" altLang="en-US" dirty="0"/>
              <a:t>ファイルを扱うには、</a:t>
            </a:r>
            <a:r>
              <a:rPr lang="en-US" altLang="ja-JP" dirty="0" err="1"/>
              <a:t>csv</a:t>
            </a:r>
            <a:r>
              <a:rPr lang="ja-JP" altLang="en-US" dirty="0"/>
              <a:t>モジュールを使用します。 </a:t>
            </a:r>
            <a:endParaRPr lang="en-US" altLang="ja-JP" dirty="0"/>
          </a:p>
          <a:p>
            <a:endParaRPr lang="en-US" altLang="ja-JP" dirty="0"/>
          </a:p>
          <a:p>
            <a:endParaRPr lang="en-US" altLang="ja-JP" dirty="0"/>
          </a:p>
          <a:p>
            <a:endParaRPr lang="en-US" altLang="ja-JP"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86</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
        <p:nvSpPr>
          <p:cNvPr id="6" name="テキスト ボックス 5"/>
          <p:cNvSpPr txBox="1"/>
          <p:nvPr/>
        </p:nvSpPr>
        <p:spPr>
          <a:xfrm>
            <a:off x="971600" y="1847401"/>
            <a:ext cx="7632848" cy="1019921"/>
          </a:xfrm>
          <a:prstGeom prst="rect">
            <a:avLst/>
          </a:prstGeom>
          <a:noFill/>
          <a:ln>
            <a:solidFill>
              <a:srgbClr val="000000"/>
            </a:solidFill>
          </a:ln>
        </p:spPr>
        <p:txBody>
          <a:bodyPr wrap="square" rtlCol="0">
            <a:noAutofit/>
          </a:bodyPr>
          <a:lstStyle/>
          <a:p>
            <a:pPr>
              <a:lnSpc>
                <a:spcPct val="150000"/>
              </a:lnSpc>
            </a:pPr>
            <a:r>
              <a:rPr lang="en-US" altLang="ja-JP" sz="2800" dirty="0">
                <a:solidFill>
                  <a:srgbClr val="000000"/>
                </a:solidFill>
                <a:latin typeface="Consolas"/>
                <a:cs typeface="Consolas"/>
              </a:rPr>
              <a:t>import </a:t>
            </a:r>
            <a:r>
              <a:rPr lang="en-US" altLang="ja-JP" sz="2800" dirty="0" err="1">
                <a:solidFill>
                  <a:srgbClr val="000000"/>
                </a:solidFill>
                <a:latin typeface="Consolas"/>
                <a:cs typeface="Consolas"/>
              </a:rPr>
              <a:t>csv</a:t>
            </a:r>
            <a:endParaRPr lang="en-US" altLang="ja-JP" sz="2400" dirty="0">
              <a:solidFill>
                <a:srgbClr val="000000"/>
              </a:solidFill>
              <a:latin typeface="Consolas"/>
              <a:cs typeface="Consolas"/>
            </a:endParaRPr>
          </a:p>
        </p:txBody>
      </p:sp>
    </p:spTree>
    <p:extLst>
      <p:ext uri="{BB962C8B-B14F-4D97-AF65-F5344CB8AC3E}">
        <p14:creationId xmlns:p14="http://schemas.microsoft.com/office/powerpoint/2010/main" val="6669638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8.3 CSV</a:t>
            </a:r>
            <a:r>
              <a:rPr lang="ja-JP" altLang="en-US" dirty="0"/>
              <a:t>ファイルの読み書き</a:t>
            </a:r>
            <a:endParaRPr kumimoji="1" lang="ja-JP" altLang="en-US" dirty="0"/>
          </a:p>
        </p:txBody>
      </p:sp>
      <p:sp>
        <p:nvSpPr>
          <p:cNvPr id="3" name="コンテンツ プレースホルダー 2"/>
          <p:cNvSpPr>
            <a:spLocks noGrp="1"/>
          </p:cNvSpPr>
          <p:nvPr>
            <p:ph idx="1"/>
          </p:nvPr>
        </p:nvSpPr>
        <p:spPr/>
        <p:txBody>
          <a:bodyPr/>
          <a:lstStyle/>
          <a:p>
            <a:r>
              <a:rPr lang="en-US" altLang="ja-JP" dirty="0"/>
              <a:t>CSV</a:t>
            </a:r>
            <a:r>
              <a:rPr lang="ja-JP" altLang="en-US" dirty="0"/>
              <a:t>ファイルの読み込み</a:t>
            </a:r>
            <a:endParaRPr lang="en-US" altLang="ja-JP" dirty="0"/>
          </a:p>
          <a:p>
            <a:pPr lvl="1"/>
            <a:r>
              <a:rPr lang="ja-JP" altLang="en-US" dirty="0"/>
              <a:t>通常のファイル読み込みと同様に、</a:t>
            </a:r>
            <a:r>
              <a:rPr lang="en-US" altLang="ja-JP" dirty="0"/>
              <a:t>open</a:t>
            </a:r>
            <a:r>
              <a:rPr lang="ja-JP" altLang="en-US" dirty="0"/>
              <a:t>メソッドを使用してまず</a:t>
            </a:r>
            <a:r>
              <a:rPr lang="en-US" altLang="ja-JP" dirty="0"/>
              <a:t>CSV</a:t>
            </a:r>
            <a:r>
              <a:rPr lang="ja-JP" altLang="en-US" dirty="0"/>
              <a:t>ファイルを開きます</a:t>
            </a:r>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87</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
        <p:nvSpPr>
          <p:cNvPr id="7" name="テキスト ボックス 6"/>
          <p:cNvSpPr txBox="1"/>
          <p:nvPr/>
        </p:nvSpPr>
        <p:spPr>
          <a:xfrm>
            <a:off x="971600" y="3059759"/>
            <a:ext cx="7632848" cy="2097571"/>
          </a:xfrm>
          <a:prstGeom prst="rect">
            <a:avLst/>
          </a:prstGeom>
          <a:noFill/>
          <a:ln>
            <a:solidFill>
              <a:srgbClr val="000000"/>
            </a:solidFill>
          </a:ln>
        </p:spPr>
        <p:txBody>
          <a:bodyPr wrap="square" rtlCol="0">
            <a:noAutofit/>
          </a:bodyPr>
          <a:lstStyle/>
          <a:p>
            <a:pPr>
              <a:lnSpc>
                <a:spcPct val="150000"/>
              </a:lnSpc>
            </a:pPr>
            <a:r>
              <a:rPr lang="ja-JP" altLang="en-US" sz="2800" dirty="0">
                <a:solidFill>
                  <a:srgbClr val="000000"/>
                </a:solidFill>
                <a:latin typeface="Consolas"/>
                <a:cs typeface="Consolas"/>
              </a:rPr>
              <a:t>変数名 </a:t>
            </a:r>
            <a:r>
              <a:rPr lang="en-US" altLang="ja-JP" sz="2800" dirty="0">
                <a:solidFill>
                  <a:srgbClr val="000000"/>
                </a:solidFill>
                <a:latin typeface="Consolas"/>
                <a:cs typeface="Consolas"/>
              </a:rPr>
              <a:t>= open('CSV</a:t>
            </a:r>
            <a:r>
              <a:rPr lang="ja-JP" altLang="en-US" sz="2800" dirty="0">
                <a:solidFill>
                  <a:srgbClr val="000000"/>
                </a:solidFill>
                <a:latin typeface="Consolas"/>
                <a:cs typeface="Consolas"/>
              </a:rPr>
              <a:t>ファイルパス</a:t>
            </a:r>
            <a:r>
              <a:rPr lang="en-US" altLang="ja-JP" sz="2800" dirty="0">
                <a:solidFill>
                  <a:srgbClr val="000000"/>
                </a:solidFill>
                <a:latin typeface="Consolas"/>
                <a:cs typeface="Consolas"/>
              </a:rPr>
              <a:t>', '</a:t>
            </a:r>
            <a:r>
              <a:rPr lang="ja-JP" altLang="en-US" sz="2800" dirty="0">
                <a:solidFill>
                  <a:srgbClr val="000000"/>
                </a:solidFill>
                <a:latin typeface="Consolas"/>
                <a:cs typeface="Consolas"/>
              </a:rPr>
              <a:t>モード</a:t>
            </a:r>
            <a:r>
              <a:rPr lang="en-US" altLang="ja-JP" sz="2800" dirty="0">
                <a:solidFill>
                  <a:srgbClr val="000000"/>
                </a:solidFill>
                <a:latin typeface="Consolas"/>
                <a:cs typeface="Consolas"/>
              </a:rPr>
              <a:t>')</a:t>
            </a:r>
            <a:endParaRPr lang="en-US" altLang="ja-JP" sz="2400" dirty="0">
              <a:solidFill>
                <a:srgbClr val="000000"/>
              </a:solidFill>
              <a:latin typeface="Consolas"/>
              <a:cs typeface="Consolas"/>
            </a:endParaRPr>
          </a:p>
        </p:txBody>
      </p:sp>
    </p:spTree>
    <p:extLst>
      <p:ext uri="{BB962C8B-B14F-4D97-AF65-F5344CB8AC3E}">
        <p14:creationId xmlns:p14="http://schemas.microsoft.com/office/powerpoint/2010/main" val="64526123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8.3 CSV</a:t>
            </a:r>
            <a:r>
              <a:rPr lang="ja-JP" altLang="en-US" dirty="0"/>
              <a:t>ファイルの読み書き</a:t>
            </a:r>
            <a:endParaRPr kumimoji="1" lang="ja-JP" altLang="en-US" dirty="0"/>
          </a:p>
        </p:txBody>
      </p:sp>
      <p:sp>
        <p:nvSpPr>
          <p:cNvPr id="3" name="コンテンツ プレースホルダー 2"/>
          <p:cNvSpPr>
            <a:spLocks noGrp="1"/>
          </p:cNvSpPr>
          <p:nvPr>
            <p:ph idx="1"/>
          </p:nvPr>
        </p:nvSpPr>
        <p:spPr/>
        <p:txBody>
          <a:bodyPr/>
          <a:lstStyle/>
          <a:p>
            <a:r>
              <a:rPr lang="en-US" altLang="ja-JP" dirty="0"/>
              <a:t>CSV</a:t>
            </a:r>
            <a:r>
              <a:rPr lang="ja-JP" altLang="en-US" dirty="0"/>
              <a:t>ファイルの書き込み</a:t>
            </a:r>
            <a:endParaRPr lang="en-US" altLang="ja-JP" dirty="0"/>
          </a:p>
          <a:p>
            <a:pPr lvl="1"/>
            <a:r>
              <a:rPr lang="en-US" altLang="ja-JP" dirty="0"/>
              <a:t>CSV</a:t>
            </a:r>
            <a:r>
              <a:rPr lang="ja-JP" altLang="en-US" dirty="0"/>
              <a:t>ファイルに書き込みを行うには、読み込む際と同様に、まず</a:t>
            </a:r>
            <a:r>
              <a:rPr lang="en-US" altLang="ja-JP" dirty="0"/>
              <a:t>open</a:t>
            </a:r>
            <a:r>
              <a:rPr lang="ja-JP" altLang="en-US" dirty="0"/>
              <a:t>メソッドを使用してファイルを開きます。</a:t>
            </a:r>
            <a:r>
              <a:rPr lang="en-US" altLang="ja-JP" dirty="0"/>
              <a:t>open</a:t>
            </a:r>
            <a:r>
              <a:rPr lang="ja-JP" altLang="en-US" dirty="0"/>
              <a:t>メソッドの引数のモードは「</a:t>
            </a:r>
            <a:r>
              <a:rPr lang="en-US" altLang="ja-JP" dirty="0"/>
              <a:t>w</a:t>
            </a:r>
            <a:r>
              <a:rPr lang="ja-JP" altLang="en-US" dirty="0"/>
              <a:t>」や「</a:t>
            </a:r>
            <a:r>
              <a:rPr lang="en-US" altLang="ja-JP" dirty="0"/>
              <a:t>a</a:t>
            </a:r>
            <a:r>
              <a:rPr lang="ja-JP" altLang="en-US" dirty="0"/>
              <a:t>」を指定します。</a:t>
            </a:r>
          </a:p>
          <a:p>
            <a:pPr lvl="1"/>
            <a:r>
              <a:rPr lang="ja-JP" altLang="en-US" dirty="0"/>
              <a:t>この際に、「</a:t>
            </a:r>
            <a:r>
              <a:rPr lang="en-US" altLang="ja-JP" dirty="0"/>
              <a:t>newline=''</a:t>
            </a:r>
            <a:r>
              <a:rPr lang="ja-JP" altLang="en-US" dirty="0"/>
              <a:t>」を指定しないと、書き込んだ</a:t>
            </a:r>
            <a:r>
              <a:rPr lang="en-US" altLang="ja-JP" dirty="0"/>
              <a:t>CSV</a:t>
            </a:r>
            <a:r>
              <a:rPr lang="ja-JP" altLang="en-US" dirty="0"/>
              <a:t>ファイルに余分な空白行が発生します。</a:t>
            </a:r>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88</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
        <p:nvSpPr>
          <p:cNvPr id="6" name="テキスト ボックス 5"/>
          <p:cNvSpPr txBox="1"/>
          <p:nvPr/>
        </p:nvSpPr>
        <p:spPr>
          <a:xfrm>
            <a:off x="692654" y="4656994"/>
            <a:ext cx="8138690" cy="1423182"/>
          </a:xfrm>
          <a:prstGeom prst="rect">
            <a:avLst/>
          </a:prstGeom>
          <a:noFill/>
          <a:ln>
            <a:solidFill>
              <a:srgbClr val="000000"/>
            </a:solidFill>
          </a:ln>
        </p:spPr>
        <p:txBody>
          <a:bodyPr wrap="square" rtlCol="0">
            <a:noAutofit/>
          </a:bodyPr>
          <a:lstStyle/>
          <a:p>
            <a:pPr>
              <a:lnSpc>
                <a:spcPct val="150000"/>
              </a:lnSpc>
            </a:pPr>
            <a:r>
              <a:rPr lang="ja-JP" altLang="en-US" sz="2600" dirty="0">
                <a:solidFill>
                  <a:srgbClr val="000000"/>
                </a:solidFill>
                <a:latin typeface="Consolas"/>
                <a:cs typeface="Consolas"/>
              </a:rPr>
              <a:t>変数名 </a:t>
            </a:r>
            <a:r>
              <a:rPr lang="en-US" altLang="ja-JP" sz="2600" dirty="0">
                <a:solidFill>
                  <a:srgbClr val="000000"/>
                </a:solidFill>
                <a:latin typeface="Consolas"/>
                <a:cs typeface="Consolas"/>
              </a:rPr>
              <a:t>=</a:t>
            </a:r>
            <a:r>
              <a:rPr lang="ja-JP" altLang="en-US" sz="2600" dirty="0">
                <a:solidFill>
                  <a:srgbClr val="000000"/>
                </a:solidFill>
                <a:latin typeface="Consolas"/>
                <a:cs typeface="Consolas"/>
              </a:rPr>
              <a:t> </a:t>
            </a:r>
            <a:r>
              <a:rPr lang="en-US" altLang="ja-JP" sz="2600" dirty="0">
                <a:solidFill>
                  <a:srgbClr val="000000"/>
                </a:solidFill>
                <a:latin typeface="Consolas"/>
                <a:cs typeface="Consolas"/>
              </a:rPr>
              <a:t>open(CSV</a:t>
            </a:r>
            <a:r>
              <a:rPr lang="ja-JP" altLang="en-US" sz="2600" dirty="0">
                <a:solidFill>
                  <a:srgbClr val="000000"/>
                </a:solidFill>
                <a:latin typeface="Consolas"/>
                <a:cs typeface="Consolas"/>
              </a:rPr>
              <a:t>ファイルパス</a:t>
            </a:r>
            <a:r>
              <a:rPr lang="en-US" altLang="ja-JP" sz="2600" dirty="0">
                <a:solidFill>
                  <a:srgbClr val="000000"/>
                </a:solidFill>
                <a:latin typeface="Consolas"/>
                <a:cs typeface="Consolas"/>
              </a:rPr>
              <a:t>,</a:t>
            </a:r>
            <a:r>
              <a:rPr lang="ja-JP" altLang="en-US" sz="2600" dirty="0">
                <a:solidFill>
                  <a:srgbClr val="000000"/>
                </a:solidFill>
                <a:latin typeface="Consolas"/>
                <a:cs typeface="Consolas"/>
              </a:rPr>
              <a:t>モード</a:t>
            </a:r>
            <a:r>
              <a:rPr lang="en-US" altLang="ja-JP" sz="2600" dirty="0">
                <a:solidFill>
                  <a:srgbClr val="000000"/>
                </a:solidFill>
                <a:latin typeface="Consolas"/>
                <a:cs typeface="Consolas"/>
              </a:rPr>
              <a:t>,newline='')</a:t>
            </a:r>
          </a:p>
        </p:txBody>
      </p:sp>
    </p:spTree>
    <p:extLst>
      <p:ext uri="{BB962C8B-B14F-4D97-AF65-F5344CB8AC3E}">
        <p14:creationId xmlns:p14="http://schemas.microsoft.com/office/powerpoint/2010/main" val="2436031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1.2 Python</a:t>
            </a:r>
            <a:r>
              <a:rPr lang="ja-JP" altLang="en-US" dirty="0"/>
              <a:t>の特徴</a:t>
            </a:r>
          </a:p>
        </p:txBody>
      </p:sp>
      <p:sp>
        <p:nvSpPr>
          <p:cNvPr id="28675" name="コンテンツ プレースホルダー 2"/>
          <p:cNvSpPr>
            <a:spLocks noGrp="1"/>
          </p:cNvSpPr>
          <p:nvPr>
            <p:ph idx="1"/>
          </p:nvPr>
        </p:nvSpPr>
        <p:spPr/>
        <p:txBody>
          <a:bodyPr>
            <a:normAutofit fontScale="85000" lnSpcReduction="10000"/>
          </a:bodyPr>
          <a:lstStyle/>
          <a:p>
            <a:r>
              <a:rPr lang="ja-JP" altLang="en-US" dirty="0"/>
              <a:t>インタプリタ型の言語</a:t>
            </a:r>
            <a:endParaRPr lang="en-US" altLang="ja-JP" dirty="0"/>
          </a:p>
          <a:p>
            <a:pPr lvl="1"/>
            <a:r>
              <a:rPr lang="ja-JP" altLang="en-US" dirty="0"/>
              <a:t>プログラムの作成、実行が容易。</a:t>
            </a:r>
            <a:endParaRPr lang="en-US" altLang="ja-JP" dirty="0"/>
          </a:p>
          <a:p>
            <a:pPr marL="457200" lvl="1" indent="0">
              <a:buNone/>
            </a:pPr>
            <a:endParaRPr lang="en-US" altLang="ja-JP" dirty="0"/>
          </a:p>
          <a:p>
            <a:r>
              <a:rPr lang="ja-JP" altLang="en-US" dirty="0"/>
              <a:t>ライブラリが非常に豊富</a:t>
            </a:r>
            <a:endParaRPr lang="en-US" altLang="ja-JP" dirty="0"/>
          </a:p>
          <a:p>
            <a:pPr lvl="1"/>
            <a:r>
              <a:rPr lang="ja-JP" altLang="en-US" dirty="0"/>
              <a:t>画像処理、データ分析、機械学習など多くのライブラリが存在している。</a:t>
            </a:r>
            <a:endParaRPr lang="en-US" altLang="ja-JP" dirty="0"/>
          </a:p>
          <a:p>
            <a:pPr lvl="1"/>
            <a:endParaRPr lang="en-US" altLang="ja-JP" dirty="0"/>
          </a:p>
          <a:p>
            <a:r>
              <a:rPr lang="ja-JP" altLang="en-US" dirty="0"/>
              <a:t>教育用プログラミング言語としても最適</a:t>
            </a:r>
            <a:endParaRPr lang="en-US" altLang="ja-JP" dirty="0"/>
          </a:p>
          <a:p>
            <a:pPr lvl="1"/>
            <a:r>
              <a:rPr lang="ja-JP" altLang="en-US" dirty="0"/>
              <a:t>学習コストが低いので初学者にも学び安い。</a:t>
            </a:r>
            <a:endParaRPr lang="en-US" altLang="ja-JP" dirty="0"/>
          </a:p>
          <a:p>
            <a:pPr marL="457200" lvl="1" indent="0">
              <a:buNone/>
            </a:pPr>
            <a:r>
              <a:rPr lang="en-US" altLang="ja-JP" dirty="0"/>
              <a:t>	</a:t>
            </a:r>
          </a:p>
          <a:p>
            <a:r>
              <a:rPr lang="ja-JP" altLang="en-US" dirty="0"/>
              <a:t>文法がシンプル</a:t>
            </a:r>
            <a:endParaRPr lang="en-US" altLang="ja-JP" dirty="0"/>
          </a:p>
          <a:p>
            <a:pPr lvl="1"/>
            <a:r>
              <a:rPr lang="ja-JP" altLang="en-US" dirty="0"/>
              <a:t>他の言語に比べ文法がシンプルなため、読みやすい。</a:t>
            </a:r>
            <a:endParaRPr lang="en-US" altLang="ja-JP" dirty="0"/>
          </a:p>
          <a:p>
            <a:pPr marL="0" indent="0">
              <a:buNone/>
            </a:pPr>
            <a:endParaRPr lang="en-US" altLang="ja-JP" dirty="0"/>
          </a:p>
          <a:p>
            <a:pPr marL="457200" lvl="1" indent="0">
              <a:buNone/>
            </a:pPr>
            <a:endParaRPr lang="en-US" altLang="ja-JP" dirty="0"/>
          </a:p>
          <a:p>
            <a:pPr marL="457200" lvl="1" indent="0">
              <a:buNone/>
            </a:pPr>
            <a:endParaRPr lang="en-US" altLang="ja-JP" dirty="0"/>
          </a:p>
          <a:p>
            <a:pPr lvl="2"/>
            <a:endParaRPr lang="en-US" altLang="ja-JP" dirty="0"/>
          </a:p>
          <a:p>
            <a:pPr lvl="3"/>
            <a:endParaRPr lang="ja-JP" altLang="en-US"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8</a:t>
            </a:fld>
            <a:endParaRPr lang="en-US" altLang="ja-JP" dirty="0"/>
          </a:p>
        </p:txBody>
      </p:sp>
      <p:sp>
        <p:nvSpPr>
          <p:cNvPr id="4" name="フッター プレースホルダー 3"/>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234202798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8.4 </a:t>
            </a:r>
            <a:r>
              <a:rPr lang="ja-JP" altLang="en-US" dirty="0"/>
              <a:t>例外処理</a:t>
            </a:r>
            <a:endParaRPr kumimoji="1" lang="ja-JP" altLang="en-US" dirty="0"/>
          </a:p>
        </p:txBody>
      </p:sp>
      <p:sp>
        <p:nvSpPr>
          <p:cNvPr id="3" name="コンテンツ プレースホルダー 2"/>
          <p:cNvSpPr>
            <a:spLocks noGrp="1"/>
          </p:cNvSpPr>
          <p:nvPr>
            <p:ph idx="1"/>
          </p:nvPr>
        </p:nvSpPr>
        <p:spPr/>
        <p:txBody>
          <a:bodyPr/>
          <a:lstStyle/>
          <a:p>
            <a:r>
              <a:rPr lang="ja-JP" altLang="en-US" dirty="0"/>
              <a:t>プログラムを実行し、処理を行なった結果、エラーが発生することを</a:t>
            </a:r>
            <a:r>
              <a:rPr lang="ja-JP" altLang="en-US" u="sng" dirty="0">
                <a:solidFill>
                  <a:srgbClr val="FF0000"/>
                </a:solidFill>
              </a:rPr>
              <a:t>例外</a:t>
            </a:r>
            <a:r>
              <a:rPr lang="ja-JP" altLang="en-US" dirty="0"/>
              <a:t>と言います。  </a:t>
            </a:r>
          </a:p>
          <a:p>
            <a:r>
              <a:rPr lang="ja-JP" altLang="en-US" dirty="0"/>
              <a:t>例外が発生した場合、</a:t>
            </a:r>
            <a:r>
              <a:rPr lang="en-US" altLang="ja-JP" dirty="0"/>
              <a:t>try-except</a:t>
            </a:r>
            <a:r>
              <a:rPr lang="ja-JP" altLang="en-US" dirty="0"/>
              <a:t>文を使用して適切に対処を行う必要があります。</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89</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
        <p:nvSpPr>
          <p:cNvPr id="6" name="テキスト ボックス 5"/>
          <p:cNvSpPr txBox="1"/>
          <p:nvPr/>
        </p:nvSpPr>
        <p:spPr>
          <a:xfrm>
            <a:off x="971600" y="3059759"/>
            <a:ext cx="7632848" cy="2982786"/>
          </a:xfrm>
          <a:prstGeom prst="rect">
            <a:avLst/>
          </a:prstGeom>
          <a:noFill/>
          <a:ln>
            <a:solidFill>
              <a:srgbClr val="000000"/>
            </a:solidFill>
          </a:ln>
        </p:spPr>
        <p:txBody>
          <a:bodyPr wrap="square" rtlCol="0">
            <a:noAutofit/>
          </a:bodyPr>
          <a:lstStyle/>
          <a:p>
            <a:pPr>
              <a:lnSpc>
                <a:spcPct val="150000"/>
              </a:lnSpc>
            </a:pPr>
            <a:r>
              <a:rPr lang="en-US" altLang="ja-JP" sz="2800" dirty="0">
                <a:solidFill>
                  <a:schemeClr val="accent3">
                    <a:lumMod val="50000"/>
                  </a:schemeClr>
                </a:solidFill>
                <a:latin typeface="Consolas"/>
                <a:cs typeface="Consolas"/>
              </a:rPr>
              <a:t>try</a:t>
            </a:r>
            <a:r>
              <a:rPr lang="en-US" altLang="ja-JP" sz="2800" dirty="0">
                <a:solidFill>
                  <a:srgbClr val="000000"/>
                </a:solidFill>
                <a:latin typeface="Consolas"/>
                <a:cs typeface="Consolas"/>
              </a:rPr>
              <a:t>: </a:t>
            </a:r>
          </a:p>
          <a:p>
            <a:pPr>
              <a:lnSpc>
                <a:spcPct val="150000"/>
              </a:lnSpc>
            </a:pPr>
            <a:r>
              <a:rPr lang="en-US" altLang="ja-JP" sz="2800" dirty="0">
                <a:solidFill>
                  <a:srgbClr val="000000"/>
                </a:solidFill>
                <a:latin typeface="Consolas"/>
                <a:cs typeface="Consolas"/>
              </a:rPr>
              <a:t>    </a:t>
            </a:r>
            <a:r>
              <a:rPr lang="ja-JP" altLang="en-US" sz="2800" dirty="0">
                <a:solidFill>
                  <a:srgbClr val="000000"/>
                </a:solidFill>
                <a:latin typeface="Consolas"/>
                <a:cs typeface="Consolas"/>
              </a:rPr>
              <a:t>例外が発生する可能性のある処理</a:t>
            </a:r>
          </a:p>
          <a:p>
            <a:pPr>
              <a:lnSpc>
                <a:spcPct val="150000"/>
              </a:lnSpc>
            </a:pPr>
            <a:r>
              <a:rPr lang="en-US" altLang="ja-JP" sz="2800" dirty="0">
                <a:solidFill>
                  <a:srgbClr val="4F6228"/>
                </a:solidFill>
                <a:latin typeface="Consolas"/>
                <a:cs typeface="Consolas"/>
              </a:rPr>
              <a:t>except</a:t>
            </a:r>
            <a:r>
              <a:rPr lang="en-US" altLang="ja-JP" sz="2800" dirty="0">
                <a:solidFill>
                  <a:srgbClr val="000000"/>
                </a:solidFill>
                <a:latin typeface="Consolas"/>
                <a:cs typeface="Consolas"/>
              </a:rPr>
              <a:t> </a:t>
            </a:r>
            <a:r>
              <a:rPr lang="ja-JP" altLang="en-US" sz="2800" dirty="0">
                <a:solidFill>
                  <a:srgbClr val="000000"/>
                </a:solidFill>
                <a:latin typeface="Consolas"/>
                <a:cs typeface="Consolas"/>
              </a:rPr>
              <a:t>エラー名</a:t>
            </a:r>
            <a:r>
              <a:rPr lang="en-US" altLang="ja-JP" sz="2800" dirty="0">
                <a:solidFill>
                  <a:srgbClr val="000000"/>
                </a:solidFill>
                <a:latin typeface="Consolas"/>
                <a:cs typeface="Consolas"/>
              </a:rPr>
              <a:t>:</a:t>
            </a:r>
          </a:p>
          <a:p>
            <a:pPr>
              <a:lnSpc>
                <a:spcPct val="150000"/>
              </a:lnSpc>
            </a:pPr>
            <a:r>
              <a:rPr lang="en-US" altLang="ja-JP" sz="2800" dirty="0">
                <a:solidFill>
                  <a:srgbClr val="000000"/>
                </a:solidFill>
                <a:latin typeface="Consolas"/>
                <a:cs typeface="Consolas"/>
              </a:rPr>
              <a:t>    </a:t>
            </a:r>
            <a:r>
              <a:rPr lang="ja-JP" altLang="en-US" sz="2800" dirty="0">
                <a:solidFill>
                  <a:srgbClr val="000000"/>
                </a:solidFill>
                <a:latin typeface="Consolas"/>
                <a:cs typeface="Consolas"/>
              </a:rPr>
              <a:t>例外が発生した場合に行う処理</a:t>
            </a:r>
            <a:endParaRPr lang="en-US" altLang="ja-JP" sz="2400" dirty="0">
              <a:solidFill>
                <a:srgbClr val="000000"/>
              </a:solidFill>
              <a:latin typeface="Consolas"/>
              <a:cs typeface="Consolas"/>
            </a:endParaRPr>
          </a:p>
        </p:txBody>
      </p:sp>
    </p:spTree>
    <p:extLst>
      <p:ext uri="{BB962C8B-B14F-4D97-AF65-F5344CB8AC3E}">
        <p14:creationId xmlns:p14="http://schemas.microsoft.com/office/powerpoint/2010/main" val="223904396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ja-JP" dirty="0"/>
              <a:t>9</a:t>
            </a:r>
            <a:r>
              <a:rPr lang="en-US" altLang="ja-JP" dirty="0"/>
              <a:t>.</a:t>
            </a:r>
            <a:r>
              <a:rPr lang="ja-JP" altLang="en-US" dirty="0"/>
              <a:t> クラス</a:t>
            </a:r>
            <a:endParaRPr kumimoji="1" lang="ja-JP" altLang="en-US" dirty="0"/>
          </a:p>
        </p:txBody>
      </p:sp>
      <p:sp>
        <p:nvSpPr>
          <p:cNvPr id="3" name="コンテンツ プレースホルダー 2"/>
          <p:cNvSpPr>
            <a:spLocks noGrp="1"/>
          </p:cNvSpPr>
          <p:nvPr>
            <p:ph idx="1"/>
          </p:nvPr>
        </p:nvSpPr>
        <p:spPr/>
        <p:txBody>
          <a:bodyPr/>
          <a:lstStyle/>
          <a:p>
            <a:r>
              <a:rPr lang="ja-JP" altLang="en-US" dirty="0"/>
              <a:t>概要</a:t>
            </a:r>
            <a:endParaRPr lang="en-US" altLang="ja-JP" dirty="0"/>
          </a:p>
          <a:p>
            <a:pPr lvl="1"/>
            <a:r>
              <a:rPr lang="en-US" altLang="ja-JP" dirty="0"/>
              <a:t>Python</a:t>
            </a:r>
            <a:r>
              <a:rPr lang="ja-JP" altLang="en-US" dirty="0"/>
              <a:t>のクラスについて学びます。</a:t>
            </a:r>
            <a:endParaRPr lang="en-US" altLang="ja-JP" dirty="0"/>
          </a:p>
          <a:p>
            <a:r>
              <a:rPr lang="ja-JP" altLang="en-US" dirty="0"/>
              <a:t>学習内容</a:t>
            </a:r>
            <a:endParaRPr lang="en-US" altLang="ja-JP" dirty="0"/>
          </a:p>
          <a:p>
            <a:pPr lvl="1"/>
            <a:r>
              <a:rPr lang="en-US" altLang="ja-JP" dirty="0"/>
              <a:t>9.1 </a:t>
            </a:r>
            <a:r>
              <a:rPr lang="ja-JP" altLang="en-US" dirty="0"/>
              <a:t>クラスの定義</a:t>
            </a:r>
          </a:p>
          <a:p>
            <a:pPr lvl="1"/>
            <a:r>
              <a:rPr lang="en-US" altLang="ja-JP" dirty="0"/>
              <a:t>9.2 </a:t>
            </a:r>
            <a:r>
              <a:rPr lang="ja-JP" altLang="en-US" dirty="0"/>
              <a:t>クラスの利用</a:t>
            </a:r>
          </a:p>
          <a:p>
            <a:pPr lvl="1"/>
            <a:r>
              <a:rPr lang="en-US" altLang="ja-JP" dirty="0"/>
              <a:t>9.3 </a:t>
            </a:r>
            <a:r>
              <a:rPr lang="ja-JP" altLang="en-US" dirty="0"/>
              <a:t>クラスメソッド、スタティックメソッド</a:t>
            </a:r>
          </a:p>
          <a:p>
            <a:pPr lvl="1"/>
            <a:r>
              <a:rPr lang="en-US" altLang="ja-JP" dirty="0"/>
              <a:t>9.4 </a:t>
            </a:r>
            <a:r>
              <a:rPr lang="ja-JP" altLang="en-US" dirty="0"/>
              <a:t>継承</a:t>
            </a:r>
            <a:endParaRPr lang="en-US" altLang="ja-JP"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90</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115893435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9.1 </a:t>
            </a:r>
            <a:r>
              <a:rPr lang="ja-JP" altLang="en-US" dirty="0"/>
              <a:t>クラスの定義</a:t>
            </a:r>
            <a:endParaRPr kumimoji="1" lang="ja-JP" altLang="en-US" dirty="0"/>
          </a:p>
        </p:txBody>
      </p:sp>
      <p:sp>
        <p:nvSpPr>
          <p:cNvPr id="3" name="コンテンツ プレースホルダー 2"/>
          <p:cNvSpPr>
            <a:spLocks noGrp="1"/>
          </p:cNvSpPr>
          <p:nvPr>
            <p:ph idx="1"/>
          </p:nvPr>
        </p:nvSpPr>
        <p:spPr/>
        <p:txBody>
          <a:bodyPr/>
          <a:lstStyle/>
          <a:p>
            <a:r>
              <a:rPr lang="ja-JP" altLang="en-US" dirty="0"/>
              <a:t>クラスとは</a:t>
            </a:r>
            <a:endParaRPr lang="en-US" altLang="ja-JP" dirty="0"/>
          </a:p>
          <a:p>
            <a:pPr lvl="1"/>
            <a:r>
              <a:rPr lang="ja-JP" altLang="en-US" dirty="0"/>
              <a:t>何か「モノ」を作るための「設計図」や「型」の様なもの。</a:t>
            </a:r>
            <a:endParaRPr lang="en-US" altLang="ja-JP" dirty="0"/>
          </a:p>
          <a:p>
            <a:pPr lvl="1"/>
            <a:r>
              <a:rPr lang="ja-JP" altLang="en-US" dirty="0"/>
              <a:t>設計図であるクラスには、</a:t>
            </a:r>
            <a:r>
              <a:rPr lang="ja-JP" altLang="en-US" u="sng" dirty="0">
                <a:solidFill>
                  <a:srgbClr val="FF0000"/>
                </a:solidFill>
              </a:rPr>
              <a:t>属性</a:t>
            </a:r>
            <a:r>
              <a:rPr lang="en-US" altLang="ja-JP" u="sng" dirty="0">
                <a:solidFill>
                  <a:srgbClr val="FF0000"/>
                </a:solidFill>
              </a:rPr>
              <a:t>(</a:t>
            </a:r>
            <a:r>
              <a:rPr lang="ja-JP" altLang="en-US" u="sng" dirty="0">
                <a:solidFill>
                  <a:srgbClr val="FF0000"/>
                </a:solidFill>
              </a:rPr>
              <a:t>プロパティ</a:t>
            </a:r>
            <a:r>
              <a:rPr lang="en-US" altLang="ja-JP" u="sng" dirty="0">
                <a:solidFill>
                  <a:srgbClr val="FF0000"/>
                </a:solidFill>
              </a:rPr>
              <a:t>)</a:t>
            </a:r>
            <a:r>
              <a:rPr lang="ja-JP" altLang="en-US" dirty="0"/>
              <a:t>と</a:t>
            </a:r>
            <a:r>
              <a:rPr lang="ja-JP" altLang="en-US" u="sng" dirty="0">
                <a:solidFill>
                  <a:srgbClr val="FF0000"/>
                </a:solidFill>
              </a:rPr>
              <a:t>操作</a:t>
            </a:r>
            <a:r>
              <a:rPr lang="en-US" altLang="ja-JP" u="sng" dirty="0">
                <a:solidFill>
                  <a:srgbClr val="FF0000"/>
                </a:solidFill>
              </a:rPr>
              <a:t>(</a:t>
            </a:r>
            <a:r>
              <a:rPr lang="ja-JP" altLang="en-US" u="sng" dirty="0">
                <a:solidFill>
                  <a:srgbClr val="FF0000"/>
                </a:solidFill>
              </a:rPr>
              <a:t>メソッド</a:t>
            </a:r>
            <a:r>
              <a:rPr lang="en-US" altLang="ja-JP" u="sng" dirty="0">
                <a:solidFill>
                  <a:srgbClr val="FF0000"/>
                </a:solidFill>
              </a:rPr>
              <a:t>)</a:t>
            </a:r>
            <a:r>
              <a:rPr lang="ja-JP" altLang="en-US" dirty="0"/>
              <a:t>を定義する。</a:t>
            </a:r>
            <a:endParaRPr lang="en-US" altLang="ja-JP"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91</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424964201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9.1 </a:t>
            </a:r>
            <a:r>
              <a:rPr lang="ja-JP" altLang="en-US" dirty="0"/>
              <a:t>クラスの定義</a:t>
            </a:r>
          </a:p>
        </p:txBody>
      </p:sp>
      <p:sp>
        <p:nvSpPr>
          <p:cNvPr id="3" name="コンテンツ プレースホルダー 2"/>
          <p:cNvSpPr>
            <a:spLocks noGrp="1"/>
          </p:cNvSpPr>
          <p:nvPr>
            <p:ph idx="1"/>
          </p:nvPr>
        </p:nvSpPr>
        <p:spPr/>
        <p:txBody>
          <a:bodyPr/>
          <a:lstStyle/>
          <a:p>
            <a:r>
              <a:rPr kumimoji="1" lang="ja-JP" altLang="en-US" dirty="0"/>
              <a:t>クラス定義</a:t>
            </a:r>
            <a:endParaRPr kumimoji="1" lang="en-US" altLang="ja-JP" dirty="0"/>
          </a:p>
          <a:p>
            <a:pPr lvl="1"/>
            <a:r>
              <a:rPr lang="en-US" altLang="ja-JP" dirty="0"/>
              <a:t>class</a:t>
            </a:r>
            <a:r>
              <a:rPr lang="ja-JP" altLang="en-US" dirty="0"/>
              <a:t>キーワードの後にクラス名を指定する。</a:t>
            </a:r>
            <a:endParaRPr kumimoji="1" lang="en-US" altLang="ja-JP"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92</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
        <p:nvSpPr>
          <p:cNvPr id="6" name="テキスト ボックス 5"/>
          <p:cNvSpPr txBox="1"/>
          <p:nvPr/>
        </p:nvSpPr>
        <p:spPr>
          <a:xfrm>
            <a:off x="971600" y="2121427"/>
            <a:ext cx="7632848" cy="1870205"/>
          </a:xfrm>
          <a:prstGeom prst="rect">
            <a:avLst/>
          </a:prstGeom>
          <a:noFill/>
          <a:ln>
            <a:solidFill>
              <a:srgbClr val="000000"/>
            </a:solidFill>
          </a:ln>
        </p:spPr>
        <p:txBody>
          <a:bodyPr wrap="square" rtlCol="0">
            <a:noAutofit/>
          </a:bodyPr>
          <a:lstStyle/>
          <a:p>
            <a:pPr>
              <a:lnSpc>
                <a:spcPct val="150000"/>
              </a:lnSpc>
            </a:pPr>
            <a:r>
              <a:rPr lang="en-US" altLang="ja-JP" sz="2800" dirty="0">
                <a:latin typeface="Consolas"/>
                <a:cs typeface="Consolas"/>
              </a:rPr>
              <a:t>class </a:t>
            </a:r>
            <a:r>
              <a:rPr lang="ja-JP" altLang="en-US" sz="2800" dirty="0">
                <a:latin typeface="Consolas"/>
                <a:cs typeface="Consolas"/>
              </a:rPr>
              <a:t>クラス名</a:t>
            </a:r>
            <a:r>
              <a:rPr lang="en-US" altLang="ja-JP" sz="2800" dirty="0">
                <a:latin typeface="Consolas"/>
                <a:cs typeface="Consolas"/>
              </a:rPr>
              <a:t>:</a:t>
            </a:r>
          </a:p>
          <a:p>
            <a:pPr>
              <a:lnSpc>
                <a:spcPct val="150000"/>
              </a:lnSpc>
            </a:pPr>
            <a:r>
              <a:rPr lang="en-US" altLang="ja-JP" sz="2800" dirty="0">
                <a:latin typeface="Consolas"/>
                <a:cs typeface="Consolas"/>
              </a:rPr>
              <a:t>    </a:t>
            </a:r>
            <a:r>
              <a:rPr lang="ja-JP" altLang="en-US" sz="2800" dirty="0">
                <a:latin typeface="Consolas"/>
                <a:cs typeface="Consolas"/>
              </a:rPr>
              <a:t>コンストラクタやメソッドの定義</a:t>
            </a:r>
          </a:p>
        </p:txBody>
      </p:sp>
    </p:spTree>
    <p:extLst>
      <p:ext uri="{BB962C8B-B14F-4D97-AF65-F5344CB8AC3E}">
        <p14:creationId xmlns:p14="http://schemas.microsoft.com/office/powerpoint/2010/main" val="336563038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9.1 </a:t>
            </a:r>
            <a:r>
              <a:rPr lang="ja-JP" altLang="en-US" dirty="0"/>
              <a:t>クラスの定義</a:t>
            </a:r>
            <a:endParaRPr kumimoji="1" lang="ja-JP" altLang="en-US" dirty="0"/>
          </a:p>
        </p:txBody>
      </p:sp>
      <p:sp>
        <p:nvSpPr>
          <p:cNvPr id="3" name="コンテンツ プレースホルダー 2"/>
          <p:cNvSpPr>
            <a:spLocks noGrp="1"/>
          </p:cNvSpPr>
          <p:nvPr>
            <p:ph idx="1"/>
          </p:nvPr>
        </p:nvSpPr>
        <p:spPr/>
        <p:txBody>
          <a:bodyPr/>
          <a:lstStyle/>
          <a:p>
            <a:r>
              <a:rPr lang="ja-JP" altLang="en-US" dirty="0"/>
              <a:t>コンストラクタ</a:t>
            </a:r>
            <a:endParaRPr lang="en-US" altLang="ja-JP" dirty="0"/>
          </a:p>
          <a:p>
            <a:pPr lvl="1"/>
            <a:r>
              <a:rPr lang="ja-JP" altLang="en-US" dirty="0"/>
              <a:t>クラスに属性がある場合は、</a:t>
            </a:r>
            <a:r>
              <a:rPr lang="ja-JP" altLang="en-US" u="sng" dirty="0">
                <a:solidFill>
                  <a:srgbClr val="FF0000"/>
                </a:solidFill>
              </a:rPr>
              <a:t>コンストラクタ</a:t>
            </a:r>
            <a:r>
              <a:rPr lang="ja-JP" altLang="en-US" dirty="0"/>
              <a:t>と呼ばれるメソッドで属性の定義と初期化を行う。</a:t>
            </a:r>
            <a:endParaRPr lang="en-US" altLang="ja-JP" dirty="0"/>
          </a:p>
          <a:p>
            <a:pPr lvl="1"/>
            <a:r>
              <a:rPr lang="en-US" altLang="ja-JP" dirty="0"/>
              <a:t>self</a:t>
            </a:r>
            <a:r>
              <a:rPr lang="ja-JP" altLang="en-US" dirty="0"/>
              <a:t>以外の引数は省略可。複数指定も可。</a:t>
            </a:r>
            <a:endParaRPr lang="en-US" altLang="ja-JP" dirty="0"/>
          </a:p>
          <a:p>
            <a:pPr lvl="1"/>
            <a:r>
              <a:rPr kumimoji="1" lang="ja-JP" altLang="en-US" dirty="0"/>
              <a:t>属性は「</a:t>
            </a:r>
            <a:r>
              <a:rPr kumimoji="1" lang="en-US" altLang="ja-JP" dirty="0"/>
              <a:t>self.</a:t>
            </a:r>
            <a:r>
              <a:rPr kumimoji="1" lang="ja-JP" altLang="en-US" dirty="0"/>
              <a:t>属性名」の形式で定義を行う。</a:t>
            </a:r>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93</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
        <p:nvSpPr>
          <p:cNvPr id="6" name="テキスト ボックス 5"/>
          <p:cNvSpPr txBox="1"/>
          <p:nvPr/>
        </p:nvSpPr>
        <p:spPr>
          <a:xfrm>
            <a:off x="971600" y="3893934"/>
            <a:ext cx="7632848" cy="2288907"/>
          </a:xfrm>
          <a:prstGeom prst="rect">
            <a:avLst/>
          </a:prstGeom>
          <a:noFill/>
          <a:ln>
            <a:solidFill>
              <a:srgbClr val="000000"/>
            </a:solidFill>
          </a:ln>
        </p:spPr>
        <p:txBody>
          <a:bodyPr wrap="square" rtlCol="0">
            <a:noAutofit/>
          </a:bodyPr>
          <a:lstStyle/>
          <a:p>
            <a:pPr>
              <a:lnSpc>
                <a:spcPct val="150000"/>
              </a:lnSpc>
            </a:pPr>
            <a:r>
              <a:rPr lang="en-US" altLang="ja-JP" sz="2000" dirty="0">
                <a:latin typeface="Consolas"/>
                <a:cs typeface="Consolas"/>
              </a:rPr>
              <a:t>class </a:t>
            </a:r>
            <a:r>
              <a:rPr lang="ja-JP" altLang="en-US" sz="2000" dirty="0">
                <a:latin typeface="Consolas"/>
                <a:cs typeface="Consolas"/>
              </a:rPr>
              <a:t>クラス名</a:t>
            </a:r>
            <a:r>
              <a:rPr lang="en-US" altLang="ja-JP" sz="2000" dirty="0">
                <a:latin typeface="Consolas"/>
                <a:cs typeface="Consolas"/>
              </a:rPr>
              <a:t>:</a:t>
            </a:r>
          </a:p>
          <a:p>
            <a:pPr>
              <a:lnSpc>
                <a:spcPct val="150000"/>
              </a:lnSpc>
            </a:pPr>
            <a:r>
              <a:rPr lang="ja-JP" altLang="ja-JP" sz="2000" dirty="0">
                <a:latin typeface="Consolas"/>
                <a:cs typeface="Consolas"/>
              </a:rPr>
              <a:t> </a:t>
            </a:r>
            <a:r>
              <a:rPr lang="ja-JP" altLang="en-US" sz="2000" dirty="0">
                <a:latin typeface="Consolas"/>
                <a:cs typeface="Consolas"/>
              </a:rPr>
              <a:t>   </a:t>
            </a:r>
            <a:r>
              <a:rPr lang="en-US" altLang="ja-JP" sz="2000" dirty="0" err="1">
                <a:latin typeface="Consolas"/>
                <a:cs typeface="Consolas"/>
              </a:rPr>
              <a:t>def</a:t>
            </a:r>
            <a:r>
              <a:rPr lang="en-US" altLang="ja-JP" sz="2000" dirty="0">
                <a:latin typeface="Consolas"/>
                <a:cs typeface="Consolas"/>
              </a:rPr>
              <a:t> __</a:t>
            </a:r>
            <a:r>
              <a:rPr lang="en-US" altLang="ja-JP" sz="2000" dirty="0" err="1">
                <a:latin typeface="Consolas"/>
                <a:cs typeface="Consolas"/>
              </a:rPr>
              <a:t>init</a:t>
            </a:r>
            <a:r>
              <a:rPr lang="en-US" altLang="ja-JP" sz="2000" dirty="0">
                <a:latin typeface="Consolas"/>
                <a:cs typeface="Consolas"/>
              </a:rPr>
              <a:t>__(self,</a:t>
            </a:r>
            <a:r>
              <a:rPr lang="ja-JP" altLang="en-US" sz="2000" dirty="0">
                <a:latin typeface="Consolas"/>
                <a:cs typeface="Consolas"/>
              </a:rPr>
              <a:t>引数</a:t>
            </a:r>
            <a:r>
              <a:rPr lang="en-US" altLang="ja-JP" sz="2000" dirty="0">
                <a:latin typeface="Consolas"/>
                <a:cs typeface="Consolas"/>
              </a:rPr>
              <a:t>1,</a:t>
            </a:r>
            <a:r>
              <a:rPr lang="ja-JP" altLang="en-US" sz="2000" dirty="0">
                <a:latin typeface="Consolas"/>
                <a:cs typeface="Consolas"/>
              </a:rPr>
              <a:t>引数</a:t>
            </a:r>
            <a:r>
              <a:rPr lang="en-US" altLang="ja-JP" sz="2000" dirty="0">
                <a:latin typeface="Consolas"/>
                <a:cs typeface="Consolas"/>
              </a:rPr>
              <a:t>2,…):</a:t>
            </a:r>
          </a:p>
          <a:p>
            <a:pPr>
              <a:lnSpc>
                <a:spcPct val="150000"/>
              </a:lnSpc>
            </a:pPr>
            <a:r>
              <a:rPr lang="en-US" altLang="ja-JP" sz="2000" dirty="0">
                <a:latin typeface="Consolas"/>
                <a:cs typeface="Consolas"/>
              </a:rPr>
              <a:t>        self.</a:t>
            </a:r>
            <a:r>
              <a:rPr lang="ja-JP" altLang="en-US" sz="2000" dirty="0">
                <a:latin typeface="Consolas"/>
                <a:cs typeface="Consolas"/>
              </a:rPr>
              <a:t>属性名</a:t>
            </a:r>
            <a:r>
              <a:rPr lang="en-US" altLang="ja-JP" sz="2000" dirty="0">
                <a:latin typeface="Consolas"/>
                <a:cs typeface="Consolas"/>
              </a:rPr>
              <a:t>1 = </a:t>
            </a:r>
            <a:r>
              <a:rPr lang="ja-JP" altLang="en-US" sz="2000" dirty="0">
                <a:latin typeface="Consolas"/>
                <a:cs typeface="Consolas"/>
              </a:rPr>
              <a:t>引数</a:t>
            </a:r>
            <a:r>
              <a:rPr lang="en-US" altLang="ja-JP" sz="2000" dirty="0">
                <a:latin typeface="Consolas"/>
                <a:cs typeface="Consolas"/>
              </a:rPr>
              <a:t>1</a:t>
            </a:r>
          </a:p>
          <a:p>
            <a:pPr>
              <a:lnSpc>
                <a:spcPct val="150000"/>
              </a:lnSpc>
            </a:pPr>
            <a:r>
              <a:rPr lang="en-US" altLang="ja-JP" sz="2000" dirty="0">
                <a:latin typeface="Consolas"/>
                <a:cs typeface="Consolas"/>
              </a:rPr>
              <a:t>        self.</a:t>
            </a:r>
            <a:r>
              <a:rPr lang="ja-JP" altLang="en-US" sz="2000" dirty="0">
                <a:latin typeface="Consolas"/>
                <a:cs typeface="Consolas"/>
              </a:rPr>
              <a:t>属性名</a:t>
            </a:r>
            <a:r>
              <a:rPr lang="en-US" altLang="ja-JP" sz="2000" dirty="0">
                <a:latin typeface="Consolas"/>
                <a:cs typeface="Consolas"/>
              </a:rPr>
              <a:t>2 = </a:t>
            </a:r>
            <a:r>
              <a:rPr lang="ja-JP" altLang="en-US" sz="2000" dirty="0">
                <a:latin typeface="Consolas"/>
                <a:cs typeface="Consolas"/>
              </a:rPr>
              <a:t>引数</a:t>
            </a:r>
            <a:r>
              <a:rPr lang="en-US" altLang="ja-JP" sz="2000" dirty="0">
                <a:latin typeface="Consolas"/>
                <a:cs typeface="Consolas"/>
              </a:rPr>
              <a:t>2   </a:t>
            </a:r>
            <a:endParaRPr lang="ja-JP" altLang="en-US" sz="2000" dirty="0">
              <a:latin typeface="Consolas"/>
              <a:cs typeface="Consolas"/>
            </a:endParaRPr>
          </a:p>
        </p:txBody>
      </p:sp>
    </p:spTree>
    <p:extLst>
      <p:ext uri="{BB962C8B-B14F-4D97-AF65-F5344CB8AC3E}">
        <p14:creationId xmlns:p14="http://schemas.microsoft.com/office/powerpoint/2010/main" val="42153346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9.1 </a:t>
            </a:r>
            <a:r>
              <a:rPr lang="ja-JP" altLang="en-US" dirty="0"/>
              <a:t>クラスの定義</a:t>
            </a:r>
            <a:endParaRPr kumimoji="1" lang="ja-JP" altLang="en-US" dirty="0"/>
          </a:p>
        </p:txBody>
      </p:sp>
      <p:sp>
        <p:nvSpPr>
          <p:cNvPr id="3" name="コンテンツ プレースホルダー 2"/>
          <p:cNvSpPr>
            <a:spLocks noGrp="1"/>
          </p:cNvSpPr>
          <p:nvPr>
            <p:ph idx="1"/>
          </p:nvPr>
        </p:nvSpPr>
        <p:spPr/>
        <p:txBody>
          <a:bodyPr/>
          <a:lstStyle/>
          <a:p>
            <a:r>
              <a:rPr lang="ja-JP" altLang="en-US" dirty="0"/>
              <a:t>メソッドとは</a:t>
            </a:r>
            <a:endParaRPr lang="en-US" altLang="ja-JP" dirty="0"/>
          </a:p>
          <a:p>
            <a:pPr lvl="1"/>
            <a:r>
              <a:rPr lang="ja-JP" altLang="en-US" sz="2400" dirty="0"/>
              <a:t>クラスがどういう「動き」を持つのかを定義したもの。コンストラクタもメソッドのひとつ。</a:t>
            </a:r>
            <a:endParaRPr lang="en-US" altLang="ja-JP" sz="2400" dirty="0"/>
          </a:p>
          <a:p>
            <a:pPr lvl="1"/>
            <a:r>
              <a:rPr lang="en-US" altLang="ja-JP" sz="2400" dirty="0"/>
              <a:t>self</a:t>
            </a:r>
            <a:r>
              <a:rPr lang="ja-JP" altLang="en-US" sz="2400" dirty="0"/>
              <a:t>以外の引数は省略可能。複数指定することもできる。</a:t>
            </a:r>
            <a:endParaRPr lang="en-US" altLang="ja-JP" sz="2400" dirty="0"/>
          </a:p>
          <a:p>
            <a:pPr lvl="1"/>
            <a:r>
              <a:rPr lang="ja-JP" altLang="en-US" sz="2400" dirty="0"/>
              <a:t>戻り値も省略可能。</a:t>
            </a:r>
            <a:endParaRPr lang="en-US" altLang="ja-JP" sz="2400" dirty="0"/>
          </a:p>
          <a:p>
            <a:pPr lvl="1"/>
            <a:endParaRPr lang="en-US" altLang="ja-JP" dirty="0"/>
          </a:p>
          <a:p>
            <a:pPr lvl="1"/>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94</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
        <p:nvSpPr>
          <p:cNvPr id="6" name="テキスト ボックス 5"/>
          <p:cNvSpPr txBox="1"/>
          <p:nvPr/>
        </p:nvSpPr>
        <p:spPr>
          <a:xfrm>
            <a:off x="971600" y="3684049"/>
            <a:ext cx="7632848" cy="2107469"/>
          </a:xfrm>
          <a:prstGeom prst="rect">
            <a:avLst/>
          </a:prstGeom>
          <a:noFill/>
          <a:ln>
            <a:solidFill>
              <a:srgbClr val="000000"/>
            </a:solidFill>
          </a:ln>
        </p:spPr>
        <p:txBody>
          <a:bodyPr wrap="square" rtlCol="0">
            <a:noAutofit/>
          </a:bodyPr>
          <a:lstStyle/>
          <a:p>
            <a:pPr>
              <a:lnSpc>
                <a:spcPct val="150000"/>
              </a:lnSpc>
            </a:pPr>
            <a:r>
              <a:rPr lang="en-US" altLang="ja-JP" sz="2000" dirty="0">
                <a:latin typeface="Consolas"/>
                <a:cs typeface="Consolas"/>
              </a:rPr>
              <a:t>class </a:t>
            </a:r>
            <a:r>
              <a:rPr lang="ja-JP" altLang="en-US" sz="2000" dirty="0">
                <a:latin typeface="Consolas"/>
                <a:cs typeface="Consolas"/>
              </a:rPr>
              <a:t>クラス名</a:t>
            </a:r>
            <a:r>
              <a:rPr lang="en-US" altLang="ja-JP" sz="2000" dirty="0">
                <a:latin typeface="Consolas"/>
                <a:cs typeface="Consolas"/>
              </a:rPr>
              <a:t>:</a:t>
            </a:r>
          </a:p>
          <a:p>
            <a:pPr>
              <a:lnSpc>
                <a:spcPct val="150000"/>
              </a:lnSpc>
            </a:pPr>
            <a:r>
              <a:rPr lang="en-US" altLang="ja-JP" sz="2000" dirty="0">
                <a:latin typeface="Consolas"/>
                <a:cs typeface="Consolas"/>
              </a:rPr>
              <a:t>    </a:t>
            </a:r>
            <a:r>
              <a:rPr lang="en-US" altLang="ja-JP" sz="2000" dirty="0" err="1">
                <a:latin typeface="Consolas"/>
                <a:cs typeface="Consolas"/>
              </a:rPr>
              <a:t>def</a:t>
            </a:r>
            <a:r>
              <a:rPr lang="en-US" altLang="ja-JP" sz="2000" dirty="0">
                <a:latin typeface="Consolas"/>
                <a:cs typeface="Consolas"/>
              </a:rPr>
              <a:t> </a:t>
            </a:r>
            <a:r>
              <a:rPr lang="ja-JP" altLang="en-US" sz="2000" dirty="0">
                <a:latin typeface="Consolas"/>
                <a:cs typeface="Consolas"/>
              </a:rPr>
              <a:t>メソッド名</a:t>
            </a:r>
            <a:r>
              <a:rPr lang="en-US" altLang="ja-JP" sz="2000" dirty="0">
                <a:latin typeface="Consolas"/>
                <a:cs typeface="Consolas"/>
              </a:rPr>
              <a:t>(self,</a:t>
            </a:r>
            <a:r>
              <a:rPr lang="ja-JP" altLang="en-US" sz="2000" dirty="0">
                <a:latin typeface="Consolas"/>
                <a:cs typeface="Consolas"/>
              </a:rPr>
              <a:t>引数</a:t>
            </a:r>
            <a:r>
              <a:rPr lang="en-US" altLang="ja-JP" sz="2000" dirty="0">
                <a:latin typeface="Consolas"/>
                <a:cs typeface="Consolas"/>
              </a:rPr>
              <a:t>1,</a:t>
            </a:r>
            <a:r>
              <a:rPr lang="ja-JP" altLang="en-US" sz="2000" dirty="0">
                <a:latin typeface="Consolas"/>
                <a:cs typeface="Consolas"/>
              </a:rPr>
              <a:t>引数</a:t>
            </a:r>
            <a:r>
              <a:rPr lang="en-US" altLang="ja-JP" sz="2000" dirty="0">
                <a:latin typeface="Consolas"/>
                <a:cs typeface="Consolas"/>
              </a:rPr>
              <a:t>2,…):</a:t>
            </a:r>
          </a:p>
          <a:p>
            <a:pPr>
              <a:lnSpc>
                <a:spcPct val="150000"/>
              </a:lnSpc>
            </a:pPr>
            <a:r>
              <a:rPr lang="en-US" altLang="ja-JP" sz="2000" dirty="0">
                <a:latin typeface="Consolas"/>
                <a:cs typeface="Consolas"/>
              </a:rPr>
              <a:t>        </a:t>
            </a:r>
            <a:r>
              <a:rPr lang="ja-JP" altLang="en-US" sz="2000" dirty="0">
                <a:latin typeface="Consolas"/>
                <a:cs typeface="Consolas"/>
              </a:rPr>
              <a:t>処理</a:t>
            </a:r>
            <a:endParaRPr lang="en-US" altLang="ja-JP" sz="2000" dirty="0">
              <a:latin typeface="Consolas"/>
              <a:cs typeface="Consolas"/>
            </a:endParaRPr>
          </a:p>
          <a:p>
            <a:pPr>
              <a:lnSpc>
                <a:spcPct val="150000"/>
              </a:lnSpc>
            </a:pPr>
            <a:r>
              <a:rPr lang="en-US" altLang="ja-JP" sz="2000" dirty="0">
                <a:latin typeface="Consolas"/>
                <a:cs typeface="Consolas"/>
              </a:rPr>
              <a:t>        return </a:t>
            </a:r>
            <a:r>
              <a:rPr lang="ja-JP" altLang="en-US" sz="2000" dirty="0">
                <a:latin typeface="Consolas"/>
                <a:cs typeface="Consolas"/>
              </a:rPr>
              <a:t>戻り値</a:t>
            </a:r>
            <a:r>
              <a:rPr lang="en-US" altLang="ja-JP" sz="2000" dirty="0">
                <a:latin typeface="Consolas"/>
                <a:cs typeface="Consolas"/>
              </a:rPr>
              <a:t>   </a:t>
            </a:r>
          </a:p>
          <a:p>
            <a:pPr>
              <a:lnSpc>
                <a:spcPct val="150000"/>
              </a:lnSpc>
            </a:pPr>
            <a:r>
              <a:rPr lang="ja-JP" altLang="ja-JP" sz="2000" dirty="0">
                <a:latin typeface="Consolas"/>
                <a:cs typeface="Consolas"/>
              </a:rPr>
              <a:t>　</a:t>
            </a:r>
            <a:r>
              <a:rPr lang="ja-JP" altLang="en-US" sz="2000" dirty="0">
                <a:latin typeface="Consolas"/>
                <a:cs typeface="Consolas"/>
              </a:rPr>
              <a:t>　　　　　</a:t>
            </a:r>
          </a:p>
        </p:txBody>
      </p:sp>
    </p:spTree>
    <p:extLst>
      <p:ext uri="{BB962C8B-B14F-4D97-AF65-F5344CB8AC3E}">
        <p14:creationId xmlns:p14="http://schemas.microsoft.com/office/powerpoint/2010/main" val="425636525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9.2 </a:t>
            </a:r>
            <a:r>
              <a:rPr lang="ja-JP" altLang="en-US" dirty="0"/>
              <a:t>クラスの利用</a:t>
            </a:r>
            <a:endParaRPr kumimoji="1" lang="ja-JP" altLang="en-US" dirty="0"/>
          </a:p>
        </p:txBody>
      </p:sp>
      <p:sp>
        <p:nvSpPr>
          <p:cNvPr id="3" name="コンテンツ プレースホルダー 2"/>
          <p:cNvSpPr>
            <a:spLocks noGrp="1"/>
          </p:cNvSpPr>
          <p:nvPr>
            <p:ph idx="1"/>
          </p:nvPr>
        </p:nvSpPr>
        <p:spPr/>
        <p:txBody>
          <a:bodyPr/>
          <a:lstStyle/>
          <a:p>
            <a:r>
              <a:rPr lang="ja-JP" altLang="en-US" dirty="0"/>
              <a:t>インスタンスの作成</a:t>
            </a:r>
            <a:endParaRPr lang="en-US" altLang="ja-JP" dirty="0"/>
          </a:p>
          <a:p>
            <a:pPr lvl="1"/>
            <a:r>
              <a:rPr lang="ja-JP" altLang="en-US" sz="2400" dirty="0"/>
              <a:t>作成したクラスを元にして、実際に作った</a:t>
            </a:r>
            <a:endParaRPr lang="en-US" altLang="ja-JP" sz="2400" dirty="0"/>
          </a:p>
          <a:p>
            <a:pPr marL="457200" lvl="1" indent="0">
              <a:buNone/>
            </a:pPr>
            <a:r>
              <a:rPr lang="ja-JP" altLang="en-US" sz="2400" dirty="0"/>
              <a:t>「モノ」を</a:t>
            </a:r>
            <a:r>
              <a:rPr lang="ja-JP" altLang="en-US" sz="2400" u="sng" dirty="0">
                <a:solidFill>
                  <a:srgbClr val="FF0000"/>
                </a:solidFill>
              </a:rPr>
              <a:t>インスタンス</a:t>
            </a:r>
            <a:r>
              <a:rPr lang="ja-JP" altLang="en-US" sz="2400" dirty="0"/>
              <a:t>という。</a:t>
            </a:r>
            <a:endParaRPr kumimoji="1" lang="en-US" altLang="ja-JP" sz="2400" dirty="0"/>
          </a:p>
          <a:p>
            <a:pPr lvl="1"/>
            <a:endParaRPr lang="en-US" altLang="ja-JP" dirty="0"/>
          </a:p>
          <a:p>
            <a:pPr lvl="1"/>
            <a:endParaRPr lang="en-US" altLang="ja-JP" dirty="0"/>
          </a:p>
          <a:p>
            <a:pPr lvl="1"/>
            <a:r>
              <a:rPr lang="ja-JP" altLang="en-US" sz="2400" dirty="0"/>
              <a:t>インスタンスを作成することで、クラスで定義した属性やメソッドを利用することができる。</a:t>
            </a:r>
            <a:endParaRPr lang="en-US" altLang="ja-JP" sz="2400" dirty="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95</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
        <p:nvSpPr>
          <p:cNvPr id="6" name="テキスト ボックス 5"/>
          <p:cNvSpPr txBox="1"/>
          <p:nvPr/>
        </p:nvSpPr>
        <p:spPr>
          <a:xfrm>
            <a:off x="956267" y="2414520"/>
            <a:ext cx="7632848" cy="767620"/>
          </a:xfrm>
          <a:prstGeom prst="rect">
            <a:avLst/>
          </a:prstGeom>
          <a:noFill/>
          <a:ln>
            <a:solidFill>
              <a:srgbClr val="000000"/>
            </a:solidFill>
          </a:ln>
        </p:spPr>
        <p:txBody>
          <a:bodyPr wrap="square" rtlCol="0">
            <a:noAutofit/>
          </a:bodyPr>
          <a:lstStyle/>
          <a:p>
            <a:pPr>
              <a:lnSpc>
                <a:spcPct val="150000"/>
              </a:lnSpc>
            </a:pPr>
            <a:r>
              <a:rPr lang="ja-JP" altLang="en-US" sz="2400" dirty="0">
                <a:latin typeface="Consolas"/>
                <a:cs typeface="Consolas"/>
              </a:rPr>
              <a:t>変数名</a:t>
            </a:r>
            <a:r>
              <a:rPr lang="en-US" altLang="ja-JP" sz="2400" dirty="0">
                <a:latin typeface="Consolas"/>
                <a:cs typeface="Consolas"/>
              </a:rPr>
              <a:t> = </a:t>
            </a:r>
            <a:r>
              <a:rPr lang="ja-JP" altLang="en-US" sz="2400" dirty="0">
                <a:latin typeface="Consolas"/>
                <a:cs typeface="Consolas"/>
              </a:rPr>
              <a:t>クラス名</a:t>
            </a:r>
            <a:r>
              <a:rPr lang="en-US" altLang="ja-JP" sz="2400" dirty="0">
                <a:latin typeface="Consolas"/>
                <a:cs typeface="Consolas"/>
              </a:rPr>
              <a:t>(</a:t>
            </a:r>
            <a:r>
              <a:rPr lang="ja-JP" altLang="en-US" sz="2400" dirty="0">
                <a:latin typeface="Consolas"/>
                <a:cs typeface="Consolas"/>
              </a:rPr>
              <a:t>引数</a:t>
            </a:r>
            <a:r>
              <a:rPr lang="en-US" altLang="ja-JP" sz="2400" dirty="0">
                <a:latin typeface="Consolas"/>
                <a:cs typeface="Consolas"/>
              </a:rPr>
              <a:t>1</a:t>
            </a:r>
            <a:r>
              <a:rPr lang="ja-JP" altLang="en-US" sz="2400" dirty="0">
                <a:latin typeface="Consolas"/>
                <a:cs typeface="Consolas"/>
              </a:rPr>
              <a:t>に渡す値</a:t>
            </a:r>
            <a:r>
              <a:rPr lang="en-US" altLang="ja-JP" sz="2400" dirty="0">
                <a:latin typeface="Consolas"/>
                <a:cs typeface="Consolas"/>
              </a:rPr>
              <a:t>,</a:t>
            </a:r>
            <a:r>
              <a:rPr lang="ja-JP" altLang="en-US" sz="2400" dirty="0">
                <a:latin typeface="Consolas"/>
                <a:cs typeface="Consolas"/>
              </a:rPr>
              <a:t>引数</a:t>
            </a:r>
            <a:r>
              <a:rPr lang="en-US" altLang="ja-JP" sz="2400" dirty="0">
                <a:latin typeface="Consolas"/>
                <a:cs typeface="Consolas"/>
              </a:rPr>
              <a:t>2</a:t>
            </a:r>
            <a:r>
              <a:rPr lang="ja-JP" altLang="en-US" sz="2400" dirty="0">
                <a:latin typeface="Consolas"/>
                <a:cs typeface="Consolas"/>
              </a:rPr>
              <a:t>に渡す値</a:t>
            </a:r>
            <a:r>
              <a:rPr lang="en-US" altLang="ja-JP" sz="2400" dirty="0">
                <a:latin typeface="Consolas"/>
                <a:cs typeface="Consolas"/>
              </a:rPr>
              <a:t>,…)</a:t>
            </a:r>
          </a:p>
        </p:txBody>
      </p:sp>
      <p:sp>
        <p:nvSpPr>
          <p:cNvPr id="7" name="テキスト ボックス 6"/>
          <p:cNvSpPr txBox="1"/>
          <p:nvPr/>
        </p:nvSpPr>
        <p:spPr>
          <a:xfrm>
            <a:off x="956267" y="4130077"/>
            <a:ext cx="7632848" cy="1480538"/>
          </a:xfrm>
          <a:prstGeom prst="rect">
            <a:avLst/>
          </a:prstGeom>
          <a:noFill/>
          <a:ln>
            <a:solidFill>
              <a:srgbClr val="000000"/>
            </a:solidFill>
          </a:ln>
        </p:spPr>
        <p:txBody>
          <a:bodyPr wrap="square" rtlCol="0">
            <a:noAutofit/>
          </a:bodyPr>
          <a:lstStyle/>
          <a:p>
            <a:pPr>
              <a:lnSpc>
                <a:spcPct val="150000"/>
              </a:lnSpc>
            </a:pPr>
            <a:r>
              <a:rPr lang="ja-JP" altLang="en-US" sz="2400" dirty="0">
                <a:latin typeface="Consolas"/>
                <a:cs typeface="Consolas"/>
              </a:rPr>
              <a:t>変数名</a:t>
            </a:r>
            <a:r>
              <a:rPr lang="ja-JP" altLang="ja-JP" sz="2400" dirty="0">
                <a:latin typeface="Consolas"/>
                <a:cs typeface="Consolas"/>
              </a:rPr>
              <a:t>.</a:t>
            </a:r>
            <a:r>
              <a:rPr lang="ja-JP" altLang="en-US" sz="2400" dirty="0">
                <a:latin typeface="Consolas"/>
                <a:cs typeface="Consolas"/>
              </a:rPr>
              <a:t>属性名</a:t>
            </a:r>
            <a:endParaRPr lang="en-US" altLang="ja-JP" sz="2400" dirty="0">
              <a:latin typeface="Consolas"/>
              <a:cs typeface="Consolas"/>
            </a:endParaRPr>
          </a:p>
          <a:p>
            <a:pPr>
              <a:lnSpc>
                <a:spcPct val="150000"/>
              </a:lnSpc>
            </a:pPr>
            <a:r>
              <a:rPr lang="ja-JP" altLang="en-US" sz="2400" dirty="0">
                <a:latin typeface="Consolas"/>
                <a:cs typeface="Consolas"/>
              </a:rPr>
              <a:t>変数名</a:t>
            </a:r>
            <a:r>
              <a:rPr lang="ja-JP" altLang="ja-JP" sz="2400" dirty="0">
                <a:latin typeface="Consolas"/>
                <a:cs typeface="Consolas"/>
              </a:rPr>
              <a:t>.</a:t>
            </a:r>
            <a:r>
              <a:rPr lang="ja-JP" altLang="en-US" sz="2400" dirty="0">
                <a:latin typeface="Consolas"/>
                <a:cs typeface="Consolas"/>
              </a:rPr>
              <a:t>メソッド名</a:t>
            </a:r>
            <a:r>
              <a:rPr lang="en-US" altLang="ja-JP" sz="2400" dirty="0">
                <a:latin typeface="Consolas"/>
                <a:cs typeface="Consolas"/>
              </a:rPr>
              <a:t>(</a:t>
            </a:r>
            <a:r>
              <a:rPr lang="ja-JP" altLang="en-US" sz="2400" dirty="0">
                <a:latin typeface="Consolas"/>
                <a:cs typeface="Consolas"/>
              </a:rPr>
              <a:t>引数</a:t>
            </a:r>
            <a:r>
              <a:rPr lang="en-US" altLang="ja-JP" sz="2400" dirty="0">
                <a:latin typeface="Consolas"/>
                <a:cs typeface="Consolas"/>
              </a:rPr>
              <a:t>1</a:t>
            </a:r>
            <a:r>
              <a:rPr lang="ja-JP" altLang="en-US" sz="2400" dirty="0">
                <a:latin typeface="Consolas"/>
                <a:cs typeface="Consolas"/>
              </a:rPr>
              <a:t>に渡す値</a:t>
            </a:r>
            <a:r>
              <a:rPr lang="en-US" altLang="ja-JP" sz="2400" dirty="0">
                <a:latin typeface="Consolas"/>
                <a:cs typeface="Consolas"/>
              </a:rPr>
              <a:t>,</a:t>
            </a:r>
            <a:r>
              <a:rPr lang="ja-JP" altLang="en-US" sz="2400" dirty="0">
                <a:latin typeface="Consolas"/>
                <a:cs typeface="Consolas"/>
              </a:rPr>
              <a:t>引数</a:t>
            </a:r>
            <a:r>
              <a:rPr lang="en-US" altLang="ja-JP" sz="2400" dirty="0">
                <a:latin typeface="Consolas"/>
                <a:cs typeface="Consolas"/>
              </a:rPr>
              <a:t>2</a:t>
            </a:r>
            <a:r>
              <a:rPr lang="ja-JP" altLang="en-US" sz="2400" dirty="0">
                <a:latin typeface="Consolas"/>
                <a:cs typeface="Consolas"/>
              </a:rPr>
              <a:t>に渡す値</a:t>
            </a:r>
            <a:r>
              <a:rPr lang="en-US" altLang="ja-JP" sz="2400" dirty="0">
                <a:latin typeface="Consolas"/>
                <a:cs typeface="Consolas"/>
              </a:rPr>
              <a:t>,…)</a:t>
            </a:r>
          </a:p>
        </p:txBody>
      </p:sp>
    </p:spTree>
    <p:extLst>
      <p:ext uri="{BB962C8B-B14F-4D97-AF65-F5344CB8AC3E}">
        <p14:creationId xmlns:p14="http://schemas.microsoft.com/office/powerpoint/2010/main" val="355813662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9.3 </a:t>
            </a:r>
            <a:r>
              <a:rPr lang="ja-JP" altLang="en-US" dirty="0"/>
              <a:t>クラスメソッド、スタティックメソッド</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クラスメソッド</a:t>
            </a:r>
            <a:endParaRPr kumimoji="1" lang="en-US" altLang="ja-JP" dirty="0"/>
          </a:p>
          <a:p>
            <a:pPr lvl="1"/>
            <a:r>
              <a:rPr kumimoji="1" lang="ja-JP" altLang="en-US" dirty="0"/>
              <a:t>メソッドに「</a:t>
            </a:r>
            <a:r>
              <a:rPr lang="en-US" altLang="ja-JP" dirty="0">
                <a:latin typeface="Consolas"/>
                <a:cs typeface="Consolas"/>
              </a:rPr>
              <a:t>@</a:t>
            </a:r>
            <a:r>
              <a:rPr lang="en-US" altLang="ja-JP" dirty="0" err="1">
                <a:latin typeface="Consolas"/>
                <a:cs typeface="Consolas"/>
              </a:rPr>
              <a:t>classmethod</a:t>
            </a:r>
            <a:r>
              <a:rPr lang="ja-JP" altLang="en-US" dirty="0"/>
              <a:t>」を付与することで、クラスメソッドとなる。</a:t>
            </a:r>
            <a:endParaRPr lang="en-US" altLang="ja-JP" dirty="0"/>
          </a:p>
          <a:p>
            <a:pPr lvl="1"/>
            <a:endParaRPr lang="en-US" altLang="ja-JP" dirty="0">
              <a:latin typeface="Consolas"/>
              <a:cs typeface="Consolas"/>
            </a:endParaRPr>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96</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
        <p:nvSpPr>
          <p:cNvPr id="6" name="テキスト ボックス 5"/>
          <p:cNvSpPr txBox="1"/>
          <p:nvPr/>
        </p:nvSpPr>
        <p:spPr>
          <a:xfrm>
            <a:off x="760898" y="2693654"/>
            <a:ext cx="7632848" cy="2595956"/>
          </a:xfrm>
          <a:prstGeom prst="rect">
            <a:avLst/>
          </a:prstGeom>
          <a:noFill/>
          <a:ln>
            <a:solidFill>
              <a:srgbClr val="000000"/>
            </a:solidFill>
          </a:ln>
        </p:spPr>
        <p:txBody>
          <a:bodyPr wrap="square" rtlCol="0">
            <a:noAutofit/>
          </a:bodyPr>
          <a:lstStyle/>
          <a:p>
            <a:pPr>
              <a:lnSpc>
                <a:spcPct val="150000"/>
              </a:lnSpc>
            </a:pPr>
            <a:r>
              <a:rPr lang="en-US" altLang="ja-JP" sz="2400" dirty="0">
                <a:latin typeface="Consolas"/>
                <a:cs typeface="Consolas"/>
              </a:rPr>
              <a:t>class </a:t>
            </a:r>
            <a:r>
              <a:rPr lang="ja-JP" altLang="en-US" sz="2400" dirty="0">
                <a:latin typeface="Consolas"/>
                <a:cs typeface="Consolas"/>
              </a:rPr>
              <a:t>クラス名</a:t>
            </a:r>
            <a:r>
              <a:rPr lang="en-US" altLang="ja-JP" sz="2400" dirty="0">
                <a:latin typeface="Consolas"/>
                <a:cs typeface="Consolas"/>
              </a:rPr>
              <a:t>:</a:t>
            </a:r>
          </a:p>
          <a:p>
            <a:pPr>
              <a:lnSpc>
                <a:spcPct val="150000"/>
              </a:lnSpc>
            </a:pPr>
            <a:r>
              <a:rPr lang="en-US" altLang="ja-JP" sz="2400" dirty="0">
                <a:latin typeface="Consolas"/>
                <a:cs typeface="Consolas"/>
              </a:rPr>
              <a:t>    @</a:t>
            </a:r>
            <a:r>
              <a:rPr lang="en-US" altLang="ja-JP" sz="2400" dirty="0" err="1">
                <a:latin typeface="Consolas"/>
                <a:cs typeface="Consolas"/>
              </a:rPr>
              <a:t>classmethod</a:t>
            </a:r>
            <a:endParaRPr lang="en-US" altLang="ja-JP" sz="2400" dirty="0">
              <a:latin typeface="Consolas"/>
              <a:cs typeface="Consolas"/>
            </a:endParaRPr>
          </a:p>
          <a:p>
            <a:pPr>
              <a:lnSpc>
                <a:spcPct val="150000"/>
              </a:lnSpc>
            </a:pPr>
            <a:r>
              <a:rPr lang="en-US" altLang="ja-JP" sz="2400" dirty="0">
                <a:latin typeface="Consolas"/>
                <a:cs typeface="Consolas"/>
              </a:rPr>
              <a:t>    </a:t>
            </a:r>
            <a:r>
              <a:rPr lang="en-US" altLang="ja-JP" sz="2400" dirty="0" err="1">
                <a:latin typeface="Consolas"/>
                <a:cs typeface="Consolas"/>
              </a:rPr>
              <a:t>def</a:t>
            </a:r>
            <a:r>
              <a:rPr lang="en-US" altLang="ja-JP" sz="2400" dirty="0">
                <a:latin typeface="Consolas"/>
                <a:cs typeface="Consolas"/>
              </a:rPr>
              <a:t> </a:t>
            </a:r>
            <a:r>
              <a:rPr lang="ja-JP" altLang="en-US" sz="2400" dirty="0">
                <a:latin typeface="Consolas"/>
                <a:cs typeface="Consolas"/>
              </a:rPr>
              <a:t>メソッド名</a:t>
            </a:r>
            <a:r>
              <a:rPr lang="en-US" altLang="ja-JP" sz="2400" dirty="0">
                <a:latin typeface="Consolas"/>
                <a:cs typeface="Consolas"/>
              </a:rPr>
              <a:t>(</a:t>
            </a:r>
            <a:r>
              <a:rPr lang="en-US" altLang="ja-JP" sz="2400" dirty="0" err="1">
                <a:latin typeface="Consolas"/>
                <a:cs typeface="Consolas"/>
              </a:rPr>
              <a:t>cls</a:t>
            </a:r>
            <a:r>
              <a:rPr lang="en-US" altLang="ja-JP" sz="2400" dirty="0">
                <a:latin typeface="Consolas"/>
                <a:cs typeface="Consolas"/>
              </a:rPr>
              <a:t>,</a:t>
            </a:r>
            <a:r>
              <a:rPr lang="ja-JP" altLang="en-US" sz="2400" dirty="0">
                <a:latin typeface="Consolas"/>
                <a:cs typeface="Consolas"/>
              </a:rPr>
              <a:t>引数</a:t>
            </a:r>
            <a:r>
              <a:rPr lang="en-US" altLang="ja-JP" sz="2400" dirty="0">
                <a:latin typeface="Consolas"/>
                <a:cs typeface="Consolas"/>
              </a:rPr>
              <a:t>1,</a:t>
            </a:r>
            <a:r>
              <a:rPr lang="ja-JP" altLang="en-US" sz="2400" dirty="0">
                <a:latin typeface="Consolas"/>
                <a:cs typeface="Consolas"/>
              </a:rPr>
              <a:t>引数</a:t>
            </a:r>
            <a:r>
              <a:rPr lang="en-US" altLang="ja-JP" sz="2400" dirty="0">
                <a:latin typeface="Consolas"/>
                <a:cs typeface="Consolas"/>
              </a:rPr>
              <a:t>2,…)</a:t>
            </a:r>
          </a:p>
          <a:p>
            <a:pPr>
              <a:lnSpc>
                <a:spcPct val="150000"/>
              </a:lnSpc>
            </a:pPr>
            <a:r>
              <a:rPr lang="en-US" altLang="ja-JP" sz="2400" dirty="0">
                <a:latin typeface="Consolas"/>
                <a:cs typeface="Consolas"/>
              </a:rPr>
              <a:t>        </a:t>
            </a:r>
            <a:r>
              <a:rPr lang="ja-JP" altLang="en-US" sz="2400" dirty="0">
                <a:latin typeface="Consolas"/>
                <a:cs typeface="Consolas"/>
              </a:rPr>
              <a:t>処理</a:t>
            </a:r>
            <a:endParaRPr lang="en-US" altLang="ja-JP" sz="2400" dirty="0">
              <a:latin typeface="Consolas"/>
              <a:cs typeface="Consolas"/>
            </a:endParaRPr>
          </a:p>
        </p:txBody>
      </p:sp>
    </p:spTree>
    <p:extLst>
      <p:ext uri="{BB962C8B-B14F-4D97-AF65-F5344CB8AC3E}">
        <p14:creationId xmlns:p14="http://schemas.microsoft.com/office/powerpoint/2010/main" val="78647565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9.3 </a:t>
            </a:r>
            <a:r>
              <a:rPr lang="ja-JP" altLang="en-US" dirty="0"/>
              <a:t>クラスメソッド、スタティックメソッド</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クラスメソッドの呼び出し</a:t>
            </a:r>
            <a:endParaRPr kumimoji="1" lang="en-US" altLang="ja-JP" dirty="0"/>
          </a:p>
          <a:p>
            <a:pPr lvl="1"/>
            <a:r>
              <a:rPr kumimoji="1" lang="ja-JP" altLang="en-US" dirty="0"/>
              <a:t>インスタンスを使用せずに、クラス名を指定するだけで呼び出すことができる。</a:t>
            </a:r>
            <a:endParaRPr kumimoji="1" lang="en-US" altLang="ja-JP" dirty="0"/>
          </a:p>
          <a:p>
            <a:pPr marL="457200" lvl="1"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97</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
        <p:nvSpPr>
          <p:cNvPr id="7" name="テキスト ボックス 6"/>
          <p:cNvSpPr txBox="1"/>
          <p:nvPr/>
        </p:nvSpPr>
        <p:spPr>
          <a:xfrm>
            <a:off x="760898" y="2693654"/>
            <a:ext cx="7632848" cy="1409632"/>
          </a:xfrm>
          <a:prstGeom prst="rect">
            <a:avLst/>
          </a:prstGeom>
          <a:noFill/>
          <a:ln>
            <a:solidFill>
              <a:srgbClr val="000000"/>
            </a:solidFill>
          </a:ln>
        </p:spPr>
        <p:txBody>
          <a:bodyPr wrap="square" rtlCol="0">
            <a:noAutofit/>
          </a:bodyPr>
          <a:lstStyle/>
          <a:p>
            <a:pPr>
              <a:lnSpc>
                <a:spcPct val="150000"/>
              </a:lnSpc>
            </a:pPr>
            <a:r>
              <a:rPr lang="ja-JP" altLang="en-US" sz="2400" dirty="0">
                <a:latin typeface="Consolas"/>
                <a:cs typeface="Consolas"/>
              </a:rPr>
              <a:t>クラス名</a:t>
            </a:r>
            <a:r>
              <a:rPr lang="en-US" altLang="ja-JP" sz="2400" dirty="0">
                <a:latin typeface="Consolas"/>
                <a:cs typeface="Consolas"/>
              </a:rPr>
              <a:t>.</a:t>
            </a:r>
            <a:r>
              <a:rPr lang="ja-JP" altLang="en-US" sz="2400" dirty="0">
                <a:latin typeface="Consolas"/>
                <a:cs typeface="Consolas"/>
              </a:rPr>
              <a:t>クラスメソッド名</a:t>
            </a:r>
            <a:r>
              <a:rPr lang="en-US" altLang="ja-JP" sz="2400" dirty="0">
                <a:latin typeface="Consolas"/>
                <a:cs typeface="Consolas"/>
              </a:rPr>
              <a:t>(</a:t>
            </a:r>
            <a:r>
              <a:rPr lang="ja-JP" altLang="en-US" sz="2400" dirty="0">
                <a:latin typeface="Consolas"/>
                <a:cs typeface="Consolas"/>
              </a:rPr>
              <a:t>引数</a:t>
            </a:r>
            <a:r>
              <a:rPr lang="en-US" altLang="ja-JP" sz="2400" dirty="0">
                <a:latin typeface="Consolas"/>
                <a:cs typeface="Consolas"/>
              </a:rPr>
              <a:t>1</a:t>
            </a:r>
            <a:r>
              <a:rPr lang="ja-JP" altLang="en-US" sz="2400" dirty="0">
                <a:latin typeface="Consolas"/>
                <a:cs typeface="Consolas"/>
              </a:rPr>
              <a:t>に渡す値</a:t>
            </a:r>
            <a:r>
              <a:rPr lang="en-US" altLang="ja-JP" sz="2400" dirty="0">
                <a:latin typeface="Consolas"/>
                <a:cs typeface="Consolas"/>
              </a:rPr>
              <a:t>,</a:t>
            </a:r>
            <a:r>
              <a:rPr lang="ja-JP" altLang="en-US" sz="2400" dirty="0">
                <a:latin typeface="Consolas"/>
                <a:cs typeface="Consolas"/>
              </a:rPr>
              <a:t>引数</a:t>
            </a:r>
            <a:r>
              <a:rPr lang="en-US" altLang="ja-JP" sz="2400" dirty="0">
                <a:latin typeface="Consolas"/>
                <a:cs typeface="Consolas"/>
              </a:rPr>
              <a:t>2</a:t>
            </a:r>
            <a:r>
              <a:rPr lang="ja-JP" altLang="en-US" sz="2400" dirty="0">
                <a:latin typeface="Consolas"/>
                <a:cs typeface="Consolas"/>
              </a:rPr>
              <a:t>に渡す値</a:t>
            </a:r>
            <a:r>
              <a:rPr lang="en-US" altLang="ja-JP" sz="2400" dirty="0">
                <a:latin typeface="Consolas"/>
                <a:cs typeface="Consolas"/>
              </a:rPr>
              <a:t>,…)</a:t>
            </a:r>
          </a:p>
        </p:txBody>
      </p:sp>
    </p:spTree>
    <p:extLst>
      <p:ext uri="{BB962C8B-B14F-4D97-AF65-F5344CB8AC3E}">
        <p14:creationId xmlns:p14="http://schemas.microsoft.com/office/powerpoint/2010/main" val="351341262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9.3 </a:t>
            </a:r>
            <a:r>
              <a:rPr lang="ja-JP" altLang="en-US" dirty="0"/>
              <a:t>クラスメソッド、スタティックメソッド</a:t>
            </a:r>
            <a:endParaRPr kumimoji="1" lang="ja-JP" altLang="en-US" dirty="0"/>
          </a:p>
        </p:txBody>
      </p:sp>
      <p:sp>
        <p:nvSpPr>
          <p:cNvPr id="3" name="コンテンツ プレースホルダー 2"/>
          <p:cNvSpPr>
            <a:spLocks noGrp="1"/>
          </p:cNvSpPr>
          <p:nvPr>
            <p:ph idx="1"/>
          </p:nvPr>
        </p:nvSpPr>
        <p:spPr/>
        <p:txBody>
          <a:bodyPr/>
          <a:lstStyle/>
          <a:p>
            <a:r>
              <a:rPr lang="ja-JP" altLang="en-US" dirty="0"/>
              <a:t>スタティックメソッド</a:t>
            </a:r>
            <a:endParaRPr lang="en-US" altLang="ja-JP" dirty="0"/>
          </a:p>
          <a:p>
            <a:pPr lvl="1"/>
            <a:r>
              <a:rPr kumimoji="1" lang="ja-JP" altLang="en-US" dirty="0"/>
              <a:t>メソッドに、「</a:t>
            </a:r>
            <a:r>
              <a:rPr lang="en-US" altLang="ja-JP" dirty="0"/>
              <a:t>@</a:t>
            </a:r>
            <a:r>
              <a:rPr lang="en-US" altLang="ja-JP" dirty="0" err="1"/>
              <a:t>staticmethod</a:t>
            </a:r>
            <a:r>
              <a:rPr kumimoji="1" lang="ja-JP" altLang="en-US" dirty="0"/>
              <a:t>」</a:t>
            </a:r>
            <a:r>
              <a:rPr lang="ja-JP" altLang="en-US" dirty="0"/>
              <a:t>を付与することで、スタティックメソッドとなる。</a:t>
            </a:r>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98</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
        <p:nvSpPr>
          <p:cNvPr id="6" name="テキスト ボックス 5"/>
          <p:cNvSpPr txBox="1"/>
          <p:nvPr/>
        </p:nvSpPr>
        <p:spPr>
          <a:xfrm>
            <a:off x="760898" y="2693654"/>
            <a:ext cx="7632848" cy="2595956"/>
          </a:xfrm>
          <a:prstGeom prst="rect">
            <a:avLst/>
          </a:prstGeom>
          <a:noFill/>
          <a:ln>
            <a:solidFill>
              <a:srgbClr val="000000"/>
            </a:solidFill>
          </a:ln>
        </p:spPr>
        <p:txBody>
          <a:bodyPr wrap="square" rtlCol="0">
            <a:noAutofit/>
          </a:bodyPr>
          <a:lstStyle/>
          <a:p>
            <a:pPr>
              <a:lnSpc>
                <a:spcPct val="150000"/>
              </a:lnSpc>
            </a:pPr>
            <a:r>
              <a:rPr lang="en-US" altLang="ja-JP" sz="2400" dirty="0">
                <a:latin typeface="Consolas"/>
                <a:cs typeface="Consolas"/>
              </a:rPr>
              <a:t>class </a:t>
            </a:r>
            <a:r>
              <a:rPr lang="ja-JP" altLang="en-US" sz="2400" dirty="0">
                <a:latin typeface="Consolas"/>
                <a:cs typeface="Consolas"/>
              </a:rPr>
              <a:t>クラス名</a:t>
            </a:r>
            <a:r>
              <a:rPr lang="en-US" altLang="ja-JP" sz="2400" dirty="0">
                <a:latin typeface="Consolas"/>
                <a:cs typeface="Consolas"/>
              </a:rPr>
              <a:t>:</a:t>
            </a:r>
          </a:p>
          <a:p>
            <a:pPr>
              <a:lnSpc>
                <a:spcPct val="150000"/>
              </a:lnSpc>
            </a:pPr>
            <a:r>
              <a:rPr lang="en-US" altLang="ja-JP" sz="2400" dirty="0">
                <a:latin typeface="Consolas"/>
                <a:cs typeface="Consolas"/>
              </a:rPr>
              <a:t>    @</a:t>
            </a:r>
            <a:r>
              <a:rPr lang="en-US" altLang="ja-JP" sz="2400" dirty="0" err="1">
                <a:latin typeface="Consolas"/>
                <a:cs typeface="Consolas"/>
              </a:rPr>
              <a:t>staticmethod</a:t>
            </a:r>
            <a:endParaRPr lang="en-US" altLang="ja-JP" sz="2400" dirty="0">
              <a:latin typeface="Consolas"/>
              <a:cs typeface="Consolas"/>
            </a:endParaRPr>
          </a:p>
          <a:p>
            <a:pPr>
              <a:lnSpc>
                <a:spcPct val="150000"/>
              </a:lnSpc>
            </a:pPr>
            <a:r>
              <a:rPr lang="en-US" altLang="ja-JP" sz="2400" dirty="0">
                <a:latin typeface="Consolas"/>
                <a:cs typeface="Consolas"/>
              </a:rPr>
              <a:t>    </a:t>
            </a:r>
            <a:r>
              <a:rPr lang="en-US" altLang="ja-JP" sz="2400" dirty="0" err="1">
                <a:latin typeface="Consolas"/>
                <a:cs typeface="Consolas"/>
              </a:rPr>
              <a:t>def</a:t>
            </a:r>
            <a:r>
              <a:rPr lang="en-US" altLang="ja-JP" sz="2400" dirty="0">
                <a:latin typeface="Consolas"/>
                <a:cs typeface="Consolas"/>
              </a:rPr>
              <a:t> </a:t>
            </a:r>
            <a:r>
              <a:rPr lang="ja-JP" altLang="en-US" sz="2400" dirty="0">
                <a:latin typeface="Consolas"/>
                <a:cs typeface="Consolas"/>
              </a:rPr>
              <a:t>メソッド名</a:t>
            </a:r>
            <a:r>
              <a:rPr lang="en-US" altLang="ja-JP" sz="2400" dirty="0">
                <a:latin typeface="Consolas"/>
                <a:cs typeface="Consolas"/>
              </a:rPr>
              <a:t>(</a:t>
            </a:r>
            <a:r>
              <a:rPr lang="ja-JP" altLang="en-US" sz="2400" dirty="0">
                <a:latin typeface="Consolas"/>
                <a:cs typeface="Consolas"/>
              </a:rPr>
              <a:t>引数</a:t>
            </a:r>
            <a:r>
              <a:rPr lang="en-US" altLang="ja-JP" sz="2400" dirty="0">
                <a:latin typeface="Consolas"/>
                <a:cs typeface="Consolas"/>
              </a:rPr>
              <a:t>1,</a:t>
            </a:r>
            <a:r>
              <a:rPr lang="ja-JP" altLang="en-US" sz="2400" dirty="0">
                <a:latin typeface="Consolas"/>
                <a:cs typeface="Consolas"/>
              </a:rPr>
              <a:t>引数</a:t>
            </a:r>
            <a:r>
              <a:rPr lang="en-US" altLang="ja-JP" sz="2400" dirty="0">
                <a:latin typeface="Consolas"/>
                <a:cs typeface="Consolas"/>
              </a:rPr>
              <a:t>2,…)</a:t>
            </a:r>
          </a:p>
          <a:p>
            <a:pPr>
              <a:lnSpc>
                <a:spcPct val="150000"/>
              </a:lnSpc>
            </a:pPr>
            <a:r>
              <a:rPr lang="en-US" altLang="ja-JP" sz="2400" dirty="0">
                <a:latin typeface="Consolas"/>
                <a:cs typeface="Consolas"/>
              </a:rPr>
              <a:t>        </a:t>
            </a:r>
            <a:r>
              <a:rPr lang="ja-JP" altLang="en-US" sz="2400" dirty="0">
                <a:latin typeface="Consolas"/>
                <a:cs typeface="Consolas"/>
              </a:rPr>
              <a:t>処理</a:t>
            </a:r>
            <a:endParaRPr lang="en-US" altLang="ja-JP" sz="2400" dirty="0">
              <a:latin typeface="Consolas"/>
              <a:cs typeface="Consolas"/>
            </a:endParaRPr>
          </a:p>
        </p:txBody>
      </p:sp>
    </p:spTree>
    <p:extLst>
      <p:ext uri="{BB962C8B-B14F-4D97-AF65-F5344CB8AC3E}">
        <p14:creationId xmlns:p14="http://schemas.microsoft.com/office/powerpoint/2010/main" val="996722307"/>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30186</TotalTime>
  <Words>10525</Words>
  <Application>Microsoft Macintosh PowerPoint</Application>
  <PresentationFormat>画面に合わせる (4:3)</PresentationFormat>
  <Paragraphs>1575</Paragraphs>
  <Slides>139</Slides>
  <Notes>63</Notes>
  <HiddenSlides>16</HiddenSlides>
  <MMClips>0</MMClips>
  <ScaleCrop>false</ScaleCrop>
  <HeadingPairs>
    <vt:vector size="8" baseType="variant">
      <vt:variant>
        <vt:lpstr>使用されているフォント</vt:lpstr>
      </vt:variant>
      <vt:variant>
        <vt:i4>8</vt:i4>
      </vt:variant>
      <vt:variant>
        <vt:lpstr>テーマ</vt:lpstr>
      </vt:variant>
      <vt:variant>
        <vt:i4>1</vt:i4>
      </vt:variant>
      <vt:variant>
        <vt:lpstr>埋め込まれた OLE サーバー</vt:lpstr>
      </vt:variant>
      <vt:variant>
        <vt:i4>1</vt:i4>
      </vt:variant>
      <vt:variant>
        <vt:lpstr>スライド タイトル</vt:lpstr>
      </vt:variant>
      <vt:variant>
        <vt:i4>139</vt:i4>
      </vt:variant>
    </vt:vector>
  </HeadingPairs>
  <TitlesOfParts>
    <vt:vector size="149" baseType="lpstr">
      <vt:lpstr>HG丸ｺﾞｼｯｸM-PRO</vt:lpstr>
      <vt:lpstr>Meiryo UI</vt:lpstr>
      <vt:lpstr>ＭＳ Ｐゴシック</vt:lpstr>
      <vt:lpstr>宋体</vt:lpstr>
      <vt:lpstr>Arial</vt:lpstr>
      <vt:lpstr>Calibri</vt:lpstr>
      <vt:lpstr>Consolas</vt:lpstr>
      <vt:lpstr>Wingdings</vt:lpstr>
      <vt:lpstr>ホワイト</vt:lpstr>
      <vt:lpstr>数式</vt:lpstr>
      <vt:lpstr>Python入門概要</vt:lpstr>
      <vt:lpstr>はじめに</vt:lpstr>
      <vt:lpstr>目次</vt:lpstr>
      <vt:lpstr>1. Pythonの特徴</vt:lpstr>
      <vt:lpstr>1.1 Pythonの誕生</vt:lpstr>
      <vt:lpstr>1.2 Pythonの特徴</vt:lpstr>
      <vt:lpstr>1.2 Pythonの特徴</vt:lpstr>
      <vt:lpstr>1.2 Pythonの特徴</vt:lpstr>
      <vt:lpstr>1.2 Pythonの特徴</vt:lpstr>
      <vt:lpstr>1.2 Pythonの特徴</vt:lpstr>
      <vt:lpstr>1.3 Pythonのバージョン</vt:lpstr>
      <vt:lpstr>1.4 Pythonの開発環境構築</vt:lpstr>
      <vt:lpstr>1.4 Pythonの開発環境構築</vt:lpstr>
      <vt:lpstr>1.5 Python開発ツール</vt:lpstr>
      <vt:lpstr>1.6 Pythonの設計思想</vt:lpstr>
      <vt:lpstr>1.6 Pythonの設計思想</vt:lpstr>
      <vt:lpstr>2. Pythonの基本</vt:lpstr>
      <vt:lpstr>２.1 Python開発環境</vt:lpstr>
      <vt:lpstr>２.1 Python開発環境</vt:lpstr>
      <vt:lpstr>２.1 Python開発環境</vt:lpstr>
      <vt:lpstr>２.1 Python開発環境</vt:lpstr>
      <vt:lpstr>２.1 Python開発環境</vt:lpstr>
      <vt:lpstr>２.1 Python開発環境</vt:lpstr>
      <vt:lpstr>２.1 Python開発環境</vt:lpstr>
      <vt:lpstr>２.1 Python開発環境</vt:lpstr>
      <vt:lpstr>２.1 Python開発環境</vt:lpstr>
      <vt:lpstr>２.1 Python開発環境</vt:lpstr>
      <vt:lpstr>２.1 Python開発環境</vt:lpstr>
      <vt:lpstr>２.1 Python開発環境</vt:lpstr>
      <vt:lpstr>２.1 Python開発環境</vt:lpstr>
      <vt:lpstr>2.２ まずは動かしてみる</vt:lpstr>
      <vt:lpstr>2.２ まずは動かしてみる</vt:lpstr>
      <vt:lpstr>2.２ まずは動かしてみる</vt:lpstr>
      <vt:lpstr>2.２ まずは動かしてみる</vt:lpstr>
      <vt:lpstr>2.２ まずは動かしてみる</vt:lpstr>
      <vt:lpstr>3. Pythonの基本文法</vt:lpstr>
      <vt:lpstr>3.1 コメント</vt:lpstr>
      <vt:lpstr>3.2 インデント</vt:lpstr>
      <vt:lpstr>3.3 変数</vt:lpstr>
      <vt:lpstr>3.4 データ型</vt:lpstr>
      <vt:lpstr>3.5 リテラル</vt:lpstr>
      <vt:lpstr>3.6 文字列</vt:lpstr>
      <vt:lpstr>4. 制御文</vt:lpstr>
      <vt:lpstr>4.1 比較演算子、論理演算子</vt:lpstr>
      <vt:lpstr>4.1 比較演算子、論理演算子</vt:lpstr>
      <vt:lpstr>4.2 if文</vt:lpstr>
      <vt:lpstr>4.2 if文</vt:lpstr>
      <vt:lpstr>4.2 if文</vt:lpstr>
      <vt:lpstr>4.2 if文</vt:lpstr>
      <vt:lpstr>4.2 if文</vt:lpstr>
      <vt:lpstr>4.2 if文</vt:lpstr>
      <vt:lpstr>4.3 pass文</vt:lpstr>
      <vt:lpstr>4.4 while文</vt:lpstr>
      <vt:lpstr>4.5 for文</vt:lpstr>
      <vt:lpstr>4.6 breakとcontinue</vt:lpstr>
      <vt:lpstr>4.7 演習問題(別紙)</vt:lpstr>
      <vt:lpstr>5. 複数データの扱い</vt:lpstr>
      <vt:lpstr>5.1 リストの基本操作 宣言、追加、挿入、削除</vt:lpstr>
      <vt:lpstr>5.1 リストの基本操作 宣言、追加、挿入、削除</vt:lpstr>
      <vt:lpstr>5.1 リストの基本操作 宣言、追加、挿入、削除</vt:lpstr>
      <vt:lpstr>5.1 リストの基本操作 宣言、追加、挿入、削除</vt:lpstr>
      <vt:lpstr>5.2 リストの繰り返し</vt:lpstr>
      <vt:lpstr>5.3 リスト内包表記</vt:lpstr>
      <vt:lpstr>5.4 リストのソート</vt:lpstr>
      <vt:lpstr>5.5 リストのインデックス</vt:lpstr>
      <vt:lpstr>5.6 タプルの基本操作</vt:lpstr>
      <vt:lpstr>5.7 辞書</vt:lpstr>
      <vt:lpstr>5.8 辞書の基本操作</vt:lpstr>
      <vt:lpstr>5.8 辞書の基本操作</vt:lpstr>
      <vt:lpstr>5.8 辞書の基本操作</vt:lpstr>
      <vt:lpstr>5.9 辞書の繰り返し</vt:lpstr>
      <vt:lpstr>5.10 セットの基本操作</vt:lpstr>
      <vt:lpstr>5.10 セットの基本操作</vt:lpstr>
      <vt:lpstr>5.11 演習問題 （別紙）</vt:lpstr>
      <vt:lpstr>6. 関数</vt:lpstr>
      <vt:lpstr>6.1 関数の作成</vt:lpstr>
      <vt:lpstr>6.1 関数の作成</vt:lpstr>
      <vt:lpstr>6.2 可変長引数</vt:lpstr>
      <vt:lpstr>6.3 デコレータ</vt:lpstr>
      <vt:lpstr>6.4 演習問題 （別紙）</vt:lpstr>
      <vt:lpstr>7. モジュール</vt:lpstr>
      <vt:lpstr>7.1 モジュールの作成</vt:lpstr>
      <vt:lpstr>7.2 モジュールの利用</vt:lpstr>
      <vt:lpstr>8. ファイル入出力</vt:lpstr>
      <vt:lpstr>8.1 ファイルの読み込み</vt:lpstr>
      <vt:lpstr>8.2 ファイルの書き込み</vt:lpstr>
      <vt:lpstr>8.3 CSVファイルの読み書き</vt:lpstr>
      <vt:lpstr>8.3 CSVファイルの読み書き</vt:lpstr>
      <vt:lpstr>8.3 CSVファイルの読み書き</vt:lpstr>
      <vt:lpstr>8.4 例外処理</vt:lpstr>
      <vt:lpstr>9. クラス</vt:lpstr>
      <vt:lpstr>9.1 クラスの定義</vt:lpstr>
      <vt:lpstr>9.1 クラスの定義</vt:lpstr>
      <vt:lpstr>9.1 クラスの定義</vt:lpstr>
      <vt:lpstr>9.1 クラスの定義</vt:lpstr>
      <vt:lpstr>9.2 クラスの利用</vt:lpstr>
      <vt:lpstr>9.3 クラスメソッド、スタティックメソッド</vt:lpstr>
      <vt:lpstr>9.3 クラスメソッド、スタティックメソッド</vt:lpstr>
      <vt:lpstr>9.3 クラスメソッド、スタティックメソッド</vt:lpstr>
      <vt:lpstr>9.3 クラスメソッド、スタティックメソッド</vt:lpstr>
      <vt:lpstr>9.3 クラスメソッド、スタティックメソッド</vt:lpstr>
      <vt:lpstr>9.4 継承</vt:lpstr>
      <vt:lpstr>9.4 継承</vt:lpstr>
      <vt:lpstr>9.4 継承</vt:lpstr>
      <vt:lpstr>9.4 継承</vt:lpstr>
      <vt:lpstr>9.4 継承</vt:lpstr>
      <vt:lpstr>9.4 継承</vt:lpstr>
      <vt:lpstr>9.4 継承</vt:lpstr>
      <vt:lpstr>付録. データ分析概要</vt:lpstr>
      <vt:lpstr>1. Numpy</vt:lpstr>
      <vt:lpstr>２. テスト結果を集計する</vt:lpstr>
      <vt:lpstr>２. テスト結果を集計する</vt:lpstr>
      <vt:lpstr>２. テスト結果を集計する</vt:lpstr>
      <vt:lpstr>２. テスト結果を集計する</vt:lpstr>
      <vt:lpstr>２. テスト結果をシュミレートする</vt:lpstr>
      <vt:lpstr>３. ネットワーク機能</vt:lpstr>
      <vt:lpstr>３. ネットワーク機能</vt:lpstr>
      <vt:lpstr>４. ネットワークとデータ分析</vt:lpstr>
      <vt:lpstr>４. ネットワークとデータ分析</vt:lpstr>
      <vt:lpstr>４. ネットワークとデータ分析</vt:lpstr>
      <vt:lpstr>４. ネットワークとデータ分析</vt:lpstr>
      <vt:lpstr>４. ネットワークとデータ分析</vt:lpstr>
      <vt:lpstr>４. ネットワークとデータ分析</vt:lpstr>
      <vt:lpstr>４. ネットワークとデータ分析</vt:lpstr>
      <vt:lpstr>４. ネットワークとデータ分析</vt:lpstr>
      <vt:lpstr>４. ネットワークとデータ分析</vt:lpstr>
      <vt:lpstr>４. ネットワークとデータ分析</vt:lpstr>
      <vt:lpstr>4. 統計計算</vt:lpstr>
      <vt:lpstr>4. 統計計算</vt:lpstr>
      <vt:lpstr>4. 統計計算</vt:lpstr>
      <vt:lpstr>4. 統計計算</vt:lpstr>
      <vt:lpstr>4 統計計算</vt:lpstr>
      <vt:lpstr>4. 統計計算</vt:lpstr>
      <vt:lpstr>4 統計計算</vt:lpstr>
      <vt:lpstr>6. 金融データ</vt:lpstr>
      <vt:lpstr>6. 金融データ</vt:lpstr>
      <vt:lpstr>6. 金融データ</vt:lpstr>
      <vt:lpstr>6. 金融データ</vt:lpstr>
      <vt:lpstr>Python入門概要終了</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会社案内</dc:title>
  <dc:creator>金森 渉</dc:creator>
  <cp:lastModifiedBy>金森渉</cp:lastModifiedBy>
  <cp:revision>369</cp:revision>
  <cp:lastPrinted>2019-12-13T02:52:08Z</cp:lastPrinted>
  <dcterms:created xsi:type="dcterms:W3CDTF">2017-08-27T01:33:02Z</dcterms:created>
  <dcterms:modified xsi:type="dcterms:W3CDTF">2020-03-31T06:45:03Z</dcterms:modified>
</cp:coreProperties>
</file>