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100" r:id="rId1"/>
  </p:sldMasterIdLst>
  <p:notesMasterIdLst>
    <p:notesMasterId r:id="rId14"/>
  </p:notesMasterIdLst>
  <p:handoutMasterIdLst>
    <p:handoutMasterId r:id="rId15"/>
  </p:handoutMasterIdLst>
  <p:sldIdLst>
    <p:sldId id="288" r:id="rId2"/>
    <p:sldId id="257" r:id="rId3"/>
    <p:sldId id="398" r:id="rId4"/>
    <p:sldId id="39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57">
          <p15:clr>
            <a:srgbClr val="A4A3A4"/>
          </p15:clr>
        </p15:guide>
        <p15:guide id="2" pos="5597">
          <p15:clr>
            <a:srgbClr val="A4A3A4"/>
          </p15:clr>
        </p15:guide>
        <p15:guide id="3" orient="horz" pos="2661">
          <p15:clr>
            <a:srgbClr val="A4A3A4"/>
          </p15:clr>
        </p15:guide>
        <p15:guide id="4" orient="horz" pos="2066">
          <p15:clr>
            <a:srgbClr val="A4A3A4"/>
          </p15:clr>
        </p15:guide>
        <p15:guide id="5" orient="horz" pos="26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548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淡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6879" autoAdjust="0"/>
    <p:restoredTop sz="82940" autoAdjust="0"/>
  </p:normalViewPr>
  <p:slideViewPr>
    <p:cSldViewPr snapToGrid="0" snapToObjects="1" showGuides="1">
      <p:cViewPr varScale="1">
        <p:scale>
          <a:sx n="90" d="100"/>
          <a:sy n="90" d="100"/>
        </p:scale>
        <p:origin x="2688" y="184"/>
      </p:cViewPr>
      <p:guideLst>
        <p:guide orient="horz" pos="2057"/>
        <p:guide pos="5597"/>
        <p:guide orient="horz" pos="2661"/>
        <p:guide orient="horz" pos="2066"/>
        <p:guide orient="horz" pos="2668"/>
      </p:guideLst>
    </p:cSldViewPr>
  </p:slideViewPr>
  <p:outlineViewPr>
    <p:cViewPr>
      <p:scale>
        <a:sx n="33" d="100"/>
        <a:sy n="33" d="100"/>
      </p:scale>
      <p:origin x="0" y="471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102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5" Type="http://schemas.openxmlformats.org/officeDocument/2006/relationships/slide" Target="slides/slide6.xml"/><Relationship Id="rId10" Type="http://schemas.openxmlformats.org/officeDocument/2006/relationships/slide" Target="slides/slide11.xml"/><Relationship Id="rId4" Type="http://schemas.openxmlformats.org/officeDocument/2006/relationships/slide" Target="slides/slide5.xml"/><Relationship Id="rId9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4F262-CD1B-A14C-A0C9-20A7E3EEEC12}" type="datetimeFigureOut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A8322-77CA-CB45-94B3-29354C04C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6640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B00F-5331-A542-9655-40C046BB945D}" type="datetimeFigureOut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67F1E-8880-E948-A925-76E5A178A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6313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9699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>
              <a:latin typeface="Arial" panose="020B0604020202020204" pitchFamily="34" charset="0"/>
            </a:endParaRPr>
          </a:p>
        </p:txBody>
      </p:sp>
      <p:sp>
        <p:nvSpPr>
          <p:cNvPr id="29700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685817" indent="-263776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055103" indent="-211021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477145" indent="-211021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899186" indent="-211021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321227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743269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165310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587351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F99D6514-8B8B-462E-A5AD-5CF7FB08341B}" type="slidenum">
              <a:rPr lang="en-US" altLang="ja-JP" sz="120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</a:t>
            </a:fld>
            <a:endParaRPr lang="en-US" altLang="ja-JP" sz="1200" dirty="0">
              <a:ea typeface="ＭＳ Ｐゴシック" panose="020B0600070205080204" pitchFamily="50" charset="-128"/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657685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9699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>
              <a:latin typeface="Arial" panose="020B0604020202020204" pitchFamily="34" charset="0"/>
            </a:endParaRPr>
          </a:p>
        </p:txBody>
      </p:sp>
      <p:sp>
        <p:nvSpPr>
          <p:cNvPr id="29700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685817" indent="-263776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055103" indent="-211021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477145" indent="-211021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899186" indent="-211021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321227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743269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165310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587351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F99D6514-8B8B-462E-A5AD-5CF7FB08341B}" type="slidenum">
              <a:rPr lang="en-US" altLang="ja-JP" sz="120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10</a:t>
            </a:fld>
            <a:endParaRPr lang="en-US" altLang="ja-JP" sz="1200" dirty="0">
              <a:ea typeface="ＭＳ Ｐゴシック" panose="020B0600070205080204" pitchFamily="50" charset="-128"/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65768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9699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>
              <a:latin typeface="Arial" panose="020B0604020202020204" pitchFamily="34" charset="0"/>
            </a:endParaRPr>
          </a:p>
        </p:txBody>
      </p:sp>
      <p:sp>
        <p:nvSpPr>
          <p:cNvPr id="29700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685817" indent="-263776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055103" indent="-211021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477145" indent="-211021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899186" indent="-211021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321227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743269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165310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587351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F99D6514-8B8B-462E-A5AD-5CF7FB08341B}" type="slidenum">
              <a:rPr lang="en-US" altLang="ja-JP" sz="120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11</a:t>
            </a:fld>
            <a:endParaRPr lang="en-US" altLang="ja-JP" sz="1200" dirty="0">
              <a:ea typeface="ＭＳ Ｐゴシック" panose="020B0600070205080204" pitchFamily="50" charset="-128"/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65768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9699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>
              <a:latin typeface="Arial" panose="020B0604020202020204" pitchFamily="34" charset="0"/>
            </a:endParaRPr>
          </a:p>
        </p:txBody>
      </p:sp>
      <p:sp>
        <p:nvSpPr>
          <p:cNvPr id="29700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685817" indent="-263776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055103" indent="-211021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477145" indent="-211021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899186" indent="-211021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321227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743269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165310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587351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F99D6514-8B8B-462E-A5AD-5CF7FB08341B}" type="slidenum">
              <a:rPr lang="en-US" altLang="ja-JP" sz="120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</a:t>
            </a:fld>
            <a:endParaRPr lang="en-US" altLang="ja-JP" sz="1200" dirty="0">
              <a:ea typeface="ＭＳ Ｐゴシック" panose="020B0600070205080204" pitchFamily="50" charset="-128"/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56182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9699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>
              <a:latin typeface="Arial" panose="020B0604020202020204" pitchFamily="34" charset="0"/>
            </a:endParaRPr>
          </a:p>
        </p:txBody>
      </p:sp>
      <p:sp>
        <p:nvSpPr>
          <p:cNvPr id="29700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685817" indent="-263776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055103" indent="-211021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477145" indent="-211021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899186" indent="-211021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321227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743269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165310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587351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F99D6514-8B8B-462E-A5AD-5CF7FB08341B}" type="slidenum">
              <a:rPr lang="en-US" altLang="ja-JP" sz="120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3</a:t>
            </a:fld>
            <a:endParaRPr lang="en-US" altLang="ja-JP" sz="1200" dirty="0">
              <a:ea typeface="ＭＳ Ｐゴシック" panose="020B0600070205080204" pitchFamily="50" charset="-128"/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34457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9699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>
              <a:latin typeface="Arial" panose="020B0604020202020204" pitchFamily="34" charset="0"/>
            </a:endParaRPr>
          </a:p>
        </p:txBody>
      </p:sp>
      <p:sp>
        <p:nvSpPr>
          <p:cNvPr id="29700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685817" indent="-263776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055103" indent="-211021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477145" indent="-211021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899186" indent="-211021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321227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743269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165310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587351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F99D6514-8B8B-462E-A5AD-5CF7FB08341B}" type="slidenum">
              <a:rPr lang="en-US" altLang="ja-JP" sz="120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4</a:t>
            </a:fld>
            <a:endParaRPr lang="en-US" altLang="ja-JP" sz="1200" dirty="0">
              <a:ea typeface="ＭＳ Ｐゴシック" panose="020B0600070205080204" pitchFamily="50" charset="-128"/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65768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9699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>
              <a:latin typeface="Arial" panose="020B0604020202020204" pitchFamily="34" charset="0"/>
            </a:endParaRPr>
          </a:p>
        </p:txBody>
      </p:sp>
      <p:sp>
        <p:nvSpPr>
          <p:cNvPr id="29700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685817" indent="-263776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055103" indent="-211021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477145" indent="-211021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899186" indent="-211021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321227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743269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165310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587351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F99D6514-8B8B-462E-A5AD-5CF7FB08341B}" type="slidenum">
              <a:rPr lang="en-US" altLang="ja-JP" sz="120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5</a:t>
            </a:fld>
            <a:endParaRPr lang="en-US" altLang="ja-JP" sz="1200" dirty="0">
              <a:ea typeface="ＭＳ Ｐゴシック" panose="020B0600070205080204" pitchFamily="50" charset="-128"/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65768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9699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>
              <a:latin typeface="Arial" panose="020B0604020202020204" pitchFamily="34" charset="0"/>
            </a:endParaRPr>
          </a:p>
        </p:txBody>
      </p:sp>
      <p:sp>
        <p:nvSpPr>
          <p:cNvPr id="29700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685817" indent="-263776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055103" indent="-211021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477145" indent="-211021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899186" indent="-211021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321227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743269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165310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587351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F99D6514-8B8B-462E-A5AD-5CF7FB08341B}" type="slidenum">
              <a:rPr lang="en-US" altLang="ja-JP" sz="120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6</a:t>
            </a:fld>
            <a:endParaRPr lang="en-US" altLang="ja-JP" sz="1200" dirty="0">
              <a:ea typeface="ＭＳ Ｐゴシック" panose="020B0600070205080204" pitchFamily="50" charset="-128"/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65768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9699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>
              <a:latin typeface="Arial" panose="020B0604020202020204" pitchFamily="34" charset="0"/>
            </a:endParaRPr>
          </a:p>
        </p:txBody>
      </p:sp>
      <p:sp>
        <p:nvSpPr>
          <p:cNvPr id="29700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685817" indent="-263776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055103" indent="-211021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477145" indent="-211021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899186" indent="-211021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321227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743269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165310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587351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F99D6514-8B8B-462E-A5AD-5CF7FB08341B}" type="slidenum">
              <a:rPr lang="en-US" altLang="ja-JP" sz="120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7</a:t>
            </a:fld>
            <a:endParaRPr lang="en-US" altLang="ja-JP" sz="1200" dirty="0">
              <a:ea typeface="ＭＳ Ｐゴシック" panose="020B0600070205080204" pitchFamily="50" charset="-128"/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65768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9699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>
              <a:latin typeface="Arial" panose="020B0604020202020204" pitchFamily="34" charset="0"/>
            </a:endParaRPr>
          </a:p>
        </p:txBody>
      </p:sp>
      <p:sp>
        <p:nvSpPr>
          <p:cNvPr id="29700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685817" indent="-263776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055103" indent="-211021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477145" indent="-211021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899186" indent="-211021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321227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743269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165310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587351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F99D6514-8B8B-462E-A5AD-5CF7FB08341B}" type="slidenum">
              <a:rPr lang="en-US" altLang="ja-JP" sz="120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8</a:t>
            </a:fld>
            <a:endParaRPr lang="en-US" altLang="ja-JP" sz="1200" dirty="0">
              <a:ea typeface="ＭＳ Ｐゴシック" panose="020B0600070205080204" pitchFamily="50" charset="-128"/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65768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9699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>
              <a:latin typeface="Arial" panose="020B0604020202020204" pitchFamily="34" charset="0"/>
            </a:endParaRPr>
          </a:p>
        </p:txBody>
      </p:sp>
      <p:sp>
        <p:nvSpPr>
          <p:cNvPr id="29700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685817" indent="-263776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055103" indent="-211021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477145" indent="-211021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899186" indent="-211021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321227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743269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165310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587351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F99D6514-8B8B-462E-A5AD-5CF7FB08341B}" type="slidenum">
              <a:rPr lang="en-US" altLang="ja-JP" sz="120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9</a:t>
            </a:fld>
            <a:endParaRPr lang="en-US" altLang="ja-JP" sz="1200" dirty="0">
              <a:ea typeface="ＭＳ Ｐゴシック" panose="020B0600070205080204" pitchFamily="50" charset="-128"/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65768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937C-4296-4F09-BFBF-208432D16C4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  <p:pic>
        <p:nvPicPr>
          <p:cNvPr id="7" name="図 6" descr="logo_medium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300" y="1030652"/>
            <a:ext cx="4279900" cy="800100"/>
          </a:xfrm>
          <a:prstGeom prst="rect">
            <a:avLst/>
          </a:prstGeom>
        </p:spPr>
      </p:pic>
      <p:pic>
        <p:nvPicPr>
          <p:cNvPr id="9" name="図 8" descr="mark_large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5" y="877734"/>
            <a:ext cx="909978" cy="953018"/>
          </a:xfrm>
          <a:prstGeom prst="rect">
            <a:avLst/>
          </a:prstGeom>
        </p:spPr>
      </p:pic>
      <p:sp>
        <p:nvSpPr>
          <p:cNvPr id="10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57201" y="6356350"/>
            <a:ext cx="6516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ja-JP" altLang="en-US" dirty="0"/>
              <a:t>　　　　　　　　　　　　　ライトハウスラボ株式会社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81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57201" y="6356350"/>
            <a:ext cx="6516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ja-JP" altLang="en-US"/>
              <a:t>　　　　　　　　　　　　　ライトハウスラボ株式会社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028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178436"/>
            <a:ext cx="8229600" cy="614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868998"/>
            <a:ext cx="8229600" cy="492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214482" y="6356350"/>
            <a:ext cx="14723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図 6" descr="mark_small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430" y="6419128"/>
            <a:ext cx="237490" cy="237490"/>
          </a:xfrm>
          <a:prstGeom prst="rect">
            <a:avLst/>
          </a:prstGeom>
        </p:spPr>
      </p:pic>
      <p:cxnSp>
        <p:nvCxnSpPr>
          <p:cNvPr id="8" name="直線コネクタ 7"/>
          <p:cNvCxnSpPr/>
          <p:nvPr userDrawn="1"/>
        </p:nvCxnSpPr>
        <p:spPr>
          <a:xfrm>
            <a:off x="457200" y="843598"/>
            <a:ext cx="8229600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901248" y="6356350"/>
            <a:ext cx="6516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ja-JP" altLang="en-US" dirty="0"/>
              <a:t>　　　　　　　　　　　　　ライトハウスラボ株式会社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14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kumimoji="1" sz="3200" kern="1200">
          <a:solidFill>
            <a:schemeClr val="tx1"/>
          </a:solidFill>
          <a:latin typeface="HG丸ｺﾞｼｯｸM-PRO"/>
          <a:ea typeface="HG丸ｺﾞｼｯｸM-PRO"/>
          <a:cs typeface="HG丸ｺﾞｼｯｸM-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95488D"/>
        </a:buClr>
        <a:buFont typeface="Wingdings" charset="2"/>
        <a:buChar char="p"/>
        <a:defRPr kumimoji="1" sz="2800" kern="1200">
          <a:solidFill>
            <a:schemeClr val="tx1"/>
          </a:solidFill>
          <a:latin typeface="HG丸ｺﾞｼｯｸM-PRO"/>
          <a:ea typeface="HG丸ｺﾞｼｯｸM-PRO"/>
          <a:cs typeface="HG丸ｺﾞｼｯｸM-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HG丸ｺﾞｼｯｸM-PRO"/>
          <a:ea typeface="HG丸ｺﾞｼｯｸM-PRO"/>
          <a:cs typeface="HG丸ｺﾞｼｯｸM-PRO"/>
        </a:defRPr>
      </a:lvl2pPr>
      <a:lvl3pPr marL="1143000" indent="-228600" algn="l" defTabSz="457200" rtl="0" eaLnBrk="1" latinLnBrk="0" hangingPunct="1">
        <a:lnSpc>
          <a:spcPct val="150000"/>
        </a:lnSpc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HG丸ｺﾞｼｯｸM-PRO"/>
          <a:ea typeface="HG丸ｺﾞｼｯｸM-PRO"/>
          <a:cs typeface="HG丸ｺﾞｼｯｸM-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HG丸ｺﾞｼｯｸM-PRO"/>
          <a:ea typeface="HG丸ｺﾞｼｯｸM-PRO"/>
          <a:cs typeface="HG丸ｺﾞｼｯｸM-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HG丸ｺﾞｼｯｸM-PRO"/>
          <a:ea typeface="HG丸ｺﾞｼｯｸM-PRO"/>
          <a:cs typeface="HG丸ｺﾞｼｯｸM-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</a:t>
            </a:r>
            <a:r>
              <a:rPr lang="ja-JP" altLang="en-US" dirty="0"/>
              <a:t> </a:t>
            </a:r>
            <a:r>
              <a:rPr lang="en-US" altLang="ja-JP" dirty="0"/>
              <a:t>Python</a:t>
            </a:r>
            <a:r>
              <a:rPr lang="ja-JP" altLang="en-US" dirty="0"/>
              <a:t>の特徴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概要</a:t>
            </a:r>
            <a:endParaRPr lang="en-US" altLang="ja-JP" dirty="0"/>
          </a:p>
          <a:p>
            <a:pPr lvl="1"/>
            <a:r>
              <a:rPr lang="en-US" altLang="ja-JP" dirty="0"/>
              <a:t>Python</a:t>
            </a:r>
            <a:r>
              <a:rPr lang="ja-JP" altLang="en-US" dirty="0"/>
              <a:t>の特徴を学びます。</a:t>
            </a:r>
            <a:endParaRPr lang="en-US" altLang="ja-JP" dirty="0"/>
          </a:p>
          <a:p>
            <a:r>
              <a:rPr lang="ja-JP" altLang="en-US" dirty="0"/>
              <a:t>学習内容</a:t>
            </a:r>
            <a:endParaRPr lang="en-US" altLang="ja-JP" dirty="0"/>
          </a:p>
          <a:p>
            <a:pPr lvl="1"/>
            <a:r>
              <a:rPr lang="en-US" altLang="ja-JP" dirty="0"/>
              <a:t>1.1 </a:t>
            </a:r>
            <a:r>
              <a:rPr lang="en-US" altLang="en-US" dirty="0"/>
              <a:t>Python</a:t>
            </a:r>
            <a:r>
              <a:rPr lang="ja-JP" altLang="en-US" dirty="0"/>
              <a:t>の誕生</a:t>
            </a:r>
            <a:endParaRPr lang="en-US" altLang="ja-JP" dirty="0"/>
          </a:p>
          <a:p>
            <a:pPr lvl="1"/>
            <a:r>
              <a:rPr lang="en-US" altLang="ja-JP" dirty="0"/>
              <a:t>1.2 Python</a:t>
            </a:r>
            <a:r>
              <a:rPr lang="ja-JP" altLang="en-US" dirty="0"/>
              <a:t>の特徴</a:t>
            </a:r>
            <a:endParaRPr lang="en-US" altLang="ja-JP" dirty="0"/>
          </a:p>
          <a:p>
            <a:pPr lvl="1"/>
            <a:r>
              <a:rPr lang="en-US" altLang="ja-JP" dirty="0"/>
              <a:t>1.3 Python</a:t>
            </a:r>
            <a:r>
              <a:rPr lang="ja-JP" altLang="en-US" dirty="0"/>
              <a:t>のバージョン</a:t>
            </a:r>
            <a:endParaRPr lang="en-US" altLang="ja-JP" dirty="0"/>
          </a:p>
          <a:p>
            <a:pPr lvl="1"/>
            <a:r>
              <a:rPr lang="en-US" altLang="ja-JP" dirty="0"/>
              <a:t>1.4 Python</a:t>
            </a:r>
            <a:r>
              <a:rPr lang="ja-JP" altLang="en-US" dirty="0"/>
              <a:t>の開発環境構築</a:t>
            </a:r>
            <a:endParaRPr lang="en-US" altLang="ja-JP" dirty="0"/>
          </a:p>
          <a:p>
            <a:pPr lvl="1"/>
            <a:r>
              <a:rPr lang="en-US" altLang="ja-JP" dirty="0"/>
              <a:t>1.5 Python</a:t>
            </a:r>
            <a:r>
              <a:rPr lang="ja-JP" altLang="en-US" dirty="0"/>
              <a:t>開発ツール</a:t>
            </a:r>
            <a:endParaRPr lang="en-US" altLang="ja-JP" dirty="0"/>
          </a:p>
          <a:p>
            <a:pPr lvl="1"/>
            <a:r>
              <a:rPr lang="en-US" altLang="ja-JP" dirty="0"/>
              <a:t>1.6 Python</a:t>
            </a:r>
            <a:r>
              <a:rPr lang="ja-JP" altLang="en-US" dirty="0"/>
              <a:t>の設計思想</a:t>
            </a:r>
            <a:endParaRPr lang="en-US" altLang="ja-JP" dirty="0"/>
          </a:p>
          <a:p>
            <a:pPr marL="0" indent="0">
              <a:buNone/>
            </a:pPr>
            <a:endParaRPr lang="ja-JP" altLang="en-US" dirty="0"/>
          </a:p>
          <a:p>
            <a:pPr marL="0" indent="0">
              <a:buNone/>
            </a:pP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0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ja-JP" altLang="en-US"/>
              <a:t>　　　　　　　　　　　　　ライトハウスラボ株式会社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121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1.4 Python</a:t>
            </a:r>
            <a:r>
              <a:rPr lang="ja-JP" altLang="en-US" dirty="0"/>
              <a:t>の開発環境構築</a:t>
            </a:r>
          </a:p>
        </p:txBody>
      </p:sp>
      <p:sp>
        <p:nvSpPr>
          <p:cNvPr id="28675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異なるバージョンを混在させたい場合や、ライブラリの管理などは実は面倒です。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Python</a:t>
            </a:r>
            <a:r>
              <a:rPr lang="ja-JP" altLang="en-US" dirty="0"/>
              <a:t>仮想環境などのツールを使い管理する。あるいは、</a:t>
            </a:r>
            <a:r>
              <a:rPr lang="en-US" altLang="ja-JP" dirty="0"/>
              <a:t>Python</a:t>
            </a:r>
            <a:r>
              <a:rPr lang="ja-JP" altLang="en-US" dirty="0"/>
              <a:t>ディストリビューションの「</a:t>
            </a:r>
            <a:r>
              <a:rPr lang="en-US" altLang="ja-JP" dirty="0"/>
              <a:t>Anaconda</a:t>
            </a:r>
            <a:r>
              <a:rPr lang="ja-JP" altLang="en-US" dirty="0"/>
              <a:t>」を利用することで、面倒な事を解決してくれます。　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EEF13B18-5C9F-4CA0-BE2A-A431C7C340E2}" type="slidenum">
              <a:rPr lang="en-US" altLang="ja-JP" smtClean="0"/>
              <a:pPr>
                <a:defRPr/>
              </a:pPr>
              <a:t>9</a:t>
            </a:fld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ja-JP" altLang="en-US"/>
              <a:t>　　　　　　　　　　　　　ライトハウスラボ株式会社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4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1.5 Python</a:t>
            </a:r>
            <a:r>
              <a:rPr lang="ja-JP" altLang="en-US" dirty="0"/>
              <a:t>開発ツール</a:t>
            </a:r>
          </a:p>
        </p:txBody>
      </p:sp>
      <p:sp>
        <p:nvSpPr>
          <p:cNvPr id="28675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Python</a:t>
            </a:r>
            <a:r>
              <a:rPr lang="ja-JP" altLang="en-US" dirty="0"/>
              <a:t>開発ツールは様々</a:t>
            </a:r>
            <a:endParaRPr lang="en-US" altLang="ja-JP" dirty="0"/>
          </a:p>
          <a:p>
            <a:pPr lvl="1"/>
            <a:r>
              <a:rPr lang="ja-JP" altLang="en-US" dirty="0"/>
              <a:t>テキストエディタ</a:t>
            </a:r>
            <a:endParaRPr lang="en-US" altLang="ja-JP" dirty="0"/>
          </a:p>
          <a:p>
            <a:pPr lvl="1"/>
            <a:r>
              <a:rPr lang="en-US" altLang="ja-JP" dirty="0"/>
              <a:t>Eclipse</a:t>
            </a:r>
          </a:p>
          <a:p>
            <a:pPr lvl="1"/>
            <a:r>
              <a:rPr lang="en-US" altLang="ja-JP" dirty="0"/>
              <a:t>PyCharm(</a:t>
            </a:r>
            <a:r>
              <a:rPr lang="ja-JP" altLang="en-US" dirty="0"/>
              <a:t>有料）</a:t>
            </a:r>
            <a:endParaRPr lang="en-US" altLang="ja-JP" dirty="0"/>
          </a:p>
          <a:p>
            <a:pPr lvl="1"/>
            <a:r>
              <a:rPr lang="en-US" altLang="ja-JP" dirty="0"/>
              <a:t>Spyder</a:t>
            </a:r>
          </a:p>
          <a:p>
            <a:pPr lvl="1"/>
            <a:r>
              <a:rPr lang="en-US" altLang="ja-JP" dirty="0"/>
              <a:t>Ipython</a:t>
            </a:r>
          </a:p>
          <a:p>
            <a:pPr lvl="1"/>
            <a:r>
              <a:rPr lang="en-US" altLang="ja-JP" dirty="0"/>
              <a:t>Jupyter Notebook</a:t>
            </a:r>
          </a:p>
          <a:p>
            <a:endParaRPr lang="en-US" altLang="ja-JP" dirty="0"/>
          </a:p>
          <a:p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EEF13B18-5C9F-4CA0-BE2A-A431C7C340E2}" type="slidenum">
              <a:rPr lang="en-US" altLang="ja-JP" smtClean="0"/>
              <a:pPr>
                <a:defRPr/>
              </a:pPr>
              <a:t>10</a:t>
            </a:fld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ja-JP" altLang="en-US"/>
              <a:t>　　　　　　　　　　　　　ライトハウスラボ株式会社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45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1.6 Python</a:t>
            </a:r>
            <a:r>
              <a:rPr lang="ja-JP" altLang="en-US" dirty="0"/>
              <a:t>の設計思想</a:t>
            </a:r>
          </a:p>
        </p:txBody>
      </p:sp>
      <p:sp>
        <p:nvSpPr>
          <p:cNvPr id="28675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ja-JP" dirty="0"/>
              <a:t>Python</a:t>
            </a:r>
            <a:r>
              <a:rPr lang="ja-JP" altLang="en-US" dirty="0"/>
              <a:t>の設計思想は「</a:t>
            </a:r>
            <a:r>
              <a:rPr lang="en-US" altLang="ja-JP" dirty="0"/>
              <a:t>Zen of Python</a:t>
            </a:r>
            <a:r>
              <a:rPr lang="ja-JP" altLang="en-US" dirty="0"/>
              <a:t>」（</a:t>
            </a:r>
            <a:r>
              <a:rPr lang="en-US" altLang="ja-JP" dirty="0"/>
              <a:t>Python</a:t>
            </a:r>
            <a:r>
              <a:rPr lang="ja-JP" altLang="en-US" dirty="0"/>
              <a:t>の禅）と呼ばれる格言にまとめられています。</a:t>
            </a:r>
            <a:endParaRPr lang="en-US" altLang="ja-JP" dirty="0"/>
          </a:p>
          <a:p>
            <a:endParaRPr lang="en-US" altLang="ja-JP" dirty="0"/>
          </a:p>
          <a:p>
            <a:pPr lvl="1"/>
            <a:r>
              <a:rPr lang="ja-JP" altLang="en-US" dirty="0"/>
              <a:t>醜いより美しいほうがいい。</a:t>
            </a:r>
          </a:p>
          <a:p>
            <a:pPr lvl="1"/>
            <a:r>
              <a:rPr lang="ja-JP" altLang="en-US" dirty="0"/>
              <a:t>暗示するより明示するほうがいい。</a:t>
            </a:r>
          </a:p>
          <a:p>
            <a:pPr lvl="1"/>
            <a:r>
              <a:rPr lang="ja-JP" altLang="en-US" dirty="0"/>
              <a:t>難解であるよりは平易であるほうがいい。</a:t>
            </a:r>
          </a:p>
          <a:p>
            <a:pPr lvl="1"/>
            <a:r>
              <a:rPr lang="ja-JP" altLang="en-US" dirty="0"/>
              <a:t>複雑であるよりは難解であるほうがいい。</a:t>
            </a:r>
          </a:p>
          <a:p>
            <a:pPr lvl="1"/>
            <a:r>
              <a:rPr lang="ja-JP" altLang="en-US" dirty="0"/>
              <a:t>ネストよりフラットなほうがいい。</a:t>
            </a:r>
          </a:p>
          <a:p>
            <a:pPr lvl="1"/>
            <a:r>
              <a:rPr lang="ja-JP" altLang="en-US" dirty="0"/>
              <a:t>密集しているよりは隙間があるほうがいい。</a:t>
            </a:r>
          </a:p>
          <a:p>
            <a:pPr lvl="1"/>
            <a:r>
              <a:rPr lang="ja-JP" altLang="en-US" dirty="0"/>
              <a:t>読みやすいことは善である。</a:t>
            </a:r>
          </a:p>
          <a:p>
            <a:pPr lvl="1"/>
            <a:r>
              <a:rPr lang="ja-JP" altLang="en-US" dirty="0"/>
              <a:t>特殊であることはルールを破る理由にならない。</a:t>
            </a:r>
          </a:p>
          <a:p>
            <a:pPr lvl="1"/>
            <a:r>
              <a:rPr lang="ja-JP" altLang="en-US" dirty="0"/>
              <a:t>しかし、実用性を求めると自然さが失われることがある。</a:t>
            </a:r>
          </a:p>
          <a:p>
            <a:pPr lvl="2"/>
            <a:endParaRPr lang="en-US" altLang="ja-JP" dirty="0"/>
          </a:p>
          <a:p>
            <a:pPr lvl="3"/>
            <a:endParaRPr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EEF13B18-5C9F-4CA0-BE2A-A431C7C340E2}" type="slidenum">
              <a:rPr lang="en-US" altLang="ja-JP" smtClean="0"/>
              <a:pPr>
                <a:defRPr/>
              </a:pPr>
              <a:t>11</a:t>
            </a:fld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ja-JP" altLang="en-US"/>
              <a:t>　　　　　　　　　　　　　ライトハウスラボ株式会社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45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1.1 Python</a:t>
            </a:r>
            <a:r>
              <a:rPr lang="ja-JP" altLang="en-US" dirty="0"/>
              <a:t>の誕生</a:t>
            </a:r>
          </a:p>
        </p:txBody>
      </p:sp>
      <p:sp>
        <p:nvSpPr>
          <p:cNvPr id="28675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ja-JP" dirty="0"/>
              <a:t>Python</a:t>
            </a:r>
            <a:r>
              <a:rPr lang="ja-JP" altLang="en-US" dirty="0"/>
              <a:t>の登場</a:t>
            </a:r>
            <a:endParaRPr lang="en-US" altLang="ja-JP" dirty="0"/>
          </a:p>
          <a:p>
            <a:pPr lvl="1"/>
            <a:r>
              <a:rPr lang="en-US" altLang="ja-JP" dirty="0"/>
              <a:t>1991</a:t>
            </a:r>
            <a:r>
              <a:rPr lang="ja-JP" altLang="en-US" dirty="0"/>
              <a:t>年にオランダのグイド・ヴァン・ロッサム氏によって開発されたプログラム言語です。</a:t>
            </a:r>
            <a:endParaRPr lang="en-US" altLang="ja-JP" dirty="0"/>
          </a:p>
          <a:p>
            <a:pPr lvl="1"/>
            <a:r>
              <a:rPr lang="ja-JP" altLang="en-US" dirty="0"/>
              <a:t>「</a:t>
            </a:r>
            <a:r>
              <a:rPr lang="en-US" altLang="ja-JP" dirty="0"/>
              <a:t>Python</a:t>
            </a:r>
            <a:r>
              <a:rPr lang="ja-JP" altLang="en-US" dirty="0"/>
              <a:t>」の名前の由来は、イギリスＢＢＣ放送が制作したコメディ番組「空飛ぶモンティ・パイソン」と言われています。</a:t>
            </a:r>
            <a:endParaRPr lang="en-US" altLang="ja-JP" dirty="0"/>
          </a:p>
          <a:p>
            <a:pPr lvl="1"/>
            <a:r>
              <a:rPr lang="ja-JP" altLang="en-US" dirty="0"/>
              <a:t>その後、プログラム言語として普及し、海外では人気が高く、日本でも最近注目されるようになりました。</a:t>
            </a:r>
            <a:endParaRPr lang="en-US" altLang="ja-JP" dirty="0"/>
          </a:p>
          <a:p>
            <a:pPr lvl="1"/>
            <a:r>
              <a:rPr lang="ja-JP" altLang="en-US" dirty="0"/>
              <a:t>「空飛ぶモンティ・パイソン」は「スパムメール」の語源としても有名です。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EEF13B18-5C9F-4CA0-BE2A-A431C7C340E2}" type="slidenum">
              <a:rPr lang="en-US" altLang="ja-JP" smtClean="0"/>
              <a:pPr>
                <a:defRPr/>
              </a:pPr>
              <a:t>1</a:t>
            </a:fld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ja-JP" altLang="en-US"/>
              <a:t>　　　　　　　　　　　　　ライトハウスラボ株式会社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497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1.2 Python</a:t>
            </a:r>
            <a:r>
              <a:rPr lang="ja-JP" altLang="en-US" dirty="0"/>
              <a:t>の特徴</a:t>
            </a:r>
          </a:p>
        </p:txBody>
      </p:sp>
      <p:sp>
        <p:nvSpPr>
          <p:cNvPr id="28675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IEEE Spectrum</a:t>
            </a:r>
            <a:r>
              <a:rPr lang="ja-JP" altLang="en-US"/>
              <a:t>で注目されるプログラム言語ランキング</a:t>
            </a:r>
            <a:r>
              <a:rPr lang="en-US" altLang="ja-JP" dirty="0"/>
              <a:t>1</a:t>
            </a:r>
            <a:r>
              <a:rPr lang="ja-JP" altLang="en-US"/>
              <a:t>位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lvl="2"/>
            <a:endParaRPr lang="en-US" altLang="ja-JP" dirty="0"/>
          </a:p>
          <a:p>
            <a:pPr marL="1371600" lvl="3" indent="0">
              <a:buNone/>
            </a:pPr>
            <a:endParaRPr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EEF13B18-5C9F-4CA0-BE2A-A431C7C340E2}" type="slidenum">
              <a:rPr lang="en-US" altLang="ja-JP" smtClean="0"/>
              <a:pPr>
                <a:defRPr/>
              </a:pPr>
              <a:t>2</a:t>
            </a:fld>
            <a:endParaRPr lang="en-US" altLang="ja-JP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07106" y="6073934"/>
            <a:ext cx="561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/>
              <a:t>出典：</a:t>
            </a:r>
            <a:r>
              <a:rPr lang="en" altLang="ja-JP" sz="1200" dirty="0"/>
              <a:t>https://</a:t>
            </a:r>
            <a:r>
              <a:rPr lang="en" altLang="ja-JP" sz="1200" dirty="0" err="1"/>
              <a:t>spectrum.ieee.org</a:t>
            </a:r>
            <a:endParaRPr kumimoji="1" lang="ja-JP" altLang="en-US" sz="1200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ja-JP" altLang="en-US"/>
              <a:t>　　　　　　　　　　　　　ライトハウスラボ株式会社</a:t>
            </a:r>
            <a:endParaRPr 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7F4A2B8-073B-B640-A7C4-4A985F43DF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59" y="2195799"/>
            <a:ext cx="6728331" cy="38781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6447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A4F528C7-457C-8042-AAD7-B7FA49951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64954"/>
            <a:ext cx="8109375" cy="37185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1.2 Python</a:t>
            </a:r>
            <a:r>
              <a:rPr lang="ja-JP" altLang="en-US" dirty="0"/>
              <a:t>の特徴</a:t>
            </a:r>
          </a:p>
        </p:txBody>
      </p:sp>
      <p:sp>
        <p:nvSpPr>
          <p:cNvPr id="28675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TIOBE</a:t>
            </a:r>
            <a:r>
              <a:rPr lang="ja-JP" altLang="en-US"/>
              <a:t>プログラミング</a:t>
            </a:r>
            <a:r>
              <a:rPr lang="ja-JP" altLang="en-US" dirty="0"/>
              <a:t>言語の人気ランキング</a:t>
            </a:r>
            <a:r>
              <a:rPr lang="ja-JP" altLang="en-US"/>
              <a:t>では常に上位</a:t>
            </a:r>
            <a:endParaRPr lang="en-US" altLang="ja-JP" dirty="0"/>
          </a:p>
          <a:p>
            <a:pPr lvl="2"/>
            <a:endParaRPr lang="en-US" altLang="ja-JP" dirty="0"/>
          </a:p>
          <a:p>
            <a:pPr marL="1371600" lvl="3" indent="0">
              <a:buNone/>
            </a:pPr>
            <a:endParaRPr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EEF13B18-5C9F-4CA0-BE2A-A431C7C340E2}" type="slidenum">
              <a:rPr lang="en-US" altLang="ja-JP" smtClean="0"/>
              <a:pPr>
                <a:defRPr/>
              </a:pPr>
              <a:t>3</a:t>
            </a:fld>
            <a:endParaRPr lang="en-US" altLang="ja-JP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71600" y="5949280"/>
            <a:ext cx="7272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出典：</a:t>
            </a:r>
            <a:r>
              <a:rPr lang="en-US" altLang="ja-JP" sz="1100" dirty="0"/>
              <a:t>https://</a:t>
            </a:r>
            <a:r>
              <a:rPr lang="en-US" altLang="ja-JP" sz="1100" dirty="0" err="1"/>
              <a:t>www.tiobe.com</a:t>
            </a:r>
            <a:r>
              <a:rPr lang="en-US" altLang="ja-JP" sz="1100" dirty="0"/>
              <a:t>/</a:t>
            </a:r>
            <a:r>
              <a:rPr lang="en-US" altLang="ja-JP" sz="1100" dirty="0" err="1"/>
              <a:t>tiobe</a:t>
            </a:r>
            <a:r>
              <a:rPr lang="en-US" altLang="ja-JP" sz="1100" dirty="0"/>
              <a:t>-index/</a:t>
            </a:r>
            <a:endParaRPr kumimoji="1" lang="ja-JP" altLang="en-US" sz="1100" dirty="0"/>
          </a:p>
        </p:txBody>
      </p:sp>
      <p:sp>
        <p:nvSpPr>
          <p:cNvPr id="7" name="角丸四角形 6"/>
          <p:cNvSpPr/>
          <p:nvPr/>
        </p:nvSpPr>
        <p:spPr>
          <a:xfrm>
            <a:off x="306751" y="3011630"/>
            <a:ext cx="8530497" cy="31862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600">
              <a:latin typeface="Consolas" panose="020B0609020204030204" pitchFamily="49" charset="0"/>
              <a:ea typeface="Meiryo UI" panose="020B0604030504040204" pitchFamily="50" charset="-128"/>
              <a:cs typeface="Consolas" panose="020B0609020204030204" pitchFamily="49" charset="0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ja-JP" altLang="en-US"/>
              <a:t>　　　　　　　　　　　　　ライトハウスラボ株式会社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543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1.2 Python</a:t>
            </a:r>
            <a:r>
              <a:rPr lang="ja-JP" altLang="en-US" dirty="0"/>
              <a:t>の特徴</a:t>
            </a:r>
          </a:p>
        </p:txBody>
      </p:sp>
      <p:sp>
        <p:nvSpPr>
          <p:cNvPr id="28675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プログラミング言語の人気ランキングでは上位</a:t>
            </a:r>
            <a:endParaRPr lang="en-US" altLang="ja-JP" dirty="0"/>
          </a:p>
          <a:p>
            <a:pPr lvl="2"/>
            <a:endParaRPr lang="en-US" altLang="ja-JP" dirty="0"/>
          </a:p>
          <a:p>
            <a:pPr marL="1371600" lvl="3" indent="0">
              <a:buNone/>
            </a:pPr>
            <a:endParaRPr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EEF13B18-5C9F-4CA0-BE2A-A431C7C340E2}" type="slidenum">
              <a:rPr lang="en-US" altLang="ja-JP" smtClean="0"/>
              <a:pPr>
                <a:defRPr/>
              </a:pPr>
              <a:t>4</a:t>
            </a:fld>
            <a:endParaRPr lang="en-US" altLang="ja-JP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71600" y="5949280"/>
            <a:ext cx="7272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出典：</a:t>
            </a:r>
            <a:r>
              <a:rPr lang="en-US" altLang="ja-JP" sz="1100" dirty="0"/>
              <a:t>https://</a:t>
            </a:r>
            <a:r>
              <a:rPr lang="en-US" altLang="ja-JP" sz="1100" dirty="0" err="1"/>
              <a:t>www.tiobe.com</a:t>
            </a:r>
            <a:r>
              <a:rPr lang="en-US" altLang="ja-JP" sz="1100" dirty="0"/>
              <a:t>/</a:t>
            </a:r>
            <a:r>
              <a:rPr lang="en-US" altLang="ja-JP" sz="1100" dirty="0" err="1"/>
              <a:t>tiobe</a:t>
            </a:r>
            <a:r>
              <a:rPr lang="en-US" altLang="ja-JP" sz="1100" dirty="0"/>
              <a:t>-index/</a:t>
            </a:r>
            <a:endParaRPr kumimoji="1" lang="ja-JP" altLang="en-US" sz="1100" dirty="0"/>
          </a:p>
        </p:txBody>
      </p:sp>
      <p:pic>
        <p:nvPicPr>
          <p:cNvPr id="6" name="図 5" descr="スクリーンショット 2017-07-02 14.31.5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88243"/>
            <a:ext cx="6516216" cy="4023435"/>
          </a:xfrm>
          <a:prstGeom prst="rect">
            <a:avLst/>
          </a:prstGeom>
        </p:spPr>
      </p:pic>
      <p:sp>
        <p:nvSpPr>
          <p:cNvPr id="7" name="角丸四角形 6"/>
          <p:cNvSpPr/>
          <p:nvPr/>
        </p:nvSpPr>
        <p:spPr>
          <a:xfrm>
            <a:off x="755576" y="2685830"/>
            <a:ext cx="6624736" cy="28803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600">
              <a:latin typeface="Consolas" panose="020B0609020204030204" pitchFamily="49" charset="0"/>
              <a:ea typeface="Meiryo UI" panose="020B0604030504040204" pitchFamily="50" charset="-128"/>
              <a:cs typeface="Consolas" panose="020B0609020204030204" pitchFamily="49" charset="0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ja-JP" altLang="en-US"/>
              <a:t>　　　　　　　　　　　　　ライトハウスラボ株式会社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147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1.2 Python</a:t>
            </a:r>
            <a:r>
              <a:rPr lang="ja-JP" altLang="en-US" dirty="0"/>
              <a:t>の特徴</a:t>
            </a:r>
          </a:p>
        </p:txBody>
      </p:sp>
      <p:sp>
        <p:nvSpPr>
          <p:cNvPr id="28675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ja-JP" altLang="en-US" dirty="0"/>
              <a:t>インタプリタ型の言語</a:t>
            </a:r>
            <a:endParaRPr lang="en-US" altLang="ja-JP" dirty="0"/>
          </a:p>
          <a:p>
            <a:pPr lvl="1"/>
            <a:r>
              <a:rPr lang="ja-JP" altLang="en-US" dirty="0"/>
              <a:t>プログラムの作成、実行が容易。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r>
              <a:rPr lang="ja-JP" altLang="en-US" dirty="0"/>
              <a:t>ライブラリが非常に豊富</a:t>
            </a:r>
            <a:endParaRPr lang="en-US" altLang="ja-JP" dirty="0"/>
          </a:p>
          <a:p>
            <a:pPr lvl="1"/>
            <a:r>
              <a:rPr lang="ja-JP" altLang="en-US" dirty="0"/>
              <a:t>画像処理、データ分析、機械学習など多くのライブラリが存在している。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教育用プログラミング言語としても最適</a:t>
            </a:r>
            <a:endParaRPr lang="en-US" altLang="ja-JP" dirty="0"/>
          </a:p>
          <a:p>
            <a:pPr lvl="1"/>
            <a:r>
              <a:rPr lang="ja-JP" altLang="en-US" dirty="0"/>
              <a:t>学習コストが低いので初学者にも学び安い。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	</a:t>
            </a:r>
          </a:p>
          <a:p>
            <a:r>
              <a:rPr lang="ja-JP" altLang="en-US" dirty="0"/>
              <a:t>文法がシンプル</a:t>
            </a:r>
            <a:endParaRPr lang="en-US" altLang="ja-JP" dirty="0"/>
          </a:p>
          <a:p>
            <a:pPr lvl="1"/>
            <a:r>
              <a:rPr lang="ja-JP" altLang="en-US" dirty="0"/>
              <a:t>他の言語に比べ文法がシンプルなため、読みやすい。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EEF13B18-5C9F-4CA0-BE2A-A431C7C340E2}" type="slidenum">
              <a:rPr lang="en-US" altLang="ja-JP" smtClean="0"/>
              <a:pPr>
                <a:defRPr/>
              </a:pPr>
              <a:t>5</a:t>
            </a:fld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ja-JP" altLang="en-US"/>
              <a:t>　　　　　　　　　　　　　ライトハウスラボ株式会社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027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1.2 Python</a:t>
            </a:r>
            <a:r>
              <a:rPr lang="ja-JP" altLang="en-US" dirty="0"/>
              <a:t>の特徴</a:t>
            </a:r>
          </a:p>
        </p:txBody>
      </p:sp>
      <p:sp>
        <p:nvSpPr>
          <p:cNvPr id="28675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/>
              <a:t> Python</a:t>
            </a:r>
            <a:r>
              <a:rPr lang="ja-JP" altLang="en-US" dirty="0"/>
              <a:t>の適用範囲</a:t>
            </a:r>
            <a:endParaRPr lang="en-US" altLang="ja-JP" dirty="0"/>
          </a:p>
          <a:p>
            <a:pPr lvl="1"/>
            <a:r>
              <a:rPr lang="ja-JP" altLang="en-US" dirty="0"/>
              <a:t>科学技術計算</a:t>
            </a:r>
            <a:endParaRPr lang="en-US" altLang="ja-JP" dirty="0"/>
          </a:p>
          <a:p>
            <a:pPr lvl="1"/>
            <a:r>
              <a:rPr lang="ja-JP" altLang="en-US" dirty="0"/>
              <a:t>データ分析分野</a:t>
            </a:r>
            <a:endParaRPr lang="en-US" altLang="ja-JP" dirty="0"/>
          </a:p>
          <a:p>
            <a:pPr lvl="1"/>
            <a:r>
              <a:rPr lang="ja-JP" altLang="en-US" dirty="0"/>
              <a:t>機械学習、人工知能分野</a:t>
            </a:r>
            <a:endParaRPr lang="en-US" altLang="ja-JP" dirty="0"/>
          </a:p>
          <a:p>
            <a:pPr lvl="1"/>
            <a:r>
              <a:rPr lang="en-US" altLang="ja-JP" dirty="0"/>
              <a:t>Web</a:t>
            </a:r>
            <a:r>
              <a:rPr lang="ja-JP" altLang="en-US" dirty="0"/>
              <a:t>システム</a:t>
            </a:r>
            <a:endParaRPr lang="en-US" altLang="ja-JP" dirty="0"/>
          </a:p>
          <a:p>
            <a:pPr lvl="1"/>
            <a:r>
              <a:rPr lang="en-US" altLang="ja-JP" dirty="0"/>
              <a:t>GUI</a:t>
            </a:r>
            <a:r>
              <a:rPr lang="ja-JP" altLang="en-US" dirty="0"/>
              <a:t>アプリケーション</a:t>
            </a:r>
            <a:endParaRPr lang="en-US" altLang="ja-JP" dirty="0"/>
          </a:p>
          <a:p>
            <a:pPr lvl="1"/>
            <a:r>
              <a:rPr lang="ja-JP" altLang="en-US" dirty="0"/>
              <a:t>ネットワークツール</a:t>
            </a:r>
            <a:endParaRPr lang="en-US" altLang="ja-JP" dirty="0"/>
          </a:p>
          <a:p>
            <a:pPr lvl="1"/>
            <a:r>
              <a:rPr lang="ja-JP" altLang="en-US" dirty="0"/>
              <a:t>ゲーム</a:t>
            </a:r>
            <a:endParaRPr lang="en-US" altLang="ja-JP" dirty="0"/>
          </a:p>
          <a:p>
            <a:pPr lvl="1"/>
            <a:r>
              <a:rPr lang="ja-JP" altLang="en-US" dirty="0"/>
              <a:t>I</a:t>
            </a:r>
            <a:r>
              <a:rPr lang="en-US" altLang="ja-JP" dirty="0" err="1"/>
              <a:t>oT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など適用範囲は多岐に渡る。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EEF13B18-5C9F-4CA0-BE2A-A431C7C340E2}" type="slidenum">
              <a:rPr lang="en-US" altLang="ja-JP" smtClean="0"/>
              <a:pPr>
                <a:defRPr/>
              </a:pPr>
              <a:t>6</a:t>
            </a:fld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ja-JP" altLang="en-US"/>
              <a:t>　　　　　　　　　　　　　ライトハウスラボ株式会社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052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1.3 Python</a:t>
            </a:r>
            <a:r>
              <a:rPr lang="ja-JP" altLang="en-US" dirty="0"/>
              <a:t>のバージョン</a:t>
            </a:r>
          </a:p>
        </p:txBody>
      </p:sp>
      <p:sp>
        <p:nvSpPr>
          <p:cNvPr id="28675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Python</a:t>
            </a:r>
            <a:r>
              <a:rPr lang="ja-JP" altLang="en-US" dirty="0"/>
              <a:t>はバージョン</a:t>
            </a:r>
            <a:r>
              <a:rPr lang="en-US" altLang="ja-JP" dirty="0"/>
              <a:t>2</a:t>
            </a:r>
            <a:r>
              <a:rPr lang="ja-JP" altLang="en-US" dirty="0"/>
              <a:t>系、</a:t>
            </a:r>
            <a:r>
              <a:rPr lang="en-US" altLang="ja-JP" dirty="0"/>
              <a:t>3</a:t>
            </a:r>
            <a:r>
              <a:rPr lang="ja-JP" altLang="en-US" dirty="0"/>
              <a:t>系があります。</a:t>
            </a:r>
            <a:endParaRPr lang="en-US" altLang="ja-JP" dirty="0"/>
          </a:p>
          <a:p>
            <a:r>
              <a:rPr lang="ja-JP" altLang="en-US" dirty="0"/>
              <a:t>バージョン３は、後方互換がありません。</a:t>
            </a:r>
            <a:endParaRPr lang="en-US" altLang="ja-JP" dirty="0"/>
          </a:p>
          <a:p>
            <a:r>
              <a:rPr lang="ja-JP" altLang="en-US" dirty="0"/>
              <a:t>今から</a:t>
            </a:r>
            <a:r>
              <a:rPr lang="en-US" altLang="ja-JP" dirty="0"/>
              <a:t>Python</a:t>
            </a:r>
            <a:r>
              <a:rPr lang="ja-JP" altLang="en-US" dirty="0"/>
              <a:t>を始めるなら</a:t>
            </a:r>
            <a:r>
              <a:rPr lang="en-US" altLang="ja-JP" dirty="0"/>
              <a:t>3</a:t>
            </a:r>
            <a:r>
              <a:rPr lang="ja-JP" altLang="en-US" dirty="0"/>
              <a:t>系で良い。</a:t>
            </a:r>
            <a:endParaRPr lang="en-US" altLang="ja-JP" dirty="0"/>
          </a:p>
          <a:p>
            <a:pPr lvl="1"/>
            <a:r>
              <a:rPr lang="ja-JP" altLang="en-US" dirty="0"/>
              <a:t>ただし、使用したいライブラリが</a:t>
            </a:r>
            <a:r>
              <a:rPr lang="en-US" altLang="ja-JP" dirty="0"/>
              <a:t>2</a:t>
            </a:r>
            <a:r>
              <a:rPr lang="ja-JP" altLang="en-US" dirty="0"/>
              <a:t>系のみの対応なら</a:t>
            </a:r>
            <a:r>
              <a:rPr lang="en-US" altLang="ja-JP" dirty="0"/>
              <a:t>2</a:t>
            </a:r>
            <a:r>
              <a:rPr lang="ja-JP" altLang="en-US" dirty="0"/>
              <a:t>系を選択する必要があります。</a:t>
            </a:r>
            <a:endParaRPr lang="en-US" altLang="ja-JP" dirty="0"/>
          </a:p>
          <a:p>
            <a:pPr lvl="1"/>
            <a:r>
              <a:rPr lang="en-US" altLang="ja-JP" dirty="0"/>
              <a:t>2</a:t>
            </a:r>
            <a:r>
              <a:rPr lang="ja-JP" altLang="en-US" dirty="0"/>
              <a:t>系は</a:t>
            </a:r>
            <a:r>
              <a:rPr lang="en-US" altLang="ja-JP" dirty="0"/>
              <a:t>2020</a:t>
            </a:r>
            <a:r>
              <a:rPr lang="ja-JP" altLang="en-US" dirty="0"/>
              <a:t>年まではメンテナンスされる予定</a:t>
            </a:r>
            <a:endParaRPr lang="en-US" altLang="ja-JP" dirty="0"/>
          </a:p>
          <a:p>
            <a:r>
              <a:rPr lang="en-US" altLang="ja-JP" dirty="0"/>
              <a:t>2019</a:t>
            </a:r>
            <a:r>
              <a:rPr lang="ja-JP" altLang="en-US" dirty="0"/>
              <a:t>年</a:t>
            </a:r>
            <a:r>
              <a:rPr lang="ja-JP" altLang="ja-JP" dirty="0"/>
              <a:t>1</a:t>
            </a:r>
            <a:r>
              <a:rPr lang="en-US" altLang="ja-JP" dirty="0"/>
              <a:t>2</a:t>
            </a:r>
            <a:r>
              <a:rPr lang="ja-JP" altLang="en-US" dirty="0"/>
              <a:t>月現在は、バーション３．</a:t>
            </a:r>
            <a:r>
              <a:rPr lang="en-US" altLang="ja-JP" dirty="0"/>
              <a:t>8</a:t>
            </a:r>
            <a:r>
              <a:rPr lang="ja-JP" altLang="en-US" dirty="0"/>
              <a:t>．0がリリースされています。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lvl="3"/>
            <a:endParaRPr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EEF13B18-5C9F-4CA0-BE2A-A431C7C340E2}" type="slidenum">
              <a:rPr lang="en-US" altLang="ja-JP" smtClean="0"/>
              <a:pPr>
                <a:defRPr/>
              </a:pPr>
              <a:t>7</a:t>
            </a:fld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ja-JP" altLang="en-US"/>
              <a:t>　　　　　　　　　　　　　ライトハウスラボ株式会社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068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1.4 Python</a:t>
            </a:r>
            <a:r>
              <a:rPr lang="ja-JP" altLang="en-US" dirty="0"/>
              <a:t>の開発環境構築</a:t>
            </a:r>
          </a:p>
        </p:txBody>
      </p:sp>
      <p:sp>
        <p:nvSpPr>
          <p:cNvPr id="28675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/>
              <a:t>Windows</a:t>
            </a:r>
          </a:p>
          <a:p>
            <a:pPr lvl="1"/>
            <a:r>
              <a:rPr lang="en-US" altLang="ja-JP" dirty="0"/>
              <a:t>Python</a:t>
            </a:r>
            <a:r>
              <a:rPr lang="ja-JP" altLang="en-US" dirty="0"/>
              <a:t>はインストールされていません。別途インストールが必要になります。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r>
              <a:rPr lang="en-US" altLang="ja-JP" dirty="0"/>
              <a:t>MacOS</a:t>
            </a:r>
          </a:p>
          <a:p>
            <a:pPr lvl="1"/>
            <a:r>
              <a:rPr lang="en-US" altLang="ja-JP" dirty="0"/>
              <a:t>Python</a:t>
            </a:r>
            <a:r>
              <a:rPr lang="ja-JP" altLang="en-US" dirty="0"/>
              <a:t>がプリインストールされています。（</a:t>
            </a:r>
            <a:r>
              <a:rPr lang="en-US" altLang="ja-JP" dirty="0"/>
              <a:t>2</a:t>
            </a:r>
            <a:r>
              <a:rPr lang="ja-JP" altLang="en-US" dirty="0"/>
              <a:t>系）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en-US" altLang="ja-JP" dirty="0"/>
              <a:t>Linux</a:t>
            </a:r>
          </a:p>
          <a:p>
            <a:pPr lvl="1"/>
            <a:r>
              <a:rPr lang="en-US" altLang="ja-JP" dirty="0"/>
              <a:t>CentOS</a:t>
            </a:r>
            <a:r>
              <a:rPr lang="ja-JP" altLang="en-US" dirty="0"/>
              <a:t>や</a:t>
            </a:r>
            <a:r>
              <a:rPr lang="en-US" altLang="ja-JP" dirty="0"/>
              <a:t>Ubuntu</a:t>
            </a:r>
            <a:r>
              <a:rPr lang="ja-JP" altLang="en-US" dirty="0"/>
              <a:t>など主要ディストリビューションにはプリインストールされています。</a:t>
            </a:r>
            <a:endParaRPr lang="en-US" altLang="ja-JP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EEF13B18-5C9F-4CA0-BE2A-A431C7C340E2}" type="slidenum">
              <a:rPr lang="en-US" altLang="ja-JP" smtClean="0"/>
              <a:pPr>
                <a:defRPr/>
              </a:pPr>
              <a:t>8</a:t>
            </a:fld>
            <a:endParaRPr lang="en-US" altLang="ja-JP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006247" y="236123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ja-JP" altLang="en-US"/>
              <a:t>　　　　　　　　　　　　　ライトハウスラボ株式会社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578690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30186</TotalTime>
  <Words>857</Words>
  <Application>Microsoft Macintosh PowerPoint</Application>
  <PresentationFormat>画面に合わせる (4:3)</PresentationFormat>
  <Paragraphs>141</Paragraphs>
  <Slides>12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HG丸ｺﾞｼｯｸM-PRO</vt:lpstr>
      <vt:lpstr>Arial</vt:lpstr>
      <vt:lpstr>Calibri</vt:lpstr>
      <vt:lpstr>Consolas</vt:lpstr>
      <vt:lpstr>Wingdings</vt:lpstr>
      <vt:lpstr>ホワイト</vt:lpstr>
      <vt:lpstr>1. Pythonの特徴</vt:lpstr>
      <vt:lpstr>1.1 Pythonの誕生</vt:lpstr>
      <vt:lpstr>1.2 Pythonの特徴</vt:lpstr>
      <vt:lpstr>1.2 Pythonの特徴</vt:lpstr>
      <vt:lpstr>1.2 Pythonの特徴</vt:lpstr>
      <vt:lpstr>1.2 Pythonの特徴</vt:lpstr>
      <vt:lpstr>1.2 Pythonの特徴</vt:lpstr>
      <vt:lpstr>1.3 Pythonのバージョン</vt:lpstr>
      <vt:lpstr>1.4 Pythonの開発環境構築</vt:lpstr>
      <vt:lpstr>1.4 Pythonの開発環境構築</vt:lpstr>
      <vt:lpstr>1.5 Python開発ツール</vt:lpstr>
      <vt:lpstr>1.6 Pythonの設計思想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会社案内</dc:title>
  <dc:creator>金森 渉</dc:creator>
  <cp:lastModifiedBy>金森 渉</cp:lastModifiedBy>
  <cp:revision>370</cp:revision>
  <cp:lastPrinted>2019-12-13T02:52:08Z</cp:lastPrinted>
  <dcterms:created xsi:type="dcterms:W3CDTF">2017-08-27T01:33:02Z</dcterms:created>
  <dcterms:modified xsi:type="dcterms:W3CDTF">2020-04-09T05:02:02Z</dcterms:modified>
</cp:coreProperties>
</file>