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0" r:id="rId1"/>
  </p:sldMasterIdLst>
  <p:notesMasterIdLst>
    <p:notesMasterId r:id="rId21"/>
  </p:notesMasterIdLst>
  <p:handoutMasterIdLst>
    <p:handoutMasterId r:id="rId22"/>
  </p:handoutMasterIdLst>
  <p:sldIdLst>
    <p:sldId id="289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>
          <p15:clr>
            <a:srgbClr val="A4A3A4"/>
          </p15:clr>
        </p15:guide>
        <p15:guide id="2" pos="5597">
          <p15:clr>
            <a:srgbClr val="A4A3A4"/>
          </p15:clr>
        </p15:guide>
        <p15:guide id="3" orient="horz" pos="2661">
          <p15:clr>
            <a:srgbClr val="A4A3A4"/>
          </p15:clr>
        </p15:guide>
        <p15:guide id="4" orient="horz" pos="2066">
          <p15:clr>
            <a:srgbClr val="A4A3A4"/>
          </p15:clr>
        </p15:guide>
        <p15:guide id="5" orient="horz" pos="2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淡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0" autoAdjust="0"/>
    <p:restoredTop sz="82967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2208" y="200"/>
      </p:cViewPr>
      <p:guideLst>
        <p:guide orient="horz" pos="2057"/>
        <p:guide pos="5597"/>
        <p:guide orient="horz" pos="2661"/>
        <p:guide orient="horz" pos="2066"/>
        <p:guide orient="horz" pos="2668"/>
      </p:guideLst>
    </p:cSldViewPr>
  </p:slideViewPr>
  <p:outlineViewPr>
    <p:cViewPr>
      <p:scale>
        <a:sx n="33" d="100"/>
        <a:sy n="33" d="100"/>
      </p:scale>
      <p:origin x="0" y="471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4F262-CD1B-A14C-A0C9-20A7E3EEEC12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A8322-77CA-CB45-94B3-29354C04C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4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B00F-5331-A542-9655-40C046BB945D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7F1E-8880-E948-A925-76E5A178A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1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970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D6514-8B8B-462E-A5AD-5CF7FB08341B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6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685817" indent="-263776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055103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477145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899186" indent="-211021" defTabSz="880719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321227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743269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165310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587351" indent="-211021" defTabSz="880719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13D702-2C98-4FCA-8321-9B87EF23BC21}" type="slidenum">
              <a:rPr lang="en-US" altLang="ja-JP" sz="120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200" dirty="0">
              <a:ea typeface="ＭＳ Ｐゴシック" panose="020B060007020508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858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937C-4296-4F09-BFBF-208432D16C4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pic>
        <p:nvPicPr>
          <p:cNvPr id="7" name="図 6" descr="logo_mediu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030652"/>
            <a:ext cx="4279900" cy="800100"/>
          </a:xfrm>
          <a:prstGeom prst="rect">
            <a:avLst/>
          </a:prstGeom>
        </p:spPr>
      </p:pic>
      <p:pic>
        <p:nvPicPr>
          <p:cNvPr id="9" name="図 8" descr="mark_lar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5" y="877734"/>
            <a:ext cx="909978" cy="953018"/>
          </a:xfrm>
          <a:prstGeom prst="rect">
            <a:avLst/>
          </a:prstGeom>
        </p:spPr>
      </p:pic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57201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78436"/>
            <a:ext cx="8229600" cy="614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868998"/>
            <a:ext cx="8229600" cy="492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214482" y="6356350"/>
            <a:ext cx="1472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6" descr="mark_smal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30" y="6419128"/>
            <a:ext cx="237490" cy="23749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57200" y="843598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01248" y="6356350"/>
            <a:ext cx="651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 dirty="0"/>
              <a:t>　　　　　　　　　　　　　ライトハウスラボ株式会社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5488D"/>
        </a:buClr>
        <a:buFont typeface="Wingdings" charset="2"/>
        <a:buChar char="p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HG丸ｺﾞｼｯｸM-PRO"/>
          <a:ea typeface="HG丸ｺﾞｼｯｸM-PRO"/>
          <a:cs typeface="HG丸ｺﾞｼｯｸM-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</a:t>
            </a:r>
            <a:r>
              <a:rPr lang="en-US" altLang="ja-JP" dirty="0"/>
              <a:t>Python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の基本について学習する。</a:t>
            </a:r>
            <a:endParaRPr lang="en-US" altLang="ja-JP" dirty="0"/>
          </a:p>
          <a:p>
            <a:r>
              <a:rPr lang="ja-JP" altLang="en-US" dirty="0"/>
              <a:t>学習内容</a:t>
            </a:r>
            <a:endParaRPr lang="en-US" altLang="ja-JP" dirty="0"/>
          </a:p>
          <a:p>
            <a:pPr lvl="1"/>
            <a:r>
              <a:rPr lang="en-US" altLang="ja-JP" dirty="0"/>
              <a:t>2.1 </a:t>
            </a:r>
            <a:r>
              <a:rPr lang="en-US" altLang="en-US" dirty="0"/>
              <a:t>Python</a:t>
            </a:r>
            <a:r>
              <a:rPr lang="ja-JP" altLang="en-US" dirty="0"/>
              <a:t>開発環境</a:t>
            </a:r>
            <a:endParaRPr lang="en-US" altLang="ja-JP" dirty="0"/>
          </a:p>
          <a:p>
            <a:pPr lvl="1"/>
            <a:r>
              <a:rPr lang="en-US" altLang="ja-JP" dirty="0"/>
              <a:t>2.2 </a:t>
            </a:r>
            <a:r>
              <a:rPr lang="ja-JP" altLang="en-US" dirty="0"/>
              <a:t>まずは動かしてみる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2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プログラムの実行方法</a:t>
            </a:r>
            <a:endParaRPr lang="en-US" altLang="ja-JP" dirty="0"/>
          </a:p>
          <a:p>
            <a:pPr lvl="1"/>
            <a:r>
              <a:rPr lang="ja-JP" altLang="en-US" dirty="0"/>
              <a:t>プログラムエディタでプログラムを作成し、実行ボタンを押す事で</a:t>
            </a:r>
            <a:r>
              <a:rPr lang="en-US" altLang="ja-JP" dirty="0"/>
              <a:t>IPyhon</a:t>
            </a:r>
            <a:r>
              <a:rPr lang="ja-JP" altLang="en-US" dirty="0"/>
              <a:t>上でプログラムが実行します。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en-US" altLang="ja-JP" dirty="0"/>
              <a:t>IPython</a:t>
            </a:r>
            <a:r>
              <a:rPr lang="ja-JP" altLang="en-US" dirty="0"/>
              <a:t>上でインタラクティブにプログラムを作成することもできます。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Jupyter Notebook </a:t>
            </a:r>
            <a:r>
              <a:rPr lang="ja-JP" altLang="en-US" dirty="0"/>
              <a:t>とは</a:t>
            </a:r>
            <a:endParaRPr lang="en-US" altLang="ja-JP" dirty="0"/>
          </a:p>
          <a:p>
            <a:pPr lvl="1"/>
            <a:r>
              <a:rPr lang="ja-JP" altLang="en-US" dirty="0"/>
              <a:t>ブラウザを利用して、</a:t>
            </a:r>
            <a:r>
              <a:rPr lang="en-US" altLang="ja-JP" dirty="0"/>
              <a:t>Python</a:t>
            </a:r>
            <a:r>
              <a:rPr lang="ja-JP" altLang="en-US" dirty="0"/>
              <a:t>のプログラムの作成と実行、実行結果の表示、メモ</a:t>
            </a:r>
            <a:r>
              <a:rPr lang="en-US" altLang="en-US" dirty="0"/>
              <a:t>の記入</a:t>
            </a:r>
            <a:r>
              <a:rPr lang="ja-JP" altLang="en-US" dirty="0"/>
              <a:t>をノートブックと呼ばれる形式で記録できるツール。</a:t>
            </a:r>
            <a:endParaRPr lang="en-US" altLang="ja-JP" dirty="0"/>
          </a:p>
          <a:p>
            <a:pPr lvl="1"/>
            <a:r>
              <a:rPr lang="ja-JP" altLang="en-US" dirty="0"/>
              <a:t>主な機能</a:t>
            </a:r>
            <a:endParaRPr lang="en-US" altLang="ja-JP" dirty="0"/>
          </a:p>
          <a:p>
            <a:pPr lvl="2"/>
            <a:r>
              <a:rPr lang="en-US" altLang="ja-JP" dirty="0"/>
              <a:t>Python</a:t>
            </a:r>
            <a:r>
              <a:rPr lang="ja-JP" altLang="en-US" dirty="0"/>
              <a:t>コードと実行結果</a:t>
            </a:r>
          </a:p>
          <a:p>
            <a:pPr lvl="2"/>
            <a:r>
              <a:rPr lang="en-US" altLang="ja-JP" dirty="0"/>
              <a:t>Markdown</a:t>
            </a:r>
            <a:r>
              <a:rPr lang="ja-JP" altLang="en-US" dirty="0"/>
              <a:t>形式によるテキスト記入</a:t>
            </a:r>
            <a:endParaRPr lang="en-US" altLang="ja-JP" dirty="0"/>
          </a:p>
          <a:p>
            <a:pPr lvl="2"/>
            <a:r>
              <a:rPr lang="en-US" altLang="ja-JP" dirty="0"/>
              <a:t>HTML</a:t>
            </a:r>
            <a:r>
              <a:rPr lang="ja-JP" altLang="en-US" dirty="0"/>
              <a:t>など他形式への変換</a:t>
            </a:r>
            <a:endParaRPr lang="en-US" altLang="ja-JP" dirty="0"/>
          </a:p>
          <a:p>
            <a:pPr lvl="1"/>
            <a:r>
              <a:rPr lang="en-US" altLang="ja-JP" dirty="0"/>
              <a:t>Anaconda</a:t>
            </a:r>
            <a:r>
              <a:rPr lang="ja-JP" altLang="en-US" dirty="0"/>
              <a:t>に同梱されている。</a:t>
            </a:r>
            <a:endParaRPr lang="en-US" altLang="ja-JP" dirty="0"/>
          </a:p>
          <a:p>
            <a:pPr lvl="1"/>
            <a:r>
              <a:rPr lang="en-US" altLang="ja-JP" dirty="0"/>
              <a:t>Navigator</a:t>
            </a:r>
            <a:r>
              <a:rPr lang="ja-JP" altLang="en-US" dirty="0"/>
              <a:t>より起動する。</a:t>
            </a:r>
            <a:endParaRPr lang="en-US" altLang="ja-JP" dirty="0"/>
          </a:p>
          <a:p>
            <a:pPr lvl="2"/>
            <a:r>
              <a:rPr lang="ja-JP" altLang="en-US" dirty="0"/>
              <a:t>起動すると、ブラウザとサーバプログラム</a:t>
            </a:r>
            <a:r>
              <a:rPr lang="en-US" altLang="ja-JP" dirty="0"/>
              <a:t>(</a:t>
            </a:r>
            <a:r>
              <a:rPr lang="ja-JP" altLang="en-US" dirty="0"/>
              <a:t>コマンドプロンプト</a:t>
            </a:r>
            <a:r>
              <a:rPr lang="en-US" altLang="ja-JP" dirty="0"/>
              <a:t>)</a:t>
            </a:r>
            <a:r>
              <a:rPr lang="ja-JP" altLang="en-US" dirty="0"/>
              <a:t>が起動する。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7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新規</a:t>
            </a:r>
            <a:r>
              <a:rPr lang="en-US" altLang="ja-JP" dirty="0"/>
              <a:t>Notebook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New</a:t>
            </a:r>
            <a:r>
              <a:rPr lang="ja-JP" altLang="en-US" dirty="0"/>
              <a:t>」</a:t>
            </a:r>
            <a:r>
              <a:rPr lang="en-US" altLang="ja-JP" dirty="0"/>
              <a:t>→</a:t>
            </a:r>
            <a:r>
              <a:rPr lang="ja-JP" altLang="en-US" dirty="0"/>
              <a:t>「</a:t>
            </a:r>
            <a:r>
              <a:rPr lang="en-US" altLang="ja-JP" dirty="0"/>
              <a:t>Python3</a:t>
            </a:r>
            <a:r>
              <a:rPr lang="ja-JP" altLang="en-US" dirty="0"/>
              <a:t>」を選択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78584"/>
            <a:ext cx="7020272" cy="447776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580112" y="3897052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>
              <a:latin typeface="Consolas" panose="020B0609020204030204" pitchFamily="49" charset="0"/>
              <a:ea typeface="Meiryo UI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4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7-03-26 15.08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72" y="3025580"/>
            <a:ext cx="5004410" cy="34512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Notebook</a:t>
            </a:r>
            <a:r>
              <a:rPr lang="ja-JP" altLang="en-US" dirty="0"/>
              <a:t>編集</a:t>
            </a:r>
            <a:endParaRPr lang="en-US" altLang="ja-JP" dirty="0"/>
          </a:p>
          <a:p>
            <a:pPr lvl="1"/>
            <a:r>
              <a:rPr lang="ja-JP" altLang="en-US" sz="2600" dirty="0"/>
              <a:t>セルと呼ばれるエリアに</a:t>
            </a:r>
            <a:r>
              <a:rPr lang="en-US" altLang="ja-JP" sz="2600" dirty="0"/>
              <a:t>Python</a:t>
            </a:r>
            <a:r>
              <a:rPr lang="ja-JP" altLang="en-US" sz="2600" dirty="0"/>
              <a:t>コードを入力する。</a:t>
            </a:r>
            <a:endParaRPr lang="en-US" altLang="ja-JP" sz="2600" dirty="0"/>
          </a:p>
          <a:p>
            <a:pPr lvl="1"/>
            <a:r>
              <a:rPr lang="en-US" altLang="ja-JP" sz="2600" dirty="0"/>
              <a:t>Ctrl + Enter</a:t>
            </a:r>
            <a:r>
              <a:rPr lang="ja-JP" altLang="en-US" sz="2600" dirty="0"/>
              <a:t>で実行。実行結果はセルの下に表示されます。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2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Notebook</a:t>
            </a:r>
            <a:r>
              <a:rPr lang="ja-JP" altLang="en-US" dirty="0"/>
              <a:t>編集</a:t>
            </a:r>
            <a:endParaRPr lang="en-US" altLang="ja-JP" dirty="0"/>
          </a:p>
          <a:p>
            <a:pPr lvl="1"/>
            <a:r>
              <a:rPr lang="ja-JP" altLang="en-US" dirty="0"/>
              <a:t>セルを種類変更は上部のメニューで「</a:t>
            </a:r>
            <a:r>
              <a:rPr lang="en-US" altLang="ja-JP" dirty="0"/>
              <a:t>code</a:t>
            </a:r>
            <a:r>
              <a:rPr lang="ja-JP" altLang="en-US" dirty="0"/>
              <a:t>」から「</a:t>
            </a:r>
            <a:r>
              <a:rPr lang="en-US" altLang="ja-JP" dirty="0"/>
              <a:t>markdown</a:t>
            </a:r>
            <a:r>
              <a:rPr lang="ja-JP" altLang="en-US" dirty="0"/>
              <a:t>」に変更すると</a:t>
            </a:r>
            <a:r>
              <a:rPr lang="en-US" altLang="ja-JP" dirty="0"/>
              <a:t>Markdown</a:t>
            </a:r>
            <a:r>
              <a:rPr lang="ja-JP" altLang="en-US" dirty="0"/>
              <a:t>形式でメモが記述できる。</a:t>
            </a:r>
          </a:p>
          <a:p>
            <a:pPr lvl="1"/>
            <a:r>
              <a:rPr lang="ja-JP" altLang="en-US" dirty="0"/>
              <a:t>セルの追加削除は「</a:t>
            </a:r>
            <a:r>
              <a:rPr lang="en-US" altLang="ja-JP" dirty="0"/>
              <a:t>+</a:t>
            </a:r>
            <a:r>
              <a:rPr lang="ja-JP" altLang="en-US" dirty="0"/>
              <a:t>」「</a:t>
            </a:r>
            <a:r>
              <a:rPr lang="en-US" altLang="ja-JP" dirty="0"/>
              <a:t>−</a:t>
            </a:r>
            <a:r>
              <a:rPr lang="ja-JP" altLang="en-US" dirty="0"/>
              <a:t>」ボタン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3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２</a:t>
            </a:r>
            <a:r>
              <a:rPr lang="en-US" altLang="ja-JP" dirty="0"/>
              <a:t> </a:t>
            </a:r>
            <a:r>
              <a:rPr lang="ja-JP" altLang="en-US" dirty="0"/>
              <a:t>まずは動かしてみる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画面に表示する</a:t>
            </a:r>
            <a:endParaRPr lang="en-US" altLang="ja-JP" dirty="0"/>
          </a:p>
          <a:p>
            <a:pPr lvl="1"/>
            <a:r>
              <a:rPr lang="ja-JP" altLang="en-US" dirty="0"/>
              <a:t>画面に文字列を表示するプログラムです。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ちなみに、同様のことをＪａｖａで書いてみると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marL="457200" lvl="1" indent="0">
              <a:buNone/>
            </a:pPr>
            <a:endParaRPr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7584" y="1988840"/>
            <a:ext cx="6359749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ja-JP" dirty="0">
                <a:solidFill>
                  <a:srgbClr val="800000"/>
                </a:solidFill>
                <a:latin typeface="Consolas"/>
                <a:cs typeface="Consolas"/>
              </a:rPr>
              <a:t>"Hello Python”</a:t>
            </a: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3944974"/>
            <a:ext cx="6359749" cy="219379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lass Hello{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   public static void main(String[] args){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       System.out.println(“Hello Python”);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ja-JP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dirty="0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3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２</a:t>
            </a:r>
            <a:r>
              <a:rPr lang="en-US" altLang="ja-JP" dirty="0"/>
              <a:t> </a:t>
            </a:r>
            <a:r>
              <a:rPr lang="ja-JP" altLang="en-US" dirty="0"/>
              <a:t>まずは動かしてみる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計算させてみます。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で使える算術演算子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marL="457200" lvl="1" indent="0">
              <a:buNone/>
            </a:pPr>
            <a:endParaRPr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7584" y="1484784"/>
            <a:ext cx="6359749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ja-JP" altLang="en-US" dirty="0">
                <a:solidFill>
                  <a:srgbClr val="000000"/>
                </a:solidFill>
                <a:latin typeface="Consolas"/>
                <a:cs typeface="Consolas"/>
              </a:rPr>
              <a:t>　</a:t>
            </a: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10</a:t>
            </a:r>
            <a:r>
              <a:rPr lang="ja-JP" alt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lang="ja-JP" alt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  <a:r>
              <a:rPr lang="ja-JP" alt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38910"/>
              </p:ext>
            </p:extLst>
          </p:nvPr>
        </p:nvGraphicFramePr>
        <p:xfrm>
          <a:off x="1187624" y="3212976"/>
          <a:ext cx="6096000" cy="2966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演算子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dirty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3+5 = 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減算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 </a:t>
                      </a:r>
                      <a:r>
                        <a:rPr kumimoji="1" lang="mr-IN" altLang="ja-JP" dirty="0"/>
                        <a:t>–</a:t>
                      </a:r>
                      <a:r>
                        <a:rPr kumimoji="1" lang="en-US" altLang="ja-JP" dirty="0"/>
                        <a:t> 4 = 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 * 4 = 40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除算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 / 4 = 2.5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//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除算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小数点以下切捨）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 // 4 =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剰余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10 % 3 = 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**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累乗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 ** 3 = 1000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２</a:t>
            </a:r>
            <a:r>
              <a:rPr lang="en-US" altLang="ja-JP" dirty="0"/>
              <a:t> </a:t>
            </a:r>
            <a:r>
              <a:rPr lang="ja-JP" altLang="en-US" dirty="0"/>
              <a:t>まずは動かしてみる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変数</a:t>
            </a:r>
            <a:endParaRPr lang="en-US" altLang="ja-JP" dirty="0"/>
          </a:p>
          <a:p>
            <a:pPr lvl="1"/>
            <a:r>
              <a:rPr lang="ja-JP" altLang="en-US" dirty="0"/>
              <a:t>変数を使用する時は、データ型は意識する必要はありません。</a:t>
            </a:r>
            <a:r>
              <a:rPr lang="en-US" altLang="ja-JP" dirty="0"/>
              <a:t>Python</a:t>
            </a:r>
            <a:r>
              <a:rPr lang="ja-JP" altLang="en-US" dirty="0"/>
              <a:t>は変数のデータ型を明示的に指定しない「動的型付言語」になります。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marL="457200" lvl="1" indent="0">
              <a:buNone/>
            </a:pPr>
            <a:endParaRPr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352649"/>
            <a:ext cx="7632848" cy="1800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mr-IN" altLang="ja-JP" sz="1600" dirty="0">
                <a:solidFill>
                  <a:srgbClr val="000000"/>
                </a:solidFill>
                <a:latin typeface="Consolas"/>
                <a:cs typeface="Consolas"/>
              </a:rPr>
              <a:t>num1 = 10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solidFill>
                  <a:srgbClr val="000000"/>
                </a:solidFill>
                <a:latin typeface="Consolas"/>
                <a:cs typeface="Consolas"/>
              </a:rPr>
              <a:t>num2 = 20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solidFill>
                  <a:srgbClr val="000000"/>
                </a:solidFill>
                <a:latin typeface="Consolas"/>
                <a:cs typeface="Consolas"/>
              </a:rPr>
              <a:t>num3 = num1 + num2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lang="mr-IN" altLang="ja-JP" sz="1600" dirty="0">
                <a:solidFill>
                  <a:srgbClr val="000000"/>
                </a:solidFill>
                <a:latin typeface="Consolas"/>
                <a:cs typeface="Consolas"/>
              </a:rPr>
              <a:t>( num3 )</a:t>
            </a:r>
            <a:endParaRPr lang="en-US" altLang="ja-JP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２</a:t>
            </a:r>
            <a:r>
              <a:rPr lang="en-US" altLang="ja-JP" dirty="0"/>
              <a:t> </a:t>
            </a:r>
            <a:r>
              <a:rPr lang="ja-JP" altLang="en-US" dirty="0"/>
              <a:t>まずは動かしてみる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P</a:t>
            </a:r>
            <a:r>
              <a:rPr lang="en-US" altLang="ja-JP" dirty="0" err="1"/>
              <a:t>ython</a:t>
            </a:r>
            <a:r>
              <a:rPr lang="ja-JP" altLang="en-US" dirty="0"/>
              <a:t>の基本的なデータ型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marL="457200" lvl="1" indent="0">
              <a:buNone/>
            </a:pPr>
            <a:endParaRPr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46057"/>
              </p:ext>
            </p:extLst>
          </p:nvPr>
        </p:nvGraphicFramePr>
        <p:xfrm>
          <a:off x="1187624" y="2132856"/>
          <a:ext cx="60960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en-US" dirty="0" err="1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-2,0,10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float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浮動小数点数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-1.25, 0.0 , 1.2E2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‘apple’,’orange’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２</a:t>
            </a:r>
            <a:r>
              <a:rPr lang="en-US" altLang="ja-JP" dirty="0"/>
              <a:t> </a:t>
            </a:r>
            <a:r>
              <a:rPr lang="ja-JP" altLang="en-US" dirty="0"/>
              <a:t>まずは動かしてみる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キーボード入力を受け付ける</a:t>
            </a:r>
            <a:endParaRPr lang="en-US" altLang="ja-JP" dirty="0"/>
          </a:p>
          <a:p>
            <a:pPr lvl="1"/>
            <a:r>
              <a:rPr lang="en-US" altLang="ja-JP" dirty="0"/>
              <a:t>input</a:t>
            </a:r>
            <a:r>
              <a:rPr lang="ja-JP" altLang="en-US" dirty="0"/>
              <a:t>関数を使えば簡単に実現できます。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marL="457200" lvl="1" indent="0">
              <a:buNone/>
            </a:pPr>
            <a:endParaRPr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2420888"/>
            <a:ext cx="7632848" cy="15841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Consolas"/>
                <a:cs typeface="Consolas"/>
              </a:rPr>
              <a:t>your_name = </a:t>
            </a:r>
            <a:r>
              <a:rPr lang="en-US" altLang="ja-JP" sz="160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lang="en-US" altLang="ja-JP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ja-JP" sz="1600" dirty="0">
                <a:solidFill>
                  <a:srgbClr val="800000"/>
                </a:solidFill>
                <a:latin typeface="Consolas"/>
                <a:cs typeface="Consolas"/>
              </a:rPr>
              <a:t>'input your name'</a:t>
            </a:r>
            <a:r>
              <a:rPr lang="en-US" altLang="ja-JP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lang="en-US" altLang="ja-JP" sz="1600" dirty="0">
                <a:solidFill>
                  <a:srgbClr val="000000"/>
                </a:solidFill>
                <a:latin typeface="Consolas"/>
                <a:cs typeface="Consolas"/>
              </a:rPr>
              <a:t>('Hello ' + your_name)</a:t>
            </a:r>
            <a:endParaRPr lang="en-US" altLang="ja-JP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7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Anaconda</a:t>
            </a:r>
            <a:r>
              <a:rPr lang="ja-JP" altLang="en-US" dirty="0"/>
              <a:t>とは</a:t>
            </a:r>
            <a:endParaRPr lang="en-US" altLang="ja-JP" dirty="0"/>
          </a:p>
          <a:p>
            <a:pPr lvl="1"/>
            <a:r>
              <a:rPr lang="en-US" altLang="ja-JP" dirty="0"/>
              <a:t>Continuum Analytics </a:t>
            </a:r>
            <a:r>
              <a:rPr lang="ja-JP" altLang="en-US" dirty="0"/>
              <a:t>社によって提供されている、</a:t>
            </a:r>
            <a:r>
              <a:rPr lang="en-US" altLang="ja-JP" dirty="0"/>
              <a:t>Python</a:t>
            </a:r>
            <a:r>
              <a:rPr lang="ja-JP" altLang="en-US" dirty="0"/>
              <a:t>ディストリビューション。</a:t>
            </a:r>
            <a:endParaRPr lang="en-US" altLang="ja-JP" dirty="0"/>
          </a:p>
          <a:p>
            <a:pPr lvl="1"/>
            <a:r>
              <a:rPr lang="en-US" altLang="ja-JP" dirty="0"/>
              <a:t>Python </a:t>
            </a:r>
            <a:r>
              <a:rPr lang="ja-JP" altLang="en-US" dirty="0"/>
              <a:t>本体に加え、科学技術、数学、エンジニアリング、データ分析など、よく利用される </a:t>
            </a:r>
            <a:r>
              <a:rPr lang="en-US" altLang="ja-JP" dirty="0"/>
              <a:t>Python </a:t>
            </a:r>
            <a:r>
              <a:rPr lang="ja-JP" altLang="en-US" dirty="0"/>
              <a:t>パッケージを一括でインストール可能。</a:t>
            </a:r>
            <a:endParaRPr lang="en-US" altLang="ja-JP" dirty="0"/>
          </a:p>
          <a:p>
            <a:pPr lvl="1"/>
            <a:r>
              <a:rPr lang="ja-JP" altLang="en-US" dirty="0"/>
              <a:t>面倒なセットアップ作業が効率よく行えるため、</a:t>
            </a:r>
            <a:r>
              <a:rPr lang="en-US" altLang="ja-JP" dirty="0"/>
              <a:t>Python </a:t>
            </a:r>
            <a:r>
              <a:rPr lang="ja-JP" altLang="en-US" dirty="0"/>
              <a:t>開発者の間で広く利用されている。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Spyder</a:t>
            </a:r>
            <a:r>
              <a:rPr lang="ja-JP" altLang="en-US" dirty="0"/>
              <a:t>」や「</a:t>
            </a:r>
            <a:r>
              <a:rPr lang="en-US" altLang="ja-JP" dirty="0"/>
              <a:t>Jupyter Notebook</a:t>
            </a:r>
            <a:r>
              <a:rPr lang="ja-JP" altLang="en-US" dirty="0"/>
              <a:t>」などのツール類も同梱されている。</a:t>
            </a:r>
            <a:endParaRPr lang="en-US" altLang="ja-JP" dirty="0"/>
          </a:p>
          <a:p>
            <a:pPr lvl="1"/>
            <a:r>
              <a:rPr lang="en-US" altLang="ja-JP" dirty="0"/>
              <a:t>Anaconda </a:t>
            </a:r>
            <a:r>
              <a:rPr lang="ja-JP" altLang="en-US" dirty="0"/>
              <a:t>は商用目的にも利用可能。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0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r>
              <a:rPr lang="ja-JP" altLang="en-US" dirty="0"/>
              <a:t>起動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32856"/>
            <a:ext cx="2783909" cy="308672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971600" y="3573016"/>
            <a:ext cx="3456384" cy="7200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>
              <a:latin typeface="Consolas" panose="020B0609020204030204" pitchFamily="49" charset="0"/>
              <a:ea typeface="Meiryo UI" panose="020B0604030504040204" pitchFamily="50" charset="-128"/>
              <a:cs typeface="Consolas" panose="020B0609020204030204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2040" y="321297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HG丸ｺﾞｼｯｸM-PRO"/>
                <a:ea typeface="HG丸ｺﾞｼｯｸM-PRO"/>
                <a:cs typeface="HG丸ｺﾞｼｯｸM-PRO"/>
              </a:rPr>
              <a:t>Windowsメニューから</a:t>
            </a:r>
          </a:p>
          <a:p>
            <a:r>
              <a:rPr lang="ja-JP" altLang="en-US" dirty="0">
                <a:latin typeface="HG丸ｺﾞｼｯｸM-PRO"/>
                <a:ea typeface="HG丸ｺﾞｼｯｸM-PRO"/>
                <a:cs typeface="HG丸ｺﾞｼｯｸM-PRO"/>
              </a:rPr>
              <a:t>「</a:t>
            </a:r>
            <a:r>
              <a:rPr lang="en-US" altLang="ja-JP" dirty="0">
                <a:latin typeface="HG丸ｺﾞｼｯｸM-PRO"/>
                <a:ea typeface="HG丸ｺﾞｼｯｸM-PRO"/>
                <a:cs typeface="HG丸ｺﾞｼｯｸM-PRO"/>
              </a:rPr>
              <a:t>Anaconda Navigator</a:t>
            </a:r>
            <a:r>
              <a:rPr lang="ja-JP" altLang="en-US" dirty="0">
                <a:latin typeface="HG丸ｺﾞｼｯｸM-PRO"/>
                <a:ea typeface="HG丸ｺﾞｼｯｸM-PRO"/>
                <a:cs typeface="HG丸ｺﾞｼｯｸM-PRO"/>
              </a:rPr>
              <a:t>」を</a:t>
            </a:r>
            <a:endParaRPr lang="en-US" altLang="ja-JP" dirty="0">
              <a:latin typeface="HG丸ｺﾞｼｯｸM-PRO"/>
              <a:ea typeface="HG丸ｺﾞｼｯｸM-PRO"/>
              <a:cs typeface="HG丸ｺﾞｼｯｸM-PRO"/>
            </a:endParaRPr>
          </a:p>
          <a:p>
            <a:r>
              <a:rPr lang="ja-JP" altLang="en-US" dirty="0">
                <a:latin typeface="HG丸ｺﾞｼｯｸM-PRO"/>
                <a:ea typeface="HG丸ｺﾞｼｯｸM-PRO"/>
                <a:cs typeface="HG丸ｺﾞｼｯｸM-PRO"/>
              </a:rPr>
              <a:t>ダブルクリック</a:t>
            </a:r>
            <a:endParaRPr lang="en-US" altLang="en-US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0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 Navigator</a:t>
            </a:r>
            <a:r>
              <a:rPr lang="ja-JP" altLang="en-US" dirty="0"/>
              <a:t>起動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06440"/>
            <a:ext cx="6840760" cy="463087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IPython</a:t>
            </a:r>
            <a:r>
              <a:rPr lang="ja-JP" altLang="en-US" dirty="0"/>
              <a:t>とは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を対話的に実行するシェルのこと。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標準シェルに比べ、コードハイライト機能や、コード補完機能などが追加されている。</a:t>
            </a:r>
            <a:endParaRPr lang="en-US" altLang="ja-JP" dirty="0"/>
          </a:p>
          <a:p>
            <a:pPr lvl="1"/>
            <a:r>
              <a:rPr lang="en-US" altLang="ja-JP" dirty="0"/>
              <a:t>Anaconda</a:t>
            </a:r>
            <a:r>
              <a:rPr lang="ja-JP" altLang="en-US" dirty="0"/>
              <a:t>に同梱。</a:t>
            </a:r>
            <a:r>
              <a:rPr lang="en-US" altLang="ja-JP" dirty="0"/>
              <a:t>Navigator</a:t>
            </a:r>
            <a:r>
              <a:rPr lang="ja-JP" altLang="en-US" dirty="0"/>
              <a:t>から起動できる。</a:t>
            </a:r>
            <a:endParaRPr lang="en-US" altLang="ja-JP" dirty="0"/>
          </a:p>
          <a:p>
            <a:pPr lvl="1"/>
            <a:r>
              <a:rPr lang="ja-JP" altLang="en-US" dirty="0"/>
              <a:t>主な拡張機能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TAB</a:t>
            </a:r>
            <a:r>
              <a:rPr lang="ja-JP" altLang="en-US" dirty="0"/>
              <a:t>」キーでコード補完ができる。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↑</a:t>
            </a:r>
            <a:r>
              <a:rPr lang="ja-JP" altLang="en-US" dirty="0"/>
              <a:t>」「</a:t>
            </a:r>
            <a:r>
              <a:rPr lang="en-US" altLang="ja-JP" dirty="0"/>
              <a:t>↓</a:t>
            </a:r>
            <a:r>
              <a:rPr lang="ja-JP" altLang="en-US" dirty="0"/>
              <a:t>」履歴を辿れる。</a:t>
            </a:r>
            <a:endParaRPr lang="en-US" altLang="ja-JP" dirty="0"/>
          </a:p>
          <a:p>
            <a:pPr lvl="2"/>
            <a:r>
              <a:rPr lang="en-US" altLang="ja-JP" dirty="0"/>
              <a:t>OS</a:t>
            </a:r>
            <a:r>
              <a:rPr lang="ja-JP" altLang="en-US" dirty="0"/>
              <a:t>コマンドを受け付ける</a:t>
            </a:r>
            <a:endParaRPr lang="en-US" altLang="ja-JP" dirty="0"/>
          </a:p>
          <a:p>
            <a:pPr lvl="2"/>
            <a:r>
              <a:rPr lang="ja-JP" altLang="en-US" dirty="0"/>
              <a:t>マジックコマンドがある。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IPython</a:t>
            </a:r>
            <a:r>
              <a:rPr lang="ja-JP" altLang="en-US" dirty="0"/>
              <a:t>の使い方</a:t>
            </a:r>
            <a:endParaRPr lang="en-US" altLang="ja-JP" dirty="0"/>
          </a:p>
          <a:p>
            <a:pPr lvl="1"/>
            <a:r>
              <a:rPr lang="ja-JP" altLang="en-US" dirty="0"/>
              <a:t>変数名に</a:t>
            </a:r>
            <a:r>
              <a:rPr lang="en-US" altLang="ja-JP" dirty="0"/>
              <a:t>?</a:t>
            </a:r>
            <a:r>
              <a:rPr lang="ja-JP" altLang="en-US" dirty="0"/>
              <a:t>マークを付けると、変数の内容を表示できます。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1" y="2276872"/>
            <a:ext cx="6768752" cy="33958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In [1]: x = 10</a:t>
            </a:r>
          </a:p>
          <a:p>
            <a:pPr>
              <a:lnSpc>
                <a:spcPct val="150000"/>
              </a:lnSpc>
            </a:pPr>
            <a:endParaRPr lang="mr-IN" altLang="ja-JP" sz="1600" dirty="0"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In [</a:t>
            </a:r>
            <a:r>
              <a:rPr lang="en-US" altLang="ja-JP" sz="1600" dirty="0">
                <a:latin typeface="Consolas"/>
                <a:cs typeface="Consolas"/>
              </a:rPr>
              <a:t>2</a:t>
            </a:r>
            <a:r>
              <a:rPr lang="mr-IN" altLang="ja-JP" sz="1600" dirty="0">
                <a:latin typeface="Consolas"/>
                <a:cs typeface="Consolas"/>
              </a:rPr>
              <a:t>]: x?</a:t>
            </a:r>
            <a:endParaRPr lang="en-US" altLang="ja-JP" sz="1600" dirty="0"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endParaRPr lang="mr-IN" altLang="ja-JP" sz="1600" dirty="0"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Type:        int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String form: 10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Docstring:  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int(x=0) -&gt; integer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int(x, base=10) -&gt; integer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9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IPython</a:t>
            </a:r>
            <a:r>
              <a:rPr lang="ja-JP" altLang="en-US" dirty="0"/>
              <a:t>の使い方</a:t>
            </a:r>
            <a:endParaRPr lang="en-US" altLang="ja-JP" dirty="0"/>
          </a:p>
          <a:p>
            <a:pPr lvl="1"/>
            <a:r>
              <a:rPr lang="en-US" altLang="ja-JP" dirty="0"/>
              <a:t>!	</a:t>
            </a:r>
            <a:r>
              <a:rPr lang="ja-JP" altLang="en-US" dirty="0"/>
              <a:t>で始めると</a:t>
            </a:r>
            <a:r>
              <a:rPr lang="en-US" altLang="ja-JP" dirty="0"/>
              <a:t>OS</a:t>
            </a:r>
            <a:r>
              <a:rPr lang="ja-JP" altLang="en-US" dirty="0"/>
              <a:t>のコマンドを実行できます。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2204864"/>
            <a:ext cx="6768752" cy="41344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In [1]: !dir</a:t>
            </a:r>
          </a:p>
          <a:p>
            <a:pPr>
              <a:lnSpc>
                <a:spcPct val="150000"/>
              </a:lnSpc>
            </a:pPr>
            <a:endParaRPr lang="mr-IN" altLang="ja-JP" sz="1600" dirty="0"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 </a:t>
            </a:r>
            <a:r>
              <a:rPr lang="ja-JP" altLang="mr-IN" sz="1600" dirty="0">
                <a:latin typeface="Consolas"/>
                <a:cs typeface="Consolas"/>
              </a:rPr>
              <a:t>ドライブ </a:t>
            </a:r>
            <a:r>
              <a:rPr lang="mr-IN" altLang="ja-JP" sz="1600" dirty="0">
                <a:latin typeface="Consolas"/>
                <a:cs typeface="Consolas"/>
              </a:rPr>
              <a:t>C </a:t>
            </a:r>
            <a:r>
              <a:rPr lang="ja-JP" altLang="mr-IN" sz="1600" dirty="0">
                <a:latin typeface="Consolas"/>
                <a:cs typeface="Consolas"/>
              </a:rPr>
              <a:t>のボリューム ラベルは </a:t>
            </a:r>
            <a:r>
              <a:rPr lang="mr-IN" altLang="ja-JP" sz="1600" dirty="0">
                <a:latin typeface="Consolas"/>
                <a:cs typeface="Consolas"/>
              </a:rPr>
              <a:t>S3A6505D001 </a:t>
            </a:r>
            <a:r>
              <a:rPr lang="ja-JP" altLang="mr-IN" sz="1600" dirty="0">
                <a:latin typeface="Consolas"/>
                <a:cs typeface="Consolas"/>
              </a:rPr>
              <a:t>です</a:t>
            </a:r>
          </a:p>
          <a:p>
            <a:pPr>
              <a:lnSpc>
                <a:spcPct val="150000"/>
              </a:lnSpc>
            </a:pPr>
            <a:r>
              <a:rPr lang="ja-JP" altLang="mr-IN" sz="1600" dirty="0">
                <a:latin typeface="Consolas"/>
                <a:cs typeface="Consolas"/>
              </a:rPr>
              <a:t>ボリューム シリアル番号は </a:t>
            </a:r>
            <a:r>
              <a:rPr lang="mr-IN" altLang="ja-JP" sz="1600" dirty="0">
                <a:latin typeface="Consolas"/>
                <a:cs typeface="Consolas"/>
              </a:rPr>
              <a:t>2081-A6BA </a:t>
            </a:r>
            <a:r>
              <a:rPr lang="ja-JP" altLang="mr-IN" sz="1600" dirty="0">
                <a:latin typeface="Consolas"/>
                <a:cs typeface="Consolas"/>
              </a:rPr>
              <a:t>です</a:t>
            </a:r>
          </a:p>
          <a:p>
            <a:pPr>
              <a:lnSpc>
                <a:spcPct val="150000"/>
              </a:lnSpc>
            </a:pPr>
            <a:endParaRPr lang="ja-JP" altLang="mr-IN" sz="1600" dirty="0"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ja-JP" altLang="mr-IN" sz="1600" dirty="0">
                <a:latin typeface="Consolas"/>
                <a:cs typeface="Consolas"/>
              </a:rPr>
              <a:t> </a:t>
            </a:r>
            <a:r>
              <a:rPr lang="mr-IN" altLang="ja-JP" sz="1600" dirty="0">
                <a:latin typeface="Consolas"/>
                <a:cs typeface="Consolas"/>
              </a:rPr>
              <a:t>C:¥Users¥</a:t>
            </a:r>
            <a:r>
              <a:rPr lang="en-US" altLang="ja-JP" sz="1600" dirty="0">
                <a:latin typeface="Consolas"/>
                <a:cs typeface="Consolas"/>
              </a:rPr>
              <a:t>Taro </a:t>
            </a:r>
            <a:r>
              <a:rPr lang="ja-JP" altLang="mr-IN" sz="1600" dirty="0">
                <a:latin typeface="Consolas"/>
                <a:cs typeface="Consolas"/>
              </a:rPr>
              <a:t>のディレクトリ</a:t>
            </a:r>
          </a:p>
          <a:p>
            <a:pPr>
              <a:lnSpc>
                <a:spcPct val="150000"/>
              </a:lnSpc>
            </a:pPr>
            <a:endParaRPr lang="ja-JP" altLang="mr-IN" sz="1600" dirty="0">
              <a:latin typeface="Consolas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2017/03/26  13:55    &lt;DIR&gt;          .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2017/03/26  13:55    &lt;DIR&gt;          ..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2017/03/26  10:52    &lt;DIR&gt;          .anaconda</a:t>
            </a:r>
          </a:p>
          <a:p>
            <a:pPr>
              <a:lnSpc>
                <a:spcPct val="150000"/>
              </a:lnSpc>
            </a:pPr>
            <a:r>
              <a:rPr lang="mr-IN" altLang="ja-JP" sz="1600" dirty="0">
                <a:latin typeface="Consolas"/>
                <a:cs typeface="Consolas"/>
              </a:rPr>
              <a:t>2017/03/26  11:56                64 .cond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IPython</a:t>
            </a:r>
            <a:r>
              <a:rPr lang="ja-JP" altLang="en-US" dirty="0"/>
              <a:t>の使い方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IPython</a:t>
            </a:r>
            <a:r>
              <a:rPr lang="ja-JP" altLang="en-US" dirty="0"/>
              <a:t>上で便利な機能を提供しているのがマジックコマンドです。「％」か「％％」で始めます。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9632" y="307020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丸ｺﾞｼｯｸM-PRO"/>
                <a:ea typeface="HG丸ｺﾞｼｯｸM-PRO"/>
                <a:cs typeface="HG丸ｺﾞｼｯｸM-PRO"/>
              </a:rPr>
              <a:t>履歴の表示</a:t>
            </a:r>
            <a:endParaRPr kumimoji="1" lang="ja-JP" altLang="en-US" kern="12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9632" y="3675452"/>
            <a:ext cx="6768752" cy="44114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latin typeface="Consolas"/>
                <a:cs typeface="Consolas"/>
              </a:rPr>
              <a:t>％</a:t>
            </a:r>
            <a:r>
              <a:rPr lang="en-US" altLang="ja-JP" sz="1600" dirty="0">
                <a:latin typeface="Consolas"/>
                <a:cs typeface="Consolas"/>
              </a:rPr>
              <a:t>hist</a:t>
            </a:r>
            <a:endParaRPr lang="mr-IN" altLang="ja-JP" sz="1600" dirty="0">
              <a:latin typeface="Consolas"/>
              <a:cs typeface="Consola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9632" y="444640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丸ｺﾞｼｯｸM-PRO"/>
                <a:ea typeface="HG丸ｺﾞｼｯｸM-PRO"/>
                <a:cs typeface="HG丸ｺﾞｼｯｸM-PRO"/>
              </a:rPr>
              <a:t>実行時間の計測</a:t>
            </a:r>
            <a:endParaRPr kumimoji="1" lang="ja-JP" altLang="en-US" kern="12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59632" y="4950266"/>
            <a:ext cx="6768752" cy="44114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latin typeface="Consolas"/>
                <a:cs typeface="Consolas"/>
              </a:rPr>
              <a:t>％</a:t>
            </a:r>
            <a:r>
              <a:rPr lang="en-US" altLang="ja-JP" sz="1600" dirty="0">
                <a:latin typeface="Consolas"/>
                <a:cs typeface="Consolas"/>
              </a:rPr>
              <a:t>timeit x = range(10)</a:t>
            </a:r>
            <a:endParaRPr lang="mr-IN" altLang="ja-JP" sz="1600" dirty="0">
              <a:latin typeface="Consolas"/>
              <a:cs typeface="Consola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1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en-US" altLang="ja-JP" dirty="0"/>
              <a:t>.1 Python</a:t>
            </a:r>
            <a:r>
              <a:rPr lang="ja-JP" altLang="en-US" dirty="0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Spyder</a:t>
            </a:r>
          </a:p>
          <a:p>
            <a:pPr lvl="1"/>
            <a:r>
              <a:rPr lang="ja-JP" altLang="en-US" dirty="0"/>
              <a:t>無償で利用できる</a:t>
            </a:r>
            <a:r>
              <a:rPr lang="en-US" altLang="ja-JP" dirty="0"/>
              <a:t>Python</a:t>
            </a:r>
            <a:r>
              <a:rPr lang="ja-JP" altLang="en-US" dirty="0"/>
              <a:t>用</a:t>
            </a:r>
            <a:r>
              <a:rPr lang="en-US" altLang="ja-JP" dirty="0"/>
              <a:t>IDE</a:t>
            </a:r>
            <a:r>
              <a:rPr lang="ja-JP" altLang="en-US" dirty="0"/>
              <a:t>の１つ。</a:t>
            </a:r>
            <a:endParaRPr lang="en-US" altLang="ja-JP" dirty="0"/>
          </a:p>
          <a:p>
            <a:pPr lvl="1"/>
            <a:r>
              <a:rPr lang="en-US" altLang="ja-JP" dirty="0"/>
              <a:t>Anaconda</a:t>
            </a:r>
            <a:r>
              <a:rPr lang="ja-JP" altLang="en-US" dirty="0"/>
              <a:t>に同梱。</a:t>
            </a:r>
            <a:endParaRPr lang="en-US" altLang="ja-JP" dirty="0"/>
          </a:p>
          <a:p>
            <a:pPr lvl="1"/>
            <a:r>
              <a:rPr lang="ja-JP" altLang="en-US" dirty="0"/>
              <a:t>プログラムエディタ、 </a:t>
            </a:r>
            <a:r>
              <a:rPr lang="en-US" altLang="ja-JP" dirty="0"/>
              <a:t>IPython</a:t>
            </a:r>
            <a:r>
              <a:rPr lang="ja-JP" altLang="en-US" dirty="0"/>
              <a:t>シェルなど豊富な機能を持っています。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EF13B18-5C9F-4CA0-BE2A-A431C7C340E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33" y="3352740"/>
            <a:ext cx="4758177" cy="3100250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　　　　　　　　　　　　　ライトハウスラボ株式会社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861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30186</TotalTime>
  <Words>1268</Words>
  <Application>Microsoft Macintosh PowerPoint</Application>
  <PresentationFormat>画面に合わせる (4:3)</PresentationFormat>
  <Paragraphs>247</Paragraphs>
  <Slides>19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HG丸ｺﾞｼｯｸM-PRO</vt:lpstr>
      <vt:lpstr>Arial</vt:lpstr>
      <vt:lpstr>Calibri</vt:lpstr>
      <vt:lpstr>Consolas</vt:lpstr>
      <vt:lpstr>Wingdings</vt:lpstr>
      <vt:lpstr>ホワイト</vt:lpstr>
      <vt:lpstr>2. Pythonの基本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２.1 Python開発環境</vt:lpstr>
      <vt:lpstr>2.２ まずは動かしてみる</vt:lpstr>
      <vt:lpstr>2.２ まずは動かしてみる</vt:lpstr>
      <vt:lpstr>2.２ まずは動かしてみる</vt:lpstr>
      <vt:lpstr>2.２ まずは動かしてみる</vt:lpstr>
      <vt:lpstr>2.２ まずは動かしてみる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会社案内</dc:title>
  <dc:creator>金森 渉</dc:creator>
  <cp:lastModifiedBy>金森 渉</cp:lastModifiedBy>
  <cp:revision>370</cp:revision>
  <cp:lastPrinted>2019-12-13T02:52:08Z</cp:lastPrinted>
  <dcterms:created xsi:type="dcterms:W3CDTF">2017-08-27T01:33:02Z</dcterms:created>
  <dcterms:modified xsi:type="dcterms:W3CDTF">2020-04-09T05:03:20Z</dcterms:modified>
</cp:coreProperties>
</file>