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0" r:id="rId1"/>
  </p:sldMasterIdLst>
  <p:notesMasterIdLst>
    <p:notesMasterId r:id="rId9"/>
  </p:notesMasterIdLst>
  <p:handoutMasterIdLst>
    <p:handoutMasterId r:id="rId10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5597">
          <p15:clr>
            <a:srgbClr val="A4A3A4"/>
          </p15:clr>
        </p15:guide>
        <p15:guide id="3" orient="horz" pos="2661">
          <p15:clr>
            <a:srgbClr val="A4A3A4"/>
          </p15:clr>
        </p15:guide>
        <p15:guide id="4" orient="horz" pos="2066">
          <p15:clr>
            <a:srgbClr val="A4A3A4"/>
          </p15:clr>
        </p15:guide>
        <p15:guide id="5" orient="horz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879" autoAdjust="0"/>
    <p:restoredTop sz="8294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688" y="184"/>
      </p:cViewPr>
      <p:guideLst>
        <p:guide orient="horz" pos="2057"/>
        <p:guide pos="5597"/>
        <p:guide orient="horz" pos="2661"/>
        <p:guide orient="horz" pos="2066"/>
        <p:guide orient="horz" pos="2668"/>
      </p:guideLst>
    </p:cSldViewPr>
  </p:slideViewPr>
  <p:outlineViewPr>
    <p:cViewPr>
      <p:scale>
        <a:sx n="33" d="100"/>
        <a:sy n="33" d="100"/>
      </p:scale>
      <p:origin x="0" y="4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F262-CD1B-A14C-A0C9-20A7E3EEEC12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8322-77CA-CB45-94B3-29354C04C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4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00F-5331-A542-9655-40C046BB945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F1E-8880-E948-A925-76E5A178A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1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pic>
        <p:nvPicPr>
          <p:cNvPr id="7" name="図 6" descr="logo_mediu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030652"/>
            <a:ext cx="4279900" cy="800100"/>
          </a:xfrm>
          <a:prstGeom prst="rect">
            <a:avLst/>
          </a:prstGeom>
        </p:spPr>
      </p:pic>
      <p:pic>
        <p:nvPicPr>
          <p:cNvPr id="9" name="図 8" descr="mark_lar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" y="877734"/>
            <a:ext cx="909978" cy="953018"/>
          </a:xfrm>
          <a:prstGeom prst="rect">
            <a:avLst/>
          </a:prstGeom>
        </p:spPr>
      </p:pic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78436"/>
            <a:ext cx="8229600" cy="61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68998"/>
            <a:ext cx="8229600" cy="492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14482" y="6356350"/>
            <a:ext cx="147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mark_smal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30" y="6419128"/>
            <a:ext cx="237490" cy="23749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57200" y="843598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01248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488D"/>
        </a:buClr>
        <a:buFont typeface="Wingdings" charset="2"/>
        <a:buChar char="p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3</a:t>
            </a:r>
            <a:r>
              <a:rPr lang="en-US" altLang="ja-JP" dirty="0"/>
              <a:t>. Python</a:t>
            </a:r>
            <a:r>
              <a:rPr lang="ja-JP" altLang="en-US" dirty="0"/>
              <a:t>の基本文法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の基本文法を学びます。</a:t>
            </a:r>
            <a:endParaRPr lang="en-US" altLang="ja-JP" dirty="0"/>
          </a:p>
          <a:p>
            <a:r>
              <a:rPr lang="ja-JP" altLang="en-US" dirty="0"/>
              <a:t>学習内容</a:t>
            </a:r>
            <a:endParaRPr lang="en-US" altLang="ja-JP" dirty="0"/>
          </a:p>
          <a:p>
            <a:pPr lvl="1"/>
            <a:r>
              <a:rPr lang="en-US" altLang="ja-JP" dirty="0"/>
              <a:t>3.1</a:t>
            </a:r>
            <a:r>
              <a:rPr lang="ja-JP" altLang="ja-JP" dirty="0"/>
              <a:t> </a:t>
            </a:r>
            <a:r>
              <a:rPr lang="ja-JP" altLang="en-US" dirty="0"/>
              <a:t>コメント</a:t>
            </a:r>
            <a:endParaRPr lang="en-US" altLang="ja-JP" dirty="0"/>
          </a:p>
          <a:p>
            <a:pPr lvl="1"/>
            <a:r>
              <a:rPr lang="en-US" altLang="ja-JP" dirty="0"/>
              <a:t>3.2 </a:t>
            </a:r>
            <a:r>
              <a:rPr lang="ja-JP" altLang="en-US" dirty="0"/>
              <a:t>インデント</a:t>
            </a:r>
            <a:endParaRPr lang="en-US" altLang="ja-JP" dirty="0"/>
          </a:p>
          <a:p>
            <a:pPr lvl="1"/>
            <a:r>
              <a:rPr lang="en-US" altLang="ja-JP" dirty="0"/>
              <a:t>3.3 </a:t>
            </a:r>
            <a:r>
              <a:rPr lang="ja-JP" altLang="en-US" dirty="0"/>
              <a:t>変数</a:t>
            </a:r>
            <a:endParaRPr lang="en-US" altLang="ja-JP" dirty="0"/>
          </a:p>
          <a:p>
            <a:pPr lvl="1"/>
            <a:r>
              <a:rPr lang="en-US" altLang="ja-JP" dirty="0"/>
              <a:t>3.4 </a:t>
            </a:r>
            <a:r>
              <a:rPr lang="ja-JP" altLang="en-US" dirty="0"/>
              <a:t>データ型</a:t>
            </a:r>
            <a:endParaRPr lang="en-US" altLang="ja-JP" dirty="0"/>
          </a:p>
          <a:p>
            <a:pPr lvl="1"/>
            <a:r>
              <a:rPr lang="en-US" altLang="ja-JP" dirty="0"/>
              <a:t>3.5 </a:t>
            </a:r>
            <a:r>
              <a:rPr lang="ja-JP" altLang="en-US" dirty="0"/>
              <a:t>リテラル</a:t>
            </a:r>
            <a:endParaRPr lang="en-US" altLang="ja-JP" dirty="0"/>
          </a:p>
          <a:p>
            <a:pPr lvl="1"/>
            <a:r>
              <a:rPr lang="en-US" altLang="ja-JP" dirty="0"/>
              <a:t>3.6 </a:t>
            </a:r>
            <a:r>
              <a:rPr lang="ja-JP" altLang="en-US" dirty="0"/>
              <a:t>文字列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lang="ja-JP" altLang="ja-JP" dirty="0"/>
              <a:t> </a:t>
            </a:r>
            <a:r>
              <a:rPr kumimoji="1" lang="ja-JP" altLang="en-US" dirty="0"/>
              <a:t>コメント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P</a:t>
            </a:r>
            <a:r>
              <a:rPr lang="en-US" altLang="ja-JP" dirty="0" err="1"/>
              <a:t>ython</a:t>
            </a:r>
            <a:r>
              <a:rPr kumimoji="1" lang="ja-JP" altLang="en-US" dirty="0"/>
              <a:t>では、</a:t>
            </a:r>
            <a:r>
              <a:rPr lang="en-US" altLang="ja-JP" dirty="0"/>
              <a:t>#</a:t>
            </a:r>
            <a:r>
              <a:rPr lang="ja-JP" altLang="en-US" dirty="0"/>
              <a:t>以降の内容は全てコメントとして扱われます。</a:t>
            </a:r>
            <a:endParaRPr lang="en-US" altLang="ja-JP" dirty="0"/>
          </a:p>
          <a:p>
            <a:r>
              <a:rPr lang="ja-JP" altLang="en-US" dirty="0"/>
              <a:t>複数行のコメントを記述したい場合は、</a:t>
            </a:r>
            <a:r>
              <a:rPr lang="en-US" altLang="ja-JP" dirty="0"/>
              <a:t>"""( 3</a:t>
            </a:r>
            <a:r>
              <a:rPr lang="ja-JP" altLang="en-US" dirty="0"/>
              <a:t>連の</a:t>
            </a:r>
            <a:r>
              <a:rPr lang="en-US" altLang="ja-JP" dirty="0"/>
              <a:t>2</a:t>
            </a:r>
            <a:r>
              <a:rPr lang="ja-JP" altLang="en-US" dirty="0"/>
              <a:t>重引用符</a:t>
            </a:r>
            <a:r>
              <a:rPr lang="en-US" altLang="ja-JP" dirty="0"/>
              <a:t>) </a:t>
            </a:r>
            <a:r>
              <a:rPr lang="ja-JP" altLang="en-US" dirty="0"/>
              <a:t>または、</a:t>
            </a:r>
            <a:r>
              <a:rPr lang="en-US" altLang="ja-JP" dirty="0"/>
              <a:t>'''(3</a:t>
            </a:r>
            <a:r>
              <a:rPr lang="ja-JP" altLang="en-US" dirty="0"/>
              <a:t>連の１重引用符）でコメントを囲みます。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 インデント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はインデントによって処理の範囲を定義することがルールとして決まってます。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そのため、適切にインデントを使い、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ソースコードを整形しないとエラーになります。  </a:t>
            </a:r>
          </a:p>
          <a:p>
            <a:pPr marL="0" indent="0">
              <a:buNone/>
            </a:pPr>
            <a:r>
              <a:rPr lang="ja-JP" altLang="en-US" dirty="0"/>
              <a:t>　インデントされた範囲を</a:t>
            </a:r>
            <a:r>
              <a:rPr lang="ja-JP" altLang="en-US" b="1" u="sng" dirty="0">
                <a:solidFill>
                  <a:srgbClr val="FF0000"/>
                </a:solidFill>
              </a:rPr>
              <a:t>ブロック</a:t>
            </a:r>
            <a:r>
              <a:rPr lang="ja-JP" altLang="en-US" dirty="0"/>
              <a:t>といい、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特に分岐や繰り返し処理などのブロック構造を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表す場合に使用します。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lang="ja-JP" altLang="ja-JP" dirty="0"/>
              <a:t> </a:t>
            </a:r>
            <a:r>
              <a:rPr kumimoji="1" lang="ja-JP" altLang="en-US" dirty="0"/>
              <a:t>変数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変数とは、簡単に言うと「値に名前をつけて入れておける箱」のようなものです。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変数を利用することで、同じ値を複数の行で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/>
              <a:t>使用することができるようになります。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</a:t>
            </a:r>
            <a:r>
              <a:rPr lang="ja-JP" altLang="ja-JP" dirty="0"/>
              <a:t> </a:t>
            </a:r>
            <a:r>
              <a:rPr kumimoji="1" lang="ja-JP" altLang="en-US" dirty="0"/>
              <a:t>データ型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のデータ型は大きく分けて数値型とコンテナに分ける事ができます。</a:t>
            </a:r>
            <a:endParaRPr lang="en-US" altLang="ja-JP" dirty="0"/>
          </a:p>
          <a:p>
            <a:r>
              <a:rPr lang="ja-JP" altLang="en-US" dirty="0"/>
              <a:t>数値型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コンテナ型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8646"/>
              </p:ext>
            </p:extLst>
          </p:nvPr>
        </p:nvGraphicFramePr>
        <p:xfrm>
          <a:off x="877634" y="2363915"/>
          <a:ext cx="78091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6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例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int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fi-FI" altLang="ja-JP" sz="2400" dirty="0"/>
                        <a:t>-2, 0, 10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float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浮動小数点数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2400" dirty="0"/>
                        <a:t>-1.25, 0.0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complex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複素数型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2400" dirty="0"/>
                        <a:t>3+4j, 3.0+4.0j, 3J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03066"/>
              </p:ext>
            </p:extLst>
          </p:nvPr>
        </p:nvGraphicFramePr>
        <p:xfrm>
          <a:off x="877635" y="5049838"/>
          <a:ext cx="78011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str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'</a:t>
                      </a:r>
                      <a:r>
                        <a:rPr kumimoji="1" lang="en-US" altLang="ja-JP" sz="2400" dirty="0" err="1"/>
                        <a:t>apple','orange</a:t>
                      </a:r>
                      <a:r>
                        <a:rPr kumimoji="1" lang="en-US" altLang="ja-JP" sz="2400" dirty="0"/>
                        <a:t>'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ja-JP" dirty="0"/>
              <a:t> </a:t>
            </a:r>
            <a:r>
              <a:rPr lang="ja-JP" altLang="en-US" dirty="0"/>
              <a:t>リテラル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プログラムのソースコードに、直接記述された値のことを</a:t>
            </a:r>
            <a:r>
              <a:rPr lang="ja-JP" altLang="en-US" u="sng" dirty="0"/>
              <a:t>リテラル</a:t>
            </a:r>
            <a:r>
              <a:rPr lang="ja-JP" altLang="en-US" dirty="0"/>
              <a:t>といいます。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文字列リテラル</a:t>
            </a:r>
            <a:endParaRPr lang="en-US" altLang="ja-JP" dirty="0"/>
          </a:p>
          <a:p>
            <a:pPr lvl="1"/>
            <a:r>
              <a:rPr lang="ja-JP" altLang="en-US" dirty="0"/>
              <a:t>文字列リテラルは、対象となる文字列を</a:t>
            </a:r>
            <a:r>
              <a:rPr lang="en-US" altLang="ja-JP" dirty="0"/>
              <a:t>‘(</a:t>
            </a:r>
            <a:r>
              <a:rPr lang="ja-JP" altLang="en-US" dirty="0"/>
              <a:t>シングルクォーテーション</a:t>
            </a:r>
            <a:r>
              <a:rPr lang="en-US" altLang="ja-JP" dirty="0"/>
              <a:t>)</a:t>
            </a:r>
            <a:r>
              <a:rPr lang="ja-JP" altLang="en-US" dirty="0"/>
              <a:t>または、</a:t>
            </a:r>
            <a:r>
              <a:rPr lang="en-US" altLang="ja-JP" dirty="0"/>
              <a:t>“(</a:t>
            </a:r>
            <a:r>
              <a:rPr lang="ja-JP" altLang="en-US" dirty="0"/>
              <a:t>ダブルクォーテーション</a:t>
            </a:r>
            <a:r>
              <a:rPr lang="en-US" altLang="ja-JP" dirty="0"/>
              <a:t>)</a:t>
            </a:r>
            <a:r>
              <a:rPr lang="ja-JP" altLang="en-US" dirty="0"/>
              <a:t>で囲う。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数値リテラル</a:t>
            </a:r>
            <a:endParaRPr lang="en-US" altLang="ja-JP" dirty="0"/>
          </a:p>
          <a:p>
            <a:pPr lvl="1"/>
            <a:r>
              <a:rPr lang="ja-JP" altLang="en-US" dirty="0"/>
              <a:t>数値リテラルは、対象となる値をそのまま記述する。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altLang="ja-JP" dirty="0"/>
              <a:t>3</a:t>
            </a:r>
            <a:r>
              <a:rPr lang="en-US" altLang="ja-JP" dirty="0"/>
              <a:t>.</a:t>
            </a:r>
            <a:r>
              <a:rPr lang="mr-IN" altLang="ja-JP" dirty="0"/>
              <a:t>6</a:t>
            </a:r>
            <a:r>
              <a:rPr lang="ja-JP" altLang="ja-JP" dirty="0"/>
              <a:t> </a:t>
            </a:r>
            <a:r>
              <a:rPr lang="ja-JP" altLang="mr-IN" dirty="0"/>
              <a:t>文字列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改行などの特殊な文字列を記述する際には、エスケープシーケンスを使用します。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複数行の文字列</a:t>
            </a:r>
            <a:endParaRPr lang="en-US" altLang="ja-JP" dirty="0"/>
          </a:p>
          <a:p>
            <a:pPr lvl="1"/>
            <a:r>
              <a:rPr lang="ja-JP" altLang="en-US" dirty="0"/>
              <a:t>シングルクォーテーションまたはダブルクォーテーション</a:t>
            </a:r>
            <a:r>
              <a:rPr lang="en-US" altLang="ja-JP" dirty="0"/>
              <a:t>3</a:t>
            </a:r>
            <a:r>
              <a:rPr lang="ja-JP" altLang="en-US" dirty="0"/>
              <a:t>つで囲むと、複数行の文字列を作成することができます。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pl-PL" altLang="ja-JP" dirty="0" err="1"/>
              <a:t>raw</a:t>
            </a:r>
            <a:r>
              <a:rPr lang="ja-JP" altLang="pl-PL" dirty="0"/>
              <a:t>文字列</a:t>
            </a:r>
            <a:endParaRPr lang="en-US" altLang="ja-JP" dirty="0"/>
          </a:p>
          <a:p>
            <a:pPr lvl="1"/>
            <a:r>
              <a:rPr lang="ja-JP" altLang="en-US" dirty="0"/>
              <a:t>文字列の先頭に「</a:t>
            </a:r>
            <a:r>
              <a:rPr lang="en-US" altLang="ja-JP" dirty="0"/>
              <a:t>r</a:t>
            </a:r>
            <a:r>
              <a:rPr lang="ja-JP" altLang="en-US" dirty="0"/>
              <a:t>」または「</a:t>
            </a:r>
            <a:r>
              <a:rPr lang="en-US" altLang="ja-JP" dirty="0"/>
              <a:t>R</a:t>
            </a:r>
            <a:r>
              <a:rPr lang="ja-JP" altLang="en-US" dirty="0"/>
              <a:t>」をつけると、エスケープシーケンスが無効になります。  </a:t>
            </a:r>
          </a:p>
          <a:p>
            <a:pPr marL="457200" lvl="1" indent="0">
              <a:buNone/>
            </a:pPr>
            <a:r>
              <a:rPr lang="ja-JP" altLang="en-US" dirty="0"/>
              <a:t>　ファイルパスを表すような場合に使用します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232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507</Words>
  <Application>Microsoft Macintosh PowerPoint</Application>
  <PresentationFormat>画面に合わせる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Arial</vt:lpstr>
      <vt:lpstr>Calibri</vt:lpstr>
      <vt:lpstr>Wingdings</vt:lpstr>
      <vt:lpstr>ホワイト</vt:lpstr>
      <vt:lpstr>3. Pythonの基本文法</vt:lpstr>
      <vt:lpstr>3.1 コメント</vt:lpstr>
      <vt:lpstr>3.2 インデント</vt:lpstr>
      <vt:lpstr>3.3 変数</vt:lpstr>
      <vt:lpstr>3.4 データ型</vt:lpstr>
      <vt:lpstr>3.5 リテラル</vt:lpstr>
      <vt:lpstr>3.6 文字列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会社案内</dc:title>
  <dc:creator>金森 渉</dc:creator>
  <cp:lastModifiedBy>金森 渉</cp:lastModifiedBy>
  <cp:revision>370</cp:revision>
  <cp:lastPrinted>2019-12-13T02:52:08Z</cp:lastPrinted>
  <dcterms:created xsi:type="dcterms:W3CDTF">2017-08-27T01:33:02Z</dcterms:created>
  <dcterms:modified xsi:type="dcterms:W3CDTF">2020-04-09T05:04:37Z</dcterms:modified>
</cp:coreProperties>
</file>