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00" r:id="rId1"/>
  </p:sldMasterIdLst>
  <p:notesMasterIdLst>
    <p:notesMasterId r:id="rId16"/>
  </p:notesMasterIdLst>
  <p:handoutMasterIdLst>
    <p:handoutMasterId r:id="rId17"/>
  </p:handoutMasterIdLst>
  <p:sldIdLst>
    <p:sldId id="297" r:id="rId2"/>
    <p:sldId id="298" r:id="rId3"/>
    <p:sldId id="299" r:id="rId4"/>
    <p:sldId id="373" r:id="rId5"/>
    <p:sldId id="375" r:id="rId6"/>
    <p:sldId id="376" r:id="rId7"/>
    <p:sldId id="300" r:id="rId8"/>
    <p:sldId id="374" r:id="rId9"/>
    <p:sldId id="301" r:id="rId10"/>
    <p:sldId id="302" r:id="rId11"/>
    <p:sldId id="303" r:id="rId12"/>
    <p:sldId id="304" r:id="rId13"/>
    <p:sldId id="305" r:id="rId14"/>
    <p:sldId id="30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p15:clr>
            <a:srgbClr val="A4A3A4"/>
          </p15:clr>
        </p15:guide>
        <p15:guide id="2" pos="5597">
          <p15:clr>
            <a:srgbClr val="A4A3A4"/>
          </p15:clr>
        </p15:guide>
        <p15:guide id="3" orient="horz" pos="2661">
          <p15:clr>
            <a:srgbClr val="A4A3A4"/>
          </p15:clr>
        </p15:guide>
        <p15:guide id="4" orient="horz" pos="2066">
          <p15:clr>
            <a:srgbClr val="A4A3A4"/>
          </p15:clr>
        </p15:guide>
        <p15:guide id="5" orient="horz" pos="2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548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879" autoAdjust="0"/>
    <p:restoredTop sz="82940" autoAdjust="0"/>
  </p:normalViewPr>
  <p:slideViewPr>
    <p:cSldViewPr snapToGrid="0" snapToObjects="1" showGuides="1">
      <p:cViewPr varScale="1">
        <p:scale>
          <a:sx n="90" d="100"/>
          <a:sy n="90" d="100"/>
        </p:scale>
        <p:origin x="2688" y="184"/>
      </p:cViewPr>
      <p:guideLst>
        <p:guide orient="horz" pos="2057"/>
        <p:guide pos="5597"/>
        <p:guide orient="horz" pos="2661"/>
        <p:guide orient="horz" pos="2066"/>
        <p:guide orient="horz" pos="2668"/>
      </p:guideLst>
    </p:cSldViewPr>
  </p:slideViewPr>
  <p:outlineViewPr>
    <p:cViewPr>
      <p:scale>
        <a:sx n="33" d="100"/>
        <a:sy n="33" d="100"/>
      </p:scale>
      <p:origin x="0" y="4712"/>
    </p:cViewPr>
  </p:outlineViewPr>
  <p:notesTextViewPr>
    <p:cViewPr>
      <p:scale>
        <a:sx n="100" d="100"/>
        <a:sy n="100" d="100"/>
      </p:scale>
      <p:origin x="0" y="0"/>
    </p:cViewPr>
  </p:notesTextViewPr>
  <p:sorterViewPr>
    <p:cViewPr varScale="1">
      <p:scale>
        <a:sx n="100" d="100"/>
        <a:sy n="100" d="100"/>
      </p:scale>
      <p:origin x="0" y="102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D4F262-CD1B-A14C-A0C9-20A7E3EEEC12}" type="datetimeFigureOut">
              <a:rPr kumimoji="1" lang="ja-JP" altLang="en-US" smtClean="0"/>
              <a:t>2020/4/9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CA8322-77CA-CB45-94B3-29354C04CFAF}" type="slidenum">
              <a:rPr kumimoji="1" lang="ja-JP" altLang="en-US" smtClean="0"/>
              <a:t>‹#›</a:t>
            </a:fld>
            <a:endParaRPr kumimoji="1" lang="ja-JP" altLang="en-US"/>
          </a:p>
        </p:txBody>
      </p:sp>
    </p:spTree>
    <p:extLst>
      <p:ext uri="{BB962C8B-B14F-4D97-AF65-F5344CB8AC3E}">
        <p14:creationId xmlns:p14="http://schemas.microsoft.com/office/powerpoint/2010/main" val="2916640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FB00F-5331-A542-9655-40C046BB945D}" type="datetimeFigureOut">
              <a:rPr kumimoji="1" lang="ja-JP" altLang="en-US" smtClean="0"/>
              <a:t>2020/4/9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67F1E-8880-E948-A925-76E5A178AD9B}" type="slidenum">
              <a:rPr kumimoji="1" lang="ja-JP" altLang="en-US" smtClean="0"/>
              <a:t>‹#›</a:t>
            </a:fld>
            <a:endParaRPr kumimoji="1" lang="ja-JP" altLang="en-US"/>
          </a:p>
        </p:txBody>
      </p:sp>
    </p:spTree>
    <p:extLst>
      <p:ext uri="{BB962C8B-B14F-4D97-AF65-F5344CB8AC3E}">
        <p14:creationId xmlns:p14="http://schemas.microsoft.com/office/powerpoint/2010/main" val="776313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6" name="スライド番号プレースホルダー 5"/>
          <p:cNvSpPr>
            <a:spLocks noGrp="1"/>
          </p:cNvSpPr>
          <p:nvPr>
            <p:ph type="sldNum" sz="quarter" idx="12"/>
          </p:nvPr>
        </p:nvSpPr>
        <p:spPr/>
        <p:txBody>
          <a:bodyPr/>
          <a:lstStyle/>
          <a:p>
            <a:fld id="{3236937C-4296-4F09-BFBF-208432D16C49}" type="slidenum">
              <a:rPr kumimoji="0" lang="en-US" smtClean="0"/>
              <a:pPr eaLnBrk="1" latinLnBrk="0" hangingPunct="1"/>
              <a:t>‹#›</a:t>
            </a:fld>
            <a:endParaRPr kumimoji="0" lang="zh-CN" altLang="en-US"/>
          </a:p>
        </p:txBody>
      </p:sp>
      <p:pic>
        <p:nvPicPr>
          <p:cNvPr id="7" name="図 6" descr="logo_mediu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3300" y="1030652"/>
            <a:ext cx="4279900" cy="800100"/>
          </a:xfrm>
          <a:prstGeom prst="rect">
            <a:avLst/>
          </a:prstGeom>
        </p:spPr>
      </p:pic>
      <p:pic>
        <p:nvPicPr>
          <p:cNvPr id="9" name="図 8" descr="mark_larg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5" y="877734"/>
            <a:ext cx="909978" cy="953018"/>
          </a:xfrm>
          <a:prstGeom prst="rect">
            <a:avLst/>
          </a:prstGeom>
        </p:spPr>
      </p:pic>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109281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
        <p:nvSpPr>
          <p:cNvPr id="10" name="フッター プレースホルダー 4"/>
          <p:cNvSpPr>
            <a:spLocks noGrp="1"/>
          </p:cNvSpPr>
          <p:nvPr>
            <p:ph type="ftr" sz="quarter" idx="3"/>
          </p:nvPr>
        </p:nvSpPr>
        <p:spPr>
          <a:xfrm>
            <a:off x="457201" y="6356350"/>
            <a:ext cx="6516434"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ja-JP" altLang="en-US"/>
              <a:t>　　　　　　　　　　　　　ライトハウスラボ株式会社</a:t>
            </a:r>
            <a:endParaRPr lang="en-US" dirty="0"/>
          </a:p>
        </p:txBody>
      </p:sp>
    </p:spTree>
    <p:extLst>
      <p:ext uri="{BB962C8B-B14F-4D97-AF65-F5344CB8AC3E}">
        <p14:creationId xmlns:p14="http://schemas.microsoft.com/office/powerpoint/2010/main" val="12190281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178436"/>
            <a:ext cx="8229600" cy="614044"/>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868998"/>
            <a:ext cx="8229600" cy="492252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7214482" y="6356350"/>
            <a:ext cx="1472318" cy="365125"/>
          </a:xfrm>
          <a:prstGeom prst="rect">
            <a:avLst/>
          </a:prstGeom>
        </p:spPr>
        <p:txBody>
          <a:bodyPr vert="horz" lIns="91440" tIns="45720" rIns="91440" bIns="45720" rtlCol="0" anchor="ctr"/>
          <a:lstStyle>
            <a:lvl1pPr algn="r">
              <a:defRPr sz="1800">
                <a:solidFill>
                  <a:schemeClr val="tx1"/>
                </a:solidFill>
              </a:defRPr>
            </a:lvl1pPr>
          </a:lstStyle>
          <a:p>
            <a:fld id="{BA9B540C-44DA-4F69-89C9-7C84606640D3}" type="slidenum">
              <a:rPr lang="en-US" smtClean="0"/>
              <a:pPr/>
              <a:t>‹#›</a:t>
            </a:fld>
            <a:endParaRPr lang="en-US" dirty="0"/>
          </a:p>
        </p:txBody>
      </p:sp>
      <p:pic>
        <p:nvPicPr>
          <p:cNvPr id="7" name="図 6" descr="mark_small.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69430" y="6419128"/>
            <a:ext cx="237490" cy="237490"/>
          </a:xfrm>
          <a:prstGeom prst="rect">
            <a:avLst/>
          </a:prstGeom>
        </p:spPr>
      </p:pic>
      <p:cxnSp>
        <p:nvCxnSpPr>
          <p:cNvPr id="8" name="直線コネクタ 7"/>
          <p:cNvCxnSpPr/>
          <p:nvPr userDrawn="1"/>
        </p:nvCxnSpPr>
        <p:spPr>
          <a:xfrm>
            <a:off x="457200" y="843598"/>
            <a:ext cx="822960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0" name="フッター プレースホルダー 4"/>
          <p:cNvSpPr>
            <a:spLocks noGrp="1"/>
          </p:cNvSpPr>
          <p:nvPr>
            <p:ph type="ftr" sz="quarter" idx="3"/>
          </p:nvPr>
        </p:nvSpPr>
        <p:spPr>
          <a:xfrm>
            <a:off x="901248" y="6356350"/>
            <a:ext cx="65164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dirty="0"/>
              <a:t>　　　　　　　　　　　　　ライトハウスラボ株式会社</a:t>
            </a:r>
            <a:endParaRPr lang="en-US" sz="1400" dirty="0">
              <a:solidFill>
                <a:srgbClr val="000000"/>
              </a:solidFill>
            </a:endParaRPr>
          </a:p>
        </p:txBody>
      </p:sp>
    </p:spTree>
    <p:extLst>
      <p:ext uri="{BB962C8B-B14F-4D97-AF65-F5344CB8AC3E}">
        <p14:creationId xmlns:p14="http://schemas.microsoft.com/office/powerpoint/2010/main" val="2547148548"/>
      </p:ext>
    </p:extLst>
  </p:cSld>
  <p:clrMap bg1="lt1" tx1="dk1" bg2="lt2" tx2="dk2" accent1="accent1" accent2="accent2" accent3="accent3" accent4="accent4" accent5="accent5" accent6="accent6" hlink="hlink" folHlink="folHlink"/>
  <p:sldLayoutIdLst>
    <p:sldLayoutId id="2147484101" r:id="rId1"/>
    <p:sldLayoutId id="2147484102" r:id="rId2"/>
  </p:sldLayoutIdLst>
  <p:hf hdr="0" dt="0"/>
  <p:txStyles>
    <p:titleStyle>
      <a:lvl1pPr algn="l" defTabSz="457200" rtl="0" eaLnBrk="1" latinLnBrk="0" hangingPunct="1">
        <a:spcBef>
          <a:spcPct val="0"/>
        </a:spcBef>
        <a:buNone/>
        <a:defRPr kumimoji="1" sz="3200" kern="1200">
          <a:solidFill>
            <a:schemeClr val="tx1"/>
          </a:solidFill>
          <a:latin typeface="HG丸ｺﾞｼｯｸM-PRO"/>
          <a:ea typeface="HG丸ｺﾞｼｯｸM-PRO"/>
          <a:cs typeface="HG丸ｺﾞｼｯｸM-PRO"/>
        </a:defRPr>
      </a:lvl1pPr>
    </p:titleStyle>
    <p:bodyStyle>
      <a:lvl1pPr marL="342900" indent="-342900" algn="l" defTabSz="457200" rtl="0" eaLnBrk="1" latinLnBrk="0" hangingPunct="1">
        <a:spcBef>
          <a:spcPct val="20000"/>
        </a:spcBef>
        <a:buClr>
          <a:srgbClr val="95488D"/>
        </a:buClr>
        <a:buFont typeface="Wingdings" charset="2"/>
        <a:buChar char="p"/>
        <a:defRPr kumimoji="1" sz="2800" kern="1200">
          <a:solidFill>
            <a:schemeClr val="tx1"/>
          </a:solidFill>
          <a:latin typeface="HG丸ｺﾞｼｯｸM-PRO"/>
          <a:ea typeface="HG丸ｺﾞｼｯｸM-PRO"/>
          <a:cs typeface="HG丸ｺﾞｼｯｸM-PRO"/>
        </a:defRPr>
      </a:lvl1pPr>
      <a:lvl2pPr marL="742950" indent="-285750" algn="l" defTabSz="457200" rtl="0" eaLnBrk="1" latinLnBrk="0" hangingPunct="1">
        <a:spcBef>
          <a:spcPct val="20000"/>
        </a:spcBef>
        <a:buFont typeface="Arial"/>
        <a:buChar char="–"/>
        <a:defRPr kumimoji="1" sz="2800" kern="1200">
          <a:solidFill>
            <a:schemeClr val="tx1"/>
          </a:solidFill>
          <a:latin typeface="HG丸ｺﾞｼｯｸM-PRO"/>
          <a:ea typeface="HG丸ｺﾞｼｯｸM-PRO"/>
          <a:cs typeface="HG丸ｺﾞｼｯｸM-PRO"/>
        </a:defRPr>
      </a:lvl2pPr>
      <a:lvl3pPr marL="1143000" indent="-228600" algn="l" defTabSz="457200" rtl="0" eaLnBrk="1" latinLnBrk="0" hangingPunct="1">
        <a:lnSpc>
          <a:spcPct val="150000"/>
        </a:lnSpc>
        <a:spcBef>
          <a:spcPct val="20000"/>
        </a:spcBef>
        <a:buFont typeface="Arial"/>
        <a:buChar char="•"/>
        <a:defRPr kumimoji="1" sz="2400" kern="1200">
          <a:solidFill>
            <a:schemeClr val="tx1"/>
          </a:solidFill>
          <a:latin typeface="HG丸ｺﾞｼｯｸM-PRO"/>
          <a:ea typeface="HG丸ｺﾞｼｯｸM-PRO"/>
          <a:cs typeface="HG丸ｺﾞｼｯｸM-PRO"/>
        </a:defRPr>
      </a:lvl3pPr>
      <a:lvl4pPr marL="16002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4pPr>
      <a:lvl5pPr marL="2057400" indent="-228600" algn="l" defTabSz="457200" rtl="0" eaLnBrk="1" latinLnBrk="0" hangingPunct="1">
        <a:spcBef>
          <a:spcPct val="20000"/>
        </a:spcBef>
        <a:buFont typeface="Arial"/>
        <a:buChar char="»"/>
        <a:defRPr kumimoji="1" sz="2000" kern="1200">
          <a:solidFill>
            <a:schemeClr val="tx1"/>
          </a:solidFill>
          <a:latin typeface="HG丸ｺﾞｼｯｸM-PRO"/>
          <a:ea typeface="HG丸ｺﾞｼｯｸM-PRO"/>
          <a:cs typeface="HG丸ｺﾞｼｯｸM-PRO"/>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 制御文</a:t>
            </a:r>
          </a:p>
        </p:txBody>
      </p:sp>
      <p:sp>
        <p:nvSpPr>
          <p:cNvPr id="3" name="コンテンツ プレースホルダー 2"/>
          <p:cNvSpPr>
            <a:spLocks noGrp="1"/>
          </p:cNvSpPr>
          <p:nvPr>
            <p:ph idx="1"/>
          </p:nvPr>
        </p:nvSpPr>
        <p:spPr/>
        <p:txBody>
          <a:bodyPr>
            <a:normAutofit lnSpcReduction="10000"/>
          </a:bodyPr>
          <a:lstStyle/>
          <a:p>
            <a:r>
              <a:rPr lang="ja-JP" altLang="en-US" dirty="0"/>
              <a:t>概要</a:t>
            </a:r>
            <a:endParaRPr lang="en-US" altLang="ja-JP" dirty="0"/>
          </a:p>
          <a:p>
            <a:pPr lvl="1"/>
            <a:r>
              <a:rPr lang="en-US" altLang="ja-JP" dirty="0"/>
              <a:t>Python</a:t>
            </a:r>
            <a:r>
              <a:rPr lang="ja-JP" altLang="en-US" dirty="0"/>
              <a:t>の制御文について学びます。</a:t>
            </a:r>
            <a:endParaRPr lang="en-US" altLang="ja-JP" dirty="0"/>
          </a:p>
          <a:p>
            <a:r>
              <a:rPr lang="ja-JP" altLang="en-US" dirty="0"/>
              <a:t>学習内容</a:t>
            </a:r>
            <a:endParaRPr lang="en-US" altLang="ja-JP" dirty="0"/>
          </a:p>
          <a:p>
            <a:pPr lvl="1"/>
            <a:r>
              <a:rPr lang="en-US" altLang="ja-JP" dirty="0"/>
              <a:t>4.1 </a:t>
            </a:r>
            <a:r>
              <a:rPr lang="ja-JP" altLang="en-US" dirty="0"/>
              <a:t>比較演算子、論理演算子</a:t>
            </a:r>
            <a:endParaRPr lang="en-US" altLang="ja-JP" dirty="0"/>
          </a:p>
          <a:p>
            <a:pPr lvl="1"/>
            <a:r>
              <a:rPr lang="nb-NO" altLang="ja-JP" dirty="0"/>
              <a:t>4.2 </a:t>
            </a:r>
            <a:r>
              <a:rPr lang="nb-NO" altLang="ja-JP" dirty="0" err="1"/>
              <a:t>if</a:t>
            </a:r>
            <a:r>
              <a:rPr lang="ja-JP" altLang="nb-NO" dirty="0"/>
              <a:t>文</a:t>
            </a:r>
            <a:endParaRPr lang="en-US" altLang="ja-JP" dirty="0"/>
          </a:p>
          <a:p>
            <a:pPr lvl="1"/>
            <a:r>
              <a:rPr lang="it-IT" altLang="ja-JP" dirty="0"/>
              <a:t>4.3 pass</a:t>
            </a:r>
            <a:r>
              <a:rPr lang="ja-JP" altLang="it-IT" dirty="0"/>
              <a:t>文</a:t>
            </a:r>
            <a:endParaRPr lang="en-US" altLang="ja-JP" dirty="0"/>
          </a:p>
          <a:p>
            <a:pPr lvl="1"/>
            <a:r>
              <a:rPr lang="en-US" altLang="ja-JP" dirty="0"/>
              <a:t>4.4 while</a:t>
            </a:r>
            <a:r>
              <a:rPr lang="ja-JP" altLang="en-US" dirty="0"/>
              <a:t>文</a:t>
            </a:r>
            <a:endParaRPr lang="en-US" altLang="ja-JP" dirty="0"/>
          </a:p>
          <a:p>
            <a:pPr lvl="1"/>
            <a:r>
              <a:rPr lang="nb-NO" altLang="ja-JP" dirty="0"/>
              <a:t>4.5 for</a:t>
            </a:r>
            <a:r>
              <a:rPr lang="ja-JP" altLang="nb-NO" dirty="0"/>
              <a:t>文</a:t>
            </a:r>
            <a:endParaRPr lang="en-US" altLang="ja-JP" dirty="0"/>
          </a:p>
          <a:p>
            <a:pPr lvl="1"/>
            <a:r>
              <a:rPr lang="en-US" altLang="ja-JP" dirty="0"/>
              <a:t>4.6 break</a:t>
            </a:r>
            <a:r>
              <a:rPr lang="ja-JP" altLang="en-US" dirty="0"/>
              <a:t>と</a:t>
            </a:r>
            <a:r>
              <a:rPr lang="en-US" altLang="ja-JP" dirty="0"/>
              <a:t>continue</a:t>
            </a:r>
          </a:p>
          <a:p>
            <a:pPr lvl="1"/>
            <a:r>
              <a:rPr lang="mr-IN" altLang="ja-JP" dirty="0"/>
              <a:t>4.7 </a:t>
            </a:r>
            <a:r>
              <a:rPr lang="ja-JP" altLang="mr-IN" dirty="0"/>
              <a:t>演習問題</a:t>
            </a:r>
            <a:r>
              <a:rPr lang="mr-IN" altLang="ja-JP" dirty="0"/>
              <a:t>(</a:t>
            </a:r>
            <a:r>
              <a:rPr lang="ja-JP" altLang="mr-IN" dirty="0"/>
              <a:t>別紙</a:t>
            </a:r>
            <a:r>
              <a:rPr lang="mr-IN" altLang="ja-JP" dirty="0"/>
              <a:t>)</a:t>
            </a:r>
            <a:endParaRPr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0</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65541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t-IT" altLang="ja-JP" dirty="0"/>
              <a:t>4.3 pass</a:t>
            </a:r>
            <a:r>
              <a:rPr lang="ja-JP" altLang="it-IT" dirty="0"/>
              <a:t>文</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a:t>Python</a:t>
            </a:r>
            <a:r>
              <a:rPr lang="ja-JP" altLang="en-US" dirty="0"/>
              <a:t>には、「何もしない」ということを表す</a:t>
            </a:r>
            <a:r>
              <a:rPr lang="en-US" altLang="ja-JP" dirty="0"/>
              <a:t>pass</a:t>
            </a:r>
            <a:r>
              <a:rPr lang="ja-JP" altLang="en-US" dirty="0"/>
              <a:t>文というものがあります。</a:t>
            </a:r>
            <a:endParaRPr lang="en-US" altLang="ja-JP" dirty="0"/>
          </a:p>
          <a:p>
            <a:pPr marL="0" indent="0">
              <a:buNone/>
            </a:pPr>
            <a:r>
              <a:rPr lang="ja-JP" altLang="ja-JP" dirty="0"/>
              <a:t>　</a:t>
            </a:r>
            <a:r>
              <a:rPr lang="ja-JP" altLang="en-US" dirty="0"/>
              <a:t>条件分岐の際の</a:t>
            </a:r>
            <a:r>
              <a:rPr lang="en-US" altLang="ja-JP" dirty="0"/>
              <a:t>else</a:t>
            </a:r>
            <a:r>
              <a:rPr lang="ja-JP" altLang="en-US" dirty="0"/>
              <a:t>節などで使用します。</a:t>
            </a:r>
            <a:endParaRPr lang="en-US" altLang="ja-JP" dirty="0"/>
          </a:p>
          <a:p>
            <a:pPr marL="0" indent="0">
              <a:buNone/>
            </a:pPr>
            <a:endParaRPr lang="en-US" altLang="ja-JP" dirty="0"/>
          </a:p>
          <a:p>
            <a:r>
              <a:rPr lang="ja-JP" altLang="en-US" dirty="0"/>
              <a:t>なぜ</a:t>
            </a:r>
            <a:r>
              <a:rPr lang="en-US" altLang="ja-JP" dirty="0"/>
              <a:t>pass</a:t>
            </a:r>
            <a:r>
              <a:rPr lang="ja-JP" altLang="en-US" dirty="0"/>
              <a:t>文が必要？</a:t>
            </a:r>
          </a:p>
          <a:p>
            <a:pPr marL="0" indent="0">
              <a:buNone/>
            </a:pPr>
            <a:r>
              <a:rPr lang="ja-JP" altLang="en-US" dirty="0"/>
              <a:t>　</a:t>
            </a:r>
            <a:r>
              <a:rPr lang="en-US" altLang="ja-JP" dirty="0"/>
              <a:t>Python</a:t>
            </a:r>
            <a:r>
              <a:rPr lang="ja-JP" altLang="en-US" dirty="0"/>
              <a:t>は、インデントのブロック構造のため、</a:t>
            </a:r>
            <a:endParaRPr lang="en-US" altLang="ja-JP" dirty="0"/>
          </a:p>
          <a:p>
            <a:pPr marL="0" indent="0">
              <a:buNone/>
            </a:pPr>
            <a:r>
              <a:rPr lang="ja-JP" altLang="ja-JP" dirty="0"/>
              <a:t>　</a:t>
            </a:r>
            <a:r>
              <a:rPr lang="ja-JP" altLang="en-US" dirty="0"/>
              <a:t>文法上、インデントの後に何も処理が記述</a:t>
            </a:r>
            <a:endParaRPr lang="en-US" altLang="ja-JP" dirty="0"/>
          </a:p>
          <a:p>
            <a:pPr marL="0" indent="0">
              <a:buNone/>
            </a:pPr>
            <a:r>
              <a:rPr lang="ja-JP" altLang="ja-JP" dirty="0"/>
              <a:t>　</a:t>
            </a:r>
            <a:r>
              <a:rPr lang="ja-JP" altLang="en-US" dirty="0"/>
              <a:t>されていないとエラーになってしまいます。  </a:t>
            </a:r>
          </a:p>
          <a:p>
            <a:pPr marL="0" indent="0">
              <a:buNone/>
            </a:pPr>
            <a:r>
              <a:rPr lang="ja-JP" altLang="en-US" dirty="0"/>
              <a:t>　そのため、何も処理をしない場合は、「何も</a:t>
            </a:r>
            <a:endParaRPr lang="en-US" altLang="ja-JP" dirty="0"/>
          </a:p>
          <a:p>
            <a:pPr marL="0" indent="0">
              <a:buNone/>
            </a:pPr>
            <a:r>
              <a:rPr lang="ja-JP" altLang="ja-JP" dirty="0"/>
              <a:t>　</a:t>
            </a:r>
            <a:r>
              <a:rPr lang="ja-JP" altLang="en-US" dirty="0"/>
              <a:t>しない」という処理を示す</a:t>
            </a:r>
            <a:r>
              <a:rPr lang="en-US" altLang="ja-JP" dirty="0"/>
              <a:t>pass</a:t>
            </a:r>
            <a:r>
              <a:rPr lang="ja-JP" altLang="en-US" dirty="0"/>
              <a:t>文を記述する</a:t>
            </a:r>
            <a:endParaRPr lang="en-US" altLang="ja-JP" dirty="0"/>
          </a:p>
          <a:p>
            <a:pPr marL="0" indent="0">
              <a:buNone/>
            </a:pPr>
            <a:r>
              <a:rPr lang="ja-JP" altLang="ja-JP" dirty="0"/>
              <a:t>　</a:t>
            </a:r>
            <a:r>
              <a:rPr lang="ja-JP" altLang="en-US" dirty="0"/>
              <a:t>必要があります。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9</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80812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 while</a:t>
            </a:r>
            <a:r>
              <a:rPr lang="ja-JP" altLang="en-US"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ある条件を満たしている間、繰り返し処理を実行したい場合には、</a:t>
            </a:r>
            <a:r>
              <a:rPr lang="en-US" altLang="ja-JP" dirty="0"/>
              <a:t>while</a:t>
            </a:r>
            <a:r>
              <a:rPr lang="ja-JP" altLang="en-US" dirty="0"/>
              <a:t>文を使用します。式の書き方は</a:t>
            </a:r>
            <a:r>
              <a:rPr lang="en-US" altLang="ja-JP" dirty="0"/>
              <a:t>if</a:t>
            </a:r>
            <a:r>
              <a:rPr lang="ja-JP" altLang="en-US" dirty="0"/>
              <a:t>文と変わりません。</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10</a:t>
            </a:fld>
            <a:endParaRPr lang="en-US"/>
          </a:p>
        </p:txBody>
      </p:sp>
      <p:sp>
        <p:nvSpPr>
          <p:cNvPr id="5" name="フッター プレースホルダー 4"/>
          <p:cNvSpPr>
            <a:spLocks noGrp="1"/>
          </p:cNvSpPr>
          <p:nvPr>
            <p:ph type="ftr" sz="quarter" idx="3"/>
          </p:nvPr>
        </p:nvSpPr>
        <p:spPr/>
        <p:txBody>
          <a:bodyPr/>
          <a:lstStyle/>
          <a:p>
            <a:r>
              <a:rPr lang="ja-JP" altLang="en-US" dirty="0"/>
              <a:t>　　　　　　　　　　　　　ライトハウスラボ株式会社</a:t>
            </a:r>
            <a:endParaRPr lang="en-US" dirty="0"/>
          </a:p>
        </p:txBody>
      </p:sp>
      <p:sp>
        <p:nvSpPr>
          <p:cNvPr id="7" name="テキスト ボックス 6"/>
          <p:cNvSpPr txBox="1"/>
          <p:nvPr/>
        </p:nvSpPr>
        <p:spPr>
          <a:xfrm>
            <a:off x="971600" y="2452963"/>
            <a:ext cx="7632848" cy="1800200"/>
          </a:xfrm>
          <a:prstGeom prst="rect">
            <a:avLst/>
          </a:prstGeom>
          <a:noFill/>
          <a:ln>
            <a:solidFill>
              <a:srgbClr val="000000"/>
            </a:solidFill>
          </a:ln>
        </p:spPr>
        <p:txBody>
          <a:bodyPr wrap="square" rtlCol="0">
            <a:noAutofit/>
          </a:bodyPr>
          <a:lstStyle/>
          <a:p>
            <a:pPr>
              <a:lnSpc>
                <a:spcPct val="150000"/>
              </a:lnSpc>
            </a:pPr>
            <a:r>
              <a:rPr lang="ja-JP" altLang="ja-JP" sz="2800" dirty="0">
                <a:solidFill>
                  <a:schemeClr val="accent3">
                    <a:lumMod val="50000"/>
                  </a:schemeClr>
                </a:solidFill>
                <a:latin typeface="Consolas"/>
                <a:cs typeface="Consolas"/>
              </a:rPr>
              <a:t>w</a:t>
            </a:r>
            <a:r>
              <a:rPr lang="en-US" altLang="ja-JP" sz="2800" dirty="0" err="1">
                <a:solidFill>
                  <a:schemeClr val="accent3">
                    <a:lumMod val="50000"/>
                  </a:schemeClr>
                </a:solidFill>
                <a:latin typeface="Consolas"/>
                <a:cs typeface="Consolas"/>
              </a:rPr>
              <a:t>hile</a:t>
            </a:r>
            <a:r>
              <a:rPr lang="mr-IN" altLang="ja-JP" sz="2800" dirty="0">
                <a:solidFill>
                  <a:schemeClr val="accent3">
                    <a:lumMod val="50000"/>
                  </a:schemeClr>
                </a:solidFill>
                <a:latin typeface="Consolas"/>
                <a:cs typeface="Consolas"/>
              </a:rPr>
              <a:t> </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条件式</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a:t>
            </a:r>
            <a:endParaRPr lang="en-US" altLang="ja-JP" sz="2800" dirty="0">
              <a:solidFill>
                <a:srgbClr val="000000"/>
              </a:solidFill>
              <a:latin typeface="Consolas"/>
              <a:cs typeface="Consolas"/>
            </a:endParaRPr>
          </a:p>
          <a:p>
            <a:pPr>
              <a:lnSpc>
                <a:spcPct val="150000"/>
              </a:lnSpc>
            </a:pP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条件式を満たす場合に実行する処理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
        <p:nvSpPr>
          <p:cNvPr id="6" name="テキスト ボックス 5">
            <a:extLst>
              <a:ext uri="{FF2B5EF4-FFF2-40B4-BE49-F238E27FC236}">
                <a16:creationId xmlns:a16="http://schemas.microsoft.com/office/drawing/2014/main" id="{B8FAD752-FD3D-7C47-9C2C-FADB5507BB45}"/>
              </a:ext>
            </a:extLst>
          </p:cNvPr>
          <p:cNvSpPr txBox="1"/>
          <p:nvPr/>
        </p:nvSpPr>
        <p:spPr>
          <a:xfrm>
            <a:off x="4196443" y="4735286"/>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25657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4.5 for</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繰り返し処理を実行したい場合には、</a:t>
            </a:r>
            <a:r>
              <a:rPr lang="en-US" altLang="ja-JP" dirty="0"/>
              <a:t>for</a:t>
            </a:r>
            <a:r>
              <a:rPr lang="ja-JP" altLang="en-US" dirty="0"/>
              <a:t>文を</a:t>
            </a:r>
            <a:endParaRPr lang="en-US" altLang="ja-JP" dirty="0"/>
          </a:p>
          <a:p>
            <a:pPr marL="0" indent="0">
              <a:buNone/>
            </a:pPr>
            <a:r>
              <a:rPr lang="ja-JP" altLang="ja-JP" dirty="0"/>
              <a:t>　</a:t>
            </a:r>
            <a:r>
              <a:rPr lang="ja-JP" altLang="en-US" dirty="0"/>
              <a:t>使用します。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6" name="テキスト ボックス 5"/>
          <p:cNvSpPr txBox="1"/>
          <p:nvPr/>
        </p:nvSpPr>
        <p:spPr>
          <a:xfrm>
            <a:off x="971600" y="2452963"/>
            <a:ext cx="7632848" cy="1800200"/>
          </a:xfrm>
          <a:prstGeom prst="rect">
            <a:avLst/>
          </a:prstGeom>
          <a:noFill/>
          <a:ln>
            <a:solidFill>
              <a:srgbClr val="000000"/>
            </a:solidFill>
          </a:ln>
        </p:spPr>
        <p:txBody>
          <a:bodyPr wrap="square" rtlCol="0">
            <a:noAutofit/>
          </a:bodyPr>
          <a:lstStyle/>
          <a:p>
            <a:pPr>
              <a:lnSpc>
                <a:spcPct val="150000"/>
              </a:lnSpc>
            </a:pPr>
            <a:r>
              <a:rPr lang="en-US" altLang="ja-JP" sz="2800" dirty="0">
                <a:solidFill>
                  <a:schemeClr val="accent3">
                    <a:lumMod val="50000"/>
                  </a:schemeClr>
                </a:solidFill>
                <a:latin typeface="Consolas"/>
                <a:cs typeface="Consolas"/>
              </a:rPr>
              <a:t>for</a:t>
            </a:r>
            <a:r>
              <a:rPr lang="mr-IN" altLang="ja-JP" sz="2800" dirty="0">
                <a:solidFill>
                  <a:schemeClr val="accent3">
                    <a:lumMod val="50000"/>
                  </a:schemeClr>
                </a:solidFill>
                <a:latin typeface="Consolas"/>
                <a:cs typeface="Consolas"/>
              </a:rPr>
              <a:t> </a:t>
            </a:r>
            <a:r>
              <a:rPr lang="mr-IN" altLang="ja-JP" sz="2800" dirty="0">
                <a:solidFill>
                  <a:srgbClr val="000000"/>
                </a:solidFill>
                <a:latin typeface="Consolas"/>
                <a:cs typeface="Consolas"/>
              </a:rPr>
              <a:t>[</a:t>
            </a:r>
            <a:r>
              <a:rPr lang="ja-JP" altLang="en-US" sz="2800" dirty="0">
                <a:solidFill>
                  <a:srgbClr val="000000"/>
                </a:solidFill>
                <a:latin typeface="Consolas"/>
                <a:cs typeface="Consolas"/>
              </a:rPr>
              <a:t>変数</a:t>
            </a:r>
            <a:r>
              <a:rPr lang="mr-IN" altLang="ja-JP" sz="2800" dirty="0">
                <a:solidFill>
                  <a:srgbClr val="000000"/>
                </a:solidFill>
                <a:latin typeface="Consolas"/>
                <a:cs typeface="Consolas"/>
              </a:rPr>
              <a:t>]</a:t>
            </a:r>
            <a:r>
              <a:rPr lang="en-US" altLang="ja-JP" sz="2800" dirty="0">
                <a:solidFill>
                  <a:srgbClr val="000000"/>
                </a:solidFill>
                <a:latin typeface="Consolas"/>
                <a:cs typeface="Consolas"/>
              </a:rPr>
              <a:t> </a:t>
            </a:r>
            <a:r>
              <a:rPr lang="en-US" altLang="ja-JP" sz="2800" dirty="0">
                <a:solidFill>
                  <a:schemeClr val="accent3">
                    <a:lumMod val="50000"/>
                  </a:schemeClr>
                </a:solidFill>
                <a:latin typeface="Consolas"/>
                <a:cs typeface="Consolas"/>
              </a:rPr>
              <a:t>in</a:t>
            </a:r>
            <a:r>
              <a:rPr lang="en-US" altLang="ja-JP" sz="2800" dirty="0">
                <a:solidFill>
                  <a:srgbClr val="000000"/>
                </a:solidFill>
                <a:latin typeface="Consolas"/>
                <a:cs typeface="Consolas"/>
              </a:rPr>
              <a:t> </a:t>
            </a:r>
            <a:r>
              <a:rPr lang="mr-IN" altLang="ja-JP" sz="2800" dirty="0">
                <a:solidFill>
                  <a:srgbClr val="000000"/>
                </a:solidFill>
                <a:latin typeface="Consolas"/>
                <a:cs typeface="Consolas"/>
              </a:rPr>
              <a:t>[</a:t>
            </a:r>
            <a:r>
              <a:rPr lang="ja-JP" altLang="en-US" sz="2800" dirty="0">
                <a:solidFill>
                  <a:srgbClr val="000000"/>
                </a:solidFill>
                <a:latin typeface="Consolas"/>
                <a:cs typeface="Consolas"/>
              </a:rPr>
              <a:t>繰り返すデータ</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a:t>
            </a:r>
            <a:endParaRPr lang="en-US" altLang="ja-JP" sz="2800" dirty="0">
              <a:solidFill>
                <a:srgbClr val="000000"/>
              </a:solidFill>
              <a:latin typeface="Consolas"/>
              <a:cs typeface="Consolas"/>
            </a:endParaRPr>
          </a:p>
          <a:p>
            <a:pPr>
              <a:lnSpc>
                <a:spcPct val="150000"/>
              </a:lnSpc>
            </a:pPr>
            <a:r>
              <a:rPr lang="en-US" altLang="ja-JP" sz="2800" dirty="0">
                <a:solidFill>
                  <a:srgbClr val="000000"/>
                </a:solidFill>
                <a:latin typeface="Consolas"/>
                <a:cs typeface="Consolas"/>
              </a:rPr>
              <a:t>	[</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117183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4.6 break</a:t>
            </a:r>
            <a:r>
              <a:rPr lang="ja-JP" altLang="en-US" dirty="0"/>
              <a:t>と</a:t>
            </a:r>
            <a:r>
              <a:rPr lang="en-US" altLang="ja-JP" dirty="0"/>
              <a:t>continue</a:t>
            </a:r>
            <a:endParaRPr kumimoji="1" lang="ja-JP" altLang="en-US" dirty="0"/>
          </a:p>
        </p:txBody>
      </p:sp>
      <p:sp>
        <p:nvSpPr>
          <p:cNvPr id="3" name="コンテンツ プレースホルダー 2"/>
          <p:cNvSpPr>
            <a:spLocks noGrp="1"/>
          </p:cNvSpPr>
          <p:nvPr>
            <p:ph idx="1"/>
          </p:nvPr>
        </p:nvSpPr>
        <p:spPr/>
        <p:txBody>
          <a:bodyPr/>
          <a:lstStyle/>
          <a:p>
            <a:r>
              <a:rPr lang="en-US" altLang="ja-JP" dirty="0"/>
              <a:t>break</a:t>
            </a:r>
          </a:p>
          <a:p>
            <a:pPr lvl="1"/>
            <a:r>
              <a:rPr lang="en-US" altLang="ja-JP" dirty="0"/>
              <a:t>break</a:t>
            </a:r>
            <a:r>
              <a:rPr lang="ja-JP" altLang="en-US" dirty="0"/>
              <a:t>を使用すると、以降の処理を行わず、</a:t>
            </a:r>
            <a:r>
              <a:rPr lang="en-US" altLang="ja-JP" dirty="0"/>
              <a:t>for</a:t>
            </a:r>
            <a:r>
              <a:rPr lang="ja-JP" altLang="en-US" dirty="0"/>
              <a:t>文や</a:t>
            </a:r>
            <a:r>
              <a:rPr lang="en-US" altLang="ja-JP" dirty="0"/>
              <a:t>while</a:t>
            </a:r>
            <a:r>
              <a:rPr lang="ja-JP" altLang="en-US" dirty="0"/>
              <a:t>文の処理を終了させます。</a:t>
            </a:r>
            <a:endParaRPr lang="en-US" altLang="ja-JP" dirty="0"/>
          </a:p>
          <a:p>
            <a:pPr marL="514350" indent="-457200"/>
            <a:endParaRPr lang="en-US" altLang="ja-JP" dirty="0"/>
          </a:p>
          <a:p>
            <a:pPr marL="514350" indent="-457200"/>
            <a:r>
              <a:rPr lang="en-US" altLang="ja-JP" dirty="0"/>
              <a:t>continue</a:t>
            </a:r>
          </a:p>
          <a:p>
            <a:pPr marL="914400" lvl="1" indent="-457200"/>
            <a:r>
              <a:rPr lang="en-US" altLang="ja-JP" dirty="0"/>
              <a:t>continue</a:t>
            </a:r>
            <a:r>
              <a:rPr lang="ja-JP" altLang="en-US" dirty="0"/>
              <a:t>を使用すると、以降の処理を</a:t>
            </a:r>
            <a:endParaRPr lang="en-US" altLang="ja-JP" dirty="0"/>
          </a:p>
          <a:p>
            <a:pPr marL="457200" lvl="1" indent="0">
              <a:buNone/>
            </a:pPr>
            <a:r>
              <a:rPr lang="ja-JP" altLang="ja-JP" dirty="0"/>
              <a:t>　</a:t>
            </a:r>
            <a:r>
              <a:rPr lang="ja-JP" altLang="en-US" dirty="0"/>
              <a:t>スキップし、</a:t>
            </a:r>
            <a:r>
              <a:rPr lang="en-US" altLang="ja-JP" dirty="0"/>
              <a:t>for</a:t>
            </a:r>
            <a:r>
              <a:rPr lang="ja-JP" altLang="en-US" dirty="0"/>
              <a:t>文や</a:t>
            </a:r>
            <a:r>
              <a:rPr lang="en-US" altLang="ja-JP" dirty="0"/>
              <a:t>while</a:t>
            </a:r>
            <a:r>
              <a:rPr lang="ja-JP" altLang="en-US" dirty="0"/>
              <a:t>文の先頭に</a:t>
            </a:r>
            <a:endParaRPr lang="en-US" altLang="ja-JP" dirty="0"/>
          </a:p>
          <a:p>
            <a:pPr marL="457200" lvl="1" indent="0">
              <a:buNone/>
            </a:pPr>
            <a:r>
              <a:rPr lang="ja-JP" altLang="ja-JP" dirty="0"/>
              <a:t>　</a:t>
            </a:r>
            <a:r>
              <a:rPr lang="ja-JP" altLang="en-US" dirty="0"/>
              <a:t>処理を戻します。</a:t>
            </a:r>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68729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mr-IN" altLang="ja-JP" dirty="0"/>
              <a:t>4.7 </a:t>
            </a:r>
            <a:r>
              <a:rPr lang="ja-JP" altLang="mr-IN" dirty="0"/>
              <a:t>演習問題</a:t>
            </a:r>
            <a:r>
              <a:rPr lang="mr-IN" altLang="ja-JP" dirty="0"/>
              <a:t>(</a:t>
            </a:r>
            <a:r>
              <a:rPr lang="ja-JP" altLang="mr-IN" dirty="0"/>
              <a:t>別紙</a:t>
            </a:r>
            <a:r>
              <a:rPr lang="mr-IN"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演習問題を解いてみましょう。</a:t>
            </a:r>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Tree>
    <p:extLst>
      <p:ext uri="{BB962C8B-B14F-4D97-AF65-F5344CB8AC3E}">
        <p14:creationId xmlns:p14="http://schemas.microsoft.com/office/powerpoint/2010/main" val="193988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4.1 </a:t>
            </a:r>
            <a:r>
              <a:rPr lang="ja-JP" altLang="en-US" dirty="0"/>
              <a:t>比較演算子、論理演算子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比較演算子</a:t>
            </a:r>
            <a:endParaRPr kumimoji="1" lang="en-US" altLang="ja-JP" dirty="0"/>
          </a:p>
          <a:p>
            <a:pPr lvl="1"/>
            <a:r>
              <a:rPr lang="ja-JP" altLang="en-US" dirty="0"/>
              <a:t>条件式などで、値を比較するために使用する記号のこと</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1</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3103595387"/>
              </p:ext>
            </p:extLst>
          </p:nvPr>
        </p:nvGraphicFramePr>
        <p:xfrm>
          <a:off x="582110" y="2490752"/>
          <a:ext cx="7884963" cy="3200400"/>
        </p:xfrm>
        <a:graphic>
          <a:graphicData uri="http://schemas.openxmlformats.org/drawingml/2006/table">
            <a:tbl>
              <a:tblPr firstRow="1" bandRow="1">
                <a:tableStyleId>{5C22544A-7EE6-4342-B048-85BDC9FD1C3A}</a:tableStyleId>
              </a:tblPr>
              <a:tblGrid>
                <a:gridCol w="2628321">
                  <a:extLst>
                    <a:ext uri="{9D8B030D-6E8A-4147-A177-3AD203B41FA5}">
                      <a16:colId xmlns:a16="http://schemas.microsoft.com/office/drawing/2014/main" val="20000"/>
                    </a:ext>
                  </a:extLst>
                </a:gridCol>
                <a:gridCol w="2628321">
                  <a:extLst>
                    <a:ext uri="{9D8B030D-6E8A-4147-A177-3AD203B41FA5}">
                      <a16:colId xmlns:a16="http://schemas.microsoft.com/office/drawing/2014/main" val="20001"/>
                    </a:ext>
                  </a:extLst>
                </a:gridCol>
                <a:gridCol w="2628321">
                  <a:extLst>
                    <a:ext uri="{9D8B030D-6E8A-4147-A177-3AD203B41FA5}">
                      <a16:colId xmlns:a16="http://schemas.microsoft.com/office/drawing/2014/main" val="20002"/>
                    </a:ext>
                  </a:extLst>
                </a:gridCol>
              </a:tblGrid>
              <a:tr h="370840">
                <a:tc>
                  <a:txBody>
                    <a:bodyPr/>
                    <a:lstStyle/>
                    <a:p>
                      <a:r>
                        <a:rPr kumimoji="1" lang="ja-JP" altLang="en-US" sz="2400" dirty="0">
                          <a:latin typeface="+mn-ea"/>
                          <a:ea typeface="+mn-ea"/>
                        </a:rPr>
                        <a:t>演算子</a:t>
                      </a:r>
                    </a:p>
                  </a:txBody>
                  <a:tcPr/>
                </a:tc>
                <a:tc>
                  <a:txBody>
                    <a:bodyPr/>
                    <a:lstStyle/>
                    <a:p>
                      <a:r>
                        <a:rPr kumimoji="1" lang="ja-JP" altLang="en-US" sz="2400" dirty="0">
                          <a:latin typeface="+mn-ea"/>
                          <a:ea typeface="+mn-ea"/>
                        </a:rPr>
                        <a:t>記述例</a:t>
                      </a:r>
                    </a:p>
                  </a:txBody>
                  <a:tcPr/>
                </a:tc>
                <a:tc>
                  <a:txBody>
                    <a:bodyPr/>
                    <a:lstStyle/>
                    <a:p>
                      <a:r>
                        <a:rPr kumimoji="1" lang="ja-JP" altLang="en-US" sz="2400" dirty="0">
                          <a:latin typeface="+mn-ea"/>
                          <a:ea typeface="+mn-ea"/>
                        </a:rPr>
                        <a:t>意味</a:t>
                      </a:r>
                    </a:p>
                  </a:txBody>
                  <a:tcPr/>
                </a:tc>
                <a:extLst>
                  <a:ext uri="{0D108BD9-81ED-4DB2-BD59-A6C34878D82A}">
                    <a16:rowId xmlns:a16="http://schemas.microsoft.com/office/drawing/2014/main" val="10000"/>
                  </a:ext>
                </a:extLst>
              </a:tr>
              <a:tr h="370840">
                <a:tc>
                  <a:txBody>
                    <a:bodyPr/>
                    <a:lstStyle/>
                    <a:p>
                      <a:r>
                        <a:rPr kumimoji="1" lang="en-US" altLang="ja-JP" sz="2400" dirty="0">
                          <a:latin typeface="ＭＳ Ｐゴシック"/>
                          <a:ea typeface="ＭＳ Ｐゴシック"/>
                        </a:rPr>
                        <a: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と</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は等しい</a:t>
                      </a:r>
                    </a:p>
                  </a:txBody>
                  <a:tcPr/>
                </a:tc>
                <a:extLst>
                  <a:ext uri="{0D108BD9-81ED-4DB2-BD59-A6C34878D82A}">
                    <a16:rowId xmlns:a16="http://schemas.microsoft.com/office/drawing/2014/main" val="10001"/>
                  </a:ext>
                </a:extLst>
              </a:tr>
              <a:tr h="370840">
                <a:tc>
                  <a:txBody>
                    <a:bodyPr/>
                    <a:lstStyle/>
                    <a:p>
                      <a:r>
                        <a:rPr kumimoji="1" lang="en-US" altLang="ja-JP" sz="2400" dirty="0">
                          <a:latin typeface="ＭＳ Ｐゴシック"/>
                          <a:ea typeface="ＭＳ Ｐゴシック"/>
                        </a:rPr>
                        <a: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と</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は等しくない</a:t>
                      </a:r>
                    </a:p>
                  </a:txBody>
                  <a:tcPr/>
                </a:tc>
                <a:extLst>
                  <a:ext uri="{0D108BD9-81ED-4DB2-BD59-A6C34878D82A}">
                    <a16:rowId xmlns:a16="http://schemas.microsoft.com/office/drawing/2014/main" val="10002"/>
                  </a:ext>
                </a:extLst>
              </a:tr>
              <a:tr h="370840">
                <a:tc>
                  <a:txBody>
                    <a:bodyPr/>
                    <a:lstStyle/>
                    <a:p>
                      <a:r>
                        <a:rPr kumimoji="1" lang="en-US" altLang="ja-JP" sz="2400" dirty="0">
                          <a:latin typeface="ＭＳ Ｐゴシック"/>
                          <a:ea typeface="ＭＳ Ｐゴシック"/>
                        </a:rPr>
                        <a:t>&gt;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a&gt;b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より大きい</a:t>
                      </a:r>
                    </a:p>
                  </a:txBody>
                  <a:tcPr/>
                </a:tc>
                <a:extLst>
                  <a:ext uri="{0D108BD9-81ED-4DB2-BD59-A6C34878D82A}">
                    <a16:rowId xmlns:a16="http://schemas.microsoft.com/office/drawing/2014/main" val="10003"/>
                  </a:ext>
                </a:extLst>
              </a:tr>
              <a:tr h="370840">
                <a:tc>
                  <a:txBody>
                    <a:bodyPr/>
                    <a:lstStyle/>
                    <a:p>
                      <a:r>
                        <a:rPr kumimoji="1" lang="en-US" altLang="ja-JP" sz="2400" dirty="0">
                          <a:latin typeface="ＭＳ Ｐゴシック"/>
                          <a:ea typeface="ＭＳ Ｐゴシック"/>
                        </a:rPr>
                        <a:t>&lt;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a&lt;b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より小さい</a:t>
                      </a:r>
                    </a:p>
                  </a:txBody>
                  <a:tcPr/>
                </a:tc>
                <a:extLst>
                  <a:ext uri="{0D108BD9-81ED-4DB2-BD59-A6C34878D82A}">
                    <a16:rowId xmlns:a16="http://schemas.microsoft.com/office/drawing/2014/main" val="10004"/>
                  </a:ext>
                </a:extLst>
              </a:tr>
              <a:tr h="370840">
                <a:tc>
                  <a:txBody>
                    <a:bodyPr/>
                    <a:lstStyle/>
                    <a:p>
                      <a:r>
                        <a:rPr kumimoji="1" lang="en-US" altLang="ja-JP" sz="2400" dirty="0">
                          <a:latin typeface="ＭＳ Ｐゴシック"/>
                          <a:ea typeface="ＭＳ Ｐゴシック"/>
                        </a:rPr>
                        <a:t>&gt;=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a&gt;=b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以上</a:t>
                      </a:r>
                    </a:p>
                  </a:txBody>
                  <a:tcPr/>
                </a:tc>
                <a:extLst>
                  <a:ext uri="{0D108BD9-81ED-4DB2-BD59-A6C34878D82A}">
                    <a16:rowId xmlns:a16="http://schemas.microsoft.com/office/drawing/2014/main" val="10005"/>
                  </a:ext>
                </a:extLst>
              </a:tr>
              <a:tr h="370840">
                <a:tc>
                  <a:txBody>
                    <a:bodyPr/>
                    <a:lstStyle/>
                    <a:p>
                      <a:r>
                        <a:rPr kumimoji="1" lang="en-US" altLang="ja-JP" sz="2400" dirty="0">
                          <a:latin typeface="ＭＳ Ｐゴシック"/>
                          <a:ea typeface="ＭＳ Ｐゴシック"/>
                        </a:rPr>
                        <a:t>&lt;=</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a&lt;=b</a:t>
                      </a:r>
                      <a:endParaRPr kumimoji="1" lang="ja-JP" altLang="en-US" sz="2400" dirty="0">
                        <a:latin typeface="ＭＳ Ｐゴシック"/>
                        <a:ea typeface="ＭＳ Ｐゴシック"/>
                      </a:endParaRPr>
                    </a:p>
                  </a:txBody>
                  <a:tcPr/>
                </a:tc>
                <a:tc>
                  <a:txBody>
                    <a:bodyPr/>
                    <a:lstStyle/>
                    <a:p>
                      <a:r>
                        <a:rPr kumimoji="1" lang="en-US" altLang="ja-JP" sz="2400" dirty="0">
                          <a:latin typeface="ＭＳ Ｐゴシック"/>
                          <a:ea typeface="ＭＳ Ｐゴシック"/>
                        </a:rPr>
                        <a:t>a</a:t>
                      </a:r>
                      <a:r>
                        <a:rPr kumimoji="1" lang="ja-JP" altLang="en-US" sz="2400" dirty="0">
                          <a:latin typeface="ＭＳ Ｐゴシック"/>
                          <a:ea typeface="ＭＳ Ｐゴシック"/>
                        </a:rPr>
                        <a:t>は</a:t>
                      </a:r>
                      <a:r>
                        <a:rPr kumimoji="1" lang="en-US" altLang="ja-JP" sz="2400" dirty="0">
                          <a:latin typeface="ＭＳ Ｐゴシック"/>
                          <a:ea typeface="ＭＳ Ｐゴシック"/>
                        </a:rPr>
                        <a:t>b</a:t>
                      </a:r>
                      <a:r>
                        <a:rPr kumimoji="1" lang="ja-JP" altLang="en-US" sz="2400" dirty="0">
                          <a:latin typeface="ＭＳ Ｐゴシック"/>
                          <a:ea typeface="ＭＳ Ｐゴシック"/>
                        </a:rPr>
                        <a:t>以下</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0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 </a:t>
            </a:r>
            <a:r>
              <a:rPr lang="ja-JP" altLang="en-US" dirty="0"/>
              <a:t>比較演算子、論理演算子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論理演算子</a:t>
            </a:r>
            <a:endParaRPr kumimoji="1" lang="en-US" altLang="ja-JP" dirty="0"/>
          </a:p>
          <a:p>
            <a:pPr lvl="1"/>
            <a:r>
              <a:rPr lang="ja-JP" altLang="en-US" dirty="0"/>
              <a:t>複数の条件に当てはまるような条件式を記述したい場合に使用する。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2</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graphicFrame>
        <p:nvGraphicFramePr>
          <p:cNvPr id="6" name="表 5"/>
          <p:cNvGraphicFramePr>
            <a:graphicFrameLocks noGrp="1"/>
          </p:cNvGraphicFramePr>
          <p:nvPr>
            <p:extLst>
              <p:ext uri="{D42A27DB-BD31-4B8C-83A1-F6EECF244321}">
                <p14:modId xmlns:p14="http://schemas.microsoft.com/office/powerpoint/2010/main" val="2027945378"/>
              </p:ext>
            </p:extLst>
          </p:nvPr>
        </p:nvGraphicFramePr>
        <p:xfrm>
          <a:off x="457202" y="2526034"/>
          <a:ext cx="8164977" cy="2926080"/>
        </p:xfrm>
        <a:graphic>
          <a:graphicData uri="http://schemas.openxmlformats.org/drawingml/2006/table">
            <a:tbl>
              <a:tblPr firstRow="1" bandRow="1">
                <a:tableStyleId>{5C22544A-7EE6-4342-B048-85BDC9FD1C3A}</a:tableStyleId>
              </a:tblPr>
              <a:tblGrid>
                <a:gridCol w="1412610">
                  <a:extLst>
                    <a:ext uri="{9D8B030D-6E8A-4147-A177-3AD203B41FA5}">
                      <a16:colId xmlns:a16="http://schemas.microsoft.com/office/drawing/2014/main" val="20000"/>
                    </a:ext>
                  </a:extLst>
                </a:gridCol>
                <a:gridCol w="2857638">
                  <a:extLst>
                    <a:ext uri="{9D8B030D-6E8A-4147-A177-3AD203B41FA5}">
                      <a16:colId xmlns:a16="http://schemas.microsoft.com/office/drawing/2014/main" val="20001"/>
                    </a:ext>
                  </a:extLst>
                </a:gridCol>
                <a:gridCol w="3894729">
                  <a:extLst>
                    <a:ext uri="{9D8B030D-6E8A-4147-A177-3AD203B41FA5}">
                      <a16:colId xmlns:a16="http://schemas.microsoft.com/office/drawing/2014/main" val="20002"/>
                    </a:ext>
                  </a:extLst>
                </a:gridCol>
              </a:tblGrid>
              <a:tr h="370840">
                <a:tc>
                  <a:txBody>
                    <a:bodyPr/>
                    <a:lstStyle/>
                    <a:p>
                      <a:r>
                        <a:rPr kumimoji="1" lang="ja-JP" altLang="en-US" sz="2400" dirty="0"/>
                        <a:t>演算子</a:t>
                      </a:r>
                    </a:p>
                  </a:txBody>
                  <a:tcPr/>
                </a:tc>
                <a:tc>
                  <a:txBody>
                    <a:bodyPr/>
                    <a:lstStyle/>
                    <a:p>
                      <a:r>
                        <a:rPr kumimoji="1" lang="ja-JP" altLang="en-US" sz="2400" dirty="0"/>
                        <a:t>記述例</a:t>
                      </a:r>
                    </a:p>
                  </a:txBody>
                  <a:tcPr/>
                </a:tc>
                <a:tc>
                  <a:txBody>
                    <a:bodyPr/>
                    <a:lstStyle/>
                    <a:p>
                      <a:r>
                        <a:rPr kumimoji="1" lang="ja-JP" altLang="en-US" sz="2400" dirty="0"/>
                        <a:t>意味</a:t>
                      </a:r>
                    </a:p>
                  </a:txBody>
                  <a:tcPr/>
                </a:tc>
                <a:extLst>
                  <a:ext uri="{0D108BD9-81ED-4DB2-BD59-A6C34878D82A}">
                    <a16:rowId xmlns:a16="http://schemas.microsoft.com/office/drawing/2014/main" val="10000"/>
                  </a:ext>
                </a:extLst>
              </a:tr>
              <a:tr h="370840">
                <a:tc>
                  <a:txBody>
                    <a:bodyPr/>
                    <a:lstStyle/>
                    <a:p>
                      <a:r>
                        <a:rPr kumimoji="1" lang="en-US" altLang="ja-JP" sz="2400" dirty="0"/>
                        <a:t>and</a:t>
                      </a:r>
                      <a:endParaRPr kumimoji="1" lang="ja-JP" altLang="en-US" sz="2400" dirty="0"/>
                    </a:p>
                  </a:txBody>
                  <a:tcPr/>
                </a:tc>
                <a:tc>
                  <a:txBody>
                    <a:bodyPr/>
                    <a:lstStyle/>
                    <a:p>
                      <a:r>
                        <a:rPr kumimoji="1" lang="ja-JP" altLang="en-US" sz="2400" dirty="0"/>
                        <a:t>条件</a:t>
                      </a:r>
                      <a:r>
                        <a:rPr kumimoji="1" lang="en-US" altLang="ja-JP" sz="2400" dirty="0"/>
                        <a:t>1 and </a:t>
                      </a:r>
                      <a:r>
                        <a:rPr kumimoji="1" lang="ja-JP" altLang="en-US" sz="2400" dirty="0"/>
                        <a:t>条件</a:t>
                      </a:r>
                      <a:r>
                        <a:rPr kumimoji="1" lang="en-US" altLang="ja-JP" sz="2400" dirty="0"/>
                        <a:t>2</a:t>
                      </a:r>
                      <a:endParaRPr kumimoji="1" lang="ja-JP" altLang="en-US" sz="2400" dirty="0"/>
                    </a:p>
                  </a:txBody>
                  <a:tcPr/>
                </a:tc>
                <a:tc>
                  <a:txBody>
                    <a:bodyPr/>
                    <a:lstStyle/>
                    <a:p>
                      <a:r>
                        <a:rPr kumimoji="1" lang="ja-JP" altLang="en-US" sz="2400" dirty="0"/>
                        <a:t>条件</a:t>
                      </a:r>
                      <a:r>
                        <a:rPr kumimoji="1" lang="en-US" altLang="ja-JP" sz="2400" dirty="0"/>
                        <a:t>1</a:t>
                      </a:r>
                      <a:r>
                        <a:rPr kumimoji="1" lang="ja-JP" altLang="en-US" sz="2400" dirty="0"/>
                        <a:t>と条件</a:t>
                      </a:r>
                      <a:r>
                        <a:rPr kumimoji="1" lang="en-US" altLang="ja-JP" sz="2400" dirty="0"/>
                        <a:t>2</a:t>
                      </a:r>
                      <a:r>
                        <a:rPr kumimoji="1" lang="ja-JP" altLang="en-US" sz="2400" dirty="0"/>
                        <a:t>の両方に当てはまる</a:t>
                      </a:r>
                    </a:p>
                  </a:txBody>
                  <a:tcPr/>
                </a:tc>
                <a:extLst>
                  <a:ext uri="{0D108BD9-81ED-4DB2-BD59-A6C34878D82A}">
                    <a16:rowId xmlns:a16="http://schemas.microsoft.com/office/drawing/2014/main" val="10001"/>
                  </a:ext>
                </a:extLst>
              </a:tr>
              <a:tr h="370840">
                <a:tc>
                  <a:txBody>
                    <a:bodyPr/>
                    <a:lstStyle/>
                    <a:p>
                      <a:r>
                        <a:rPr kumimoji="1" lang="en-US" altLang="ja-JP" sz="2400" dirty="0"/>
                        <a:t>or</a:t>
                      </a:r>
                      <a:endParaRPr kumimoji="1" lang="ja-JP" altLang="en-US" sz="2400" dirty="0"/>
                    </a:p>
                  </a:txBody>
                  <a:tcPr/>
                </a:tc>
                <a:tc>
                  <a:txBody>
                    <a:bodyPr/>
                    <a:lstStyle/>
                    <a:p>
                      <a:r>
                        <a:rPr kumimoji="1" lang="ja-JP" altLang="en-US" sz="2400" dirty="0"/>
                        <a:t>条件</a:t>
                      </a:r>
                      <a:r>
                        <a:rPr kumimoji="1" lang="en-US" altLang="ja-JP" sz="2400" dirty="0"/>
                        <a:t>1 or </a:t>
                      </a:r>
                      <a:r>
                        <a:rPr kumimoji="1" lang="ja-JP" altLang="en-US" sz="2400" dirty="0"/>
                        <a:t>条件</a:t>
                      </a:r>
                      <a:r>
                        <a:rPr kumimoji="1" lang="en-US" altLang="ja-JP" sz="2400" dirty="0"/>
                        <a:t>2</a:t>
                      </a:r>
                      <a:endParaRPr kumimoji="1" lang="ja-JP" altLang="en-US" sz="2400" dirty="0"/>
                    </a:p>
                  </a:txBody>
                  <a:tcPr/>
                </a:tc>
                <a:tc>
                  <a:txBody>
                    <a:bodyPr/>
                    <a:lstStyle/>
                    <a:p>
                      <a:r>
                        <a:rPr kumimoji="1" lang="ja-JP" altLang="en-US" sz="2400" dirty="0"/>
                        <a:t>条件</a:t>
                      </a:r>
                      <a:r>
                        <a:rPr kumimoji="1" lang="en-US" altLang="ja-JP" sz="2400" dirty="0"/>
                        <a:t>1</a:t>
                      </a:r>
                      <a:r>
                        <a:rPr kumimoji="1" lang="ja-JP" altLang="en-US" sz="2400" dirty="0"/>
                        <a:t>か条件</a:t>
                      </a:r>
                      <a:r>
                        <a:rPr kumimoji="1" lang="en-US" altLang="ja-JP" sz="2400" dirty="0"/>
                        <a:t>2</a:t>
                      </a:r>
                      <a:r>
                        <a:rPr kumimoji="1" lang="ja-JP" altLang="en-US" sz="2400" dirty="0"/>
                        <a:t>のどちらかに当てはまる</a:t>
                      </a:r>
                    </a:p>
                  </a:txBody>
                  <a:tcPr/>
                </a:tc>
                <a:extLst>
                  <a:ext uri="{0D108BD9-81ED-4DB2-BD59-A6C34878D82A}">
                    <a16:rowId xmlns:a16="http://schemas.microsoft.com/office/drawing/2014/main" val="10002"/>
                  </a:ext>
                </a:extLst>
              </a:tr>
              <a:tr h="370840">
                <a:tc>
                  <a:txBody>
                    <a:bodyPr/>
                    <a:lstStyle/>
                    <a:p>
                      <a:r>
                        <a:rPr kumimoji="1" lang="en-US" altLang="ja-JP" sz="2400" dirty="0"/>
                        <a:t>not</a:t>
                      </a:r>
                      <a:endParaRPr kumimoji="1" lang="ja-JP" altLang="en-US" sz="2400" dirty="0"/>
                    </a:p>
                  </a:txBody>
                  <a:tcPr/>
                </a:tc>
                <a:tc>
                  <a:txBody>
                    <a:bodyPr/>
                    <a:lstStyle/>
                    <a:p>
                      <a:r>
                        <a:rPr kumimoji="1" lang="en-US" altLang="ja-JP" sz="2400" dirty="0"/>
                        <a:t>not </a:t>
                      </a:r>
                      <a:r>
                        <a:rPr kumimoji="1" lang="ja-JP" altLang="en-US" sz="2400" dirty="0"/>
                        <a:t>条件</a:t>
                      </a:r>
                      <a:r>
                        <a:rPr kumimoji="1" lang="en-US" altLang="ja-JP" sz="2400" dirty="0"/>
                        <a:t>1</a:t>
                      </a:r>
                      <a:endParaRPr kumimoji="1" lang="ja-JP" altLang="en-US" sz="2400" dirty="0"/>
                    </a:p>
                  </a:txBody>
                  <a:tcPr/>
                </a:tc>
                <a:tc>
                  <a:txBody>
                    <a:bodyPr/>
                    <a:lstStyle/>
                    <a:p>
                      <a:r>
                        <a:rPr kumimoji="1" lang="ja-JP" altLang="en-US" sz="2400" dirty="0"/>
                        <a:t>条件</a:t>
                      </a:r>
                      <a:r>
                        <a:rPr kumimoji="1" lang="en-US" altLang="ja-JP" sz="2400" dirty="0"/>
                        <a:t>1</a:t>
                      </a:r>
                      <a:r>
                        <a:rPr kumimoji="1" lang="ja-JP" altLang="en-US" sz="2400" dirty="0"/>
                        <a:t>が当てはまらない時に処理を実行</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8315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分岐処理のフロー</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3</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pic>
        <p:nvPicPr>
          <p:cNvPr id="8" name="図 7">
            <a:extLst>
              <a:ext uri="{FF2B5EF4-FFF2-40B4-BE49-F238E27FC236}">
                <a16:creationId xmlns:a16="http://schemas.microsoft.com/office/drawing/2014/main" id="{ED0DC30C-C1A6-774D-961D-54B3333A2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268" y="1982720"/>
            <a:ext cx="2789464" cy="4091214"/>
          </a:xfrm>
          <a:prstGeom prst="rect">
            <a:avLst/>
          </a:prstGeom>
        </p:spPr>
      </p:pic>
    </p:spTree>
    <p:extLst>
      <p:ext uri="{BB962C8B-B14F-4D97-AF65-F5344CB8AC3E}">
        <p14:creationId xmlns:p14="http://schemas.microsoft.com/office/powerpoint/2010/main" val="181492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分岐処理のフロー</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4</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pic>
        <p:nvPicPr>
          <p:cNvPr id="7" name="図 6">
            <a:extLst>
              <a:ext uri="{FF2B5EF4-FFF2-40B4-BE49-F238E27FC236}">
                <a16:creationId xmlns:a16="http://schemas.microsoft.com/office/drawing/2014/main" id="{F66E61C7-F319-F943-AC51-25945555B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357" y="1904048"/>
            <a:ext cx="4118429" cy="3963988"/>
          </a:xfrm>
          <a:prstGeom prst="rect">
            <a:avLst/>
          </a:prstGeom>
        </p:spPr>
      </p:pic>
    </p:spTree>
    <p:extLst>
      <p:ext uri="{BB962C8B-B14F-4D97-AF65-F5344CB8AC3E}">
        <p14:creationId xmlns:p14="http://schemas.microsoft.com/office/powerpoint/2010/main" val="317478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kumimoji="1" lang="ja-JP" altLang="en-US"/>
              <a:t>分岐処理のフロー</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5</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pic>
        <p:nvPicPr>
          <p:cNvPr id="8" name="図 7">
            <a:extLst>
              <a:ext uri="{FF2B5EF4-FFF2-40B4-BE49-F238E27FC236}">
                <a16:creationId xmlns:a16="http://schemas.microsoft.com/office/drawing/2014/main" id="{779E28C9-8CF5-B44C-8880-53B31AA83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083" y="1944914"/>
            <a:ext cx="6494266" cy="3846604"/>
          </a:xfrm>
          <a:prstGeom prst="rect">
            <a:avLst/>
          </a:prstGeom>
        </p:spPr>
      </p:pic>
    </p:spTree>
    <p:extLst>
      <p:ext uri="{BB962C8B-B14F-4D97-AF65-F5344CB8AC3E}">
        <p14:creationId xmlns:p14="http://schemas.microsoft.com/office/powerpoint/2010/main" val="239486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ある条件で処理を分岐させたい場合には、</a:t>
            </a:r>
            <a:r>
              <a:rPr lang="en-US" altLang="ja-JP" dirty="0"/>
              <a:t>if</a:t>
            </a:r>
            <a:r>
              <a:rPr lang="ja-JP" altLang="en-US" dirty="0"/>
              <a:t>文を使用します。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6</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1906087"/>
            <a:ext cx="7632848" cy="1800200"/>
          </a:xfrm>
          <a:prstGeom prst="rect">
            <a:avLst/>
          </a:prstGeom>
          <a:noFill/>
          <a:ln>
            <a:solidFill>
              <a:srgbClr val="000000"/>
            </a:solidFill>
          </a:ln>
        </p:spPr>
        <p:txBody>
          <a:bodyPr wrap="square" rtlCol="0">
            <a:noAutofit/>
          </a:bodyPr>
          <a:lstStyle/>
          <a:p>
            <a:pPr>
              <a:lnSpc>
                <a:spcPct val="150000"/>
              </a:lnSpc>
            </a:pPr>
            <a:r>
              <a:rPr lang="mr-IN" altLang="ja-JP" sz="2800" dirty="0">
                <a:solidFill>
                  <a:schemeClr val="accent3">
                    <a:lumMod val="50000"/>
                  </a:schemeClr>
                </a:solidFill>
                <a:latin typeface="Consolas"/>
                <a:cs typeface="Consolas"/>
              </a:rPr>
              <a:t>if </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条件式</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a:t>
            </a:r>
            <a:endParaRPr lang="en-US" altLang="ja-JP" sz="2800" dirty="0">
              <a:solidFill>
                <a:srgbClr val="000000"/>
              </a:solidFill>
              <a:latin typeface="Consolas"/>
              <a:cs typeface="Consolas"/>
            </a:endParaRPr>
          </a:p>
          <a:p>
            <a:pPr>
              <a:lnSpc>
                <a:spcPct val="150000"/>
              </a:lnSpc>
            </a:pPr>
            <a:r>
              <a:rPr lang="en-US" altLang="ja-JP" sz="2800" dirty="0">
                <a:solidFill>
                  <a:srgbClr val="000000"/>
                </a:solidFill>
                <a:latin typeface="Consolas"/>
                <a:cs typeface="Consolas"/>
              </a:rPr>
              <a:t>	</a:t>
            </a:r>
            <a:r>
              <a:rPr lang="mr-IN" altLang="ja-JP" sz="2800" dirty="0">
                <a:solidFill>
                  <a:srgbClr val="000000"/>
                </a:solidFill>
                <a:latin typeface="Consolas"/>
                <a:cs typeface="Consolas"/>
              </a:rPr>
              <a:t>[</a:t>
            </a:r>
            <a:r>
              <a:rPr lang="ja-JP" altLang="mr-IN" sz="2800" dirty="0">
                <a:solidFill>
                  <a:srgbClr val="000000"/>
                </a:solidFill>
                <a:latin typeface="Consolas"/>
                <a:cs typeface="Consolas"/>
              </a:rPr>
              <a:t>実行する処理</a:t>
            </a:r>
            <a:r>
              <a:rPr lang="mr-IN"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207375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条件で分岐させ異なる処理を実行する場合</a:t>
            </a:r>
            <a:endParaRPr lang="en-US" altLang="ja-JP" dirty="0"/>
          </a:p>
          <a:p>
            <a:pPr lvl="1"/>
            <a:r>
              <a:rPr lang="en-US" altLang="ja-JP" dirty="0"/>
              <a:t>if else</a:t>
            </a:r>
            <a:r>
              <a:rPr lang="ja-JP" altLang="en-US" dirty="0"/>
              <a:t>構文を使用します。</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7</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2399196"/>
            <a:ext cx="7632848" cy="3957153"/>
          </a:xfrm>
          <a:prstGeom prst="rect">
            <a:avLst/>
          </a:prstGeom>
          <a:noFill/>
          <a:ln>
            <a:solidFill>
              <a:srgbClr val="000000"/>
            </a:solidFill>
          </a:ln>
        </p:spPr>
        <p:txBody>
          <a:bodyPr wrap="square" rtlCol="0">
            <a:noAutofit/>
          </a:bodyPr>
          <a:lstStyle/>
          <a:p>
            <a:pPr>
              <a:lnSpc>
                <a:spcPct val="150000"/>
              </a:lnSpc>
            </a:pPr>
            <a:r>
              <a:rPr lang="en-US" altLang="ja-JP" sz="2800" dirty="0">
                <a:solidFill>
                  <a:schemeClr val="accent3">
                    <a:lumMod val="50000"/>
                  </a:schemeClr>
                </a:solidFill>
                <a:latin typeface="Consolas"/>
                <a:cs typeface="Consolas"/>
              </a:rPr>
              <a:t>if </a:t>
            </a:r>
            <a:r>
              <a:rPr lang="en-US" altLang="ja-JP" sz="2800" dirty="0">
                <a:latin typeface="Consolas"/>
                <a:cs typeface="Consolas"/>
              </a:rPr>
              <a:t>[</a:t>
            </a:r>
            <a:r>
              <a:rPr lang="ja-JP" altLang="en-US" sz="2800" dirty="0">
                <a:latin typeface="Consolas"/>
                <a:cs typeface="Consolas"/>
              </a:rPr>
              <a:t>条件式</a:t>
            </a:r>
            <a:r>
              <a:rPr lang="en-US" altLang="ja-JP" sz="2800" dirty="0">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1]</a:t>
            </a:r>
          </a:p>
          <a:p>
            <a:pPr>
              <a:lnSpc>
                <a:spcPct val="150000"/>
              </a:lnSpc>
            </a:pPr>
            <a:r>
              <a:rPr lang="en-US" altLang="ja-JP" sz="2800" dirty="0">
                <a:solidFill>
                  <a:schemeClr val="accent3">
                    <a:lumMod val="50000"/>
                  </a:schemeClr>
                </a:solidFill>
                <a:latin typeface="Consolas"/>
                <a:cs typeface="Consolas"/>
              </a:rPr>
              <a:t>else</a:t>
            </a:r>
            <a:r>
              <a:rPr lang="en-US" altLang="ja-JP" sz="2800" dirty="0">
                <a:solidFill>
                  <a:srgbClr val="000000"/>
                </a:solidFill>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a:solidFill>
                  <a:srgbClr val="000000"/>
                </a:solidFill>
                <a:latin typeface="Consolas"/>
                <a:cs typeface="Consolas"/>
              </a:rPr>
              <a:t>条件</a:t>
            </a:r>
            <a:r>
              <a:rPr lang="ja-JP" altLang="en-US" sz="2800" dirty="0">
                <a:solidFill>
                  <a:srgbClr val="000000"/>
                </a:solidFill>
                <a:latin typeface="Consolas"/>
                <a:cs typeface="Consolas"/>
              </a:rPr>
              <a:t>に当てはまらない処理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146488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nb-NO" altLang="ja-JP" dirty="0"/>
              <a:t>4.2 </a:t>
            </a:r>
            <a:r>
              <a:rPr lang="nb-NO" altLang="ja-JP" dirty="0" err="1"/>
              <a:t>if</a:t>
            </a:r>
            <a:r>
              <a:rPr lang="ja-JP" altLang="nb-NO" dirty="0"/>
              <a:t>文</a:t>
            </a:r>
            <a:endParaRPr kumimoji="1" lang="ja-JP" altLang="en-US" dirty="0"/>
          </a:p>
        </p:txBody>
      </p:sp>
      <p:sp>
        <p:nvSpPr>
          <p:cNvPr id="3" name="コンテンツ プレースホルダー 2"/>
          <p:cNvSpPr>
            <a:spLocks noGrp="1"/>
          </p:cNvSpPr>
          <p:nvPr>
            <p:ph idx="1"/>
          </p:nvPr>
        </p:nvSpPr>
        <p:spPr/>
        <p:txBody>
          <a:bodyPr/>
          <a:lstStyle/>
          <a:p>
            <a:r>
              <a:rPr lang="ja-JP" altLang="en-US" dirty="0"/>
              <a:t>複数の条件で分岐させたい場合</a:t>
            </a:r>
            <a:endParaRPr lang="en-US" altLang="ja-JP" dirty="0"/>
          </a:p>
          <a:p>
            <a:pPr lvl="1"/>
            <a:r>
              <a:rPr lang="ja-JP" altLang="en-US" dirty="0"/>
              <a:t>複数の条件で分岐をさせたい場合は、</a:t>
            </a:r>
            <a:r>
              <a:rPr lang="en-US" altLang="ja-JP" dirty="0" err="1"/>
              <a:t>elif</a:t>
            </a:r>
            <a:r>
              <a:rPr lang="ja-JP" altLang="en-US" dirty="0"/>
              <a:t>や</a:t>
            </a:r>
            <a:r>
              <a:rPr lang="en-US" altLang="ja-JP" dirty="0"/>
              <a:t>else</a:t>
            </a:r>
            <a:r>
              <a:rPr lang="ja-JP" altLang="en-US" dirty="0"/>
              <a:t>を使用します。</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8</a:t>
            </a:fld>
            <a:endParaRPr lang="en-US"/>
          </a:p>
        </p:txBody>
      </p:sp>
      <p:sp>
        <p:nvSpPr>
          <p:cNvPr id="5" name="フッター プレースホルダー 4"/>
          <p:cNvSpPr>
            <a:spLocks noGrp="1"/>
          </p:cNvSpPr>
          <p:nvPr>
            <p:ph type="ftr" sz="quarter" idx="3"/>
          </p:nvPr>
        </p:nvSpPr>
        <p:spPr/>
        <p:txBody>
          <a:bodyPr/>
          <a:lstStyle/>
          <a:p>
            <a:r>
              <a:rPr lang="ja-JP" altLang="en-US"/>
              <a:t>　　　　　　　　　　　　　ライトハウスラボ株式会社</a:t>
            </a:r>
            <a:endParaRPr lang="en-US" dirty="0"/>
          </a:p>
        </p:txBody>
      </p:sp>
      <p:sp>
        <p:nvSpPr>
          <p:cNvPr id="7" name="テキスト ボックス 6"/>
          <p:cNvSpPr txBox="1"/>
          <p:nvPr/>
        </p:nvSpPr>
        <p:spPr>
          <a:xfrm>
            <a:off x="971600" y="2399196"/>
            <a:ext cx="7632848" cy="3957153"/>
          </a:xfrm>
          <a:prstGeom prst="rect">
            <a:avLst/>
          </a:prstGeom>
          <a:noFill/>
          <a:ln>
            <a:solidFill>
              <a:srgbClr val="000000"/>
            </a:solidFill>
          </a:ln>
        </p:spPr>
        <p:txBody>
          <a:bodyPr wrap="square" rtlCol="0">
            <a:noAutofit/>
          </a:bodyPr>
          <a:lstStyle/>
          <a:p>
            <a:pPr>
              <a:lnSpc>
                <a:spcPct val="150000"/>
              </a:lnSpc>
            </a:pPr>
            <a:r>
              <a:rPr lang="en-US" altLang="ja-JP" sz="2800" dirty="0">
                <a:solidFill>
                  <a:schemeClr val="accent3">
                    <a:lumMod val="50000"/>
                  </a:schemeClr>
                </a:solidFill>
                <a:latin typeface="Consolas"/>
                <a:cs typeface="Consolas"/>
              </a:rPr>
              <a:t>if </a:t>
            </a:r>
            <a:r>
              <a:rPr lang="en-US" altLang="ja-JP" sz="2800" dirty="0">
                <a:latin typeface="Consolas"/>
                <a:cs typeface="Consolas"/>
              </a:rPr>
              <a:t>[</a:t>
            </a:r>
            <a:r>
              <a:rPr lang="ja-JP" altLang="en-US" sz="2800" dirty="0">
                <a:latin typeface="Consolas"/>
                <a:cs typeface="Consolas"/>
              </a:rPr>
              <a:t>条件式</a:t>
            </a:r>
            <a:r>
              <a:rPr lang="en-US" altLang="ja-JP" sz="2800" dirty="0">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1]</a:t>
            </a:r>
          </a:p>
          <a:p>
            <a:pPr>
              <a:lnSpc>
                <a:spcPct val="150000"/>
              </a:lnSpc>
            </a:pPr>
            <a:r>
              <a:rPr lang="en-US" altLang="ja-JP" sz="2800" dirty="0" err="1">
                <a:solidFill>
                  <a:schemeClr val="accent3">
                    <a:lumMod val="50000"/>
                  </a:schemeClr>
                </a:solidFill>
                <a:latin typeface="Consolas"/>
                <a:cs typeface="Consolas"/>
              </a:rPr>
              <a:t>elif</a:t>
            </a: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条件式</a:t>
            </a:r>
            <a:r>
              <a:rPr lang="en-US" altLang="ja-JP" sz="2800" dirty="0">
                <a:solidFill>
                  <a:srgbClr val="000000"/>
                </a:solidFill>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実行する処理</a:t>
            </a:r>
            <a:r>
              <a:rPr lang="en-US" altLang="ja-JP" sz="2800" dirty="0">
                <a:solidFill>
                  <a:srgbClr val="000000"/>
                </a:solidFill>
                <a:latin typeface="Consolas"/>
                <a:cs typeface="Consolas"/>
              </a:rPr>
              <a:t>2]</a:t>
            </a:r>
          </a:p>
          <a:p>
            <a:pPr>
              <a:lnSpc>
                <a:spcPct val="150000"/>
              </a:lnSpc>
            </a:pPr>
            <a:r>
              <a:rPr lang="en-US" altLang="ja-JP" sz="2800" dirty="0">
                <a:solidFill>
                  <a:schemeClr val="accent3">
                    <a:lumMod val="50000"/>
                  </a:schemeClr>
                </a:solidFill>
                <a:latin typeface="Consolas"/>
                <a:cs typeface="Consolas"/>
              </a:rPr>
              <a:t>else</a:t>
            </a:r>
            <a:r>
              <a:rPr lang="en-US" altLang="ja-JP" sz="2800" dirty="0">
                <a:solidFill>
                  <a:srgbClr val="000000"/>
                </a:solidFill>
                <a:latin typeface="Consolas"/>
                <a:cs typeface="Consolas"/>
              </a:rPr>
              <a:t>:</a:t>
            </a:r>
          </a:p>
          <a:p>
            <a:pPr>
              <a:lnSpc>
                <a:spcPct val="150000"/>
              </a:lnSpc>
            </a:pPr>
            <a:r>
              <a:rPr lang="en-US" altLang="ja-JP" sz="2800" dirty="0">
                <a:solidFill>
                  <a:schemeClr val="accent3">
                    <a:lumMod val="50000"/>
                  </a:schemeClr>
                </a:solidFill>
                <a:latin typeface="Consolas"/>
                <a:cs typeface="Consolas"/>
              </a:rPr>
              <a:t>	</a:t>
            </a:r>
            <a:r>
              <a:rPr lang="en-US" altLang="ja-JP" sz="2800" dirty="0">
                <a:solidFill>
                  <a:srgbClr val="000000"/>
                </a:solidFill>
                <a:latin typeface="Consolas"/>
                <a:cs typeface="Consolas"/>
              </a:rPr>
              <a:t>[</a:t>
            </a:r>
            <a:r>
              <a:rPr lang="ja-JP" altLang="en-US" sz="2800" dirty="0">
                <a:solidFill>
                  <a:srgbClr val="000000"/>
                </a:solidFill>
                <a:latin typeface="Consolas"/>
                <a:cs typeface="Consolas"/>
              </a:rPr>
              <a:t>全ての条件に当てはまらない処理</a:t>
            </a:r>
            <a:r>
              <a:rPr lang="en-US" altLang="ja-JP" sz="2800" dirty="0">
                <a:solidFill>
                  <a:srgbClr val="000000"/>
                </a:solidFill>
                <a:latin typeface="Consolas"/>
                <a:cs typeface="Consolas"/>
              </a:rPr>
              <a:t>]</a:t>
            </a:r>
            <a:endParaRPr lang="en-US" altLang="ja-JP" sz="3200" dirty="0">
              <a:solidFill>
                <a:srgbClr val="000000"/>
              </a:solidFill>
              <a:latin typeface="Consolas"/>
              <a:cs typeface="Consolas"/>
            </a:endParaRPr>
          </a:p>
        </p:txBody>
      </p:sp>
    </p:spTree>
    <p:extLst>
      <p:ext uri="{BB962C8B-B14F-4D97-AF65-F5344CB8AC3E}">
        <p14:creationId xmlns:p14="http://schemas.microsoft.com/office/powerpoint/2010/main" val="1469885041"/>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30186</TotalTime>
  <Words>845</Words>
  <Application>Microsoft Macintosh PowerPoint</Application>
  <PresentationFormat>画面に合わせる (4:3)</PresentationFormat>
  <Paragraphs>134</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HG丸ｺﾞｼｯｸM-PRO</vt:lpstr>
      <vt:lpstr>ＭＳ Ｐゴシック</vt:lpstr>
      <vt:lpstr>Arial</vt:lpstr>
      <vt:lpstr>Calibri</vt:lpstr>
      <vt:lpstr>Consolas</vt:lpstr>
      <vt:lpstr>Wingdings</vt:lpstr>
      <vt:lpstr>ホワイト</vt:lpstr>
      <vt:lpstr>4. 制御文</vt:lpstr>
      <vt:lpstr>4.1 比較演算子、論理演算子</vt:lpstr>
      <vt:lpstr>4.1 比較演算子、論理演算子</vt:lpstr>
      <vt:lpstr>4.2 if文</vt:lpstr>
      <vt:lpstr>4.2 if文</vt:lpstr>
      <vt:lpstr>4.2 if文</vt:lpstr>
      <vt:lpstr>4.2 if文</vt:lpstr>
      <vt:lpstr>4.2 if文</vt:lpstr>
      <vt:lpstr>4.2 if文</vt:lpstr>
      <vt:lpstr>4.3 pass文</vt:lpstr>
      <vt:lpstr>4.4 while文</vt:lpstr>
      <vt:lpstr>4.5 for文</vt:lpstr>
      <vt:lpstr>4.6 breakとcontinue</vt:lpstr>
      <vt:lpstr>4.7 演習問題(別紙)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会社案内</dc:title>
  <dc:creator>金森 渉</dc:creator>
  <cp:lastModifiedBy>金森 渉</cp:lastModifiedBy>
  <cp:revision>370</cp:revision>
  <cp:lastPrinted>2019-12-13T02:52:08Z</cp:lastPrinted>
  <dcterms:created xsi:type="dcterms:W3CDTF">2017-08-27T01:33:02Z</dcterms:created>
  <dcterms:modified xsi:type="dcterms:W3CDTF">2020-04-09T05:05:26Z</dcterms:modified>
</cp:coreProperties>
</file>