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100" r:id="rId1"/>
  </p:sldMasterIdLst>
  <p:notesMasterIdLst>
    <p:notesMasterId r:id="rId20"/>
  </p:notesMasterIdLst>
  <p:handoutMasterIdLst>
    <p:handoutMasterId r:id="rId21"/>
  </p:handoutMasterIdLst>
  <p:sldIdLst>
    <p:sldId id="30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7">
          <p15:clr>
            <a:srgbClr val="A4A3A4"/>
          </p15:clr>
        </p15:guide>
        <p15:guide id="2" pos="5597">
          <p15:clr>
            <a:srgbClr val="A4A3A4"/>
          </p15:clr>
        </p15:guide>
        <p15:guide id="3" orient="horz" pos="2661">
          <p15:clr>
            <a:srgbClr val="A4A3A4"/>
          </p15:clr>
        </p15:guide>
        <p15:guide id="4" orient="horz" pos="2066">
          <p15:clr>
            <a:srgbClr val="A4A3A4"/>
          </p15:clr>
        </p15:guide>
        <p15:guide id="5" orient="horz" pos="2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54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淡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879" autoAdjust="0"/>
    <p:restoredTop sz="82940" autoAdjust="0"/>
  </p:normalViewPr>
  <p:slideViewPr>
    <p:cSldViewPr snapToGrid="0" snapToObjects="1" showGuides="1">
      <p:cViewPr varScale="1">
        <p:scale>
          <a:sx n="90" d="100"/>
          <a:sy n="90" d="100"/>
        </p:scale>
        <p:origin x="2688" y="184"/>
      </p:cViewPr>
      <p:guideLst>
        <p:guide orient="horz" pos="2057"/>
        <p:guide pos="5597"/>
        <p:guide orient="horz" pos="2661"/>
        <p:guide orient="horz" pos="2066"/>
        <p:guide orient="horz" pos="2668"/>
      </p:guideLst>
    </p:cSldViewPr>
  </p:slideViewPr>
  <p:outlineViewPr>
    <p:cViewPr>
      <p:scale>
        <a:sx n="33" d="100"/>
        <a:sy n="33" d="100"/>
      </p:scale>
      <p:origin x="0" y="4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0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4F262-CD1B-A14C-A0C9-20A7E3EEEC12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A8322-77CA-CB45-94B3-29354C04C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640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B00F-5331-A542-9655-40C046BB945D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67F1E-8880-E948-A925-76E5A178A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313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937C-4296-4F09-BFBF-208432D16C4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  <p:pic>
        <p:nvPicPr>
          <p:cNvPr id="7" name="図 6" descr="logo_mediu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1030652"/>
            <a:ext cx="4279900" cy="800100"/>
          </a:xfrm>
          <a:prstGeom prst="rect">
            <a:avLst/>
          </a:prstGeom>
        </p:spPr>
      </p:pic>
      <p:pic>
        <p:nvPicPr>
          <p:cNvPr id="9" name="図 8" descr="mark_large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5" y="877734"/>
            <a:ext cx="909978" cy="953018"/>
          </a:xfrm>
          <a:prstGeom prst="rect">
            <a:avLst/>
          </a:prstGeom>
        </p:spPr>
      </p:pic>
      <p:sp>
        <p:nvSpPr>
          <p:cNvPr id="10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57201" y="6356350"/>
            <a:ext cx="6516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ja-JP" altLang="en-US" dirty="0"/>
              <a:t>　　　　　　　　　　　　　ライトハウスラボ株式会社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81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57201" y="6356350"/>
            <a:ext cx="6516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2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178436"/>
            <a:ext cx="8229600" cy="614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868998"/>
            <a:ext cx="8229600" cy="492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214482" y="6356350"/>
            <a:ext cx="1472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図 6" descr="mark_small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430" y="6419128"/>
            <a:ext cx="237490" cy="237490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457200" y="843598"/>
            <a:ext cx="82296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01248" y="6356350"/>
            <a:ext cx="6516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ja-JP" altLang="en-US" dirty="0"/>
              <a:t>　　　　　　　　　　　　　ライトハウスラボ株式会社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14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HG丸ｺﾞｼｯｸM-PRO"/>
          <a:ea typeface="HG丸ｺﾞｼｯｸM-PRO"/>
          <a:cs typeface="HG丸ｺﾞｼｯｸM-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5488D"/>
        </a:buClr>
        <a:buFont typeface="Wingdings" charset="2"/>
        <a:buChar char="p"/>
        <a:defRPr kumimoji="1" sz="2800" kern="1200">
          <a:solidFill>
            <a:schemeClr val="tx1"/>
          </a:solidFill>
          <a:latin typeface="HG丸ｺﾞｼｯｸM-PRO"/>
          <a:ea typeface="HG丸ｺﾞｼｯｸM-PRO"/>
          <a:cs typeface="HG丸ｺﾞｼｯｸM-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HG丸ｺﾞｼｯｸM-PRO"/>
          <a:ea typeface="HG丸ｺﾞｼｯｸM-PRO"/>
          <a:cs typeface="HG丸ｺﾞｼｯｸM-PRO"/>
        </a:defRPr>
      </a:lvl2pPr>
      <a:lvl3pPr marL="1143000" indent="-2286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HG丸ｺﾞｼｯｸM-PRO"/>
          <a:ea typeface="HG丸ｺﾞｼｯｸM-PRO"/>
          <a:cs typeface="HG丸ｺﾞｼｯｸM-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HG丸ｺﾞｼｯｸM-PRO"/>
          <a:ea typeface="HG丸ｺﾞｼｯｸM-PRO"/>
          <a:cs typeface="HG丸ｺﾞｼｯｸM-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HG丸ｺﾞｼｯｸM-PRO"/>
          <a:ea typeface="HG丸ｺﾞｼｯｸM-PRO"/>
          <a:cs typeface="HG丸ｺﾞｼｯｸM-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</a:t>
            </a:r>
            <a:r>
              <a:rPr kumimoji="1" lang="ja-JP" altLang="en-US" dirty="0"/>
              <a:t> </a:t>
            </a:r>
            <a:r>
              <a:rPr lang="ja-JP" altLang="en-US" dirty="0"/>
              <a:t>複数データの扱い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868997"/>
            <a:ext cx="8229600" cy="5487353"/>
          </a:xfrm>
        </p:spPr>
        <p:txBody>
          <a:bodyPr>
            <a:normAutofit fontScale="77500" lnSpcReduction="20000"/>
          </a:bodyPr>
          <a:lstStyle/>
          <a:p>
            <a:r>
              <a:rPr lang="ja-JP" altLang="en-US" dirty="0"/>
              <a:t>概要</a:t>
            </a:r>
            <a:endParaRPr lang="en-US" altLang="ja-JP" dirty="0"/>
          </a:p>
          <a:p>
            <a:pPr lvl="1"/>
            <a:r>
              <a:rPr lang="en-US" altLang="ja-JP" dirty="0"/>
              <a:t>Python</a:t>
            </a:r>
            <a:r>
              <a:rPr lang="ja-JP" altLang="en-US" dirty="0"/>
              <a:t>での複数データの扱い方について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  </a:t>
            </a:r>
            <a:r>
              <a:rPr lang="ja-JP" altLang="en-US" dirty="0"/>
              <a:t>学びます。</a:t>
            </a:r>
            <a:endParaRPr lang="en-US" altLang="ja-JP" dirty="0"/>
          </a:p>
          <a:p>
            <a:r>
              <a:rPr lang="ja-JP" altLang="en-US" dirty="0"/>
              <a:t>学習内容</a:t>
            </a:r>
            <a:endParaRPr lang="en-US" altLang="ja-JP" dirty="0"/>
          </a:p>
          <a:p>
            <a:pPr lvl="1"/>
            <a:r>
              <a:rPr lang="en-US" altLang="ja-JP" dirty="0"/>
              <a:t>5.1 </a:t>
            </a:r>
            <a:r>
              <a:rPr lang="ja-JP" altLang="en-US" dirty="0"/>
              <a:t>リストの基本操作   宣言、追加、挿入、削除</a:t>
            </a:r>
            <a:endParaRPr lang="en-US" altLang="ja-JP" dirty="0"/>
          </a:p>
          <a:p>
            <a:pPr lvl="1"/>
            <a:r>
              <a:rPr lang="en-US" altLang="ja-JP" dirty="0"/>
              <a:t>5.2 </a:t>
            </a:r>
            <a:r>
              <a:rPr lang="ja-JP" altLang="en-US" dirty="0"/>
              <a:t>リストの繰り返し</a:t>
            </a:r>
            <a:endParaRPr lang="en-US" altLang="ja-JP" dirty="0"/>
          </a:p>
          <a:p>
            <a:pPr lvl="1"/>
            <a:r>
              <a:rPr lang="en-US" altLang="ja-JP" dirty="0"/>
              <a:t>5.3 </a:t>
            </a:r>
            <a:r>
              <a:rPr lang="ja-JP" altLang="en-US" dirty="0"/>
              <a:t>リスト内包表記</a:t>
            </a:r>
            <a:endParaRPr lang="en-US" altLang="ja-JP" dirty="0"/>
          </a:p>
          <a:p>
            <a:pPr lvl="1"/>
            <a:r>
              <a:rPr lang="en-US" altLang="ja-JP" dirty="0"/>
              <a:t>5.4 </a:t>
            </a:r>
            <a:r>
              <a:rPr lang="ja-JP" altLang="en-US" dirty="0"/>
              <a:t>リストのソート</a:t>
            </a:r>
            <a:endParaRPr lang="en-US" altLang="ja-JP" dirty="0"/>
          </a:p>
          <a:p>
            <a:pPr lvl="1"/>
            <a:r>
              <a:rPr lang="en-US" altLang="ja-JP" dirty="0"/>
              <a:t>5.5 </a:t>
            </a:r>
            <a:r>
              <a:rPr lang="ja-JP" altLang="en-US" dirty="0"/>
              <a:t>リストのインデックス</a:t>
            </a:r>
            <a:endParaRPr lang="en-US" altLang="ja-JP" dirty="0"/>
          </a:p>
          <a:p>
            <a:pPr lvl="1"/>
            <a:r>
              <a:rPr lang="en-US" altLang="ja-JP" dirty="0"/>
              <a:t>5.6 </a:t>
            </a:r>
            <a:r>
              <a:rPr lang="ja-JP" altLang="en-US" dirty="0"/>
              <a:t>タプルの基本操作</a:t>
            </a:r>
            <a:endParaRPr lang="en-US" altLang="ja-JP" dirty="0"/>
          </a:p>
          <a:p>
            <a:pPr lvl="1"/>
            <a:r>
              <a:rPr lang="en-US" altLang="ja-JP" dirty="0"/>
              <a:t>5.7 </a:t>
            </a:r>
            <a:r>
              <a:rPr lang="ja-JP" altLang="en-US" dirty="0"/>
              <a:t>辞書</a:t>
            </a:r>
            <a:endParaRPr lang="en-US" altLang="ja-JP" dirty="0"/>
          </a:p>
          <a:p>
            <a:pPr lvl="1"/>
            <a:r>
              <a:rPr lang="en-US" altLang="ja-JP" dirty="0"/>
              <a:t>5.8 </a:t>
            </a:r>
            <a:r>
              <a:rPr lang="ja-JP" altLang="en-US" dirty="0"/>
              <a:t>辞書の基本操作</a:t>
            </a:r>
            <a:endParaRPr lang="en-US" altLang="ja-JP" dirty="0"/>
          </a:p>
          <a:p>
            <a:pPr lvl="1"/>
            <a:r>
              <a:rPr lang="en-US" altLang="ja-JP" dirty="0"/>
              <a:t>5.9 </a:t>
            </a:r>
            <a:r>
              <a:rPr lang="ja-JP" altLang="en-US" dirty="0"/>
              <a:t>辞書の繰り返し</a:t>
            </a:r>
            <a:endParaRPr lang="en-US" altLang="ja-JP" dirty="0"/>
          </a:p>
          <a:p>
            <a:pPr lvl="1"/>
            <a:r>
              <a:rPr lang="en-US" altLang="ja-JP" dirty="0"/>
              <a:t>5.10 </a:t>
            </a:r>
            <a:r>
              <a:rPr lang="ja-JP" altLang="en-US" dirty="0"/>
              <a:t>セットの基本操作</a:t>
            </a:r>
            <a:endParaRPr lang="en-US" altLang="ja-JP" dirty="0"/>
          </a:p>
          <a:p>
            <a:pPr lvl="1"/>
            <a:r>
              <a:rPr lang="en-US" altLang="ja-JP" dirty="0"/>
              <a:t>5.11 </a:t>
            </a:r>
            <a:r>
              <a:rPr lang="ja-JP" altLang="en-US" dirty="0"/>
              <a:t>演習問題 （別紙）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 dirty="0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66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5.6 </a:t>
            </a:r>
            <a:r>
              <a:rPr lang="ja-JP" altLang="en-US" dirty="0"/>
              <a:t>タプルの基本操作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リストと同じように、複数の要素を扱うことができるのがタプルです。  </a:t>
            </a:r>
          </a:p>
          <a:p>
            <a:r>
              <a:rPr lang="ja-JP" altLang="en-US" dirty="0"/>
              <a:t>タプルはリストと異なり、要素の変更ができません。  </a:t>
            </a:r>
          </a:p>
          <a:p>
            <a:r>
              <a:rPr lang="ja-JP" altLang="en-US" dirty="0"/>
              <a:t>そのため、変更したくない定数などを定義する際に使用されます。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1600" y="3903492"/>
            <a:ext cx="7632848" cy="146552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>
                <a:solidFill>
                  <a:srgbClr val="000000"/>
                </a:solidFill>
                <a:latin typeface="Consolas"/>
                <a:cs typeface="Consolas"/>
              </a:rPr>
              <a:t>変数名 </a:t>
            </a:r>
            <a:r>
              <a:rPr lang="en-US" altLang="ja-JP" sz="3200" dirty="0">
                <a:solidFill>
                  <a:srgbClr val="000000"/>
                </a:solidFill>
                <a:latin typeface="Consolas"/>
                <a:cs typeface="Consolas"/>
              </a:rPr>
              <a:t>= (</a:t>
            </a:r>
            <a:r>
              <a:rPr lang="ja-JP" altLang="en-US" sz="3200" dirty="0">
                <a:solidFill>
                  <a:srgbClr val="000000"/>
                </a:solidFill>
                <a:latin typeface="Consolas"/>
                <a:cs typeface="Consolas"/>
              </a:rPr>
              <a:t>要素</a:t>
            </a:r>
            <a:r>
              <a:rPr lang="en-US" altLang="ja-JP" sz="3200" dirty="0">
                <a:solidFill>
                  <a:srgbClr val="000000"/>
                </a:solidFill>
                <a:latin typeface="Consolas"/>
                <a:cs typeface="Consolas"/>
              </a:rPr>
              <a:t>1,</a:t>
            </a:r>
            <a:r>
              <a:rPr lang="ja-JP" altLang="en-US" sz="3200" dirty="0">
                <a:solidFill>
                  <a:srgbClr val="000000"/>
                </a:solidFill>
                <a:latin typeface="Consolas"/>
                <a:cs typeface="Consolas"/>
              </a:rPr>
              <a:t>要素</a:t>
            </a:r>
            <a:r>
              <a:rPr lang="en-US" altLang="ja-JP" sz="3200" dirty="0">
                <a:solidFill>
                  <a:srgbClr val="000000"/>
                </a:solidFill>
                <a:latin typeface="Consolas"/>
                <a:cs typeface="Consolas"/>
              </a:rPr>
              <a:t>2</a:t>
            </a:r>
            <a:r>
              <a:rPr lang="ja-JP" altLang="en-US" sz="3200" dirty="0">
                <a:solidFill>
                  <a:srgbClr val="000000"/>
                </a:solidFill>
                <a:latin typeface="Consolas"/>
                <a:cs typeface="Consolas"/>
              </a:rPr>
              <a:t>・・・</a:t>
            </a:r>
            <a:r>
              <a:rPr lang="en-US" altLang="ja-JP" sz="32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endParaRPr lang="en-US" altLang="ja-JP" sz="28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3244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5.7 </a:t>
            </a:r>
            <a:r>
              <a:rPr lang="ja-JP" altLang="en-US" dirty="0"/>
              <a:t>辞書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Python</a:t>
            </a:r>
            <a:r>
              <a:rPr lang="ja-JP" altLang="en-US" dirty="0"/>
              <a:t>には、キーと値を紐付ける辞書型</a:t>
            </a:r>
            <a:endParaRPr lang="en-US" altLang="ja-JP" dirty="0"/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en-US" altLang="ja-JP" dirty="0"/>
              <a:t>(</a:t>
            </a:r>
            <a:r>
              <a:rPr lang="en-US" altLang="ja-JP" dirty="0" err="1"/>
              <a:t>dict</a:t>
            </a:r>
            <a:r>
              <a:rPr lang="ja-JP" altLang="en-US" dirty="0"/>
              <a:t>型</a:t>
            </a:r>
            <a:r>
              <a:rPr lang="en-US" altLang="ja-JP" dirty="0"/>
              <a:t>)</a:t>
            </a:r>
            <a:r>
              <a:rPr lang="ja-JP" altLang="en-US" dirty="0"/>
              <a:t>というオブジェクトが存在します。  </a:t>
            </a:r>
          </a:p>
          <a:p>
            <a:r>
              <a:rPr lang="ja-JP" altLang="en-US" dirty="0"/>
              <a:t>一つの要素はキーと値の組み合わせで構成されています。  </a:t>
            </a:r>
          </a:p>
          <a:p>
            <a:r>
              <a:rPr lang="ja-JP" altLang="en-US" dirty="0"/>
              <a:t>キーと値はコロンで区切り、データはカンマで区切ります。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1600" y="3903492"/>
            <a:ext cx="7632848" cy="146552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dirty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  <a:r>
              <a:rPr lang="ja-JP" altLang="en-US" sz="3200" dirty="0">
                <a:solidFill>
                  <a:srgbClr val="000000"/>
                </a:solidFill>
                <a:latin typeface="Consolas"/>
                <a:cs typeface="Consolas"/>
              </a:rPr>
              <a:t>キー</a:t>
            </a:r>
            <a:r>
              <a:rPr lang="en-US" altLang="ja-JP" sz="3200" dirty="0">
                <a:solidFill>
                  <a:srgbClr val="000000"/>
                </a:solidFill>
                <a:latin typeface="Consolas"/>
                <a:cs typeface="Consolas"/>
              </a:rPr>
              <a:t>:</a:t>
            </a:r>
            <a:r>
              <a:rPr lang="ja-JP" altLang="en-US" sz="3200" dirty="0">
                <a:solidFill>
                  <a:srgbClr val="000000"/>
                </a:solidFill>
                <a:latin typeface="Consolas"/>
                <a:cs typeface="Consolas"/>
              </a:rPr>
              <a:t>値</a:t>
            </a:r>
            <a:r>
              <a:rPr lang="en-US" altLang="ja-JP" sz="3200" dirty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lang="ja-JP" altLang="en-US" sz="3200" dirty="0">
                <a:solidFill>
                  <a:srgbClr val="000000"/>
                </a:solidFill>
                <a:latin typeface="Consolas"/>
                <a:cs typeface="Consolas"/>
              </a:rPr>
              <a:t>・・・</a:t>
            </a:r>
            <a:r>
              <a:rPr lang="en-US" altLang="ja-JP" sz="32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ja-JP" sz="28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84639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5.8 </a:t>
            </a:r>
            <a:r>
              <a:rPr lang="ja-JP" altLang="en-US" dirty="0"/>
              <a:t>辞書の基本操作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辞書の要素の取得</a:t>
            </a:r>
            <a:endParaRPr lang="en-US" altLang="ja-JP" dirty="0"/>
          </a:p>
          <a:p>
            <a:pPr lvl="1"/>
            <a:r>
              <a:rPr lang="ja-JP" altLang="en-US" dirty="0"/>
              <a:t>辞書型には、リストと違い</a:t>
            </a:r>
            <a:r>
              <a:rPr lang="ja-JP" altLang="en-US" u="sng" dirty="0">
                <a:solidFill>
                  <a:srgbClr val="FF0000"/>
                </a:solidFill>
              </a:rPr>
              <a:t>要素の順番はありません。</a:t>
            </a:r>
            <a:r>
              <a:rPr lang="en-US" altLang="ja-JP" u="sng" dirty="0">
                <a:solidFill>
                  <a:srgbClr val="FF0000"/>
                </a:solidFill>
              </a:rPr>
              <a:t>(3.6</a:t>
            </a:r>
            <a:r>
              <a:rPr lang="ja-JP" altLang="en-US" u="sng" dirty="0">
                <a:solidFill>
                  <a:srgbClr val="FF0000"/>
                </a:solidFill>
              </a:rPr>
              <a:t>まで</a:t>
            </a:r>
            <a:r>
              <a:rPr lang="en-US" altLang="ja-JP" u="sng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ja-JP" altLang="en-US" u="sng" dirty="0">
                <a:solidFill>
                  <a:srgbClr val="FF0000"/>
                </a:solidFill>
              </a:rPr>
              <a:t>インデックスを指定して要素を取得することはできません。</a:t>
            </a:r>
            <a:endParaRPr lang="en-US" altLang="ja-JP" u="sng" dirty="0">
              <a:solidFill>
                <a:srgbClr val="FF0000"/>
              </a:solidFill>
            </a:endParaRPr>
          </a:p>
          <a:p>
            <a:pPr lvl="1"/>
            <a:r>
              <a:rPr lang="ja-JP" altLang="en-US" dirty="0"/>
              <a:t>要素を取得するには、要素に割り当てたキーを指定します。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 dirty="0"/>
              <a:t>　　　　　　　　　　　　　ライトハウスラボ株式会社</a:t>
            </a:r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1600" y="4325996"/>
            <a:ext cx="7632848" cy="146552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>
                <a:solidFill>
                  <a:srgbClr val="000000"/>
                </a:solidFill>
                <a:latin typeface="Consolas"/>
                <a:cs typeface="Consolas"/>
              </a:rPr>
              <a:t>辞書</a:t>
            </a:r>
            <a:r>
              <a:rPr lang="en-US" altLang="ja-JP" sz="32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ja-JP" altLang="en-US" sz="3200" dirty="0">
                <a:solidFill>
                  <a:srgbClr val="000000"/>
                </a:solidFill>
                <a:latin typeface="Consolas"/>
                <a:cs typeface="Consolas"/>
              </a:rPr>
              <a:t>キー</a:t>
            </a:r>
            <a:r>
              <a:rPr lang="en-US" altLang="ja-JP" sz="3200" dirty="0">
                <a:solidFill>
                  <a:srgbClr val="000000"/>
                </a:solidFill>
                <a:latin typeface="Consolas"/>
                <a:cs typeface="Consolas"/>
              </a:rPr>
              <a:t>]</a:t>
            </a:r>
            <a:endParaRPr lang="en-US" altLang="ja-JP" sz="28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53003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5.8 </a:t>
            </a:r>
            <a:r>
              <a:rPr lang="ja-JP" altLang="en-US" dirty="0"/>
              <a:t>辞書の基本操作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辞書への要素の追加</a:t>
            </a:r>
            <a:endParaRPr lang="en-US" altLang="ja-JP" dirty="0"/>
          </a:p>
          <a:p>
            <a:pPr lvl="1"/>
            <a:r>
              <a:rPr lang="ja-JP" altLang="en-US" dirty="0"/>
              <a:t>辞書へ新しい要素を追加する場合は、追加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ja-JP" dirty="0"/>
              <a:t>　</a:t>
            </a:r>
            <a:r>
              <a:rPr lang="ja-JP" altLang="en-US" dirty="0"/>
              <a:t>する辞書オブジェクトに存在していない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ja-JP" dirty="0"/>
              <a:t>　</a:t>
            </a:r>
            <a:r>
              <a:rPr lang="ja-JP" altLang="en-US" dirty="0"/>
              <a:t>キーを指定し、追加する値を指定します。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err="1"/>
              <a:t>setdefault</a:t>
            </a:r>
            <a:r>
              <a:rPr lang="ja-JP" altLang="en-US" dirty="0"/>
              <a:t>メソッドを使用して要素を追加することもできます。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1600" y="3017420"/>
            <a:ext cx="7632848" cy="119696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>
                <a:solidFill>
                  <a:srgbClr val="000000"/>
                </a:solidFill>
                <a:latin typeface="Consolas"/>
                <a:cs typeface="Consolas"/>
              </a:rPr>
              <a:t>辞書</a:t>
            </a:r>
            <a:r>
              <a:rPr lang="en-US" altLang="ja-JP" sz="32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ja-JP" altLang="en-US" sz="3200" dirty="0">
                <a:solidFill>
                  <a:srgbClr val="000000"/>
                </a:solidFill>
                <a:latin typeface="Consolas"/>
                <a:cs typeface="Consolas"/>
              </a:rPr>
              <a:t>新しいキー</a:t>
            </a:r>
            <a:r>
              <a:rPr lang="en-US" altLang="ja-JP" sz="3200" dirty="0">
                <a:solidFill>
                  <a:srgbClr val="000000"/>
                </a:solidFill>
                <a:latin typeface="Consolas"/>
                <a:cs typeface="Consolas"/>
              </a:rPr>
              <a:t>] = </a:t>
            </a:r>
            <a:r>
              <a:rPr lang="ja-JP" altLang="en-US" sz="3200" dirty="0">
                <a:solidFill>
                  <a:srgbClr val="000000"/>
                </a:solidFill>
                <a:latin typeface="Consolas"/>
                <a:cs typeface="Consolas"/>
              </a:rPr>
              <a:t>追加する値</a:t>
            </a:r>
            <a:endParaRPr lang="en-US" altLang="ja-JP" sz="28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76413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5.8 </a:t>
            </a:r>
            <a:r>
              <a:rPr lang="ja-JP" altLang="en-US" dirty="0"/>
              <a:t>辞書の基本操作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辞書の削除</a:t>
            </a:r>
            <a:endParaRPr lang="en-US" altLang="ja-JP" dirty="0"/>
          </a:p>
          <a:p>
            <a:pPr lvl="1"/>
            <a:r>
              <a:rPr lang="ja-JP" altLang="en-US" dirty="0"/>
              <a:t>辞書から要素を削除する際には、いくつかの方法があります。 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「</a:t>
            </a:r>
            <a:r>
              <a:rPr lang="en-US" altLang="ja-JP" dirty="0"/>
              <a:t>del</a:t>
            </a:r>
            <a:r>
              <a:rPr lang="ja-JP" altLang="en-US" dirty="0"/>
              <a:t>」文を使用する。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辞書型の「</a:t>
            </a:r>
            <a:r>
              <a:rPr lang="en-US" altLang="ja-JP" dirty="0"/>
              <a:t>pop</a:t>
            </a:r>
            <a:r>
              <a:rPr lang="ja-JP" altLang="en-US" dirty="0"/>
              <a:t>」メソッドを使用する。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辞書型の「</a:t>
            </a:r>
            <a:r>
              <a:rPr lang="en-US" altLang="ja-JP" dirty="0"/>
              <a:t>clear</a:t>
            </a:r>
            <a:r>
              <a:rPr lang="ja-JP" altLang="en-US" dirty="0"/>
              <a:t>」メソッドを使用する。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 dirty="0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24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5.9 </a:t>
            </a:r>
            <a:r>
              <a:rPr lang="ja-JP" altLang="en-US" dirty="0"/>
              <a:t>辞書の繰り返し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辞書を</a:t>
            </a:r>
            <a:r>
              <a:rPr lang="en-US" altLang="ja-JP" dirty="0"/>
              <a:t>for</a:t>
            </a:r>
            <a:r>
              <a:rPr lang="ja-JP" altLang="en-US" dirty="0"/>
              <a:t>文を使用して繰り返し処理を行うと、各要素のキーが取得できます。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要素の値を取得したい場合、またはキーと値の両方を取得したい場合は、</a:t>
            </a:r>
            <a:r>
              <a:rPr lang="en-US" altLang="ja-JP" dirty="0"/>
              <a:t>values</a:t>
            </a:r>
            <a:r>
              <a:rPr lang="ja-JP" altLang="en-US" dirty="0"/>
              <a:t>メソッドと</a:t>
            </a:r>
            <a:r>
              <a:rPr lang="en-US" altLang="ja-JP" dirty="0"/>
              <a:t>items</a:t>
            </a:r>
            <a:r>
              <a:rPr lang="ja-JP" altLang="en-US" dirty="0"/>
              <a:t>メソッドを使用します。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 dirty="0"/>
              <a:t>　　　　　　　　　　　　　ライトハウスラボ株式会社</a:t>
            </a:r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1600" y="1875648"/>
            <a:ext cx="7632848" cy="24541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>
                <a:latin typeface="Consolas"/>
                <a:cs typeface="Consolas"/>
              </a:rPr>
              <a:t>辞書</a:t>
            </a:r>
            <a:r>
              <a:rPr lang="en-US" altLang="ja-JP" sz="2800" dirty="0">
                <a:latin typeface="Consolas"/>
                <a:cs typeface="Consolas"/>
              </a:rPr>
              <a:t> = </a:t>
            </a:r>
            <a:r>
              <a:rPr lang="en-US" altLang="ja-JP" sz="2800" dirty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  <a:r>
              <a:rPr lang="ja-JP" altLang="en-US" sz="2800" dirty="0">
                <a:solidFill>
                  <a:srgbClr val="000000"/>
                </a:solidFill>
                <a:latin typeface="Consolas"/>
                <a:cs typeface="Consolas"/>
              </a:rPr>
              <a:t>キー</a:t>
            </a:r>
            <a:r>
              <a:rPr lang="en-US" altLang="ja-JP" sz="2800" dirty="0">
                <a:solidFill>
                  <a:srgbClr val="000000"/>
                </a:solidFill>
                <a:latin typeface="Consolas"/>
                <a:cs typeface="Consolas"/>
              </a:rPr>
              <a:t>:</a:t>
            </a:r>
            <a:r>
              <a:rPr lang="ja-JP" altLang="en-US" sz="2800" dirty="0">
                <a:solidFill>
                  <a:srgbClr val="000000"/>
                </a:solidFill>
                <a:latin typeface="Consolas"/>
                <a:cs typeface="Consolas"/>
              </a:rPr>
              <a:t>値</a:t>
            </a:r>
            <a:r>
              <a:rPr lang="en-US" altLang="ja-JP" sz="2800" dirty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lang="ja-JP" altLang="en-US" sz="2800" dirty="0">
                <a:solidFill>
                  <a:srgbClr val="000000"/>
                </a:solidFill>
                <a:latin typeface="Consolas"/>
                <a:cs typeface="Consolas"/>
              </a:rPr>
              <a:t>・・・</a:t>
            </a:r>
            <a:r>
              <a:rPr lang="en-US" altLang="ja-JP" sz="28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ja-JP" sz="2800" dirty="0">
              <a:latin typeface="Consolas"/>
              <a:cs typeface="Consolas"/>
            </a:endParaRPr>
          </a:p>
          <a:p>
            <a:pPr>
              <a:lnSpc>
                <a:spcPct val="150000"/>
              </a:lnSpc>
            </a:pPr>
            <a:r>
              <a:rPr lang="en-US" altLang="ja-JP" sz="280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for</a:t>
            </a:r>
            <a:r>
              <a:rPr lang="mr-IN" altLang="ja-JP" sz="280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mr-IN" altLang="ja-JP" sz="28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ja-JP" altLang="en-US" sz="2800" dirty="0">
                <a:solidFill>
                  <a:srgbClr val="000000"/>
                </a:solidFill>
                <a:latin typeface="Consolas"/>
                <a:cs typeface="Consolas"/>
              </a:rPr>
              <a:t>変数</a:t>
            </a:r>
            <a:r>
              <a:rPr lang="mr-IN" altLang="ja-JP" sz="2800" dirty="0">
                <a:solidFill>
                  <a:srgbClr val="000000"/>
                </a:solidFill>
                <a:latin typeface="Consolas"/>
                <a:cs typeface="Consolas"/>
              </a:rPr>
              <a:t>]</a:t>
            </a:r>
            <a:r>
              <a:rPr lang="en-US" altLang="ja-JP" sz="28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ja-JP" sz="280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in</a:t>
            </a:r>
            <a:r>
              <a:rPr lang="en-US" altLang="ja-JP" sz="28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mr-IN" altLang="ja-JP" sz="28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ja-JP" altLang="en-US" sz="2800" dirty="0">
                <a:solidFill>
                  <a:srgbClr val="000000"/>
                </a:solidFill>
                <a:latin typeface="Consolas"/>
                <a:cs typeface="Consolas"/>
              </a:rPr>
              <a:t>辞書</a:t>
            </a:r>
            <a:r>
              <a:rPr lang="mr-IN" altLang="ja-JP" sz="2800" dirty="0">
                <a:solidFill>
                  <a:srgbClr val="000000"/>
                </a:solidFill>
                <a:latin typeface="Consolas"/>
                <a:cs typeface="Consolas"/>
              </a:rPr>
              <a:t>]</a:t>
            </a:r>
            <a:r>
              <a:rPr lang="ja-JP" altLang="mr-IN" sz="2800" dirty="0">
                <a:solidFill>
                  <a:srgbClr val="000000"/>
                </a:solidFill>
                <a:latin typeface="Consolas"/>
                <a:cs typeface="Consolas"/>
              </a:rPr>
              <a:t>：</a:t>
            </a:r>
            <a:endParaRPr lang="en-US" altLang="ja-JP" sz="28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>
              <a:lnSpc>
                <a:spcPct val="150000"/>
              </a:lnSpc>
            </a:pPr>
            <a:r>
              <a:rPr lang="en-US" altLang="ja-JP" sz="2800" dirty="0">
                <a:solidFill>
                  <a:srgbClr val="000000"/>
                </a:solidFill>
                <a:latin typeface="Consolas"/>
                <a:cs typeface="Consolas"/>
              </a:rPr>
              <a:t>	[</a:t>
            </a:r>
            <a:r>
              <a:rPr lang="ja-JP" altLang="en-US" sz="2800" dirty="0">
                <a:solidFill>
                  <a:srgbClr val="000000"/>
                </a:solidFill>
                <a:latin typeface="Consolas"/>
                <a:cs typeface="Consolas"/>
              </a:rPr>
              <a:t>実行する処理</a:t>
            </a:r>
            <a:r>
              <a:rPr lang="en-US" altLang="ja-JP" sz="2800" dirty="0">
                <a:solidFill>
                  <a:srgbClr val="000000"/>
                </a:solidFill>
                <a:latin typeface="Consolas"/>
                <a:cs typeface="Consolas"/>
              </a:rPr>
              <a:t>]</a:t>
            </a:r>
            <a:endParaRPr lang="en-US" altLang="ja-JP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51052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5.10 </a:t>
            </a:r>
            <a:r>
              <a:rPr lang="ja-JP" altLang="en-US" dirty="0"/>
              <a:t>セットの基本操作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セットもリストと同様に、複数の要素を扱うことができます。  </a:t>
            </a:r>
          </a:p>
          <a:p>
            <a:r>
              <a:rPr lang="ja-JP" altLang="en-US" dirty="0"/>
              <a:t>セットはリストと異なり、要素の重複や順番の保持はされません。  </a:t>
            </a:r>
          </a:p>
          <a:p>
            <a:r>
              <a:rPr lang="ja-JP" altLang="en-US" dirty="0"/>
              <a:t>リストやタプルからセットを生成することができます。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6516434" cy="365125"/>
          </a:xfrm>
        </p:spPr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71600" y="3808341"/>
            <a:ext cx="7632848" cy="19831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mr-IN" sz="3200" dirty="0">
                <a:solidFill>
                  <a:srgbClr val="000000"/>
                </a:solidFill>
                <a:latin typeface="Consolas"/>
                <a:cs typeface="Consolas"/>
              </a:rPr>
              <a:t>変数名 </a:t>
            </a:r>
            <a:r>
              <a:rPr lang="mr-IN" altLang="ja-JP" sz="3200" dirty="0">
                <a:solidFill>
                  <a:srgbClr val="000000"/>
                </a:solidFill>
                <a:latin typeface="Consolas"/>
                <a:cs typeface="Consolas"/>
              </a:rPr>
              <a:t>= set([</a:t>
            </a:r>
            <a:r>
              <a:rPr lang="ja-JP" altLang="mr-IN" sz="3200" dirty="0">
                <a:solidFill>
                  <a:srgbClr val="000000"/>
                </a:solidFill>
                <a:latin typeface="Consolas"/>
                <a:cs typeface="Consolas"/>
              </a:rPr>
              <a:t>要素</a:t>
            </a:r>
            <a:r>
              <a:rPr lang="mr-IN" altLang="ja-JP" sz="3200" dirty="0">
                <a:solidFill>
                  <a:srgbClr val="000000"/>
                </a:solidFill>
                <a:latin typeface="Consolas"/>
                <a:cs typeface="Consolas"/>
              </a:rPr>
              <a:t>1,</a:t>
            </a:r>
            <a:r>
              <a:rPr lang="ja-JP" altLang="mr-IN" sz="3200" dirty="0">
                <a:solidFill>
                  <a:srgbClr val="000000"/>
                </a:solidFill>
                <a:latin typeface="Consolas"/>
                <a:cs typeface="Consolas"/>
              </a:rPr>
              <a:t>要素</a:t>
            </a:r>
            <a:r>
              <a:rPr lang="mr-IN" altLang="ja-JP" sz="3200" dirty="0">
                <a:solidFill>
                  <a:srgbClr val="000000"/>
                </a:solidFill>
                <a:latin typeface="Consolas"/>
                <a:cs typeface="Consolas"/>
              </a:rPr>
              <a:t>2</a:t>
            </a:r>
            <a:r>
              <a:rPr lang="ja-JP" altLang="mr-IN" sz="3200" dirty="0">
                <a:solidFill>
                  <a:srgbClr val="000000"/>
                </a:solidFill>
                <a:latin typeface="Consolas"/>
                <a:cs typeface="Consolas"/>
              </a:rPr>
              <a:t>・・・</a:t>
            </a:r>
            <a:r>
              <a:rPr lang="mr-IN" altLang="ja-JP" sz="3200" dirty="0">
                <a:solidFill>
                  <a:srgbClr val="000000"/>
                </a:solidFill>
                <a:latin typeface="Consolas"/>
                <a:cs typeface="Consolas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ja-JP" altLang="mr-IN" sz="3200" dirty="0">
                <a:solidFill>
                  <a:srgbClr val="000000"/>
                </a:solidFill>
                <a:latin typeface="Consolas"/>
                <a:cs typeface="Consolas"/>
              </a:rPr>
              <a:t>変数名 </a:t>
            </a:r>
            <a:r>
              <a:rPr lang="mr-IN" altLang="ja-JP" sz="3200" dirty="0">
                <a:solidFill>
                  <a:srgbClr val="000000"/>
                </a:solidFill>
                <a:latin typeface="Consolas"/>
                <a:cs typeface="Consolas"/>
              </a:rPr>
              <a:t>= set((</a:t>
            </a:r>
            <a:r>
              <a:rPr lang="ja-JP" altLang="mr-IN" sz="3200" dirty="0">
                <a:solidFill>
                  <a:srgbClr val="000000"/>
                </a:solidFill>
                <a:latin typeface="Consolas"/>
                <a:cs typeface="Consolas"/>
              </a:rPr>
              <a:t>要素</a:t>
            </a:r>
            <a:r>
              <a:rPr lang="mr-IN" altLang="ja-JP" sz="3200" dirty="0">
                <a:solidFill>
                  <a:srgbClr val="000000"/>
                </a:solidFill>
                <a:latin typeface="Consolas"/>
                <a:cs typeface="Consolas"/>
              </a:rPr>
              <a:t>1,</a:t>
            </a:r>
            <a:r>
              <a:rPr lang="ja-JP" altLang="mr-IN" sz="3200" dirty="0">
                <a:solidFill>
                  <a:srgbClr val="000000"/>
                </a:solidFill>
                <a:latin typeface="Consolas"/>
                <a:cs typeface="Consolas"/>
              </a:rPr>
              <a:t>要素</a:t>
            </a:r>
            <a:r>
              <a:rPr lang="mr-IN" altLang="ja-JP" sz="3200" dirty="0">
                <a:solidFill>
                  <a:srgbClr val="000000"/>
                </a:solidFill>
                <a:latin typeface="Consolas"/>
                <a:cs typeface="Consolas"/>
              </a:rPr>
              <a:t>2</a:t>
            </a:r>
            <a:r>
              <a:rPr lang="ja-JP" altLang="mr-IN" sz="3200" dirty="0">
                <a:solidFill>
                  <a:srgbClr val="000000"/>
                </a:solidFill>
                <a:latin typeface="Consolas"/>
                <a:cs typeface="Consolas"/>
              </a:rPr>
              <a:t>・・・</a:t>
            </a:r>
            <a:r>
              <a:rPr lang="mr-IN" altLang="ja-JP" sz="3200" dirty="0">
                <a:solidFill>
                  <a:srgbClr val="000000"/>
                </a:solidFill>
                <a:latin typeface="Consolas"/>
                <a:cs typeface="Consolas"/>
              </a:rPr>
              <a:t>))</a:t>
            </a:r>
            <a:endParaRPr lang="en-US" altLang="ja-JP" sz="28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13459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5.10 </a:t>
            </a:r>
            <a:r>
              <a:rPr lang="ja-JP" altLang="en-US" dirty="0"/>
              <a:t>セットの基本操作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セットへの要素の追加</a:t>
            </a:r>
            <a:endParaRPr lang="en-US" altLang="ja-JP" dirty="0"/>
          </a:p>
          <a:p>
            <a:pPr lvl="1"/>
            <a:r>
              <a:rPr lang="ja-JP" altLang="en-US" dirty="0"/>
              <a:t>セットへ要素を追加するには、</a:t>
            </a:r>
            <a:r>
              <a:rPr lang="en-US" altLang="ja-JP" dirty="0"/>
              <a:t>add</a:t>
            </a:r>
            <a:r>
              <a:rPr lang="ja-JP" altLang="en-US" dirty="0"/>
              <a:t>メソッドを使用します。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514350" indent="-457200"/>
            <a:r>
              <a:rPr lang="ja-JP" altLang="en-US" dirty="0"/>
              <a:t>セットの要素の削除 </a:t>
            </a:r>
            <a:endParaRPr lang="en-US" altLang="ja-JP" dirty="0"/>
          </a:p>
          <a:p>
            <a:pPr lvl="1"/>
            <a:r>
              <a:rPr lang="ja-JP" altLang="en-US" dirty="0"/>
              <a:t>セットから要素を削除するには、いくつかの方法があります。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セット型の「</a:t>
            </a:r>
            <a:r>
              <a:rPr lang="en-US" altLang="ja-JP" dirty="0"/>
              <a:t>remove</a:t>
            </a:r>
            <a:r>
              <a:rPr lang="ja-JP" altLang="en-US" dirty="0"/>
              <a:t>」メソッドを使用する。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セット型の「</a:t>
            </a:r>
            <a:r>
              <a:rPr lang="en-US" altLang="ja-JP" dirty="0"/>
              <a:t>clear</a:t>
            </a:r>
            <a:r>
              <a:rPr lang="ja-JP" altLang="en-US" dirty="0"/>
              <a:t>」メソッドを使用する。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 dirty="0"/>
              <a:t>　　　　　　　　　　　　　ライトハウスラボ株式会社</a:t>
            </a:r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1600" y="2249597"/>
            <a:ext cx="7632848" cy="8101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>
                <a:solidFill>
                  <a:srgbClr val="000000"/>
                </a:solidFill>
                <a:latin typeface="Consolas"/>
                <a:cs typeface="Consolas"/>
              </a:rPr>
              <a:t>セット</a:t>
            </a:r>
            <a:r>
              <a:rPr lang="en-US" altLang="ja-JP" sz="2800" dirty="0">
                <a:solidFill>
                  <a:srgbClr val="000000"/>
                </a:solidFill>
                <a:latin typeface="Consolas"/>
                <a:cs typeface="Consolas"/>
              </a:rPr>
              <a:t>.add(</a:t>
            </a:r>
            <a:r>
              <a:rPr lang="ja-JP" altLang="en-US" sz="2800" dirty="0">
                <a:solidFill>
                  <a:srgbClr val="000000"/>
                </a:solidFill>
                <a:latin typeface="Consolas"/>
                <a:cs typeface="Consolas"/>
              </a:rPr>
              <a:t>追加する要素</a:t>
            </a:r>
            <a:r>
              <a:rPr lang="en-US" altLang="ja-JP" sz="28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endParaRPr lang="en-US" altLang="ja-JP" sz="2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61162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5.11 </a:t>
            </a:r>
            <a:r>
              <a:rPr lang="ja-JP" altLang="en-US" dirty="0"/>
              <a:t>演習問題 （別紙）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演習問題を解いてみましょう。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9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5.1 </a:t>
            </a:r>
            <a:r>
              <a:rPr lang="ja-JP" altLang="en-US" dirty="0"/>
              <a:t>リストの基本操作 宣言、追加、挿入、削除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リストの宣言</a:t>
            </a:r>
            <a:endParaRPr lang="en-US" altLang="ja-JP" dirty="0"/>
          </a:p>
          <a:p>
            <a:pPr lvl="1"/>
            <a:r>
              <a:rPr lang="ja-JP" altLang="en-US" dirty="0"/>
              <a:t>リストを使用すると、複数の値をまとめて管理することができます。  </a:t>
            </a:r>
          </a:p>
          <a:p>
            <a:pPr lvl="1"/>
            <a:r>
              <a:rPr lang="ja-JP" altLang="en-US" dirty="0"/>
              <a:t>リストを使用するには、</a:t>
            </a:r>
            <a:r>
              <a:rPr lang="en-US" altLang="ja-JP" dirty="0"/>
              <a:t>[]</a:t>
            </a:r>
            <a:r>
              <a:rPr lang="ja-JP" altLang="en-US" dirty="0"/>
              <a:t>で括った中に、カンマ</a:t>
            </a:r>
            <a:r>
              <a:rPr lang="en-US" altLang="ja-JP" dirty="0"/>
              <a:t>(,)</a:t>
            </a:r>
            <a:r>
              <a:rPr lang="ja-JP" altLang="en-US" dirty="0"/>
              <a:t>区切りで次のように宣言します。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71600" y="3634078"/>
            <a:ext cx="7632848" cy="111139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>
                <a:solidFill>
                  <a:srgbClr val="000000"/>
                </a:solidFill>
                <a:latin typeface="Consolas"/>
                <a:cs typeface="Consolas"/>
              </a:rPr>
              <a:t>変数名 </a:t>
            </a:r>
            <a:r>
              <a:rPr lang="en-US" altLang="ja-JP" sz="2800" dirty="0">
                <a:solidFill>
                  <a:srgbClr val="000000"/>
                </a:solidFill>
                <a:latin typeface="Consolas"/>
                <a:cs typeface="Consolas"/>
              </a:rPr>
              <a:t>= [</a:t>
            </a:r>
            <a:r>
              <a:rPr lang="ja-JP" altLang="en-US" sz="2800" dirty="0">
                <a:solidFill>
                  <a:srgbClr val="000000"/>
                </a:solidFill>
                <a:latin typeface="Consolas"/>
                <a:cs typeface="Consolas"/>
              </a:rPr>
              <a:t>要素</a:t>
            </a:r>
            <a:r>
              <a:rPr lang="en-US" altLang="ja-JP" sz="2800" dirty="0">
                <a:solidFill>
                  <a:srgbClr val="000000"/>
                </a:solidFill>
                <a:latin typeface="Consolas"/>
                <a:cs typeface="Consolas"/>
              </a:rPr>
              <a:t>1,</a:t>
            </a:r>
            <a:r>
              <a:rPr lang="ja-JP" altLang="en-US" sz="2800" dirty="0">
                <a:solidFill>
                  <a:srgbClr val="000000"/>
                </a:solidFill>
                <a:latin typeface="Consolas"/>
                <a:cs typeface="Consolas"/>
              </a:rPr>
              <a:t>要素</a:t>
            </a:r>
            <a:r>
              <a:rPr lang="en-US" altLang="ja-JP" sz="2800" dirty="0">
                <a:solidFill>
                  <a:srgbClr val="000000"/>
                </a:solidFill>
                <a:latin typeface="Consolas"/>
                <a:cs typeface="Consolas"/>
              </a:rPr>
              <a:t>2</a:t>
            </a:r>
            <a:r>
              <a:rPr lang="ja-JP" altLang="en-US" sz="2800" dirty="0">
                <a:solidFill>
                  <a:srgbClr val="000000"/>
                </a:solidFill>
                <a:latin typeface="Consolas"/>
                <a:cs typeface="Consolas"/>
              </a:rPr>
              <a:t>・・・</a:t>
            </a:r>
            <a:r>
              <a:rPr lang="en-US" altLang="ja-JP" sz="2800" dirty="0">
                <a:solidFill>
                  <a:srgbClr val="000000"/>
                </a:solidFill>
                <a:latin typeface="Consolas"/>
                <a:cs typeface="Consolas"/>
              </a:rPr>
              <a:t>]</a:t>
            </a:r>
            <a:endParaRPr lang="en-US" altLang="ja-JP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4320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5.1 </a:t>
            </a:r>
            <a:r>
              <a:rPr lang="ja-JP" altLang="en-US" dirty="0"/>
              <a:t>リストの基本操作 宣言、追加、挿入、削除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リストの追加</a:t>
            </a:r>
            <a:endParaRPr lang="en-US" altLang="ja-JP" dirty="0"/>
          </a:p>
          <a:p>
            <a:pPr lvl="1"/>
            <a:r>
              <a:rPr lang="ja-JP" altLang="en-US" dirty="0"/>
              <a:t>作成したリストに新しい要素を追加する場合は、リスト型の「</a:t>
            </a:r>
            <a:r>
              <a:rPr lang="en-US" altLang="ja-JP" dirty="0"/>
              <a:t>append</a:t>
            </a:r>
            <a:r>
              <a:rPr lang="ja-JP" altLang="en-US" dirty="0"/>
              <a:t>」メソッドを使用します。  </a:t>
            </a:r>
          </a:p>
          <a:p>
            <a:pPr lvl="1"/>
            <a:r>
              <a:rPr lang="ja-JP" altLang="en-US" dirty="0"/>
              <a:t>新しい要素は、リストの最後に追加されます。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1600" y="3634078"/>
            <a:ext cx="7632848" cy="111139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>
                <a:solidFill>
                  <a:srgbClr val="000000"/>
                </a:solidFill>
                <a:latin typeface="Consolas"/>
                <a:cs typeface="Consolas"/>
              </a:rPr>
              <a:t>リスト</a:t>
            </a:r>
            <a:r>
              <a:rPr lang="en-US" altLang="ja-JP" sz="2800" dirty="0">
                <a:solidFill>
                  <a:srgbClr val="000000"/>
                </a:solidFill>
                <a:latin typeface="Consolas"/>
                <a:cs typeface="Consolas"/>
              </a:rPr>
              <a:t>.append(</a:t>
            </a:r>
            <a:r>
              <a:rPr lang="ja-JP" altLang="en-US" sz="2800" dirty="0">
                <a:solidFill>
                  <a:srgbClr val="000000"/>
                </a:solidFill>
                <a:latin typeface="Consolas"/>
                <a:cs typeface="Consolas"/>
              </a:rPr>
              <a:t>追加する要素</a:t>
            </a:r>
            <a:r>
              <a:rPr lang="en-US" altLang="ja-JP" sz="28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endParaRPr lang="en-US" altLang="ja-JP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6199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5.1 </a:t>
            </a:r>
            <a:r>
              <a:rPr lang="ja-JP" altLang="en-US" dirty="0"/>
              <a:t>リストの基本操作 宣言、追加、挿入、削除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リストの挿入</a:t>
            </a:r>
            <a:endParaRPr lang="en-US" altLang="ja-JP" dirty="0"/>
          </a:p>
          <a:p>
            <a:pPr lvl="1"/>
            <a:r>
              <a:rPr lang="ja-JP" altLang="en-US" dirty="0"/>
              <a:t>作成したリストに新しい要素を挿入する場合は、リスト型の「</a:t>
            </a:r>
            <a:r>
              <a:rPr lang="en-US" altLang="ja-JP" dirty="0"/>
              <a:t>insert</a:t>
            </a:r>
            <a:r>
              <a:rPr lang="ja-JP" altLang="en-US" dirty="0"/>
              <a:t>」メソッドを使用します。  </a:t>
            </a:r>
          </a:p>
          <a:p>
            <a:pPr lvl="1"/>
            <a:r>
              <a:rPr lang="en-US" altLang="ja-JP" dirty="0"/>
              <a:t>1</a:t>
            </a:r>
            <a:r>
              <a:rPr lang="ja-JP" altLang="en-US" dirty="0"/>
              <a:t>番目の引数に、要素を挿入するインデックス番号を指定し、</a:t>
            </a:r>
            <a:r>
              <a:rPr lang="en-US" altLang="ja-JP" dirty="0"/>
              <a:t>2</a:t>
            </a:r>
            <a:r>
              <a:rPr lang="ja-JP" altLang="en-US" dirty="0"/>
              <a:t>番目の引数に挿入する要素を指定します。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1600" y="4333452"/>
            <a:ext cx="7632848" cy="111139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>
                <a:solidFill>
                  <a:srgbClr val="000000"/>
                </a:solidFill>
                <a:latin typeface="Consolas"/>
                <a:cs typeface="Consolas"/>
              </a:rPr>
              <a:t>リスト</a:t>
            </a:r>
            <a:r>
              <a:rPr lang="en-US" altLang="ja-JP" sz="2800" dirty="0">
                <a:solidFill>
                  <a:srgbClr val="000000"/>
                </a:solidFill>
                <a:latin typeface="Consolas"/>
                <a:cs typeface="Consolas"/>
              </a:rPr>
              <a:t>.insert(</a:t>
            </a:r>
            <a:r>
              <a:rPr lang="ja-JP" altLang="en-US" sz="2800" dirty="0">
                <a:solidFill>
                  <a:srgbClr val="000000"/>
                </a:solidFill>
                <a:latin typeface="Consolas"/>
                <a:cs typeface="Consolas"/>
              </a:rPr>
              <a:t>挿入するインデックス番号</a:t>
            </a:r>
            <a:r>
              <a:rPr lang="en-US" altLang="ja-JP" sz="2800" dirty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lang="ja-JP" altLang="en-US" sz="2800" dirty="0">
                <a:solidFill>
                  <a:srgbClr val="000000"/>
                </a:solidFill>
                <a:latin typeface="Consolas"/>
                <a:cs typeface="Consolas"/>
              </a:rPr>
              <a:t>要素</a:t>
            </a:r>
            <a:r>
              <a:rPr lang="en-US" altLang="ja-JP" sz="28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endParaRPr lang="en-US" altLang="ja-JP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4443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5.1 </a:t>
            </a:r>
            <a:r>
              <a:rPr lang="ja-JP" altLang="en-US" dirty="0"/>
              <a:t>リストの基本操作 宣言、追加、挿入、削除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リストの削除</a:t>
            </a:r>
            <a:endParaRPr lang="en-US" altLang="ja-JP" dirty="0"/>
          </a:p>
          <a:p>
            <a:pPr lvl="1"/>
            <a:r>
              <a:rPr lang="ja-JP" altLang="en-US" dirty="0"/>
              <a:t>リストから要素を削除する際には、いくつかの方法があります。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「</a:t>
            </a:r>
            <a:r>
              <a:rPr lang="en-US" altLang="ja-JP" dirty="0"/>
              <a:t>del</a:t>
            </a:r>
            <a:r>
              <a:rPr lang="ja-JP" altLang="en-US" dirty="0"/>
              <a:t>」文を使用する。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リスト型の「</a:t>
            </a:r>
            <a:r>
              <a:rPr lang="en-US" altLang="ja-JP" dirty="0"/>
              <a:t>pop</a:t>
            </a:r>
            <a:r>
              <a:rPr lang="ja-JP" altLang="en-US" dirty="0"/>
              <a:t>」メソッドを使用する。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リスト型の「</a:t>
            </a:r>
            <a:r>
              <a:rPr lang="en-US" altLang="ja-JP" dirty="0"/>
              <a:t>remove</a:t>
            </a:r>
            <a:r>
              <a:rPr lang="ja-JP" altLang="en-US" dirty="0"/>
              <a:t>」メソッドを使用する。 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1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 </a:t>
            </a:r>
            <a:r>
              <a:rPr lang="ja-JP" altLang="en-US" dirty="0"/>
              <a:t>リストの繰り返し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リストに対して繰り返し処理を行う一般的な方法としては、</a:t>
            </a:r>
            <a:r>
              <a:rPr lang="en-US" altLang="ja-JP" dirty="0"/>
              <a:t>for</a:t>
            </a:r>
            <a:r>
              <a:rPr lang="ja-JP" altLang="en-US" dirty="0"/>
              <a:t>文を使用します。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1600" y="2017601"/>
            <a:ext cx="7632848" cy="327443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>
                <a:solidFill>
                  <a:srgbClr val="000000"/>
                </a:solidFill>
                <a:latin typeface="Consolas"/>
                <a:cs typeface="Consolas"/>
              </a:rPr>
              <a:t>リスト </a:t>
            </a:r>
            <a:r>
              <a:rPr lang="en-US" altLang="ja-JP" sz="3200" dirty="0">
                <a:solidFill>
                  <a:srgbClr val="000000"/>
                </a:solidFill>
                <a:latin typeface="Consolas"/>
                <a:cs typeface="Consolas"/>
              </a:rPr>
              <a:t>= [</a:t>
            </a:r>
            <a:r>
              <a:rPr lang="ja-JP" altLang="en-US" sz="3200" dirty="0">
                <a:solidFill>
                  <a:srgbClr val="000000"/>
                </a:solidFill>
                <a:latin typeface="Consolas"/>
                <a:cs typeface="Consolas"/>
              </a:rPr>
              <a:t>要素</a:t>
            </a:r>
            <a:r>
              <a:rPr lang="en-US" altLang="ja-JP" sz="3200" dirty="0">
                <a:solidFill>
                  <a:srgbClr val="000000"/>
                </a:solidFill>
                <a:latin typeface="Consolas"/>
                <a:cs typeface="Consolas"/>
              </a:rPr>
              <a:t>1,</a:t>
            </a:r>
            <a:r>
              <a:rPr lang="ja-JP" altLang="en-US" sz="3200" dirty="0">
                <a:solidFill>
                  <a:srgbClr val="000000"/>
                </a:solidFill>
                <a:latin typeface="Consolas"/>
                <a:cs typeface="Consolas"/>
              </a:rPr>
              <a:t>要素</a:t>
            </a:r>
            <a:r>
              <a:rPr lang="en-US" altLang="ja-JP" sz="3200" dirty="0">
                <a:solidFill>
                  <a:srgbClr val="000000"/>
                </a:solidFill>
                <a:latin typeface="Consolas"/>
                <a:cs typeface="Consolas"/>
              </a:rPr>
              <a:t>2</a:t>
            </a:r>
            <a:r>
              <a:rPr lang="ja-JP" altLang="en-US" sz="3200" dirty="0">
                <a:solidFill>
                  <a:srgbClr val="000000"/>
                </a:solidFill>
                <a:latin typeface="Consolas"/>
                <a:cs typeface="Consolas"/>
              </a:rPr>
              <a:t>・・・</a:t>
            </a:r>
            <a:r>
              <a:rPr lang="en-US" altLang="ja-JP" sz="3200" dirty="0">
                <a:solidFill>
                  <a:srgbClr val="000000"/>
                </a:solidFill>
                <a:latin typeface="Consolas"/>
                <a:cs typeface="Consolas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ja-JP" sz="320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for</a:t>
            </a:r>
            <a:r>
              <a:rPr lang="mr-IN" altLang="ja-JP" sz="320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mr-IN" altLang="ja-JP" sz="32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ja-JP" altLang="en-US" sz="3200" dirty="0">
                <a:solidFill>
                  <a:srgbClr val="000000"/>
                </a:solidFill>
                <a:latin typeface="Consolas"/>
                <a:cs typeface="Consolas"/>
              </a:rPr>
              <a:t>変数</a:t>
            </a:r>
            <a:r>
              <a:rPr lang="mr-IN" altLang="ja-JP" sz="3200" dirty="0">
                <a:solidFill>
                  <a:srgbClr val="000000"/>
                </a:solidFill>
                <a:latin typeface="Consolas"/>
                <a:cs typeface="Consolas"/>
              </a:rPr>
              <a:t>]</a:t>
            </a:r>
            <a:r>
              <a:rPr lang="en-US" altLang="ja-JP" sz="32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ja-JP" sz="320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in</a:t>
            </a:r>
            <a:r>
              <a:rPr lang="en-US" altLang="ja-JP" sz="32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mr-IN" altLang="ja-JP" sz="32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ja-JP" altLang="en-US" sz="3200" dirty="0">
                <a:solidFill>
                  <a:srgbClr val="000000"/>
                </a:solidFill>
                <a:latin typeface="Consolas"/>
                <a:cs typeface="Consolas"/>
              </a:rPr>
              <a:t>リスト</a:t>
            </a:r>
            <a:r>
              <a:rPr lang="mr-IN" altLang="ja-JP" sz="3200" dirty="0">
                <a:solidFill>
                  <a:srgbClr val="000000"/>
                </a:solidFill>
                <a:latin typeface="Consolas"/>
                <a:cs typeface="Consolas"/>
              </a:rPr>
              <a:t>]</a:t>
            </a:r>
            <a:r>
              <a:rPr lang="ja-JP" altLang="mr-IN" sz="3200" dirty="0">
                <a:solidFill>
                  <a:srgbClr val="000000"/>
                </a:solidFill>
                <a:latin typeface="Consolas"/>
                <a:cs typeface="Consolas"/>
              </a:rPr>
              <a:t>：</a:t>
            </a:r>
            <a:endParaRPr lang="en-US" altLang="ja-JP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>
              <a:lnSpc>
                <a:spcPct val="150000"/>
              </a:lnSpc>
            </a:pPr>
            <a:r>
              <a:rPr lang="en-US" altLang="ja-JP" sz="3200" dirty="0">
                <a:solidFill>
                  <a:srgbClr val="000000"/>
                </a:solidFill>
                <a:latin typeface="Consolas"/>
                <a:cs typeface="Consolas"/>
              </a:rPr>
              <a:t>	[</a:t>
            </a:r>
            <a:r>
              <a:rPr lang="ja-JP" altLang="en-US" sz="3200" dirty="0">
                <a:solidFill>
                  <a:srgbClr val="000000"/>
                </a:solidFill>
                <a:latin typeface="Consolas"/>
                <a:cs typeface="Consolas"/>
              </a:rPr>
              <a:t>実行する処理</a:t>
            </a:r>
            <a:r>
              <a:rPr lang="en-US" altLang="ja-JP" sz="3200" dirty="0">
                <a:solidFill>
                  <a:srgbClr val="000000"/>
                </a:solidFill>
                <a:latin typeface="Consolas"/>
                <a:cs typeface="Consolas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ja-JP" sz="28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07782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 </a:t>
            </a:r>
            <a:r>
              <a:rPr lang="ja-JP" altLang="en-US" dirty="0"/>
              <a:t>リスト内包表記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内包表記とは</a:t>
            </a:r>
            <a:endParaRPr lang="en-US" altLang="ja-JP" dirty="0"/>
          </a:p>
          <a:p>
            <a:pPr lvl="1"/>
            <a:r>
              <a:rPr lang="ja-JP" altLang="en-US" dirty="0"/>
              <a:t>リストなどのオブジェクトのループ処理を簡単に記述できる仕組みのこと。リストを作成する際などに使用します。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 dirty="0"/>
              <a:t>　　　　　　　　　　　　　ライトハウスラボ株式会社</a:t>
            </a:r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1600" y="2902816"/>
            <a:ext cx="7632848" cy="146552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>
                <a:solidFill>
                  <a:srgbClr val="000000"/>
                </a:solidFill>
                <a:latin typeface="Consolas"/>
                <a:cs typeface="Consolas"/>
              </a:rPr>
              <a:t>リスト </a:t>
            </a:r>
            <a:r>
              <a:rPr lang="en-US" altLang="ja-JP" sz="3200" dirty="0">
                <a:solidFill>
                  <a:srgbClr val="000000"/>
                </a:solidFill>
                <a:latin typeface="Consolas"/>
                <a:cs typeface="Consolas"/>
              </a:rPr>
              <a:t>= [</a:t>
            </a:r>
            <a:r>
              <a:rPr lang="ja-JP" altLang="en-US" sz="3200" dirty="0">
                <a:solidFill>
                  <a:srgbClr val="000000"/>
                </a:solidFill>
                <a:latin typeface="Consolas"/>
                <a:cs typeface="Consolas"/>
              </a:rPr>
              <a:t>式 </a:t>
            </a:r>
            <a:r>
              <a:rPr lang="en-US" altLang="ja-JP" sz="3200" dirty="0">
                <a:solidFill>
                  <a:srgbClr val="000000"/>
                </a:solidFill>
                <a:latin typeface="Consolas"/>
                <a:cs typeface="Consolas"/>
              </a:rPr>
              <a:t>for </a:t>
            </a:r>
            <a:r>
              <a:rPr lang="ja-JP" altLang="en-US" sz="3200" dirty="0">
                <a:solidFill>
                  <a:srgbClr val="000000"/>
                </a:solidFill>
                <a:latin typeface="Consolas"/>
                <a:cs typeface="Consolas"/>
              </a:rPr>
              <a:t>変数名 </a:t>
            </a:r>
            <a:r>
              <a:rPr lang="en-US" altLang="ja-JP" sz="3200" dirty="0">
                <a:solidFill>
                  <a:srgbClr val="000000"/>
                </a:solidFill>
                <a:latin typeface="Consolas"/>
                <a:cs typeface="Consolas"/>
              </a:rPr>
              <a:t>in </a:t>
            </a:r>
            <a:r>
              <a:rPr lang="ja-JP" altLang="en-US" sz="3200" dirty="0">
                <a:solidFill>
                  <a:srgbClr val="000000"/>
                </a:solidFill>
                <a:latin typeface="Consolas"/>
                <a:cs typeface="Consolas"/>
              </a:rPr>
              <a:t>オブジェクト</a:t>
            </a:r>
            <a:r>
              <a:rPr lang="en-US" altLang="ja-JP" sz="3200" dirty="0">
                <a:solidFill>
                  <a:srgbClr val="000000"/>
                </a:solidFill>
                <a:latin typeface="Consolas"/>
                <a:cs typeface="Consolas"/>
              </a:rPr>
              <a:t>]</a:t>
            </a:r>
            <a:endParaRPr lang="en-US" altLang="ja-JP" sz="28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3099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5.4 </a:t>
            </a:r>
            <a:r>
              <a:rPr lang="ja-JP" altLang="en-US" dirty="0"/>
              <a:t>リストのソート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リストの要素を昇順でソートさせたい場合は、</a:t>
            </a:r>
            <a:r>
              <a:rPr lang="en-US" altLang="ja-JP" dirty="0"/>
              <a:t>sort</a:t>
            </a:r>
            <a:r>
              <a:rPr lang="ja-JP" altLang="en-US" dirty="0"/>
              <a:t>関数を使用します。  </a:t>
            </a:r>
          </a:p>
          <a:p>
            <a:r>
              <a:rPr lang="ja-JP" altLang="en-US" dirty="0"/>
              <a:t>リストの要素が文字列の場合は、文字コードの昇順、リストの要素が数値であれば数値を小さい順からソートします。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1600" y="3326179"/>
            <a:ext cx="7632848" cy="146552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>
                <a:solidFill>
                  <a:srgbClr val="000000"/>
                </a:solidFill>
                <a:latin typeface="Consolas"/>
                <a:cs typeface="Consolas"/>
              </a:rPr>
              <a:t>ソートするリスト</a:t>
            </a:r>
            <a:r>
              <a:rPr lang="en-US" altLang="ja-JP" sz="3200" dirty="0">
                <a:solidFill>
                  <a:srgbClr val="000000"/>
                </a:solidFill>
                <a:latin typeface="Consolas"/>
                <a:cs typeface="Consolas"/>
              </a:rPr>
              <a:t>.sort()</a:t>
            </a:r>
            <a:endParaRPr lang="en-US" altLang="ja-JP" sz="28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7496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5.5 </a:t>
            </a:r>
            <a:r>
              <a:rPr lang="ja-JP" altLang="en-US" dirty="0"/>
              <a:t>リストのインデックス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リストの要素を取得するには、単純に「リスト</a:t>
            </a:r>
            <a:r>
              <a:rPr lang="en-US" altLang="ja-JP" dirty="0"/>
              <a:t>[</a:t>
            </a:r>
            <a:r>
              <a:rPr lang="ja-JP" altLang="en-US" dirty="0"/>
              <a:t>インデックス番号</a:t>
            </a:r>
            <a:r>
              <a:rPr lang="en-US" altLang="ja-JP" dirty="0"/>
              <a:t>]</a:t>
            </a:r>
            <a:r>
              <a:rPr lang="ja-JP" altLang="en-US" dirty="0"/>
              <a:t>」で指定する方法がありますが、範囲を指定して要素を取得することもできます。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 dirty="0"/>
              <a:t>　　　　　　　　　　　　　ライトハウスラボ株式会社</a:t>
            </a:r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" y="2787354"/>
            <a:ext cx="8229600" cy="146552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2600" dirty="0">
                <a:solidFill>
                  <a:srgbClr val="000000"/>
                </a:solidFill>
                <a:latin typeface="Consolas"/>
                <a:cs typeface="Consolas"/>
              </a:rPr>
              <a:t>リスト</a:t>
            </a:r>
            <a:r>
              <a:rPr lang="en-US" altLang="ja-JP" sz="26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ja-JP" altLang="en-US" sz="2600" dirty="0">
                <a:solidFill>
                  <a:srgbClr val="000000"/>
                </a:solidFill>
                <a:latin typeface="Consolas"/>
                <a:cs typeface="Consolas"/>
              </a:rPr>
              <a:t>開始インデックス</a:t>
            </a:r>
            <a:r>
              <a:rPr lang="en-US" altLang="ja-JP" sz="2600" dirty="0">
                <a:solidFill>
                  <a:srgbClr val="000000"/>
                </a:solidFill>
                <a:latin typeface="Consolas"/>
                <a:cs typeface="Consolas"/>
              </a:rPr>
              <a:t>:</a:t>
            </a:r>
            <a:r>
              <a:rPr lang="ja-JP" altLang="en-US" sz="2600" dirty="0">
                <a:solidFill>
                  <a:srgbClr val="000000"/>
                </a:solidFill>
                <a:latin typeface="Consolas"/>
                <a:cs typeface="Consolas"/>
              </a:rPr>
              <a:t>終了インデックス</a:t>
            </a:r>
            <a:r>
              <a:rPr lang="en-US" altLang="ja-JP" sz="2600" dirty="0">
                <a:solidFill>
                  <a:srgbClr val="000000"/>
                </a:solidFill>
                <a:latin typeface="Consolas"/>
                <a:cs typeface="Consolas"/>
              </a:rPr>
              <a:t>:</a:t>
            </a:r>
            <a:r>
              <a:rPr lang="ja-JP" altLang="en-US" sz="2600" dirty="0">
                <a:solidFill>
                  <a:srgbClr val="000000"/>
                </a:solidFill>
                <a:latin typeface="Consolas"/>
                <a:cs typeface="Consolas"/>
              </a:rPr>
              <a:t>ステップ数</a:t>
            </a:r>
            <a:r>
              <a:rPr lang="en-US" altLang="ja-JP" sz="2600" dirty="0">
                <a:solidFill>
                  <a:srgbClr val="000000"/>
                </a:solidFill>
                <a:latin typeface="Consolas"/>
                <a:cs typeface="Consolas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4445871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30186</TotalTime>
  <Words>1392</Words>
  <Application>Microsoft Macintosh PowerPoint</Application>
  <PresentationFormat>画面に合わせる (4:3)</PresentationFormat>
  <Paragraphs>155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HG丸ｺﾞｼｯｸM-PRO</vt:lpstr>
      <vt:lpstr>Arial</vt:lpstr>
      <vt:lpstr>Calibri</vt:lpstr>
      <vt:lpstr>Consolas</vt:lpstr>
      <vt:lpstr>Wingdings</vt:lpstr>
      <vt:lpstr>ホワイト</vt:lpstr>
      <vt:lpstr>5. 複数データの扱い</vt:lpstr>
      <vt:lpstr>5.1 リストの基本操作 宣言、追加、挿入、削除</vt:lpstr>
      <vt:lpstr>5.1 リストの基本操作 宣言、追加、挿入、削除</vt:lpstr>
      <vt:lpstr>5.1 リストの基本操作 宣言、追加、挿入、削除</vt:lpstr>
      <vt:lpstr>5.1 リストの基本操作 宣言、追加、挿入、削除</vt:lpstr>
      <vt:lpstr>5.2 リストの繰り返し</vt:lpstr>
      <vt:lpstr>5.3 リスト内包表記</vt:lpstr>
      <vt:lpstr>5.4 リストのソート</vt:lpstr>
      <vt:lpstr>5.5 リストのインデックス</vt:lpstr>
      <vt:lpstr>5.6 タプルの基本操作</vt:lpstr>
      <vt:lpstr>5.7 辞書</vt:lpstr>
      <vt:lpstr>5.8 辞書の基本操作</vt:lpstr>
      <vt:lpstr>5.8 辞書の基本操作</vt:lpstr>
      <vt:lpstr>5.8 辞書の基本操作</vt:lpstr>
      <vt:lpstr>5.9 辞書の繰り返し</vt:lpstr>
      <vt:lpstr>5.10 セットの基本操作</vt:lpstr>
      <vt:lpstr>5.10 セットの基本操作</vt:lpstr>
      <vt:lpstr>5.11 演習問題 （別紙）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会社案内</dc:title>
  <dc:creator>金森 渉</dc:creator>
  <cp:lastModifiedBy>金森 渉</cp:lastModifiedBy>
  <cp:revision>370</cp:revision>
  <cp:lastPrinted>2019-12-13T02:52:08Z</cp:lastPrinted>
  <dcterms:created xsi:type="dcterms:W3CDTF">2017-08-27T01:33:02Z</dcterms:created>
  <dcterms:modified xsi:type="dcterms:W3CDTF">2020-04-09T05:06:33Z</dcterms:modified>
</cp:coreProperties>
</file>