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100" r:id="rId1"/>
  </p:sldMasterIdLst>
  <p:notesMasterIdLst>
    <p:notesMasterId r:id="rId20"/>
  </p:notesMasterIdLst>
  <p:handoutMasterIdLst>
    <p:handoutMasterId r:id="rId21"/>
  </p:handoutMasterIdLst>
  <p:sldIdLst>
    <p:sldId id="379" r:id="rId2"/>
    <p:sldId id="380" r:id="rId3"/>
    <p:sldId id="381" r:id="rId4"/>
    <p:sldId id="384" r:id="rId5"/>
    <p:sldId id="385" r:id="rId6"/>
    <p:sldId id="382" r:id="rId7"/>
    <p:sldId id="383" r:id="rId8"/>
    <p:sldId id="386" r:id="rId9"/>
    <p:sldId id="387" r:id="rId10"/>
    <p:sldId id="388" r:id="rId11"/>
    <p:sldId id="389" r:id="rId12"/>
    <p:sldId id="390" r:id="rId13"/>
    <p:sldId id="391" r:id="rId14"/>
    <p:sldId id="392" r:id="rId15"/>
    <p:sldId id="393" r:id="rId16"/>
    <p:sldId id="394" r:id="rId17"/>
    <p:sldId id="395" r:id="rId18"/>
    <p:sldId id="39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7">
          <p15:clr>
            <a:srgbClr val="A4A3A4"/>
          </p15:clr>
        </p15:guide>
        <p15:guide id="2" pos="5597">
          <p15:clr>
            <a:srgbClr val="A4A3A4"/>
          </p15:clr>
        </p15:guide>
        <p15:guide id="3" orient="horz" pos="2661">
          <p15:clr>
            <a:srgbClr val="A4A3A4"/>
          </p15:clr>
        </p15:guide>
        <p15:guide id="4" orient="horz" pos="2066">
          <p15:clr>
            <a:srgbClr val="A4A3A4"/>
          </p15:clr>
        </p15:guide>
        <p15:guide id="5" orient="horz" pos="26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5488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879" autoAdjust="0"/>
    <p:restoredTop sz="82940" autoAdjust="0"/>
  </p:normalViewPr>
  <p:slideViewPr>
    <p:cSldViewPr snapToGrid="0" snapToObjects="1" showGuides="1">
      <p:cViewPr varScale="1">
        <p:scale>
          <a:sx n="90" d="100"/>
          <a:sy n="90" d="100"/>
        </p:scale>
        <p:origin x="2688" y="184"/>
      </p:cViewPr>
      <p:guideLst>
        <p:guide orient="horz" pos="2057"/>
        <p:guide pos="5597"/>
        <p:guide orient="horz" pos="2661"/>
        <p:guide orient="horz" pos="2066"/>
        <p:guide orient="horz" pos="2668"/>
      </p:guideLst>
    </p:cSldViewPr>
  </p:slideViewPr>
  <p:outlineViewPr>
    <p:cViewPr>
      <p:scale>
        <a:sx n="33" d="100"/>
        <a:sy n="33" d="100"/>
      </p:scale>
      <p:origin x="0" y="4712"/>
    </p:cViewPr>
  </p:outlineViewPr>
  <p:notesTextViewPr>
    <p:cViewPr>
      <p:scale>
        <a:sx n="100" d="100"/>
        <a:sy n="100" d="100"/>
      </p:scale>
      <p:origin x="0" y="0"/>
    </p:cViewPr>
  </p:notesTextViewPr>
  <p:sorterViewPr>
    <p:cViewPr varScale="1">
      <p:scale>
        <a:sx n="100" d="100"/>
        <a:sy n="100" d="100"/>
      </p:scale>
      <p:origin x="0" y="102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D4F262-CD1B-A14C-A0C9-20A7E3EEEC12}" type="datetimeFigureOut">
              <a:rPr kumimoji="1" lang="ja-JP" altLang="en-US" smtClean="0"/>
              <a:t>2020/4/9</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CA8322-77CA-CB45-94B3-29354C04CFAF}" type="slidenum">
              <a:rPr kumimoji="1" lang="ja-JP" altLang="en-US" smtClean="0"/>
              <a:t>‹#›</a:t>
            </a:fld>
            <a:endParaRPr kumimoji="1" lang="ja-JP" altLang="en-US"/>
          </a:p>
        </p:txBody>
      </p:sp>
    </p:spTree>
    <p:extLst>
      <p:ext uri="{BB962C8B-B14F-4D97-AF65-F5344CB8AC3E}">
        <p14:creationId xmlns:p14="http://schemas.microsoft.com/office/powerpoint/2010/main" val="2916640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FB00F-5331-A542-9655-40C046BB945D}" type="datetimeFigureOut">
              <a:rPr kumimoji="1" lang="ja-JP" altLang="en-US" smtClean="0"/>
              <a:t>2020/4/9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467F1E-8880-E948-A925-76E5A178AD9B}" type="slidenum">
              <a:rPr kumimoji="1" lang="ja-JP" altLang="en-US" smtClean="0"/>
              <a:t>‹#›</a:t>
            </a:fld>
            <a:endParaRPr kumimoji="1" lang="ja-JP" altLang="en-US"/>
          </a:p>
        </p:txBody>
      </p:sp>
    </p:spTree>
    <p:extLst>
      <p:ext uri="{BB962C8B-B14F-4D97-AF65-F5344CB8AC3E}">
        <p14:creationId xmlns:p14="http://schemas.microsoft.com/office/powerpoint/2010/main" val="776313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B467F1E-8880-E948-A925-76E5A178AD9B}" type="slidenum">
              <a:rPr kumimoji="1" lang="ja-JP" altLang="en-US" smtClean="0"/>
              <a:t>5</a:t>
            </a:fld>
            <a:endParaRPr kumimoji="1" lang="ja-JP" altLang="en-US"/>
          </a:p>
        </p:txBody>
      </p:sp>
    </p:spTree>
    <p:extLst>
      <p:ext uri="{BB962C8B-B14F-4D97-AF65-F5344CB8AC3E}">
        <p14:creationId xmlns:p14="http://schemas.microsoft.com/office/powerpoint/2010/main" val="1873777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引数に</a:t>
            </a:r>
            <a:r>
              <a:rPr kumimoji="1" lang="en-US" altLang="ja-JP" dirty="0" err="1"/>
              <a:t>cls</a:t>
            </a:r>
            <a:r>
              <a:rPr kumimoji="1" lang="ja-JP" altLang="en-US" dirty="0"/>
              <a:t>があるかないか。</a:t>
            </a:r>
            <a:endParaRPr kumimoji="1" lang="en-US" altLang="ja-JP" dirty="0"/>
          </a:p>
          <a:p>
            <a:r>
              <a:rPr kumimoji="1" lang="ja-JP" altLang="en-US" dirty="0"/>
              <a:t>スタティックメソッドは関数みたいなもの。</a:t>
            </a:r>
          </a:p>
        </p:txBody>
      </p:sp>
      <p:sp>
        <p:nvSpPr>
          <p:cNvPr id="4" name="スライド番号プレースホルダー 3"/>
          <p:cNvSpPr>
            <a:spLocks noGrp="1"/>
          </p:cNvSpPr>
          <p:nvPr>
            <p:ph type="sldNum" sz="quarter" idx="10"/>
          </p:nvPr>
        </p:nvSpPr>
        <p:spPr/>
        <p:txBody>
          <a:bodyPr/>
          <a:lstStyle/>
          <a:p>
            <a:fld id="{8B467F1E-8880-E948-A925-76E5A178AD9B}" type="slidenum">
              <a:rPr kumimoji="1" lang="ja-JP" altLang="en-US" smtClean="0"/>
              <a:t>10</a:t>
            </a:fld>
            <a:endParaRPr kumimoji="1" lang="ja-JP" altLang="en-US"/>
          </a:p>
        </p:txBody>
      </p:sp>
    </p:spTree>
    <p:extLst>
      <p:ext uri="{BB962C8B-B14F-4D97-AF65-F5344CB8AC3E}">
        <p14:creationId xmlns:p14="http://schemas.microsoft.com/office/powerpoint/2010/main" val="15537832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dirty="0"/>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6" name="スライド番号プレースホルダー 5"/>
          <p:cNvSpPr>
            <a:spLocks noGrp="1"/>
          </p:cNvSpPr>
          <p:nvPr>
            <p:ph type="sldNum" sz="quarter" idx="12"/>
          </p:nvPr>
        </p:nvSpPr>
        <p:spPr/>
        <p:txBody>
          <a:bodyPr/>
          <a:lstStyle/>
          <a:p>
            <a:fld id="{3236937C-4296-4F09-BFBF-208432D16C49}" type="slidenum">
              <a:rPr kumimoji="0" lang="en-US" smtClean="0"/>
              <a:pPr eaLnBrk="1" latinLnBrk="0" hangingPunct="1"/>
              <a:t>‹#›</a:t>
            </a:fld>
            <a:endParaRPr kumimoji="0" lang="zh-CN" altLang="en-US"/>
          </a:p>
        </p:txBody>
      </p:sp>
      <p:pic>
        <p:nvPicPr>
          <p:cNvPr id="7" name="図 6" descr="logo_mediu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3300" y="1030652"/>
            <a:ext cx="4279900" cy="800100"/>
          </a:xfrm>
          <a:prstGeom prst="rect">
            <a:avLst/>
          </a:prstGeom>
        </p:spPr>
      </p:pic>
      <p:pic>
        <p:nvPicPr>
          <p:cNvPr id="9" name="図 8" descr="mark_large.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5" y="877734"/>
            <a:ext cx="909978" cy="953018"/>
          </a:xfrm>
          <a:prstGeom prst="rect">
            <a:avLst/>
          </a:prstGeom>
        </p:spPr>
      </p:pic>
      <p:sp>
        <p:nvSpPr>
          <p:cNvPr id="10" name="フッター プレースホルダー 4"/>
          <p:cNvSpPr>
            <a:spLocks noGrp="1"/>
          </p:cNvSpPr>
          <p:nvPr>
            <p:ph type="ftr" sz="quarter" idx="3"/>
          </p:nvPr>
        </p:nvSpPr>
        <p:spPr>
          <a:xfrm>
            <a:off x="457201" y="6356350"/>
            <a:ext cx="651643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ja-JP" altLang="en-US" dirty="0"/>
              <a:t>　　　　　　　　　　　　　ライトハウスラボ株式会社</a:t>
            </a:r>
            <a:endParaRPr lang="en-US" sz="1400" dirty="0">
              <a:solidFill>
                <a:srgbClr val="000000"/>
              </a:solidFill>
            </a:endParaRPr>
          </a:p>
        </p:txBody>
      </p:sp>
    </p:spTree>
    <p:extLst>
      <p:ext uri="{BB962C8B-B14F-4D97-AF65-F5344CB8AC3E}">
        <p14:creationId xmlns:p14="http://schemas.microsoft.com/office/powerpoint/2010/main" val="109281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p:txBody>
          <a:bodyPr/>
          <a:lstStyle/>
          <a:p>
            <a:fld id="{BA9B540C-44DA-4F69-89C9-7C84606640D3}" type="slidenum">
              <a:rPr lang="en-US" smtClean="0"/>
              <a:pPr/>
              <a:t>‹#›</a:t>
            </a:fld>
            <a:endParaRPr lang="en-US"/>
          </a:p>
        </p:txBody>
      </p:sp>
      <p:sp>
        <p:nvSpPr>
          <p:cNvPr id="10" name="フッター プレースホルダー 4"/>
          <p:cNvSpPr>
            <a:spLocks noGrp="1"/>
          </p:cNvSpPr>
          <p:nvPr>
            <p:ph type="ftr" sz="quarter" idx="3"/>
          </p:nvPr>
        </p:nvSpPr>
        <p:spPr>
          <a:xfrm>
            <a:off x="457201" y="6356350"/>
            <a:ext cx="6516434" cy="365125"/>
          </a:xfrm>
          <a:prstGeom prst="rect">
            <a:avLst/>
          </a:prstGeom>
        </p:spPr>
        <p:txBody>
          <a:bodyPr vert="horz" lIns="91440" tIns="45720" rIns="91440" bIns="45720" rtlCol="0" anchor="ctr"/>
          <a:lstStyle>
            <a:lvl1pPr algn="ctr">
              <a:defRPr sz="1200">
                <a:solidFill>
                  <a:schemeClr val="bg1">
                    <a:lumMod val="50000"/>
                  </a:schemeClr>
                </a:solidFill>
              </a:defRPr>
            </a:lvl1pPr>
          </a:lstStyle>
          <a:p>
            <a:r>
              <a:rPr lang="ja-JP" altLang="en-US"/>
              <a:t>　　　　　　　　　　　　　ライトハウスラボ株式会社</a:t>
            </a:r>
            <a:endParaRPr lang="en-US" dirty="0"/>
          </a:p>
        </p:txBody>
      </p:sp>
    </p:spTree>
    <p:extLst>
      <p:ext uri="{BB962C8B-B14F-4D97-AF65-F5344CB8AC3E}">
        <p14:creationId xmlns:p14="http://schemas.microsoft.com/office/powerpoint/2010/main" val="12190281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178436"/>
            <a:ext cx="8229600" cy="614044"/>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868998"/>
            <a:ext cx="8229600" cy="492252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p:cNvSpPr>
            <a:spLocks noGrp="1"/>
          </p:cNvSpPr>
          <p:nvPr>
            <p:ph type="sldNum" sz="quarter" idx="4"/>
          </p:nvPr>
        </p:nvSpPr>
        <p:spPr>
          <a:xfrm>
            <a:off x="7214482" y="6356350"/>
            <a:ext cx="1472318" cy="365125"/>
          </a:xfrm>
          <a:prstGeom prst="rect">
            <a:avLst/>
          </a:prstGeom>
        </p:spPr>
        <p:txBody>
          <a:bodyPr vert="horz" lIns="91440" tIns="45720" rIns="91440" bIns="45720" rtlCol="0" anchor="ctr"/>
          <a:lstStyle>
            <a:lvl1pPr algn="r">
              <a:defRPr sz="1800">
                <a:solidFill>
                  <a:schemeClr val="tx1"/>
                </a:solidFill>
              </a:defRPr>
            </a:lvl1pPr>
          </a:lstStyle>
          <a:p>
            <a:fld id="{BA9B540C-44DA-4F69-89C9-7C84606640D3}" type="slidenum">
              <a:rPr lang="en-US" smtClean="0"/>
              <a:pPr/>
              <a:t>‹#›</a:t>
            </a:fld>
            <a:endParaRPr lang="en-US" dirty="0"/>
          </a:p>
        </p:txBody>
      </p:sp>
      <p:pic>
        <p:nvPicPr>
          <p:cNvPr id="7" name="図 6" descr="mark_small.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69430" y="6419128"/>
            <a:ext cx="237490" cy="237490"/>
          </a:xfrm>
          <a:prstGeom prst="rect">
            <a:avLst/>
          </a:prstGeom>
        </p:spPr>
      </p:pic>
      <p:cxnSp>
        <p:nvCxnSpPr>
          <p:cNvPr id="8" name="直線コネクタ 7"/>
          <p:cNvCxnSpPr/>
          <p:nvPr userDrawn="1"/>
        </p:nvCxnSpPr>
        <p:spPr>
          <a:xfrm>
            <a:off x="457200" y="843598"/>
            <a:ext cx="82296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0" name="フッター プレースホルダー 4"/>
          <p:cNvSpPr>
            <a:spLocks noGrp="1"/>
          </p:cNvSpPr>
          <p:nvPr>
            <p:ph type="ftr" sz="quarter" idx="3"/>
          </p:nvPr>
        </p:nvSpPr>
        <p:spPr>
          <a:xfrm>
            <a:off x="901248" y="6356350"/>
            <a:ext cx="651643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ja-JP" altLang="en-US" dirty="0"/>
              <a:t>　　　　　　　　　　　　　ライトハウスラボ株式会社</a:t>
            </a:r>
            <a:endParaRPr lang="en-US" sz="1400" dirty="0">
              <a:solidFill>
                <a:srgbClr val="000000"/>
              </a:solidFill>
            </a:endParaRPr>
          </a:p>
        </p:txBody>
      </p:sp>
    </p:spTree>
    <p:extLst>
      <p:ext uri="{BB962C8B-B14F-4D97-AF65-F5344CB8AC3E}">
        <p14:creationId xmlns:p14="http://schemas.microsoft.com/office/powerpoint/2010/main" val="2547148548"/>
      </p:ext>
    </p:extLst>
  </p:cSld>
  <p:clrMap bg1="lt1" tx1="dk1" bg2="lt2" tx2="dk2" accent1="accent1" accent2="accent2" accent3="accent3" accent4="accent4" accent5="accent5" accent6="accent6" hlink="hlink" folHlink="folHlink"/>
  <p:sldLayoutIdLst>
    <p:sldLayoutId id="2147484101" r:id="rId1"/>
    <p:sldLayoutId id="2147484102" r:id="rId2"/>
  </p:sldLayoutIdLst>
  <p:hf hdr="0" dt="0"/>
  <p:txStyles>
    <p:titleStyle>
      <a:lvl1pPr algn="l" defTabSz="457200" rtl="0" eaLnBrk="1" latinLnBrk="0" hangingPunct="1">
        <a:spcBef>
          <a:spcPct val="0"/>
        </a:spcBef>
        <a:buNone/>
        <a:defRPr kumimoji="1" sz="3200" kern="1200">
          <a:solidFill>
            <a:schemeClr val="tx1"/>
          </a:solidFill>
          <a:latin typeface="HG丸ｺﾞｼｯｸM-PRO"/>
          <a:ea typeface="HG丸ｺﾞｼｯｸM-PRO"/>
          <a:cs typeface="HG丸ｺﾞｼｯｸM-PRO"/>
        </a:defRPr>
      </a:lvl1pPr>
    </p:titleStyle>
    <p:bodyStyle>
      <a:lvl1pPr marL="342900" indent="-342900" algn="l" defTabSz="457200" rtl="0" eaLnBrk="1" latinLnBrk="0" hangingPunct="1">
        <a:spcBef>
          <a:spcPct val="20000"/>
        </a:spcBef>
        <a:buClr>
          <a:srgbClr val="95488D"/>
        </a:buClr>
        <a:buFont typeface="Wingdings" charset="2"/>
        <a:buChar char="p"/>
        <a:defRPr kumimoji="1" sz="2800" kern="1200">
          <a:solidFill>
            <a:schemeClr val="tx1"/>
          </a:solidFill>
          <a:latin typeface="HG丸ｺﾞｼｯｸM-PRO"/>
          <a:ea typeface="HG丸ｺﾞｼｯｸM-PRO"/>
          <a:cs typeface="HG丸ｺﾞｼｯｸM-PRO"/>
        </a:defRPr>
      </a:lvl1pPr>
      <a:lvl2pPr marL="742950" indent="-285750" algn="l" defTabSz="457200" rtl="0" eaLnBrk="1" latinLnBrk="0" hangingPunct="1">
        <a:spcBef>
          <a:spcPct val="20000"/>
        </a:spcBef>
        <a:buFont typeface="Arial"/>
        <a:buChar char="–"/>
        <a:defRPr kumimoji="1" sz="2800" kern="1200">
          <a:solidFill>
            <a:schemeClr val="tx1"/>
          </a:solidFill>
          <a:latin typeface="HG丸ｺﾞｼｯｸM-PRO"/>
          <a:ea typeface="HG丸ｺﾞｼｯｸM-PRO"/>
          <a:cs typeface="HG丸ｺﾞｼｯｸM-PRO"/>
        </a:defRPr>
      </a:lvl2pPr>
      <a:lvl3pPr marL="1143000" indent="-228600" algn="l" defTabSz="457200" rtl="0" eaLnBrk="1" latinLnBrk="0" hangingPunct="1">
        <a:lnSpc>
          <a:spcPct val="150000"/>
        </a:lnSpc>
        <a:spcBef>
          <a:spcPct val="20000"/>
        </a:spcBef>
        <a:buFont typeface="Arial"/>
        <a:buChar char="•"/>
        <a:defRPr kumimoji="1" sz="2400" kern="1200">
          <a:solidFill>
            <a:schemeClr val="tx1"/>
          </a:solidFill>
          <a:latin typeface="HG丸ｺﾞｼｯｸM-PRO"/>
          <a:ea typeface="HG丸ｺﾞｼｯｸM-PRO"/>
          <a:cs typeface="HG丸ｺﾞｼｯｸM-PRO"/>
        </a:defRPr>
      </a:lvl3pPr>
      <a:lvl4pPr marL="1600200" indent="-228600" algn="l" defTabSz="457200" rtl="0" eaLnBrk="1" latinLnBrk="0" hangingPunct="1">
        <a:spcBef>
          <a:spcPct val="20000"/>
        </a:spcBef>
        <a:buFont typeface="Arial"/>
        <a:buChar char="–"/>
        <a:defRPr kumimoji="1" sz="2000" kern="1200">
          <a:solidFill>
            <a:schemeClr val="tx1"/>
          </a:solidFill>
          <a:latin typeface="HG丸ｺﾞｼｯｸM-PRO"/>
          <a:ea typeface="HG丸ｺﾞｼｯｸM-PRO"/>
          <a:cs typeface="HG丸ｺﾞｼｯｸM-PRO"/>
        </a:defRPr>
      </a:lvl4pPr>
      <a:lvl5pPr marL="2057400" indent="-228600" algn="l" defTabSz="457200" rtl="0" eaLnBrk="1" latinLnBrk="0" hangingPunct="1">
        <a:spcBef>
          <a:spcPct val="20000"/>
        </a:spcBef>
        <a:buFont typeface="Arial"/>
        <a:buChar char="»"/>
        <a:defRPr kumimoji="1" sz="2000" kern="1200">
          <a:solidFill>
            <a:schemeClr val="tx1"/>
          </a:solidFill>
          <a:latin typeface="HG丸ｺﾞｼｯｸM-PRO"/>
          <a:ea typeface="HG丸ｺﾞｼｯｸM-PRO"/>
          <a:cs typeface="HG丸ｺﾞｼｯｸM-PRO"/>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ja-JP" dirty="0"/>
              <a:t>9</a:t>
            </a:r>
            <a:r>
              <a:rPr lang="en-US" altLang="ja-JP" dirty="0"/>
              <a:t>.</a:t>
            </a:r>
            <a:r>
              <a:rPr lang="ja-JP" altLang="en-US" dirty="0"/>
              <a:t> クラス</a:t>
            </a:r>
            <a:endParaRPr kumimoji="1" lang="ja-JP" altLang="en-US" dirty="0"/>
          </a:p>
        </p:txBody>
      </p:sp>
      <p:sp>
        <p:nvSpPr>
          <p:cNvPr id="3" name="コンテンツ プレースホルダー 2"/>
          <p:cNvSpPr>
            <a:spLocks noGrp="1"/>
          </p:cNvSpPr>
          <p:nvPr>
            <p:ph idx="1"/>
          </p:nvPr>
        </p:nvSpPr>
        <p:spPr/>
        <p:txBody>
          <a:bodyPr/>
          <a:lstStyle/>
          <a:p>
            <a:r>
              <a:rPr lang="ja-JP" altLang="en-US" dirty="0"/>
              <a:t>概要</a:t>
            </a:r>
            <a:endParaRPr lang="en-US" altLang="ja-JP" dirty="0"/>
          </a:p>
          <a:p>
            <a:pPr lvl="1"/>
            <a:r>
              <a:rPr lang="en-US" altLang="ja-JP" dirty="0"/>
              <a:t>Python</a:t>
            </a:r>
            <a:r>
              <a:rPr lang="ja-JP" altLang="en-US" dirty="0"/>
              <a:t>のクラスについて学びます。</a:t>
            </a:r>
            <a:endParaRPr lang="en-US" altLang="ja-JP" dirty="0"/>
          </a:p>
          <a:p>
            <a:r>
              <a:rPr lang="ja-JP" altLang="en-US" dirty="0"/>
              <a:t>学習内容</a:t>
            </a:r>
            <a:endParaRPr lang="en-US" altLang="ja-JP" dirty="0"/>
          </a:p>
          <a:p>
            <a:pPr lvl="1"/>
            <a:r>
              <a:rPr lang="en-US" altLang="ja-JP" dirty="0"/>
              <a:t>9.1 </a:t>
            </a:r>
            <a:r>
              <a:rPr lang="ja-JP" altLang="en-US" dirty="0"/>
              <a:t>クラスの定義</a:t>
            </a:r>
          </a:p>
          <a:p>
            <a:pPr lvl="1"/>
            <a:r>
              <a:rPr lang="en-US" altLang="ja-JP" dirty="0"/>
              <a:t>9.2 </a:t>
            </a:r>
            <a:r>
              <a:rPr lang="ja-JP" altLang="en-US" dirty="0"/>
              <a:t>クラスの利用</a:t>
            </a:r>
          </a:p>
          <a:p>
            <a:pPr lvl="1"/>
            <a:r>
              <a:rPr lang="en-US" altLang="ja-JP" dirty="0"/>
              <a:t>9.3 </a:t>
            </a:r>
            <a:r>
              <a:rPr lang="ja-JP" altLang="en-US" dirty="0"/>
              <a:t>クラスメソッド、スタティックメソッド</a:t>
            </a:r>
          </a:p>
          <a:p>
            <a:pPr lvl="1"/>
            <a:r>
              <a:rPr lang="en-US" altLang="ja-JP" dirty="0"/>
              <a:t>9.4 </a:t>
            </a:r>
            <a:r>
              <a:rPr lang="ja-JP" altLang="en-US" dirty="0"/>
              <a:t>継承</a:t>
            </a:r>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0</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1158934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9.3 </a:t>
            </a:r>
            <a:r>
              <a:rPr lang="ja-JP" altLang="en-US" dirty="0"/>
              <a:t>クラスメソッド、スタティックメソッド</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スタティックメソッドの呼び出し</a:t>
            </a:r>
            <a:endParaRPr kumimoji="1" lang="en-US" altLang="ja-JP" dirty="0"/>
          </a:p>
          <a:p>
            <a:pPr lvl="1"/>
            <a:r>
              <a:rPr kumimoji="1" lang="ja-JP" altLang="en-US" dirty="0"/>
              <a:t>クラスメソッドと同じく、</a:t>
            </a:r>
            <a:r>
              <a:rPr lang="ja-JP" altLang="en-US" dirty="0"/>
              <a:t>インスタンスを使用せずに、クラス名を指定するだけで呼び出すことができる。</a:t>
            </a:r>
            <a:endParaRPr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9</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760898" y="2986745"/>
            <a:ext cx="7632848" cy="1395675"/>
          </a:xfrm>
          <a:prstGeom prst="rect">
            <a:avLst/>
          </a:prstGeom>
          <a:noFill/>
          <a:ln>
            <a:solidFill>
              <a:srgbClr val="000000"/>
            </a:solidFill>
          </a:ln>
        </p:spPr>
        <p:txBody>
          <a:bodyPr wrap="square" rtlCol="0">
            <a:noAutofit/>
          </a:bodyPr>
          <a:lstStyle/>
          <a:p>
            <a:pPr>
              <a:lnSpc>
                <a:spcPct val="150000"/>
              </a:lnSpc>
            </a:pPr>
            <a:r>
              <a:rPr lang="ja-JP" altLang="en-US" sz="2400" dirty="0">
                <a:latin typeface="Consolas"/>
                <a:cs typeface="Consolas"/>
              </a:rPr>
              <a:t>クラス名</a:t>
            </a:r>
            <a:r>
              <a:rPr lang="en-US" altLang="ja-JP" sz="2400" dirty="0">
                <a:latin typeface="Consolas"/>
                <a:cs typeface="Consolas"/>
              </a:rPr>
              <a:t>.</a:t>
            </a:r>
            <a:r>
              <a:rPr lang="ja-JP" altLang="en-US" sz="2400" dirty="0">
                <a:latin typeface="Consolas"/>
                <a:cs typeface="Consolas"/>
              </a:rPr>
              <a:t>スタティックメソッド名</a:t>
            </a:r>
            <a:r>
              <a:rPr lang="en-US" altLang="ja-JP" sz="2400" dirty="0">
                <a:latin typeface="Consolas"/>
                <a:cs typeface="Consolas"/>
              </a:rPr>
              <a:t>(</a:t>
            </a:r>
            <a:r>
              <a:rPr lang="ja-JP" altLang="en-US" sz="2400" dirty="0">
                <a:latin typeface="Consolas"/>
                <a:cs typeface="Consolas"/>
              </a:rPr>
              <a:t>引数</a:t>
            </a:r>
            <a:r>
              <a:rPr lang="en-US" altLang="ja-JP" sz="2400" dirty="0">
                <a:latin typeface="Consolas"/>
                <a:cs typeface="Consolas"/>
              </a:rPr>
              <a:t>1</a:t>
            </a:r>
            <a:r>
              <a:rPr lang="ja-JP" altLang="en-US" sz="2400" dirty="0">
                <a:latin typeface="Consolas"/>
                <a:cs typeface="Consolas"/>
              </a:rPr>
              <a:t>に渡す値</a:t>
            </a:r>
            <a:r>
              <a:rPr lang="en-US" altLang="ja-JP" sz="2400" dirty="0">
                <a:latin typeface="Consolas"/>
                <a:cs typeface="Consolas"/>
              </a:rPr>
              <a:t>,</a:t>
            </a:r>
            <a:r>
              <a:rPr lang="ja-JP" altLang="en-US" sz="2400" dirty="0">
                <a:latin typeface="Consolas"/>
                <a:cs typeface="Consolas"/>
              </a:rPr>
              <a:t>引数</a:t>
            </a:r>
            <a:r>
              <a:rPr lang="en-US" altLang="ja-JP" sz="2400" dirty="0">
                <a:latin typeface="Consolas"/>
                <a:cs typeface="Consolas"/>
              </a:rPr>
              <a:t>2</a:t>
            </a:r>
            <a:r>
              <a:rPr lang="ja-JP" altLang="en-US" sz="2400" dirty="0">
                <a:latin typeface="Consolas"/>
                <a:cs typeface="Consolas"/>
              </a:rPr>
              <a:t>に渡す値</a:t>
            </a:r>
            <a:r>
              <a:rPr lang="en-US" altLang="ja-JP" sz="2400" dirty="0">
                <a:latin typeface="Consolas"/>
                <a:cs typeface="Consolas"/>
              </a:rPr>
              <a:t>,…)</a:t>
            </a:r>
          </a:p>
        </p:txBody>
      </p:sp>
    </p:spTree>
    <p:extLst>
      <p:ext uri="{BB962C8B-B14F-4D97-AF65-F5344CB8AC3E}">
        <p14:creationId xmlns:p14="http://schemas.microsoft.com/office/powerpoint/2010/main" val="859182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9.3 </a:t>
            </a:r>
            <a:r>
              <a:rPr lang="ja-JP" altLang="en-US" dirty="0"/>
              <a:t>クラスメソッド、スタティックメソッド</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クラスメソッドとスタティックメソッドの違い</a:t>
            </a:r>
            <a:endParaRPr kumimoji="1"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10</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7" name="表 6"/>
          <p:cNvGraphicFramePr>
            <a:graphicFrameLocks noGrp="1"/>
          </p:cNvGraphicFramePr>
          <p:nvPr>
            <p:extLst>
              <p:ext uri="{D42A27DB-BD31-4B8C-83A1-F6EECF244321}">
                <p14:modId xmlns:p14="http://schemas.microsoft.com/office/powerpoint/2010/main" val="1855133154"/>
              </p:ext>
            </p:extLst>
          </p:nvPr>
        </p:nvGraphicFramePr>
        <p:xfrm>
          <a:off x="862272" y="1995959"/>
          <a:ext cx="7478247" cy="2103120"/>
        </p:xfrm>
        <a:graphic>
          <a:graphicData uri="http://schemas.openxmlformats.org/drawingml/2006/table">
            <a:tbl>
              <a:tblPr firstRow="1" bandRow="1">
                <a:tableStyleId>{5C22544A-7EE6-4342-B048-85BDC9FD1C3A}</a:tableStyleId>
              </a:tblPr>
              <a:tblGrid>
                <a:gridCol w="2335973">
                  <a:extLst>
                    <a:ext uri="{9D8B030D-6E8A-4147-A177-3AD203B41FA5}">
                      <a16:colId xmlns:a16="http://schemas.microsoft.com/office/drawing/2014/main" val="20000"/>
                    </a:ext>
                  </a:extLst>
                </a:gridCol>
                <a:gridCol w="2351650">
                  <a:extLst>
                    <a:ext uri="{9D8B030D-6E8A-4147-A177-3AD203B41FA5}">
                      <a16:colId xmlns:a16="http://schemas.microsoft.com/office/drawing/2014/main" val="20001"/>
                    </a:ext>
                  </a:extLst>
                </a:gridCol>
                <a:gridCol w="2790624">
                  <a:extLst>
                    <a:ext uri="{9D8B030D-6E8A-4147-A177-3AD203B41FA5}">
                      <a16:colId xmlns:a16="http://schemas.microsoft.com/office/drawing/2014/main" val="20002"/>
                    </a:ext>
                  </a:extLst>
                </a:gridCol>
              </a:tblGrid>
              <a:tr h="0">
                <a:tc>
                  <a:txBody>
                    <a:bodyPr/>
                    <a:lstStyle/>
                    <a:p>
                      <a:endParaRPr kumimoji="1" lang="ja-JP" altLang="en-US" sz="2000" dirty="0"/>
                    </a:p>
                  </a:txBody>
                  <a:tcPr/>
                </a:tc>
                <a:tc>
                  <a:txBody>
                    <a:bodyPr/>
                    <a:lstStyle/>
                    <a:p>
                      <a:r>
                        <a:rPr kumimoji="1" lang="ja-JP" altLang="en-US" sz="2000" dirty="0"/>
                        <a:t>クラスメソッド</a:t>
                      </a:r>
                    </a:p>
                  </a:txBody>
                  <a:tcPr/>
                </a:tc>
                <a:tc>
                  <a:txBody>
                    <a:bodyPr/>
                    <a:lstStyle/>
                    <a:p>
                      <a:r>
                        <a:rPr kumimoji="1" lang="ja-JP" altLang="en-US" sz="2000" dirty="0"/>
                        <a:t>スタティックメソッド</a:t>
                      </a:r>
                    </a:p>
                  </a:txBody>
                  <a:tcPr/>
                </a:tc>
                <a:extLst>
                  <a:ext uri="{0D108BD9-81ED-4DB2-BD59-A6C34878D82A}">
                    <a16:rowId xmlns:a16="http://schemas.microsoft.com/office/drawing/2014/main" val="10000"/>
                  </a:ext>
                </a:extLst>
              </a:tr>
              <a:tr h="370840">
                <a:tc>
                  <a:txBody>
                    <a:bodyPr/>
                    <a:lstStyle/>
                    <a:p>
                      <a:r>
                        <a:rPr kumimoji="1" lang="ja-JP" altLang="en-US" sz="2000" dirty="0">
                          <a:solidFill>
                            <a:schemeClr val="bg1"/>
                          </a:solidFill>
                        </a:rPr>
                        <a:t>インスタンス変数にアクセスできるか</a:t>
                      </a:r>
                    </a:p>
                  </a:txBody>
                  <a:tcPr>
                    <a:solidFill>
                      <a:schemeClr val="accent1"/>
                    </a:solidFill>
                  </a:tcPr>
                </a:tc>
                <a:tc>
                  <a:txBody>
                    <a:bodyPr/>
                    <a:lstStyle/>
                    <a:p>
                      <a:r>
                        <a:rPr kumimoji="1" lang="ja-JP" altLang="en-US" sz="2000" dirty="0"/>
                        <a:t>できない</a:t>
                      </a:r>
                    </a:p>
                  </a:txBody>
                  <a:tcPr/>
                </a:tc>
                <a:tc>
                  <a:txBody>
                    <a:bodyPr/>
                    <a:lstStyle/>
                    <a:p>
                      <a:r>
                        <a:rPr kumimoji="1" lang="ja-JP" altLang="en-US" sz="2000" dirty="0"/>
                        <a:t>できない</a:t>
                      </a:r>
                    </a:p>
                  </a:txBody>
                  <a:tcPr/>
                </a:tc>
                <a:extLst>
                  <a:ext uri="{0D108BD9-81ED-4DB2-BD59-A6C34878D82A}">
                    <a16:rowId xmlns:a16="http://schemas.microsoft.com/office/drawing/2014/main" val="10001"/>
                  </a:ext>
                </a:extLst>
              </a:tr>
              <a:tr h="370840">
                <a:tc>
                  <a:txBody>
                    <a:bodyPr/>
                    <a:lstStyle/>
                    <a:p>
                      <a:r>
                        <a:rPr kumimoji="1" lang="ja-JP" altLang="en-US" sz="2000" dirty="0">
                          <a:solidFill>
                            <a:srgbClr val="FFFFFF"/>
                          </a:solidFill>
                        </a:rPr>
                        <a:t>クラス変数にアクセスできるか</a:t>
                      </a:r>
                    </a:p>
                  </a:txBody>
                  <a:tcPr>
                    <a:solidFill>
                      <a:srgbClr val="4F81BD"/>
                    </a:solidFill>
                  </a:tcPr>
                </a:tc>
                <a:tc>
                  <a:txBody>
                    <a:bodyPr/>
                    <a:lstStyle/>
                    <a:p>
                      <a:r>
                        <a:rPr kumimoji="1" lang="ja-JP" altLang="en-US" sz="2000" dirty="0"/>
                        <a:t>できる</a:t>
                      </a:r>
                    </a:p>
                  </a:txBody>
                  <a:tcPr/>
                </a:tc>
                <a:tc>
                  <a:txBody>
                    <a:bodyPr/>
                    <a:lstStyle/>
                    <a:p>
                      <a:r>
                        <a:rPr kumimoji="1" lang="ja-JP" altLang="en-US" sz="2000" dirty="0"/>
                        <a:t>できない</a:t>
                      </a:r>
                      <a:endParaRPr kumimoji="1" lang="en-US" altLang="ja-JP" sz="2000" dirty="0"/>
                    </a:p>
                    <a:p>
                      <a:r>
                        <a:rPr kumimoji="1" lang="ja-JP" altLang="en-US" sz="2000" dirty="0"/>
                        <a:t>（メソッド内で自クラスを宣言すればアクセス可）</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20496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9.4 </a:t>
            </a:r>
            <a:r>
              <a:rPr lang="ja-JP" altLang="en-US" dirty="0"/>
              <a:t>継承</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a:t>基本となるクラスを元にして、基本となるクラスの属性やメソッドを受け継いだ新しいクラスを作ることを</a:t>
            </a:r>
            <a:r>
              <a:rPr lang="ja-JP" altLang="en-US" u="sng" dirty="0">
                <a:solidFill>
                  <a:srgbClr val="FF0000"/>
                </a:solidFill>
              </a:rPr>
              <a:t>継承</a:t>
            </a:r>
            <a:r>
              <a:rPr lang="ja-JP" altLang="en-US" dirty="0"/>
              <a:t>という。</a:t>
            </a:r>
            <a:endParaRPr lang="en-US" altLang="ja-JP" dirty="0"/>
          </a:p>
          <a:p>
            <a:r>
              <a:rPr lang="ja-JP" altLang="en-US" dirty="0"/>
              <a:t>継承元となるクラスの事を、</a:t>
            </a:r>
            <a:r>
              <a:rPr lang="ja-JP" altLang="en-US" u="sng" dirty="0">
                <a:solidFill>
                  <a:srgbClr val="FF0000"/>
                </a:solidFill>
              </a:rPr>
              <a:t>スーパークラス</a:t>
            </a:r>
            <a:r>
              <a:rPr lang="ja-JP" altLang="en-US" dirty="0"/>
              <a:t>、継承元を受け継いで作ったクラスの事を</a:t>
            </a:r>
            <a:r>
              <a:rPr lang="ja-JP" altLang="en-US" u="sng" dirty="0">
                <a:solidFill>
                  <a:srgbClr val="FF0000"/>
                </a:solidFill>
              </a:rPr>
              <a:t>サブクラス</a:t>
            </a:r>
            <a:r>
              <a:rPr lang="ja-JP" altLang="en-US" dirty="0"/>
              <a:t>という。</a:t>
            </a:r>
            <a:endParaRPr lang="en-US" altLang="ja-JP" dirty="0"/>
          </a:p>
          <a:p>
            <a:r>
              <a:rPr lang="ja-JP" altLang="en-US" dirty="0"/>
              <a:t>スーパークラスとサブクラスは、親子関係に例えることもある。（スーパークラスが親。サブクラスが子。）</a:t>
            </a:r>
            <a:endParaRPr lang="en-US" altLang="ja-JP" dirty="0"/>
          </a:p>
          <a:p>
            <a:r>
              <a:rPr lang="ja-JP" altLang="en-US" dirty="0"/>
              <a:t>スーパークラスは、複数のサブクラスの継承元になることができる。</a:t>
            </a:r>
            <a:endParaRPr lang="en-US" altLang="ja-JP" dirty="0"/>
          </a:p>
          <a:p>
            <a:r>
              <a:rPr lang="ja-JP" altLang="en-US" dirty="0"/>
              <a:t>サブクラスは、複数のスーパークラスを継承元として作成でき、これを</a:t>
            </a:r>
            <a:r>
              <a:rPr lang="ja-JP" altLang="en-US" u="sng" dirty="0">
                <a:solidFill>
                  <a:srgbClr val="FF0000"/>
                </a:solidFill>
              </a:rPr>
              <a:t>多重継承</a:t>
            </a:r>
            <a:r>
              <a:rPr lang="ja-JP" altLang="en-US" dirty="0"/>
              <a:t>という。（多重継承については後述）</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11</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550738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9.4 </a:t>
            </a:r>
            <a:r>
              <a:rPr lang="ja-JP" altLang="en-US" dirty="0"/>
              <a:t>継承</a:t>
            </a:r>
            <a:endParaRPr kumimoji="1" lang="ja-JP" altLang="en-US" dirty="0"/>
          </a:p>
        </p:txBody>
      </p:sp>
      <p:sp>
        <p:nvSpPr>
          <p:cNvPr id="3" name="コンテンツ プレースホルダー 2"/>
          <p:cNvSpPr>
            <a:spLocks noGrp="1"/>
          </p:cNvSpPr>
          <p:nvPr>
            <p:ph idx="1"/>
          </p:nvPr>
        </p:nvSpPr>
        <p:spPr/>
        <p:txBody>
          <a:bodyPr/>
          <a:lstStyle/>
          <a:p>
            <a:r>
              <a:rPr lang="ja-JP" altLang="en-US" dirty="0"/>
              <a:t>継承を利用したクラスの定義</a:t>
            </a:r>
            <a:endParaRPr lang="en-US" altLang="ja-JP" dirty="0"/>
          </a:p>
          <a:p>
            <a:pPr lvl="1"/>
            <a:r>
              <a:rPr lang="ja-JP" altLang="en-US" dirty="0"/>
              <a:t>クラス名の後の</a:t>
            </a:r>
            <a:r>
              <a:rPr lang="en-US" altLang="ja-JP" dirty="0"/>
              <a:t>()</a:t>
            </a:r>
            <a:r>
              <a:rPr lang="ja-JP" altLang="en-US" dirty="0"/>
              <a:t>にスーパークラス名を指定する。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12</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7" name="テキスト ボックス 6"/>
          <p:cNvSpPr txBox="1"/>
          <p:nvPr/>
        </p:nvSpPr>
        <p:spPr>
          <a:xfrm>
            <a:off x="760898" y="2583893"/>
            <a:ext cx="7632848" cy="1477203"/>
          </a:xfrm>
          <a:prstGeom prst="rect">
            <a:avLst/>
          </a:prstGeom>
          <a:noFill/>
          <a:ln>
            <a:solidFill>
              <a:srgbClr val="000000"/>
            </a:solidFill>
          </a:ln>
        </p:spPr>
        <p:txBody>
          <a:bodyPr wrap="square" rtlCol="0">
            <a:noAutofit/>
          </a:bodyPr>
          <a:lstStyle/>
          <a:p>
            <a:pPr>
              <a:lnSpc>
                <a:spcPct val="150000"/>
              </a:lnSpc>
            </a:pPr>
            <a:r>
              <a:rPr lang="en-US" altLang="ja-JP" sz="2400" dirty="0">
                <a:latin typeface="Consolas"/>
                <a:cs typeface="Consolas"/>
              </a:rPr>
              <a:t>class </a:t>
            </a:r>
            <a:r>
              <a:rPr lang="ja-JP" altLang="en-US" sz="2400" dirty="0">
                <a:latin typeface="Consolas"/>
                <a:cs typeface="Consolas"/>
              </a:rPr>
              <a:t>クラス名</a:t>
            </a:r>
            <a:r>
              <a:rPr lang="en-US" altLang="ja-JP" sz="2400" dirty="0">
                <a:latin typeface="Consolas"/>
                <a:cs typeface="Consolas"/>
              </a:rPr>
              <a:t>(</a:t>
            </a:r>
            <a:r>
              <a:rPr lang="ja-JP" altLang="en-US" sz="2400" dirty="0">
                <a:latin typeface="Consolas"/>
                <a:cs typeface="Consolas"/>
              </a:rPr>
              <a:t>スーパークラス名</a:t>
            </a:r>
            <a:r>
              <a:rPr lang="en-US" altLang="ja-JP" sz="2400" dirty="0">
                <a:latin typeface="Consolas"/>
                <a:cs typeface="Consolas"/>
              </a:rPr>
              <a:t>):</a:t>
            </a:r>
          </a:p>
          <a:p>
            <a:pPr>
              <a:lnSpc>
                <a:spcPct val="150000"/>
              </a:lnSpc>
            </a:pPr>
            <a:r>
              <a:rPr lang="ja-JP" altLang="en-US" sz="2400" dirty="0">
                <a:latin typeface="Consolas"/>
                <a:cs typeface="Consolas"/>
              </a:rPr>
              <a:t>    コンストラクタやメソッドの定義</a:t>
            </a:r>
          </a:p>
          <a:p>
            <a:pPr>
              <a:lnSpc>
                <a:spcPct val="150000"/>
              </a:lnSpc>
            </a:pPr>
            <a:r>
              <a:rPr lang="en-US" altLang="ja-JP" sz="2400" dirty="0">
                <a:latin typeface="Consolas"/>
                <a:cs typeface="Consolas"/>
              </a:rPr>
              <a:t> </a:t>
            </a:r>
          </a:p>
          <a:p>
            <a:pPr>
              <a:lnSpc>
                <a:spcPct val="150000"/>
              </a:lnSpc>
            </a:pPr>
            <a:r>
              <a:rPr lang="en-US" altLang="ja-JP" sz="2400" dirty="0">
                <a:latin typeface="Consolas"/>
                <a:cs typeface="Consolas"/>
              </a:rPr>
              <a:t>    </a:t>
            </a:r>
            <a:endParaRPr lang="ja-JP" altLang="en-US" sz="2400" dirty="0">
              <a:latin typeface="Consolas"/>
              <a:cs typeface="Consolas"/>
            </a:endParaRPr>
          </a:p>
        </p:txBody>
      </p:sp>
    </p:spTree>
    <p:extLst>
      <p:ext uri="{BB962C8B-B14F-4D97-AF65-F5344CB8AC3E}">
        <p14:creationId xmlns:p14="http://schemas.microsoft.com/office/powerpoint/2010/main" val="969457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9.4 </a:t>
            </a:r>
            <a:r>
              <a:rPr lang="ja-JP" altLang="en-US" dirty="0"/>
              <a:t>継承</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サブクラスのコンストラクタ</a:t>
            </a:r>
            <a:endParaRPr kumimoji="1" lang="en-US" altLang="ja-JP" dirty="0"/>
          </a:p>
          <a:p>
            <a:pPr lvl="1"/>
            <a:r>
              <a:rPr lang="ja-JP" altLang="en-US" sz="2400" dirty="0"/>
              <a:t>スーパークラスのコンストラクタの呼び出しや、サブクラスのみが持つ属性を定義することができる。</a:t>
            </a:r>
            <a:endParaRPr lang="en-US" altLang="ja-JP" sz="2400" dirty="0"/>
          </a:p>
          <a:p>
            <a:pPr lvl="1"/>
            <a:r>
              <a:rPr lang="ja-JP" altLang="en-US" sz="2400" dirty="0"/>
              <a:t>スーパークラスのコンストラクタの呼び出しは、「</a:t>
            </a:r>
            <a:r>
              <a:rPr lang="en-US" altLang="ja-JP" sz="2400" dirty="0"/>
              <a:t>super().__</a:t>
            </a:r>
            <a:r>
              <a:rPr lang="en-US" altLang="ja-JP" sz="2400" dirty="0" err="1"/>
              <a:t>init</a:t>
            </a:r>
            <a:r>
              <a:rPr lang="en-US" altLang="ja-JP" sz="2400" dirty="0"/>
              <a:t>__(</a:t>
            </a:r>
            <a:r>
              <a:rPr lang="ja-JP" altLang="en-US" sz="2400" dirty="0"/>
              <a:t>スーパークラスのコンストラクタに渡す引数</a:t>
            </a:r>
            <a:r>
              <a:rPr lang="en-US" altLang="ja-JP" sz="2400" dirty="0"/>
              <a:t>(</a:t>
            </a:r>
            <a:r>
              <a:rPr lang="ja-JP" altLang="en-US" sz="2400" dirty="0"/>
              <a:t>複数指定可</a:t>
            </a:r>
            <a:r>
              <a:rPr lang="en-US" altLang="ja-JP" sz="2400" dirty="0"/>
              <a:t>))</a:t>
            </a:r>
            <a:r>
              <a:rPr lang="ja-JP" altLang="en-US" sz="2400" dirty="0"/>
              <a:t>」と記述する。</a:t>
            </a:r>
            <a:endParaRPr lang="en-US" altLang="ja-JP" sz="2400"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13</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760898" y="3706091"/>
            <a:ext cx="7632848" cy="2132467"/>
          </a:xfrm>
          <a:prstGeom prst="rect">
            <a:avLst/>
          </a:prstGeom>
          <a:noFill/>
          <a:ln>
            <a:solidFill>
              <a:srgbClr val="000000"/>
            </a:solidFill>
          </a:ln>
        </p:spPr>
        <p:txBody>
          <a:bodyPr wrap="square" rtlCol="0">
            <a:noAutofit/>
          </a:bodyPr>
          <a:lstStyle/>
          <a:p>
            <a:pPr>
              <a:lnSpc>
                <a:spcPct val="150000"/>
              </a:lnSpc>
            </a:pPr>
            <a:r>
              <a:rPr lang="en-US" altLang="ja-JP" sz="2000" dirty="0">
                <a:latin typeface="Consolas"/>
                <a:cs typeface="Consolas"/>
              </a:rPr>
              <a:t>class </a:t>
            </a:r>
            <a:r>
              <a:rPr lang="ja-JP" altLang="en-US" sz="2000" dirty="0">
                <a:latin typeface="Consolas"/>
                <a:cs typeface="Consolas"/>
              </a:rPr>
              <a:t>クラス名</a:t>
            </a:r>
            <a:r>
              <a:rPr lang="en-US" altLang="ja-JP" sz="2000" dirty="0">
                <a:latin typeface="Consolas"/>
                <a:cs typeface="Consolas"/>
              </a:rPr>
              <a:t>(</a:t>
            </a:r>
            <a:r>
              <a:rPr lang="ja-JP" altLang="en-US" sz="2000" dirty="0">
                <a:latin typeface="Consolas"/>
                <a:cs typeface="Consolas"/>
              </a:rPr>
              <a:t>スーパークラス名</a:t>
            </a:r>
            <a:r>
              <a:rPr lang="en-US" altLang="ja-JP" sz="2000" dirty="0">
                <a:latin typeface="Consolas"/>
                <a:cs typeface="Consolas"/>
              </a:rPr>
              <a:t>): </a:t>
            </a:r>
          </a:p>
          <a:p>
            <a:pPr>
              <a:lnSpc>
                <a:spcPct val="150000"/>
              </a:lnSpc>
            </a:pPr>
            <a:r>
              <a:rPr lang="en-US" altLang="ja-JP" sz="2000" dirty="0">
                <a:latin typeface="Consolas"/>
                <a:cs typeface="Consolas"/>
              </a:rPr>
              <a:t>    </a:t>
            </a:r>
            <a:r>
              <a:rPr lang="en-US" altLang="ja-JP" sz="2000" dirty="0" err="1">
                <a:latin typeface="Consolas"/>
                <a:cs typeface="Consolas"/>
              </a:rPr>
              <a:t>def</a:t>
            </a:r>
            <a:r>
              <a:rPr lang="en-US" altLang="ja-JP" sz="2000" dirty="0">
                <a:latin typeface="Consolas"/>
                <a:cs typeface="Consolas"/>
              </a:rPr>
              <a:t> __</a:t>
            </a:r>
            <a:r>
              <a:rPr lang="en-US" altLang="ja-JP" sz="2000" dirty="0" err="1">
                <a:latin typeface="Consolas"/>
                <a:cs typeface="Consolas"/>
              </a:rPr>
              <a:t>init</a:t>
            </a:r>
            <a:r>
              <a:rPr lang="en-US" altLang="ja-JP" sz="2000" dirty="0">
                <a:latin typeface="Consolas"/>
                <a:cs typeface="Consolas"/>
              </a:rPr>
              <a:t>__(self,</a:t>
            </a:r>
            <a:r>
              <a:rPr lang="ja-JP" altLang="en-US" sz="2000" dirty="0">
                <a:latin typeface="Consolas"/>
                <a:cs typeface="Consolas"/>
              </a:rPr>
              <a:t>引数</a:t>
            </a:r>
            <a:r>
              <a:rPr lang="en-US" altLang="ja-JP" sz="2000" dirty="0">
                <a:latin typeface="Consolas"/>
                <a:cs typeface="Consolas"/>
              </a:rPr>
              <a:t>1,</a:t>
            </a:r>
            <a:r>
              <a:rPr lang="ja-JP" altLang="en-US" sz="2000" dirty="0">
                <a:latin typeface="Consolas"/>
                <a:cs typeface="Consolas"/>
              </a:rPr>
              <a:t>引数</a:t>
            </a:r>
            <a:r>
              <a:rPr lang="en-US" altLang="ja-JP" sz="2000" dirty="0">
                <a:latin typeface="Consolas"/>
                <a:cs typeface="Consolas"/>
              </a:rPr>
              <a:t>2,</a:t>
            </a:r>
            <a:r>
              <a:rPr lang="ja-JP" altLang="en-US" sz="2000" dirty="0">
                <a:latin typeface="Consolas"/>
                <a:cs typeface="Consolas"/>
              </a:rPr>
              <a:t>引数</a:t>
            </a:r>
            <a:r>
              <a:rPr lang="en-US" altLang="ja-JP" sz="2000" dirty="0">
                <a:latin typeface="Consolas"/>
                <a:cs typeface="Consolas"/>
              </a:rPr>
              <a:t>3):</a:t>
            </a:r>
          </a:p>
          <a:p>
            <a:pPr>
              <a:lnSpc>
                <a:spcPct val="150000"/>
              </a:lnSpc>
            </a:pPr>
            <a:r>
              <a:rPr lang="en-US" altLang="ja-JP" sz="2000" dirty="0">
                <a:latin typeface="Consolas"/>
                <a:cs typeface="Consolas"/>
              </a:rPr>
              <a:t>        super().__</a:t>
            </a:r>
            <a:r>
              <a:rPr lang="en-US" altLang="ja-JP" sz="2000" dirty="0" err="1">
                <a:latin typeface="Consolas"/>
                <a:cs typeface="Consolas"/>
              </a:rPr>
              <a:t>init</a:t>
            </a:r>
            <a:r>
              <a:rPr lang="en-US" altLang="ja-JP" sz="2000" dirty="0">
                <a:latin typeface="Consolas"/>
                <a:cs typeface="Consolas"/>
              </a:rPr>
              <a:t>__(</a:t>
            </a:r>
            <a:r>
              <a:rPr lang="ja-JP" altLang="en-US" sz="2000" dirty="0">
                <a:latin typeface="Consolas"/>
                <a:cs typeface="Consolas"/>
              </a:rPr>
              <a:t>引数</a:t>
            </a:r>
            <a:r>
              <a:rPr lang="en-US" altLang="ja-JP" sz="2000" dirty="0">
                <a:latin typeface="Consolas"/>
                <a:cs typeface="Consolas"/>
              </a:rPr>
              <a:t>1,</a:t>
            </a:r>
            <a:r>
              <a:rPr lang="ja-JP" altLang="en-US" sz="2000" dirty="0">
                <a:latin typeface="Consolas"/>
                <a:cs typeface="Consolas"/>
              </a:rPr>
              <a:t>引数</a:t>
            </a:r>
            <a:r>
              <a:rPr lang="en-US" altLang="ja-JP" sz="2000" dirty="0">
                <a:latin typeface="Consolas"/>
                <a:cs typeface="Consolas"/>
              </a:rPr>
              <a:t>2)</a:t>
            </a:r>
            <a:endParaRPr lang="ja-JP" altLang="en-US" sz="2000" dirty="0">
              <a:latin typeface="Consolas"/>
              <a:cs typeface="Consolas"/>
            </a:endParaRPr>
          </a:p>
          <a:p>
            <a:pPr>
              <a:lnSpc>
                <a:spcPct val="150000"/>
              </a:lnSpc>
            </a:pPr>
            <a:r>
              <a:rPr lang="ja-JP" altLang="en-US" sz="2000" dirty="0">
                <a:latin typeface="Consolas"/>
                <a:cs typeface="Consolas"/>
              </a:rPr>
              <a:t>       </a:t>
            </a:r>
            <a:r>
              <a:rPr lang="en-US" altLang="ja-JP" sz="2000" dirty="0">
                <a:latin typeface="Consolas"/>
                <a:cs typeface="Consolas"/>
              </a:rPr>
              <a:t>    </a:t>
            </a:r>
            <a:r>
              <a:rPr lang="ja-JP" altLang="en-US" sz="2000" dirty="0">
                <a:latin typeface="Consolas"/>
                <a:cs typeface="Consolas"/>
              </a:rPr>
              <a:t> </a:t>
            </a:r>
            <a:r>
              <a:rPr lang="en-US" altLang="ja-JP" sz="2000" dirty="0">
                <a:latin typeface="Consolas"/>
                <a:cs typeface="Consolas"/>
              </a:rPr>
              <a:t> self.</a:t>
            </a:r>
            <a:r>
              <a:rPr lang="ja-JP" altLang="en-US" sz="2000" dirty="0">
                <a:latin typeface="Consolas"/>
                <a:cs typeface="Consolas"/>
              </a:rPr>
              <a:t>サブクラスの属性</a:t>
            </a:r>
            <a:r>
              <a:rPr lang="en-US" altLang="ja-JP" sz="2000" dirty="0">
                <a:latin typeface="Consolas"/>
                <a:cs typeface="Consolas"/>
              </a:rPr>
              <a:t>= </a:t>
            </a:r>
            <a:r>
              <a:rPr lang="ja-JP" altLang="en-US" sz="2000" dirty="0">
                <a:latin typeface="Consolas"/>
                <a:cs typeface="Consolas"/>
              </a:rPr>
              <a:t>引数</a:t>
            </a:r>
            <a:r>
              <a:rPr lang="en-US" altLang="ja-JP" sz="2000" dirty="0">
                <a:latin typeface="Consolas"/>
                <a:cs typeface="Consolas"/>
              </a:rPr>
              <a:t>3</a:t>
            </a:r>
            <a:endParaRPr lang="ja-JP" altLang="en-US" sz="2000" dirty="0">
              <a:latin typeface="Consolas"/>
              <a:cs typeface="Consolas"/>
            </a:endParaRPr>
          </a:p>
        </p:txBody>
      </p:sp>
    </p:spTree>
    <p:extLst>
      <p:ext uri="{BB962C8B-B14F-4D97-AF65-F5344CB8AC3E}">
        <p14:creationId xmlns:p14="http://schemas.microsoft.com/office/powerpoint/2010/main" val="1014012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9.4 </a:t>
            </a:r>
            <a:r>
              <a:rPr lang="ja-JP" altLang="en-US" dirty="0"/>
              <a:t>継承</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t>継承を利用したメソッドの定義</a:t>
            </a:r>
            <a:endParaRPr lang="en-US" altLang="ja-JP" dirty="0"/>
          </a:p>
          <a:p>
            <a:pPr lvl="1"/>
            <a:r>
              <a:rPr lang="ja-JP" altLang="en-US" dirty="0"/>
              <a:t>サブクラスはスーパークラスの属性だけでなく、メソッドも受け継いでいるため、スーパークラスのメソッドをそのまま使用する場合は、サブクラスに定義しなおす必要はない。</a:t>
            </a:r>
            <a:endParaRPr lang="en-US" altLang="ja-JP" dirty="0"/>
          </a:p>
          <a:p>
            <a:pPr lvl="1"/>
            <a:r>
              <a:rPr lang="ja-JP" altLang="en-US" dirty="0"/>
              <a:t>以下のような場合にサブクラスにメソッドを定義する。</a:t>
            </a:r>
            <a:endParaRPr lang="en-US" altLang="ja-JP" dirty="0"/>
          </a:p>
          <a:p>
            <a:pPr lvl="2"/>
            <a:r>
              <a:rPr lang="ja-JP" altLang="en-US" dirty="0"/>
              <a:t>サブクラスでスーパークラスのメソッドを再定義する。</a:t>
            </a:r>
          </a:p>
          <a:p>
            <a:pPr lvl="2"/>
            <a:r>
              <a:rPr lang="ja-JP" altLang="en-US" dirty="0"/>
              <a:t>スーパークラスのメソッドに、サブクラスで処理を付け足し、拡張する。</a:t>
            </a:r>
          </a:p>
          <a:p>
            <a:pPr lvl="2"/>
            <a:r>
              <a:rPr lang="ja-JP" altLang="en-US" dirty="0"/>
              <a:t>サブクラス独自のメソッドを追加する。</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14</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3018522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9.4 </a:t>
            </a:r>
            <a:r>
              <a:rPr lang="ja-JP" altLang="en-US" dirty="0"/>
              <a:t>継承</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オーバーライド</a:t>
            </a:r>
            <a:endParaRPr lang="en-US" altLang="ja-JP" dirty="0"/>
          </a:p>
          <a:p>
            <a:pPr lvl="1"/>
            <a:r>
              <a:rPr lang="ja-JP" altLang="en-US" dirty="0"/>
              <a:t>スーパークラスで定義したメソッドを、サブクラスで再定義すること。</a:t>
            </a:r>
            <a:endParaRPr lang="en-US" altLang="ja-JP" dirty="0"/>
          </a:p>
          <a:p>
            <a:pPr lvl="1"/>
            <a:r>
              <a:rPr lang="ja-JP" altLang="en-US" dirty="0"/>
              <a:t>オーバーライドをする際は、</a:t>
            </a:r>
            <a:r>
              <a:rPr lang="ja-JP" altLang="en-US" u="sng" dirty="0">
                <a:solidFill>
                  <a:srgbClr val="FF0000"/>
                </a:solidFill>
              </a:rPr>
              <a:t>スーパークラスで定義したメソッドと同じメソッド名で定義をする。</a:t>
            </a:r>
            <a:endParaRPr lang="en-US" altLang="ja-JP" u="sng" dirty="0">
              <a:solidFill>
                <a:srgbClr val="FF0000"/>
              </a:solidFill>
            </a:endParaRPr>
          </a:p>
          <a:p>
            <a:r>
              <a:rPr kumimoji="1" lang="ja-JP" altLang="en-US" dirty="0"/>
              <a:t>メソッドの拡張</a:t>
            </a:r>
            <a:endParaRPr kumimoji="1" lang="en-US" altLang="ja-JP" dirty="0"/>
          </a:p>
          <a:p>
            <a:pPr lvl="1"/>
            <a:r>
              <a:rPr lang="ja-JP" altLang="en-US" dirty="0"/>
              <a:t>スーパークラスのメソッドに、サブクラスで処理を付け足すこと。</a:t>
            </a:r>
            <a:endParaRPr lang="en-US" altLang="ja-JP" dirty="0"/>
          </a:p>
          <a:p>
            <a:pPr lvl="1"/>
            <a:r>
              <a:rPr kumimoji="1" lang="ja-JP" altLang="en-US" dirty="0"/>
              <a:t>オーバーライド同様、</a:t>
            </a:r>
            <a:r>
              <a:rPr lang="ja-JP" altLang="en-US" u="sng" dirty="0">
                <a:solidFill>
                  <a:srgbClr val="FF0000"/>
                </a:solidFill>
              </a:rPr>
              <a:t>スーパークラスで定義したメソッドと同じメソッド名で定義をする。</a:t>
            </a:r>
            <a:endParaRPr lang="en-US" altLang="ja-JP" u="sng" dirty="0">
              <a:solidFill>
                <a:srgbClr val="FF0000"/>
              </a:solidFill>
            </a:endParaRPr>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15</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3033203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9.4 </a:t>
            </a:r>
            <a:r>
              <a:rPr lang="ja-JP" altLang="en-US" dirty="0"/>
              <a:t>継承</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サブクラスのメソッドの呼び出し</a:t>
            </a:r>
            <a:endParaRPr kumimoji="1" lang="en-US" altLang="ja-JP" dirty="0"/>
          </a:p>
          <a:p>
            <a:pPr lvl="1"/>
            <a:r>
              <a:rPr lang="ja-JP" altLang="en-US" dirty="0"/>
              <a:t>サブクラスのメソッドは、サブクラスのインスタンスを作成して呼び出すことができる。</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16</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7" name="テキスト ボックス 6"/>
          <p:cNvSpPr txBox="1"/>
          <p:nvPr/>
        </p:nvSpPr>
        <p:spPr>
          <a:xfrm>
            <a:off x="642784" y="2693654"/>
            <a:ext cx="7870190" cy="1289043"/>
          </a:xfrm>
          <a:prstGeom prst="rect">
            <a:avLst/>
          </a:prstGeom>
          <a:noFill/>
          <a:ln>
            <a:solidFill>
              <a:srgbClr val="000000"/>
            </a:solidFill>
          </a:ln>
        </p:spPr>
        <p:txBody>
          <a:bodyPr wrap="square" rtlCol="0">
            <a:noAutofit/>
          </a:bodyPr>
          <a:lstStyle/>
          <a:p>
            <a:pPr>
              <a:lnSpc>
                <a:spcPct val="150000"/>
              </a:lnSpc>
            </a:pPr>
            <a:r>
              <a:rPr lang="ja-JP" altLang="en-US" sz="2200" dirty="0">
                <a:latin typeface="Consolas"/>
                <a:cs typeface="Consolas"/>
              </a:rPr>
              <a:t>変数名</a:t>
            </a:r>
            <a:r>
              <a:rPr lang="en-US" altLang="ja-JP" sz="2200" dirty="0">
                <a:latin typeface="Consolas"/>
                <a:cs typeface="Consolas"/>
              </a:rPr>
              <a:t> = </a:t>
            </a:r>
            <a:r>
              <a:rPr lang="ja-JP" altLang="en-US" sz="2200" dirty="0">
                <a:latin typeface="Consolas"/>
                <a:cs typeface="Consolas"/>
              </a:rPr>
              <a:t>サブクラス名</a:t>
            </a:r>
            <a:r>
              <a:rPr lang="en-US" altLang="ja-JP" sz="2200" dirty="0">
                <a:latin typeface="Consolas"/>
                <a:cs typeface="Consolas"/>
              </a:rPr>
              <a:t>(</a:t>
            </a:r>
            <a:r>
              <a:rPr lang="ja-JP" altLang="en-US" sz="2200" dirty="0">
                <a:latin typeface="Consolas"/>
                <a:cs typeface="Consolas"/>
              </a:rPr>
              <a:t>引数</a:t>
            </a:r>
            <a:r>
              <a:rPr lang="en-US" altLang="ja-JP" sz="2200" dirty="0">
                <a:latin typeface="Consolas"/>
                <a:cs typeface="Consolas"/>
              </a:rPr>
              <a:t>1</a:t>
            </a:r>
            <a:r>
              <a:rPr lang="ja-JP" altLang="en-US" sz="2200" dirty="0">
                <a:latin typeface="Consolas"/>
                <a:cs typeface="Consolas"/>
              </a:rPr>
              <a:t>に渡す値</a:t>
            </a:r>
            <a:r>
              <a:rPr lang="en-US" altLang="ja-JP" sz="2200" dirty="0">
                <a:latin typeface="Consolas"/>
                <a:cs typeface="Consolas"/>
              </a:rPr>
              <a:t>,</a:t>
            </a:r>
            <a:r>
              <a:rPr lang="ja-JP" altLang="en-US" sz="2200" dirty="0">
                <a:latin typeface="Consolas"/>
                <a:cs typeface="Consolas"/>
              </a:rPr>
              <a:t>引数</a:t>
            </a:r>
            <a:r>
              <a:rPr lang="en-US" altLang="ja-JP" sz="2200" dirty="0">
                <a:latin typeface="Consolas"/>
                <a:cs typeface="Consolas"/>
              </a:rPr>
              <a:t>2</a:t>
            </a:r>
            <a:r>
              <a:rPr lang="ja-JP" altLang="en-US" sz="2200" dirty="0">
                <a:latin typeface="Consolas"/>
                <a:cs typeface="Consolas"/>
              </a:rPr>
              <a:t>に渡す値</a:t>
            </a:r>
            <a:r>
              <a:rPr lang="en-US" altLang="ja-JP" sz="2200" dirty="0">
                <a:latin typeface="Consolas"/>
                <a:cs typeface="Consolas"/>
              </a:rPr>
              <a:t>,…)</a:t>
            </a:r>
          </a:p>
          <a:p>
            <a:pPr>
              <a:lnSpc>
                <a:spcPct val="150000"/>
              </a:lnSpc>
            </a:pPr>
            <a:r>
              <a:rPr lang="ja-JP" altLang="en-US" sz="2200" dirty="0">
                <a:latin typeface="Consolas"/>
                <a:cs typeface="Consolas"/>
              </a:rPr>
              <a:t>変数名</a:t>
            </a:r>
            <a:r>
              <a:rPr lang="en-US" altLang="ja-JP" sz="2200" dirty="0">
                <a:latin typeface="Consolas"/>
                <a:cs typeface="Consolas"/>
              </a:rPr>
              <a:t>.</a:t>
            </a:r>
            <a:r>
              <a:rPr lang="ja-JP" altLang="en-US" sz="2200" dirty="0">
                <a:latin typeface="Consolas"/>
                <a:cs typeface="Consolas"/>
              </a:rPr>
              <a:t>サブクラスのメソッド名</a:t>
            </a:r>
            <a:r>
              <a:rPr lang="en-US" altLang="ja-JP" sz="2200" dirty="0">
                <a:latin typeface="Consolas"/>
                <a:cs typeface="Consolas"/>
              </a:rPr>
              <a:t>()</a:t>
            </a:r>
          </a:p>
        </p:txBody>
      </p:sp>
    </p:spTree>
    <p:extLst>
      <p:ext uri="{BB962C8B-B14F-4D97-AF65-F5344CB8AC3E}">
        <p14:creationId xmlns:p14="http://schemas.microsoft.com/office/powerpoint/2010/main" val="1741309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9.4 </a:t>
            </a:r>
            <a:r>
              <a:rPr lang="ja-JP" altLang="en-US" dirty="0"/>
              <a:t>継承</a:t>
            </a:r>
            <a:endParaRPr kumimoji="1" lang="ja-JP" altLang="en-US" dirty="0"/>
          </a:p>
        </p:txBody>
      </p:sp>
      <p:sp>
        <p:nvSpPr>
          <p:cNvPr id="3" name="コンテンツ プレースホルダー 2"/>
          <p:cNvSpPr>
            <a:spLocks noGrp="1"/>
          </p:cNvSpPr>
          <p:nvPr>
            <p:ph idx="1"/>
          </p:nvPr>
        </p:nvSpPr>
        <p:spPr/>
        <p:txBody>
          <a:bodyPr/>
          <a:lstStyle/>
          <a:p>
            <a:r>
              <a:rPr lang="ja-JP" altLang="en-US" dirty="0"/>
              <a:t>多重継承</a:t>
            </a:r>
            <a:endParaRPr lang="en-US" altLang="ja-JP" dirty="0"/>
          </a:p>
          <a:p>
            <a:pPr lvl="1"/>
            <a:r>
              <a:rPr lang="ja-JP" altLang="en-US" dirty="0"/>
              <a:t>サブクラスを定義する際、継承元であるスーパークラスを複数指定する。</a:t>
            </a:r>
            <a:endParaRPr lang="en-US" altLang="ja-JP" dirty="0"/>
          </a:p>
          <a:p>
            <a:pPr lvl="1"/>
            <a:endParaRPr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17</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7" name="テキスト ボックス 6"/>
          <p:cNvSpPr txBox="1"/>
          <p:nvPr/>
        </p:nvSpPr>
        <p:spPr>
          <a:xfrm>
            <a:off x="760898" y="2583893"/>
            <a:ext cx="7632848" cy="1477203"/>
          </a:xfrm>
          <a:prstGeom prst="rect">
            <a:avLst/>
          </a:prstGeom>
          <a:noFill/>
          <a:ln>
            <a:solidFill>
              <a:srgbClr val="000000"/>
            </a:solidFill>
          </a:ln>
        </p:spPr>
        <p:txBody>
          <a:bodyPr wrap="square" rtlCol="0">
            <a:noAutofit/>
          </a:bodyPr>
          <a:lstStyle/>
          <a:p>
            <a:pPr>
              <a:lnSpc>
                <a:spcPct val="150000"/>
              </a:lnSpc>
            </a:pPr>
            <a:r>
              <a:rPr lang="en-US" altLang="ja-JP" sz="2200" dirty="0">
                <a:latin typeface="Consolas"/>
                <a:cs typeface="Consolas"/>
              </a:rPr>
              <a:t>class </a:t>
            </a:r>
            <a:r>
              <a:rPr lang="ja-JP" altLang="en-US" sz="2200" dirty="0">
                <a:latin typeface="Consolas"/>
                <a:cs typeface="Consolas"/>
              </a:rPr>
              <a:t>クラス名</a:t>
            </a:r>
            <a:r>
              <a:rPr lang="en-US" altLang="ja-JP" sz="2200" dirty="0">
                <a:latin typeface="Consolas"/>
                <a:cs typeface="Consolas"/>
              </a:rPr>
              <a:t>(</a:t>
            </a:r>
            <a:r>
              <a:rPr lang="ja-JP" altLang="en-US" sz="2200" dirty="0">
                <a:latin typeface="Consolas"/>
                <a:cs typeface="Consolas"/>
              </a:rPr>
              <a:t>スーパークラス名</a:t>
            </a:r>
            <a:r>
              <a:rPr lang="en-US" altLang="ja-JP" sz="2200" dirty="0">
                <a:latin typeface="Consolas"/>
                <a:cs typeface="Consolas"/>
              </a:rPr>
              <a:t>1,</a:t>
            </a:r>
            <a:r>
              <a:rPr lang="ja-JP" altLang="en-US" sz="2200" dirty="0">
                <a:latin typeface="Consolas"/>
                <a:cs typeface="Consolas"/>
              </a:rPr>
              <a:t>スーパークラス名</a:t>
            </a:r>
            <a:r>
              <a:rPr lang="en-US" altLang="ja-JP" sz="2200" dirty="0">
                <a:latin typeface="Consolas"/>
                <a:cs typeface="Consolas"/>
              </a:rPr>
              <a:t>2,…):</a:t>
            </a:r>
          </a:p>
          <a:p>
            <a:pPr>
              <a:lnSpc>
                <a:spcPct val="150000"/>
              </a:lnSpc>
            </a:pPr>
            <a:r>
              <a:rPr lang="ja-JP" altLang="en-US" sz="2200" dirty="0">
                <a:latin typeface="Consolas"/>
                <a:cs typeface="Consolas"/>
              </a:rPr>
              <a:t>    コンストラクタやメソッドの定義</a:t>
            </a:r>
          </a:p>
          <a:p>
            <a:pPr>
              <a:lnSpc>
                <a:spcPct val="150000"/>
              </a:lnSpc>
            </a:pPr>
            <a:r>
              <a:rPr lang="en-US" altLang="ja-JP" sz="2200" dirty="0">
                <a:latin typeface="Consolas"/>
                <a:cs typeface="Consolas"/>
              </a:rPr>
              <a:t> </a:t>
            </a:r>
          </a:p>
          <a:p>
            <a:pPr>
              <a:lnSpc>
                <a:spcPct val="150000"/>
              </a:lnSpc>
            </a:pPr>
            <a:r>
              <a:rPr lang="en-US" altLang="ja-JP" sz="2200" dirty="0">
                <a:latin typeface="Consolas"/>
                <a:cs typeface="Consolas"/>
              </a:rPr>
              <a:t>    </a:t>
            </a:r>
            <a:endParaRPr lang="ja-JP" altLang="en-US" sz="2200" dirty="0">
              <a:latin typeface="Consolas"/>
              <a:cs typeface="Consolas"/>
            </a:endParaRPr>
          </a:p>
        </p:txBody>
      </p:sp>
    </p:spTree>
    <p:extLst>
      <p:ext uri="{BB962C8B-B14F-4D97-AF65-F5344CB8AC3E}">
        <p14:creationId xmlns:p14="http://schemas.microsoft.com/office/powerpoint/2010/main" val="79082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9.1 </a:t>
            </a:r>
            <a:r>
              <a:rPr lang="ja-JP" altLang="en-US" dirty="0"/>
              <a:t>クラスの定義</a:t>
            </a:r>
            <a:endParaRPr kumimoji="1" lang="ja-JP" altLang="en-US" dirty="0"/>
          </a:p>
        </p:txBody>
      </p:sp>
      <p:sp>
        <p:nvSpPr>
          <p:cNvPr id="3" name="コンテンツ プレースホルダー 2"/>
          <p:cNvSpPr>
            <a:spLocks noGrp="1"/>
          </p:cNvSpPr>
          <p:nvPr>
            <p:ph idx="1"/>
          </p:nvPr>
        </p:nvSpPr>
        <p:spPr/>
        <p:txBody>
          <a:bodyPr/>
          <a:lstStyle/>
          <a:p>
            <a:r>
              <a:rPr lang="ja-JP" altLang="en-US" dirty="0"/>
              <a:t>クラスとは</a:t>
            </a:r>
            <a:endParaRPr lang="en-US" altLang="ja-JP" dirty="0"/>
          </a:p>
          <a:p>
            <a:pPr lvl="1"/>
            <a:r>
              <a:rPr lang="ja-JP" altLang="en-US" dirty="0"/>
              <a:t>何か「モノ」を作るための「設計図」や「型」の様なもの。</a:t>
            </a:r>
            <a:endParaRPr lang="en-US" altLang="ja-JP" dirty="0"/>
          </a:p>
          <a:p>
            <a:pPr lvl="1"/>
            <a:r>
              <a:rPr lang="ja-JP" altLang="en-US" dirty="0"/>
              <a:t>設計図であるクラスには、</a:t>
            </a:r>
            <a:r>
              <a:rPr lang="ja-JP" altLang="en-US" u="sng" dirty="0">
                <a:solidFill>
                  <a:srgbClr val="FF0000"/>
                </a:solidFill>
              </a:rPr>
              <a:t>属性</a:t>
            </a:r>
            <a:r>
              <a:rPr lang="en-US" altLang="ja-JP" u="sng" dirty="0">
                <a:solidFill>
                  <a:srgbClr val="FF0000"/>
                </a:solidFill>
              </a:rPr>
              <a:t>(</a:t>
            </a:r>
            <a:r>
              <a:rPr lang="ja-JP" altLang="en-US" u="sng" dirty="0">
                <a:solidFill>
                  <a:srgbClr val="FF0000"/>
                </a:solidFill>
              </a:rPr>
              <a:t>プロパティ</a:t>
            </a:r>
            <a:r>
              <a:rPr lang="en-US" altLang="ja-JP" u="sng" dirty="0">
                <a:solidFill>
                  <a:srgbClr val="FF0000"/>
                </a:solidFill>
              </a:rPr>
              <a:t>)</a:t>
            </a:r>
            <a:r>
              <a:rPr lang="ja-JP" altLang="en-US" dirty="0"/>
              <a:t>と</a:t>
            </a:r>
            <a:r>
              <a:rPr lang="ja-JP" altLang="en-US" u="sng" dirty="0">
                <a:solidFill>
                  <a:srgbClr val="FF0000"/>
                </a:solidFill>
              </a:rPr>
              <a:t>操作</a:t>
            </a:r>
            <a:r>
              <a:rPr lang="en-US" altLang="ja-JP" u="sng" dirty="0">
                <a:solidFill>
                  <a:srgbClr val="FF0000"/>
                </a:solidFill>
              </a:rPr>
              <a:t>(</a:t>
            </a:r>
            <a:r>
              <a:rPr lang="ja-JP" altLang="en-US" u="sng" dirty="0">
                <a:solidFill>
                  <a:srgbClr val="FF0000"/>
                </a:solidFill>
              </a:rPr>
              <a:t>メソッド</a:t>
            </a:r>
            <a:r>
              <a:rPr lang="en-US" altLang="ja-JP" u="sng" dirty="0">
                <a:solidFill>
                  <a:srgbClr val="FF0000"/>
                </a:solidFill>
              </a:rPr>
              <a:t>)</a:t>
            </a:r>
            <a:r>
              <a:rPr lang="ja-JP" altLang="en-US" dirty="0"/>
              <a:t>を定義する。</a:t>
            </a:r>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4249642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9.1 </a:t>
            </a:r>
            <a:r>
              <a:rPr lang="ja-JP" altLang="en-US" dirty="0"/>
              <a:t>クラスの定義</a:t>
            </a:r>
          </a:p>
        </p:txBody>
      </p:sp>
      <p:sp>
        <p:nvSpPr>
          <p:cNvPr id="3" name="コンテンツ プレースホルダー 2"/>
          <p:cNvSpPr>
            <a:spLocks noGrp="1"/>
          </p:cNvSpPr>
          <p:nvPr>
            <p:ph idx="1"/>
          </p:nvPr>
        </p:nvSpPr>
        <p:spPr/>
        <p:txBody>
          <a:bodyPr/>
          <a:lstStyle/>
          <a:p>
            <a:r>
              <a:rPr kumimoji="1" lang="ja-JP" altLang="en-US" dirty="0"/>
              <a:t>クラス定義</a:t>
            </a:r>
            <a:endParaRPr kumimoji="1" lang="en-US" altLang="ja-JP" dirty="0"/>
          </a:p>
          <a:p>
            <a:pPr lvl="1"/>
            <a:r>
              <a:rPr lang="en-US" altLang="ja-JP" dirty="0"/>
              <a:t>class</a:t>
            </a:r>
            <a:r>
              <a:rPr lang="ja-JP" altLang="en-US" dirty="0"/>
              <a:t>キーワードの後にクラス名を指定する。</a:t>
            </a:r>
            <a:endParaRPr kumimoji="1"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2</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971600" y="2121427"/>
            <a:ext cx="7632848" cy="1870205"/>
          </a:xfrm>
          <a:prstGeom prst="rect">
            <a:avLst/>
          </a:prstGeom>
          <a:noFill/>
          <a:ln>
            <a:solidFill>
              <a:srgbClr val="000000"/>
            </a:solidFill>
          </a:ln>
        </p:spPr>
        <p:txBody>
          <a:bodyPr wrap="square" rtlCol="0">
            <a:noAutofit/>
          </a:bodyPr>
          <a:lstStyle/>
          <a:p>
            <a:pPr>
              <a:lnSpc>
                <a:spcPct val="150000"/>
              </a:lnSpc>
            </a:pPr>
            <a:r>
              <a:rPr lang="en-US" altLang="ja-JP" sz="2800" dirty="0">
                <a:latin typeface="Consolas"/>
                <a:cs typeface="Consolas"/>
              </a:rPr>
              <a:t>class </a:t>
            </a:r>
            <a:r>
              <a:rPr lang="ja-JP" altLang="en-US" sz="2800" dirty="0">
                <a:latin typeface="Consolas"/>
                <a:cs typeface="Consolas"/>
              </a:rPr>
              <a:t>クラス名</a:t>
            </a:r>
            <a:r>
              <a:rPr lang="en-US" altLang="ja-JP" sz="2800" dirty="0">
                <a:latin typeface="Consolas"/>
                <a:cs typeface="Consolas"/>
              </a:rPr>
              <a:t>:</a:t>
            </a:r>
          </a:p>
          <a:p>
            <a:pPr>
              <a:lnSpc>
                <a:spcPct val="150000"/>
              </a:lnSpc>
            </a:pPr>
            <a:r>
              <a:rPr lang="en-US" altLang="ja-JP" sz="2800" dirty="0">
                <a:latin typeface="Consolas"/>
                <a:cs typeface="Consolas"/>
              </a:rPr>
              <a:t>    </a:t>
            </a:r>
            <a:r>
              <a:rPr lang="ja-JP" altLang="en-US" sz="2800" dirty="0">
                <a:latin typeface="Consolas"/>
                <a:cs typeface="Consolas"/>
              </a:rPr>
              <a:t>コンストラクタやメソッドの定義</a:t>
            </a:r>
          </a:p>
        </p:txBody>
      </p:sp>
    </p:spTree>
    <p:extLst>
      <p:ext uri="{BB962C8B-B14F-4D97-AF65-F5344CB8AC3E}">
        <p14:creationId xmlns:p14="http://schemas.microsoft.com/office/powerpoint/2010/main" val="3365630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9.1 </a:t>
            </a:r>
            <a:r>
              <a:rPr lang="ja-JP" altLang="en-US" dirty="0"/>
              <a:t>クラスの定義</a:t>
            </a:r>
            <a:endParaRPr kumimoji="1" lang="ja-JP" altLang="en-US" dirty="0"/>
          </a:p>
        </p:txBody>
      </p:sp>
      <p:sp>
        <p:nvSpPr>
          <p:cNvPr id="3" name="コンテンツ プレースホルダー 2"/>
          <p:cNvSpPr>
            <a:spLocks noGrp="1"/>
          </p:cNvSpPr>
          <p:nvPr>
            <p:ph idx="1"/>
          </p:nvPr>
        </p:nvSpPr>
        <p:spPr/>
        <p:txBody>
          <a:bodyPr/>
          <a:lstStyle/>
          <a:p>
            <a:r>
              <a:rPr lang="ja-JP" altLang="en-US" dirty="0"/>
              <a:t>コンストラクタ</a:t>
            </a:r>
            <a:endParaRPr lang="en-US" altLang="ja-JP" dirty="0"/>
          </a:p>
          <a:p>
            <a:pPr lvl="1"/>
            <a:r>
              <a:rPr lang="ja-JP" altLang="en-US" dirty="0"/>
              <a:t>クラスに属性がある場合は、</a:t>
            </a:r>
            <a:r>
              <a:rPr lang="ja-JP" altLang="en-US" u="sng" dirty="0">
                <a:solidFill>
                  <a:srgbClr val="FF0000"/>
                </a:solidFill>
              </a:rPr>
              <a:t>コンストラクタ</a:t>
            </a:r>
            <a:r>
              <a:rPr lang="ja-JP" altLang="en-US" dirty="0"/>
              <a:t>と呼ばれるメソッドで属性の定義と初期化を行う。</a:t>
            </a:r>
            <a:endParaRPr lang="en-US" altLang="ja-JP" dirty="0"/>
          </a:p>
          <a:p>
            <a:pPr lvl="1"/>
            <a:r>
              <a:rPr lang="en-US" altLang="ja-JP" dirty="0"/>
              <a:t>self</a:t>
            </a:r>
            <a:r>
              <a:rPr lang="ja-JP" altLang="en-US" dirty="0"/>
              <a:t>以外の引数は省略可。複数指定も可。</a:t>
            </a:r>
            <a:endParaRPr lang="en-US" altLang="ja-JP" dirty="0"/>
          </a:p>
          <a:p>
            <a:pPr lvl="1"/>
            <a:r>
              <a:rPr kumimoji="1" lang="ja-JP" altLang="en-US" dirty="0"/>
              <a:t>属性は「</a:t>
            </a:r>
            <a:r>
              <a:rPr kumimoji="1" lang="en-US" altLang="ja-JP" dirty="0"/>
              <a:t>self.</a:t>
            </a:r>
            <a:r>
              <a:rPr kumimoji="1" lang="ja-JP" altLang="en-US" dirty="0"/>
              <a:t>属性名」の形式で定義を行う。</a:t>
            </a:r>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3</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971600" y="3893934"/>
            <a:ext cx="7632848" cy="2288907"/>
          </a:xfrm>
          <a:prstGeom prst="rect">
            <a:avLst/>
          </a:prstGeom>
          <a:noFill/>
          <a:ln>
            <a:solidFill>
              <a:srgbClr val="000000"/>
            </a:solidFill>
          </a:ln>
        </p:spPr>
        <p:txBody>
          <a:bodyPr wrap="square" rtlCol="0">
            <a:noAutofit/>
          </a:bodyPr>
          <a:lstStyle/>
          <a:p>
            <a:pPr>
              <a:lnSpc>
                <a:spcPct val="150000"/>
              </a:lnSpc>
            </a:pPr>
            <a:r>
              <a:rPr lang="en-US" altLang="ja-JP" sz="2000" dirty="0">
                <a:latin typeface="Consolas"/>
                <a:cs typeface="Consolas"/>
              </a:rPr>
              <a:t>class </a:t>
            </a:r>
            <a:r>
              <a:rPr lang="ja-JP" altLang="en-US" sz="2000" dirty="0">
                <a:latin typeface="Consolas"/>
                <a:cs typeface="Consolas"/>
              </a:rPr>
              <a:t>クラス名</a:t>
            </a:r>
            <a:r>
              <a:rPr lang="en-US" altLang="ja-JP" sz="2000" dirty="0">
                <a:latin typeface="Consolas"/>
                <a:cs typeface="Consolas"/>
              </a:rPr>
              <a:t>:</a:t>
            </a:r>
          </a:p>
          <a:p>
            <a:pPr>
              <a:lnSpc>
                <a:spcPct val="150000"/>
              </a:lnSpc>
            </a:pPr>
            <a:r>
              <a:rPr lang="ja-JP" altLang="ja-JP" sz="2000" dirty="0">
                <a:latin typeface="Consolas"/>
                <a:cs typeface="Consolas"/>
              </a:rPr>
              <a:t> </a:t>
            </a:r>
            <a:r>
              <a:rPr lang="ja-JP" altLang="en-US" sz="2000" dirty="0">
                <a:latin typeface="Consolas"/>
                <a:cs typeface="Consolas"/>
              </a:rPr>
              <a:t>   </a:t>
            </a:r>
            <a:r>
              <a:rPr lang="en-US" altLang="ja-JP" sz="2000" dirty="0" err="1">
                <a:latin typeface="Consolas"/>
                <a:cs typeface="Consolas"/>
              </a:rPr>
              <a:t>def</a:t>
            </a:r>
            <a:r>
              <a:rPr lang="en-US" altLang="ja-JP" sz="2000" dirty="0">
                <a:latin typeface="Consolas"/>
                <a:cs typeface="Consolas"/>
              </a:rPr>
              <a:t> __</a:t>
            </a:r>
            <a:r>
              <a:rPr lang="en-US" altLang="ja-JP" sz="2000" dirty="0" err="1">
                <a:latin typeface="Consolas"/>
                <a:cs typeface="Consolas"/>
              </a:rPr>
              <a:t>init</a:t>
            </a:r>
            <a:r>
              <a:rPr lang="en-US" altLang="ja-JP" sz="2000" dirty="0">
                <a:latin typeface="Consolas"/>
                <a:cs typeface="Consolas"/>
              </a:rPr>
              <a:t>__(self,</a:t>
            </a:r>
            <a:r>
              <a:rPr lang="ja-JP" altLang="en-US" sz="2000" dirty="0">
                <a:latin typeface="Consolas"/>
                <a:cs typeface="Consolas"/>
              </a:rPr>
              <a:t>引数</a:t>
            </a:r>
            <a:r>
              <a:rPr lang="en-US" altLang="ja-JP" sz="2000" dirty="0">
                <a:latin typeface="Consolas"/>
                <a:cs typeface="Consolas"/>
              </a:rPr>
              <a:t>1,</a:t>
            </a:r>
            <a:r>
              <a:rPr lang="ja-JP" altLang="en-US" sz="2000" dirty="0">
                <a:latin typeface="Consolas"/>
                <a:cs typeface="Consolas"/>
              </a:rPr>
              <a:t>引数</a:t>
            </a:r>
            <a:r>
              <a:rPr lang="en-US" altLang="ja-JP" sz="2000" dirty="0">
                <a:latin typeface="Consolas"/>
                <a:cs typeface="Consolas"/>
              </a:rPr>
              <a:t>2,…):</a:t>
            </a:r>
          </a:p>
          <a:p>
            <a:pPr>
              <a:lnSpc>
                <a:spcPct val="150000"/>
              </a:lnSpc>
            </a:pPr>
            <a:r>
              <a:rPr lang="en-US" altLang="ja-JP" sz="2000" dirty="0">
                <a:latin typeface="Consolas"/>
                <a:cs typeface="Consolas"/>
              </a:rPr>
              <a:t>        self.</a:t>
            </a:r>
            <a:r>
              <a:rPr lang="ja-JP" altLang="en-US" sz="2000" dirty="0">
                <a:latin typeface="Consolas"/>
                <a:cs typeface="Consolas"/>
              </a:rPr>
              <a:t>属性名</a:t>
            </a:r>
            <a:r>
              <a:rPr lang="en-US" altLang="ja-JP" sz="2000" dirty="0">
                <a:latin typeface="Consolas"/>
                <a:cs typeface="Consolas"/>
              </a:rPr>
              <a:t>1 = </a:t>
            </a:r>
            <a:r>
              <a:rPr lang="ja-JP" altLang="en-US" sz="2000" dirty="0">
                <a:latin typeface="Consolas"/>
                <a:cs typeface="Consolas"/>
              </a:rPr>
              <a:t>引数</a:t>
            </a:r>
            <a:r>
              <a:rPr lang="en-US" altLang="ja-JP" sz="2000" dirty="0">
                <a:latin typeface="Consolas"/>
                <a:cs typeface="Consolas"/>
              </a:rPr>
              <a:t>1</a:t>
            </a:r>
          </a:p>
          <a:p>
            <a:pPr>
              <a:lnSpc>
                <a:spcPct val="150000"/>
              </a:lnSpc>
            </a:pPr>
            <a:r>
              <a:rPr lang="en-US" altLang="ja-JP" sz="2000" dirty="0">
                <a:latin typeface="Consolas"/>
                <a:cs typeface="Consolas"/>
              </a:rPr>
              <a:t>        self.</a:t>
            </a:r>
            <a:r>
              <a:rPr lang="ja-JP" altLang="en-US" sz="2000" dirty="0">
                <a:latin typeface="Consolas"/>
                <a:cs typeface="Consolas"/>
              </a:rPr>
              <a:t>属性名</a:t>
            </a:r>
            <a:r>
              <a:rPr lang="en-US" altLang="ja-JP" sz="2000" dirty="0">
                <a:latin typeface="Consolas"/>
                <a:cs typeface="Consolas"/>
              </a:rPr>
              <a:t>2 = </a:t>
            </a:r>
            <a:r>
              <a:rPr lang="ja-JP" altLang="en-US" sz="2000" dirty="0">
                <a:latin typeface="Consolas"/>
                <a:cs typeface="Consolas"/>
              </a:rPr>
              <a:t>引数</a:t>
            </a:r>
            <a:r>
              <a:rPr lang="en-US" altLang="ja-JP" sz="2000" dirty="0">
                <a:latin typeface="Consolas"/>
                <a:cs typeface="Consolas"/>
              </a:rPr>
              <a:t>2   </a:t>
            </a:r>
            <a:endParaRPr lang="ja-JP" altLang="en-US" sz="2000" dirty="0">
              <a:latin typeface="Consolas"/>
              <a:cs typeface="Consolas"/>
            </a:endParaRPr>
          </a:p>
        </p:txBody>
      </p:sp>
    </p:spTree>
    <p:extLst>
      <p:ext uri="{BB962C8B-B14F-4D97-AF65-F5344CB8AC3E}">
        <p14:creationId xmlns:p14="http://schemas.microsoft.com/office/powerpoint/2010/main" val="42153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9.1 </a:t>
            </a:r>
            <a:r>
              <a:rPr lang="ja-JP" altLang="en-US" dirty="0"/>
              <a:t>クラスの定義</a:t>
            </a:r>
            <a:endParaRPr kumimoji="1" lang="ja-JP" altLang="en-US" dirty="0"/>
          </a:p>
        </p:txBody>
      </p:sp>
      <p:sp>
        <p:nvSpPr>
          <p:cNvPr id="3" name="コンテンツ プレースホルダー 2"/>
          <p:cNvSpPr>
            <a:spLocks noGrp="1"/>
          </p:cNvSpPr>
          <p:nvPr>
            <p:ph idx="1"/>
          </p:nvPr>
        </p:nvSpPr>
        <p:spPr/>
        <p:txBody>
          <a:bodyPr/>
          <a:lstStyle/>
          <a:p>
            <a:r>
              <a:rPr lang="ja-JP" altLang="en-US" dirty="0"/>
              <a:t>メソッドとは</a:t>
            </a:r>
            <a:endParaRPr lang="en-US" altLang="ja-JP" dirty="0"/>
          </a:p>
          <a:p>
            <a:pPr lvl="1"/>
            <a:r>
              <a:rPr lang="ja-JP" altLang="en-US" sz="2400" dirty="0"/>
              <a:t>クラスがどういう「動き」を持つのかを定義したもの。コンストラクタもメソッドのひとつ。</a:t>
            </a:r>
            <a:endParaRPr lang="en-US" altLang="ja-JP" sz="2400" dirty="0"/>
          </a:p>
          <a:p>
            <a:pPr lvl="1"/>
            <a:r>
              <a:rPr lang="en-US" altLang="ja-JP" sz="2400" dirty="0"/>
              <a:t>self</a:t>
            </a:r>
            <a:r>
              <a:rPr lang="ja-JP" altLang="en-US" sz="2400" dirty="0"/>
              <a:t>以外の引数は省略可能。複数指定することもできる。</a:t>
            </a:r>
            <a:endParaRPr lang="en-US" altLang="ja-JP" sz="2400" dirty="0"/>
          </a:p>
          <a:p>
            <a:pPr lvl="1"/>
            <a:r>
              <a:rPr lang="ja-JP" altLang="en-US" sz="2400" dirty="0"/>
              <a:t>戻り値も省略可能。</a:t>
            </a:r>
            <a:endParaRPr lang="en-US" altLang="ja-JP" sz="2400" dirty="0"/>
          </a:p>
          <a:p>
            <a:pPr lvl="1"/>
            <a:endParaRPr lang="en-US" altLang="ja-JP" dirty="0"/>
          </a:p>
          <a:p>
            <a:pPr lvl="1"/>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4</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971600" y="3684049"/>
            <a:ext cx="7632848" cy="2107469"/>
          </a:xfrm>
          <a:prstGeom prst="rect">
            <a:avLst/>
          </a:prstGeom>
          <a:noFill/>
          <a:ln>
            <a:solidFill>
              <a:srgbClr val="000000"/>
            </a:solidFill>
          </a:ln>
        </p:spPr>
        <p:txBody>
          <a:bodyPr wrap="square" rtlCol="0">
            <a:noAutofit/>
          </a:bodyPr>
          <a:lstStyle/>
          <a:p>
            <a:pPr>
              <a:lnSpc>
                <a:spcPct val="150000"/>
              </a:lnSpc>
            </a:pPr>
            <a:r>
              <a:rPr lang="en-US" altLang="ja-JP" sz="2000" dirty="0">
                <a:latin typeface="Consolas"/>
                <a:cs typeface="Consolas"/>
              </a:rPr>
              <a:t>class </a:t>
            </a:r>
            <a:r>
              <a:rPr lang="ja-JP" altLang="en-US" sz="2000" dirty="0">
                <a:latin typeface="Consolas"/>
                <a:cs typeface="Consolas"/>
              </a:rPr>
              <a:t>クラス名</a:t>
            </a:r>
            <a:r>
              <a:rPr lang="en-US" altLang="ja-JP" sz="2000" dirty="0">
                <a:latin typeface="Consolas"/>
                <a:cs typeface="Consolas"/>
              </a:rPr>
              <a:t>:</a:t>
            </a:r>
          </a:p>
          <a:p>
            <a:pPr>
              <a:lnSpc>
                <a:spcPct val="150000"/>
              </a:lnSpc>
            </a:pPr>
            <a:r>
              <a:rPr lang="en-US" altLang="ja-JP" sz="2000" dirty="0">
                <a:latin typeface="Consolas"/>
                <a:cs typeface="Consolas"/>
              </a:rPr>
              <a:t>    </a:t>
            </a:r>
            <a:r>
              <a:rPr lang="en-US" altLang="ja-JP" sz="2000" dirty="0" err="1">
                <a:latin typeface="Consolas"/>
                <a:cs typeface="Consolas"/>
              </a:rPr>
              <a:t>def</a:t>
            </a:r>
            <a:r>
              <a:rPr lang="en-US" altLang="ja-JP" sz="2000" dirty="0">
                <a:latin typeface="Consolas"/>
                <a:cs typeface="Consolas"/>
              </a:rPr>
              <a:t> </a:t>
            </a:r>
            <a:r>
              <a:rPr lang="ja-JP" altLang="en-US" sz="2000" dirty="0">
                <a:latin typeface="Consolas"/>
                <a:cs typeface="Consolas"/>
              </a:rPr>
              <a:t>メソッド名</a:t>
            </a:r>
            <a:r>
              <a:rPr lang="en-US" altLang="ja-JP" sz="2000" dirty="0">
                <a:latin typeface="Consolas"/>
                <a:cs typeface="Consolas"/>
              </a:rPr>
              <a:t>(self,</a:t>
            </a:r>
            <a:r>
              <a:rPr lang="ja-JP" altLang="en-US" sz="2000" dirty="0">
                <a:latin typeface="Consolas"/>
                <a:cs typeface="Consolas"/>
              </a:rPr>
              <a:t>引数</a:t>
            </a:r>
            <a:r>
              <a:rPr lang="en-US" altLang="ja-JP" sz="2000" dirty="0">
                <a:latin typeface="Consolas"/>
                <a:cs typeface="Consolas"/>
              </a:rPr>
              <a:t>1,</a:t>
            </a:r>
            <a:r>
              <a:rPr lang="ja-JP" altLang="en-US" sz="2000" dirty="0">
                <a:latin typeface="Consolas"/>
                <a:cs typeface="Consolas"/>
              </a:rPr>
              <a:t>引数</a:t>
            </a:r>
            <a:r>
              <a:rPr lang="en-US" altLang="ja-JP" sz="2000" dirty="0">
                <a:latin typeface="Consolas"/>
                <a:cs typeface="Consolas"/>
              </a:rPr>
              <a:t>2,…):</a:t>
            </a:r>
          </a:p>
          <a:p>
            <a:pPr>
              <a:lnSpc>
                <a:spcPct val="150000"/>
              </a:lnSpc>
            </a:pPr>
            <a:r>
              <a:rPr lang="en-US" altLang="ja-JP" sz="2000" dirty="0">
                <a:latin typeface="Consolas"/>
                <a:cs typeface="Consolas"/>
              </a:rPr>
              <a:t>        </a:t>
            </a:r>
            <a:r>
              <a:rPr lang="ja-JP" altLang="en-US" sz="2000" dirty="0">
                <a:latin typeface="Consolas"/>
                <a:cs typeface="Consolas"/>
              </a:rPr>
              <a:t>処理</a:t>
            </a:r>
            <a:endParaRPr lang="en-US" altLang="ja-JP" sz="2000" dirty="0">
              <a:latin typeface="Consolas"/>
              <a:cs typeface="Consolas"/>
            </a:endParaRPr>
          </a:p>
          <a:p>
            <a:pPr>
              <a:lnSpc>
                <a:spcPct val="150000"/>
              </a:lnSpc>
            </a:pPr>
            <a:r>
              <a:rPr lang="en-US" altLang="ja-JP" sz="2000" dirty="0">
                <a:latin typeface="Consolas"/>
                <a:cs typeface="Consolas"/>
              </a:rPr>
              <a:t>        return </a:t>
            </a:r>
            <a:r>
              <a:rPr lang="ja-JP" altLang="en-US" sz="2000" dirty="0">
                <a:latin typeface="Consolas"/>
                <a:cs typeface="Consolas"/>
              </a:rPr>
              <a:t>戻り値</a:t>
            </a:r>
            <a:r>
              <a:rPr lang="en-US" altLang="ja-JP" sz="2000" dirty="0">
                <a:latin typeface="Consolas"/>
                <a:cs typeface="Consolas"/>
              </a:rPr>
              <a:t>   </a:t>
            </a:r>
          </a:p>
          <a:p>
            <a:pPr>
              <a:lnSpc>
                <a:spcPct val="150000"/>
              </a:lnSpc>
            </a:pPr>
            <a:r>
              <a:rPr lang="ja-JP" altLang="ja-JP" sz="2000" dirty="0">
                <a:latin typeface="Consolas"/>
                <a:cs typeface="Consolas"/>
              </a:rPr>
              <a:t>　</a:t>
            </a:r>
            <a:r>
              <a:rPr lang="ja-JP" altLang="en-US" sz="2000" dirty="0">
                <a:latin typeface="Consolas"/>
                <a:cs typeface="Consolas"/>
              </a:rPr>
              <a:t>　　　　　</a:t>
            </a:r>
          </a:p>
        </p:txBody>
      </p:sp>
    </p:spTree>
    <p:extLst>
      <p:ext uri="{BB962C8B-B14F-4D97-AF65-F5344CB8AC3E}">
        <p14:creationId xmlns:p14="http://schemas.microsoft.com/office/powerpoint/2010/main" val="425636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9.2 </a:t>
            </a:r>
            <a:r>
              <a:rPr lang="ja-JP" altLang="en-US" dirty="0"/>
              <a:t>クラスの利用</a:t>
            </a:r>
            <a:endParaRPr kumimoji="1" lang="ja-JP" altLang="en-US" dirty="0"/>
          </a:p>
        </p:txBody>
      </p:sp>
      <p:sp>
        <p:nvSpPr>
          <p:cNvPr id="3" name="コンテンツ プレースホルダー 2"/>
          <p:cNvSpPr>
            <a:spLocks noGrp="1"/>
          </p:cNvSpPr>
          <p:nvPr>
            <p:ph idx="1"/>
          </p:nvPr>
        </p:nvSpPr>
        <p:spPr/>
        <p:txBody>
          <a:bodyPr/>
          <a:lstStyle/>
          <a:p>
            <a:r>
              <a:rPr lang="ja-JP" altLang="en-US" dirty="0"/>
              <a:t>インスタンスの作成</a:t>
            </a:r>
            <a:endParaRPr lang="en-US" altLang="ja-JP" dirty="0"/>
          </a:p>
          <a:p>
            <a:pPr lvl="1"/>
            <a:r>
              <a:rPr lang="ja-JP" altLang="en-US" sz="2400" dirty="0"/>
              <a:t>作成したクラスを元にして、実際に作った</a:t>
            </a:r>
            <a:endParaRPr lang="en-US" altLang="ja-JP" sz="2400" dirty="0"/>
          </a:p>
          <a:p>
            <a:pPr marL="457200" lvl="1" indent="0">
              <a:buNone/>
            </a:pPr>
            <a:r>
              <a:rPr lang="ja-JP" altLang="en-US" sz="2400" dirty="0"/>
              <a:t>「モノ」を</a:t>
            </a:r>
            <a:r>
              <a:rPr lang="ja-JP" altLang="en-US" sz="2400" u="sng" dirty="0">
                <a:solidFill>
                  <a:srgbClr val="FF0000"/>
                </a:solidFill>
              </a:rPr>
              <a:t>インスタンス</a:t>
            </a:r>
            <a:r>
              <a:rPr lang="ja-JP" altLang="en-US" sz="2400" dirty="0"/>
              <a:t>という。</a:t>
            </a:r>
            <a:endParaRPr kumimoji="1" lang="en-US" altLang="ja-JP" sz="2400" dirty="0"/>
          </a:p>
          <a:p>
            <a:pPr lvl="1"/>
            <a:endParaRPr lang="en-US" altLang="ja-JP" dirty="0"/>
          </a:p>
          <a:p>
            <a:pPr lvl="1"/>
            <a:endParaRPr lang="en-US" altLang="ja-JP" dirty="0"/>
          </a:p>
          <a:p>
            <a:pPr lvl="1"/>
            <a:r>
              <a:rPr lang="ja-JP" altLang="en-US" sz="2400" dirty="0"/>
              <a:t>インスタンスを作成することで、クラスで定義した属性やメソッドを利用することができる。</a:t>
            </a:r>
            <a:endParaRPr lang="en-US" altLang="ja-JP" sz="2400"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5</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956267" y="2414520"/>
            <a:ext cx="7632848" cy="767620"/>
          </a:xfrm>
          <a:prstGeom prst="rect">
            <a:avLst/>
          </a:prstGeom>
          <a:noFill/>
          <a:ln>
            <a:solidFill>
              <a:srgbClr val="000000"/>
            </a:solidFill>
          </a:ln>
        </p:spPr>
        <p:txBody>
          <a:bodyPr wrap="square" rtlCol="0">
            <a:noAutofit/>
          </a:bodyPr>
          <a:lstStyle/>
          <a:p>
            <a:pPr>
              <a:lnSpc>
                <a:spcPct val="150000"/>
              </a:lnSpc>
            </a:pPr>
            <a:r>
              <a:rPr lang="ja-JP" altLang="en-US" sz="2400" dirty="0">
                <a:latin typeface="Consolas"/>
                <a:cs typeface="Consolas"/>
              </a:rPr>
              <a:t>変数名</a:t>
            </a:r>
            <a:r>
              <a:rPr lang="en-US" altLang="ja-JP" sz="2400" dirty="0">
                <a:latin typeface="Consolas"/>
                <a:cs typeface="Consolas"/>
              </a:rPr>
              <a:t> = </a:t>
            </a:r>
            <a:r>
              <a:rPr lang="ja-JP" altLang="en-US" sz="2400" dirty="0">
                <a:latin typeface="Consolas"/>
                <a:cs typeface="Consolas"/>
              </a:rPr>
              <a:t>クラス名</a:t>
            </a:r>
            <a:r>
              <a:rPr lang="en-US" altLang="ja-JP" sz="2400" dirty="0">
                <a:latin typeface="Consolas"/>
                <a:cs typeface="Consolas"/>
              </a:rPr>
              <a:t>(</a:t>
            </a:r>
            <a:r>
              <a:rPr lang="ja-JP" altLang="en-US" sz="2400" dirty="0">
                <a:latin typeface="Consolas"/>
                <a:cs typeface="Consolas"/>
              </a:rPr>
              <a:t>引数</a:t>
            </a:r>
            <a:r>
              <a:rPr lang="en-US" altLang="ja-JP" sz="2400" dirty="0">
                <a:latin typeface="Consolas"/>
                <a:cs typeface="Consolas"/>
              </a:rPr>
              <a:t>1</a:t>
            </a:r>
            <a:r>
              <a:rPr lang="ja-JP" altLang="en-US" sz="2400" dirty="0">
                <a:latin typeface="Consolas"/>
                <a:cs typeface="Consolas"/>
              </a:rPr>
              <a:t>に渡す値</a:t>
            </a:r>
            <a:r>
              <a:rPr lang="en-US" altLang="ja-JP" sz="2400" dirty="0">
                <a:latin typeface="Consolas"/>
                <a:cs typeface="Consolas"/>
              </a:rPr>
              <a:t>,</a:t>
            </a:r>
            <a:r>
              <a:rPr lang="ja-JP" altLang="en-US" sz="2400" dirty="0">
                <a:latin typeface="Consolas"/>
                <a:cs typeface="Consolas"/>
              </a:rPr>
              <a:t>引数</a:t>
            </a:r>
            <a:r>
              <a:rPr lang="en-US" altLang="ja-JP" sz="2400" dirty="0">
                <a:latin typeface="Consolas"/>
                <a:cs typeface="Consolas"/>
              </a:rPr>
              <a:t>2</a:t>
            </a:r>
            <a:r>
              <a:rPr lang="ja-JP" altLang="en-US" sz="2400" dirty="0">
                <a:latin typeface="Consolas"/>
                <a:cs typeface="Consolas"/>
              </a:rPr>
              <a:t>に渡す値</a:t>
            </a:r>
            <a:r>
              <a:rPr lang="en-US" altLang="ja-JP" sz="2400" dirty="0">
                <a:latin typeface="Consolas"/>
                <a:cs typeface="Consolas"/>
              </a:rPr>
              <a:t>,…)</a:t>
            </a:r>
          </a:p>
        </p:txBody>
      </p:sp>
      <p:sp>
        <p:nvSpPr>
          <p:cNvPr id="7" name="テキスト ボックス 6"/>
          <p:cNvSpPr txBox="1"/>
          <p:nvPr/>
        </p:nvSpPr>
        <p:spPr>
          <a:xfrm>
            <a:off x="956267" y="4130077"/>
            <a:ext cx="7632848" cy="1480538"/>
          </a:xfrm>
          <a:prstGeom prst="rect">
            <a:avLst/>
          </a:prstGeom>
          <a:noFill/>
          <a:ln>
            <a:solidFill>
              <a:srgbClr val="000000"/>
            </a:solidFill>
          </a:ln>
        </p:spPr>
        <p:txBody>
          <a:bodyPr wrap="square" rtlCol="0">
            <a:noAutofit/>
          </a:bodyPr>
          <a:lstStyle/>
          <a:p>
            <a:pPr>
              <a:lnSpc>
                <a:spcPct val="150000"/>
              </a:lnSpc>
            </a:pPr>
            <a:r>
              <a:rPr lang="ja-JP" altLang="en-US" sz="2400" dirty="0">
                <a:latin typeface="Consolas"/>
                <a:cs typeface="Consolas"/>
              </a:rPr>
              <a:t>変数名</a:t>
            </a:r>
            <a:r>
              <a:rPr lang="ja-JP" altLang="ja-JP" sz="2400" dirty="0">
                <a:latin typeface="Consolas"/>
                <a:cs typeface="Consolas"/>
              </a:rPr>
              <a:t>.</a:t>
            </a:r>
            <a:r>
              <a:rPr lang="ja-JP" altLang="en-US" sz="2400" dirty="0">
                <a:latin typeface="Consolas"/>
                <a:cs typeface="Consolas"/>
              </a:rPr>
              <a:t>属性名</a:t>
            </a:r>
            <a:endParaRPr lang="en-US" altLang="ja-JP" sz="2400" dirty="0">
              <a:latin typeface="Consolas"/>
              <a:cs typeface="Consolas"/>
            </a:endParaRPr>
          </a:p>
          <a:p>
            <a:pPr>
              <a:lnSpc>
                <a:spcPct val="150000"/>
              </a:lnSpc>
            </a:pPr>
            <a:r>
              <a:rPr lang="ja-JP" altLang="en-US" sz="2400" dirty="0">
                <a:latin typeface="Consolas"/>
                <a:cs typeface="Consolas"/>
              </a:rPr>
              <a:t>変数名</a:t>
            </a:r>
            <a:r>
              <a:rPr lang="ja-JP" altLang="ja-JP" sz="2400" dirty="0">
                <a:latin typeface="Consolas"/>
                <a:cs typeface="Consolas"/>
              </a:rPr>
              <a:t>.</a:t>
            </a:r>
            <a:r>
              <a:rPr lang="ja-JP" altLang="en-US" sz="2400" dirty="0">
                <a:latin typeface="Consolas"/>
                <a:cs typeface="Consolas"/>
              </a:rPr>
              <a:t>メソッド名</a:t>
            </a:r>
            <a:r>
              <a:rPr lang="en-US" altLang="ja-JP" sz="2400" dirty="0">
                <a:latin typeface="Consolas"/>
                <a:cs typeface="Consolas"/>
              </a:rPr>
              <a:t>(</a:t>
            </a:r>
            <a:r>
              <a:rPr lang="ja-JP" altLang="en-US" sz="2400" dirty="0">
                <a:latin typeface="Consolas"/>
                <a:cs typeface="Consolas"/>
              </a:rPr>
              <a:t>引数</a:t>
            </a:r>
            <a:r>
              <a:rPr lang="en-US" altLang="ja-JP" sz="2400" dirty="0">
                <a:latin typeface="Consolas"/>
                <a:cs typeface="Consolas"/>
              </a:rPr>
              <a:t>1</a:t>
            </a:r>
            <a:r>
              <a:rPr lang="ja-JP" altLang="en-US" sz="2400" dirty="0">
                <a:latin typeface="Consolas"/>
                <a:cs typeface="Consolas"/>
              </a:rPr>
              <a:t>に渡す値</a:t>
            </a:r>
            <a:r>
              <a:rPr lang="en-US" altLang="ja-JP" sz="2400" dirty="0">
                <a:latin typeface="Consolas"/>
                <a:cs typeface="Consolas"/>
              </a:rPr>
              <a:t>,</a:t>
            </a:r>
            <a:r>
              <a:rPr lang="ja-JP" altLang="en-US" sz="2400" dirty="0">
                <a:latin typeface="Consolas"/>
                <a:cs typeface="Consolas"/>
              </a:rPr>
              <a:t>引数</a:t>
            </a:r>
            <a:r>
              <a:rPr lang="en-US" altLang="ja-JP" sz="2400" dirty="0">
                <a:latin typeface="Consolas"/>
                <a:cs typeface="Consolas"/>
              </a:rPr>
              <a:t>2</a:t>
            </a:r>
            <a:r>
              <a:rPr lang="ja-JP" altLang="en-US" sz="2400" dirty="0">
                <a:latin typeface="Consolas"/>
                <a:cs typeface="Consolas"/>
              </a:rPr>
              <a:t>に渡す値</a:t>
            </a:r>
            <a:r>
              <a:rPr lang="en-US" altLang="ja-JP" sz="2400" dirty="0">
                <a:latin typeface="Consolas"/>
                <a:cs typeface="Consolas"/>
              </a:rPr>
              <a:t>,…)</a:t>
            </a:r>
          </a:p>
        </p:txBody>
      </p:sp>
    </p:spTree>
    <p:extLst>
      <p:ext uri="{BB962C8B-B14F-4D97-AF65-F5344CB8AC3E}">
        <p14:creationId xmlns:p14="http://schemas.microsoft.com/office/powerpoint/2010/main" val="355813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9.3 </a:t>
            </a:r>
            <a:r>
              <a:rPr lang="ja-JP" altLang="en-US" dirty="0"/>
              <a:t>クラスメソッド、スタティックメソッド</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クラスメソッド</a:t>
            </a:r>
            <a:endParaRPr kumimoji="1" lang="en-US" altLang="ja-JP" dirty="0"/>
          </a:p>
          <a:p>
            <a:pPr lvl="1"/>
            <a:r>
              <a:rPr kumimoji="1" lang="ja-JP" altLang="en-US" dirty="0"/>
              <a:t>メソッドに「</a:t>
            </a:r>
            <a:r>
              <a:rPr lang="en-US" altLang="ja-JP" dirty="0">
                <a:latin typeface="Consolas"/>
                <a:cs typeface="Consolas"/>
              </a:rPr>
              <a:t>@</a:t>
            </a:r>
            <a:r>
              <a:rPr lang="en-US" altLang="ja-JP" dirty="0" err="1">
                <a:latin typeface="Consolas"/>
                <a:cs typeface="Consolas"/>
              </a:rPr>
              <a:t>classmethod</a:t>
            </a:r>
            <a:r>
              <a:rPr lang="ja-JP" altLang="en-US" dirty="0"/>
              <a:t>」を付与することで、クラスメソッドとなる。</a:t>
            </a:r>
            <a:endParaRPr lang="en-US" altLang="ja-JP" dirty="0"/>
          </a:p>
          <a:p>
            <a:pPr lvl="1"/>
            <a:endParaRPr lang="en-US" altLang="ja-JP" dirty="0">
              <a:latin typeface="Consolas"/>
              <a:cs typeface="Consolas"/>
            </a:endParaRPr>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6</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760898" y="2693654"/>
            <a:ext cx="7632848" cy="2595956"/>
          </a:xfrm>
          <a:prstGeom prst="rect">
            <a:avLst/>
          </a:prstGeom>
          <a:noFill/>
          <a:ln>
            <a:solidFill>
              <a:srgbClr val="000000"/>
            </a:solidFill>
          </a:ln>
        </p:spPr>
        <p:txBody>
          <a:bodyPr wrap="square" rtlCol="0">
            <a:noAutofit/>
          </a:bodyPr>
          <a:lstStyle/>
          <a:p>
            <a:pPr>
              <a:lnSpc>
                <a:spcPct val="150000"/>
              </a:lnSpc>
            </a:pPr>
            <a:r>
              <a:rPr lang="en-US" altLang="ja-JP" sz="2400" dirty="0">
                <a:latin typeface="Consolas"/>
                <a:cs typeface="Consolas"/>
              </a:rPr>
              <a:t>class </a:t>
            </a:r>
            <a:r>
              <a:rPr lang="ja-JP" altLang="en-US" sz="2400" dirty="0">
                <a:latin typeface="Consolas"/>
                <a:cs typeface="Consolas"/>
              </a:rPr>
              <a:t>クラス名</a:t>
            </a:r>
            <a:r>
              <a:rPr lang="en-US" altLang="ja-JP" sz="2400" dirty="0">
                <a:latin typeface="Consolas"/>
                <a:cs typeface="Consolas"/>
              </a:rPr>
              <a:t>:</a:t>
            </a:r>
          </a:p>
          <a:p>
            <a:pPr>
              <a:lnSpc>
                <a:spcPct val="150000"/>
              </a:lnSpc>
            </a:pPr>
            <a:r>
              <a:rPr lang="en-US" altLang="ja-JP" sz="2400" dirty="0">
                <a:latin typeface="Consolas"/>
                <a:cs typeface="Consolas"/>
              </a:rPr>
              <a:t>    @</a:t>
            </a:r>
            <a:r>
              <a:rPr lang="en-US" altLang="ja-JP" sz="2400" dirty="0" err="1">
                <a:latin typeface="Consolas"/>
                <a:cs typeface="Consolas"/>
              </a:rPr>
              <a:t>classmethod</a:t>
            </a:r>
            <a:endParaRPr lang="en-US" altLang="ja-JP" sz="2400" dirty="0">
              <a:latin typeface="Consolas"/>
              <a:cs typeface="Consolas"/>
            </a:endParaRPr>
          </a:p>
          <a:p>
            <a:pPr>
              <a:lnSpc>
                <a:spcPct val="150000"/>
              </a:lnSpc>
            </a:pPr>
            <a:r>
              <a:rPr lang="en-US" altLang="ja-JP" sz="2400" dirty="0">
                <a:latin typeface="Consolas"/>
                <a:cs typeface="Consolas"/>
              </a:rPr>
              <a:t>    </a:t>
            </a:r>
            <a:r>
              <a:rPr lang="en-US" altLang="ja-JP" sz="2400" dirty="0" err="1">
                <a:latin typeface="Consolas"/>
                <a:cs typeface="Consolas"/>
              </a:rPr>
              <a:t>def</a:t>
            </a:r>
            <a:r>
              <a:rPr lang="en-US" altLang="ja-JP" sz="2400" dirty="0">
                <a:latin typeface="Consolas"/>
                <a:cs typeface="Consolas"/>
              </a:rPr>
              <a:t> </a:t>
            </a:r>
            <a:r>
              <a:rPr lang="ja-JP" altLang="en-US" sz="2400" dirty="0">
                <a:latin typeface="Consolas"/>
                <a:cs typeface="Consolas"/>
              </a:rPr>
              <a:t>メソッド名</a:t>
            </a:r>
            <a:r>
              <a:rPr lang="en-US" altLang="ja-JP" sz="2400" dirty="0">
                <a:latin typeface="Consolas"/>
                <a:cs typeface="Consolas"/>
              </a:rPr>
              <a:t>(</a:t>
            </a:r>
            <a:r>
              <a:rPr lang="en-US" altLang="ja-JP" sz="2400" dirty="0" err="1">
                <a:latin typeface="Consolas"/>
                <a:cs typeface="Consolas"/>
              </a:rPr>
              <a:t>cls</a:t>
            </a:r>
            <a:r>
              <a:rPr lang="en-US" altLang="ja-JP" sz="2400" dirty="0">
                <a:latin typeface="Consolas"/>
                <a:cs typeface="Consolas"/>
              </a:rPr>
              <a:t>,</a:t>
            </a:r>
            <a:r>
              <a:rPr lang="ja-JP" altLang="en-US" sz="2400" dirty="0">
                <a:latin typeface="Consolas"/>
                <a:cs typeface="Consolas"/>
              </a:rPr>
              <a:t>引数</a:t>
            </a:r>
            <a:r>
              <a:rPr lang="en-US" altLang="ja-JP" sz="2400" dirty="0">
                <a:latin typeface="Consolas"/>
                <a:cs typeface="Consolas"/>
              </a:rPr>
              <a:t>1,</a:t>
            </a:r>
            <a:r>
              <a:rPr lang="ja-JP" altLang="en-US" sz="2400" dirty="0">
                <a:latin typeface="Consolas"/>
                <a:cs typeface="Consolas"/>
              </a:rPr>
              <a:t>引数</a:t>
            </a:r>
            <a:r>
              <a:rPr lang="en-US" altLang="ja-JP" sz="2400" dirty="0">
                <a:latin typeface="Consolas"/>
                <a:cs typeface="Consolas"/>
              </a:rPr>
              <a:t>2,…)</a:t>
            </a:r>
          </a:p>
          <a:p>
            <a:pPr>
              <a:lnSpc>
                <a:spcPct val="150000"/>
              </a:lnSpc>
            </a:pPr>
            <a:r>
              <a:rPr lang="en-US" altLang="ja-JP" sz="2400" dirty="0">
                <a:latin typeface="Consolas"/>
                <a:cs typeface="Consolas"/>
              </a:rPr>
              <a:t>        </a:t>
            </a:r>
            <a:r>
              <a:rPr lang="ja-JP" altLang="en-US" sz="2400" dirty="0">
                <a:latin typeface="Consolas"/>
                <a:cs typeface="Consolas"/>
              </a:rPr>
              <a:t>処理</a:t>
            </a:r>
            <a:endParaRPr lang="en-US" altLang="ja-JP" sz="2400" dirty="0">
              <a:latin typeface="Consolas"/>
              <a:cs typeface="Consolas"/>
            </a:endParaRPr>
          </a:p>
        </p:txBody>
      </p:sp>
    </p:spTree>
    <p:extLst>
      <p:ext uri="{BB962C8B-B14F-4D97-AF65-F5344CB8AC3E}">
        <p14:creationId xmlns:p14="http://schemas.microsoft.com/office/powerpoint/2010/main" val="786475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9.3 </a:t>
            </a:r>
            <a:r>
              <a:rPr lang="ja-JP" altLang="en-US" dirty="0"/>
              <a:t>クラスメソッド、スタティックメソッド</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クラスメソッドの呼び出し</a:t>
            </a:r>
            <a:endParaRPr kumimoji="1" lang="en-US" altLang="ja-JP" dirty="0"/>
          </a:p>
          <a:p>
            <a:pPr lvl="1"/>
            <a:r>
              <a:rPr kumimoji="1" lang="ja-JP" altLang="en-US" dirty="0"/>
              <a:t>インスタンスを使用せずに、クラス名を指定するだけで呼び出すことができる。</a:t>
            </a:r>
            <a:endParaRPr kumimoji="1" lang="en-US" altLang="ja-JP" dirty="0"/>
          </a:p>
          <a:p>
            <a:pPr marL="457200" lvl="1"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7</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7" name="テキスト ボックス 6"/>
          <p:cNvSpPr txBox="1"/>
          <p:nvPr/>
        </p:nvSpPr>
        <p:spPr>
          <a:xfrm>
            <a:off x="760898" y="2693654"/>
            <a:ext cx="7632848" cy="1409632"/>
          </a:xfrm>
          <a:prstGeom prst="rect">
            <a:avLst/>
          </a:prstGeom>
          <a:noFill/>
          <a:ln>
            <a:solidFill>
              <a:srgbClr val="000000"/>
            </a:solidFill>
          </a:ln>
        </p:spPr>
        <p:txBody>
          <a:bodyPr wrap="square" rtlCol="0">
            <a:noAutofit/>
          </a:bodyPr>
          <a:lstStyle/>
          <a:p>
            <a:pPr>
              <a:lnSpc>
                <a:spcPct val="150000"/>
              </a:lnSpc>
            </a:pPr>
            <a:r>
              <a:rPr lang="ja-JP" altLang="en-US" sz="2400" dirty="0">
                <a:latin typeface="Consolas"/>
                <a:cs typeface="Consolas"/>
              </a:rPr>
              <a:t>クラス名</a:t>
            </a:r>
            <a:r>
              <a:rPr lang="en-US" altLang="ja-JP" sz="2400" dirty="0">
                <a:latin typeface="Consolas"/>
                <a:cs typeface="Consolas"/>
              </a:rPr>
              <a:t>.</a:t>
            </a:r>
            <a:r>
              <a:rPr lang="ja-JP" altLang="en-US" sz="2400" dirty="0">
                <a:latin typeface="Consolas"/>
                <a:cs typeface="Consolas"/>
              </a:rPr>
              <a:t>クラスメソッド名</a:t>
            </a:r>
            <a:r>
              <a:rPr lang="en-US" altLang="ja-JP" sz="2400" dirty="0">
                <a:latin typeface="Consolas"/>
                <a:cs typeface="Consolas"/>
              </a:rPr>
              <a:t>(</a:t>
            </a:r>
            <a:r>
              <a:rPr lang="ja-JP" altLang="en-US" sz="2400" dirty="0">
                <a:latin typeface="Consolas"/>
                <a:cs typeface="Consolas"/>
              </a:rPr>
              <a:t>引数</a:t>
            </a:r>
            <a:r>
              <a:rPr lang="en-US" altLang="ja-JP" sz="2400" dirty="0">
                <a:latin typeface="Consolas"/>
                <a:cs typeface="Consolas"/>
              </a:rPr>
              <a:t>1</a:t>
            </a:r>
            <a:r>
              <a:rPr lang="ja-JP" altLang="en-US" sz="2400" dirty="0">
                <a:latin typeface="Consolas"/>
                <a:cs typeface="Consolas"/>
              </a:rPr>
              <a:t>に渡す値</a:t>
            </a:r>
            <a:r>
              <a:rPr lang="en-US" altLang="ja-JP" sz="2400" dirty="0">
                <a:latin typeface="Consolas"/>
                <a:cs typeface="Consolas"/>
              </a:rPr>
              <a:t>,</a:t>
            </a:r>
            <a:r>
              <a:rPr lang="ja-JP" altLang="en-US" sz="2400" dirty="0">
                <a:latin typeface="Consolas"/>
                <a:cs typeface="Consolas"/>
              </a:rPr>
              <a:t>引数</a:t>
            </a:r>
            <a:r>
              <a:rPr lang="en-US" altLang="ja-JP" sz="2400" dirty="0">
                <a:latin typeface="Consolas"/>
                <a:cs typeface="Consolas"/>
              </a:rPr>
              <a:t>2</a:t>
            </a:r>
            <a:r>
              <a:rPr lang="ja-JP" altLang="en-US" sz="2400" dirty="0">
                <a:latin typeface="Consolas"/>
                <a:cs typeface="Consolas"/>
              </a:rPr>
              <a:t>に渡す値</a:t>
            </a:r>
            <a:r>
              <a:rPr lang="en-US" altLang="ja-JP" sz="2400" dirty="0">
                <a:latin typeface="Consolas"/>
                <a:cs typeface="Consolas"/>
              </a:rPr>
              <a:t>,…)</a:t>
            </a:r>
          </a:p>
        </p:txBody>
      </p:sp>
    </p:spTree>
    <p:extLst>
      <p:ext uri="{BB962C8B-B14F-4D97-AF65-F5344CB8AC3E}">
        <p14:creationId xmlns:p14="http://schemas.microsoft.com/office/powerpoint/2010/main" val="3513412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9.3 </a:t>
            </a:r>
            <a:r>
              <a:rPr lang="ja-JP" altLang="en-US" dirty="0"/>
              <a:t>クラスメソッド、スタティックメソッド</a:t>
            </a:r>
            <a:endParaRPr kumimoji="1" lang="ja-JP" altLang="en-US" dirty="0"/>
          </a:p>
        </p:txBody>
      </p:sp>
      <p:sp>
        <p:nvSpPr>
          <p:cNvPr id="3" name="コンテンツ プレースホルダー 2"/>
          <p:cNvSpPr>
            <a:spLocks noGrp="1"/>
          </p:cNvSpPr>
          <p:nvPr>
            <p:ph idx="1"/>
          </p:nvPr>
        </p:nvSpPr>
        <p:spPr/>
        <p:txBody>
          <a:bodyPr/>
          <a:lstStyle/>
          <a:p>
            <a:r>
              <a:rPr lang="ja-JP" altLang="en-US" dirty="0"/>
              <a:t>スタティックメソッド</a:t>
            </a:r>
            <a:endParaRPr lang="en-US" altLang="ja-JP" dirty="0"/>
          </a:p>
          <a:p>
            <a:pPr lvl="1"/>
            <a:r>
              <a:rPr kumimoji="1" lang="ja-JP" altLang="en-US" dirty="0"/>
              <a:t>メソッドに、「</a:t>
            </a:r>
            <a:r>
              <a:rPr lang="en-US" altLang="ja-JP" dirty="0"/>
              <a:t>@</a:t>
            </a:r>
            <a:r>
              <a:rPr lang="en-US" altLang="ja-JP" dirty="0" err="1"/>
              <a:t>staticmethod</a:t>
            </a:r>
            <a:r>
              <a:rPr kumimoji="1" lang="ja-JP" altLang="en-US" dirty="0"/>
              <a:t>」</a:t>
            </a:r>
            <a:r>
              <a:rPr lang="ja-JP" altLang="en-US" dirty="0"/>
              <a:t>を付与することで、スタティックメソッドとなる。</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8</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760898" y="2693654"/>
            <a:ext cx="7632848" cy="2595956"/>
          </a:xfrm>
          <a:prstGeom prst="rect">
            <a:avLst/>
          </a:prstGeom>
          <a:noFill/>
          <a:ln>
            <a:solidFill>
              <a:srgbClr val="000000"/>
            </a:solidFill>
          </a:ln>
        </p:spPr>
        <p:txBody>
          <a:bodyPr wrap="square" rtlCol="0">
            <a:noAutofit/>
          </a:bodyPr>
          <a:lstStyle/>
          <a:p>
            <a:pPr>
              <a:lnSpc>
                <a:spcPct val="150000"/>
              </a:lnSpc>
            </a:pPr>
            <a:r>
              <a:rPr lang="en-US" altLang="ja-JP" sz="2400" dirty="0">
                <a:latin typeface="Consolas"/>
                <a:cs typeface="Consolas"/>
              </a:rPr>
              <a:t>class </a:t>
            </a:r>
            <a:r>
              <a:rPr lang="ja-JP" altLang="en-US" sz="2400" dirty="0">
                <a:latin typeface="Consolas"/>
                <a:cs typeface="Consolas"/>
              </a:rPr>
              <a:t>クラス名</a:t>
            </a:r>
            <a:r>
              <a:rPr lang="en-US" altLang="ja-JP" sz="2400" dirty="0">
                <a:latin typeface="Consolas"/>
                <a:cs typeface="Consolas"/>
              </a:rPr>
              <a:t>:</a:t>
            </a:r>
          </a:p>
          <a:p>
            <a:pPr>
              <a:lnSpc>
                <a:spcPct val="150000"/>
              </a:lnSpc>
            </a:pPr>
            <a:r>
              <a:rPr lang="en-US" altLang="ja-JP" sz="2400" dirty="0">
                <a:latin typeface="Consolas"/>
                <a:cs typeface="Consolas"/>
              </a:rPr>
              <a:t>    @</a:t>
            </a:r>
            <a:r>
              <a:rPr lang="en-US" altLang="ja-JP" sz="2400" dirty="0" err="1">
                <a:latin typeface="Consolas"/>
                <a:cs typeface="Consolas"/>
              </a:rPr>
              <a:t>staticmethod</a:t>
            </a:r>
            <a:endParaRPr lang="en-US" altLang="ja-JP" sz="2400" dirty="0">
              <a:latin typeface="Consolas"/>
              <a:cs typeface="Consolas"/>
            </a:endParaRPr>
          </a:p>
          <a:p>
            <a:pPr>
              <a:lnSpc>
                <a:spcPct val="150000"/>
              </a:lnSpc>
            </a:pPr>
            <a:r>
              <a:rPr lang="en-US" altLang="ja-JP" sz="2400" dirty="0">
                <a:latin typeface="Consolas"/>
                <a:cs typeface="Consolas"/>
              </a:rPr>
              <a:t>    </a:t>
            </a:r>
            <a:r>
              <a:rPr lang="en-US" altLang="ja-JP" sz="2400" dirty="0" err="1">
                <a:latin typeface="Consolas"/>
                <a:cs typeface="Consolas"/>
              </a:rPr>
              <a:t>def</a:t>
            </a:r>
            <a:r>
              <a:rPr lang="en-US" altLang="ja-JP" sz="2400" dirty="0">
                <a:latin typeface="Consolas"/>
                <a:cs typeface="Consolas"/>
              </a:rPr>
              <a:t> </a:t>
            </a:r>
            <a:r>
              <a:rPr lang="ja-JP" altLang="en-US" sz="2400" dirty="0">
                <a:latin typeface="Consolas"/>
                <a:cs typeface="Consolas"/>
              </a:rPr>
              <a:t>メソッド名</a:t>
            </a:r>
            <a:r>
              <a:rPr lang="en-US" altLang="ja-JP" sz="2400" dirty="0">
                <a:latin typeface="Consolas"/>
                <a:cs typeface="Consolas"/>
              </a:rPr>
              <a:t>(</a:t>
            </a:r>
            <a:r>
              <a:rPr lang="ja-JP" altLang="en-US" sz="2400" dirty="0">
                <a:latin typeface="Consolas"/>
                <a:cs typeface="Consolas"/>
              </a:rPr>
              <a:t>引数</a:t>
            </a:r>
            <a:r>
              <a:rPr lang="en-US" altLang="ja-JP" sz="2400" dirty="0">
                <a:latin typeface="Consolas"/>
                <a:cs typeface="Consolas"/>
              </a:rPr>
              <a:t>1,</a:t>
            </a:r>
            <a:r>
              <a:rPr lang="ja-JP" altLang="en-US" sz="2400" dirty="0">
                <a:latin typeface="Consolas"/>
                <a:cs typeface="Consolas"/>
              </a:rPr>
              <a:t>引数</a:t>
            </a:r>
            <a:r>
              <a:rPr lang="en-US" altLang="ja-JP" sz="2400" dirty="0">
                <a:latin typeface="Consolas"/>
                <a:cs typeface="Consolas"/>
              </a:rPr>
              <a:t>2,…)</a:t>
            </a:r>
          </a:p>
          <a:p>
            <a:pPr>
              <a:lnSpc>
                <a:spcPct val="150000"/>
              </a:lnSpc>
            </a:pPr>
            <a:r>
              <a:rPr lang="en-US" altLang="ja-JP" sz="2400" dirty="0">
                <a:latin typeface="Consolas"/>
                <a:cs typeface="Consolas"/>
              </a:rPr>
              <a:t>        </a:t>
            </a:r>
            <a:r>
              <a:rPr lang="ja-JP" altLang="en-US" sz="2400" dirty="0">
                <a:latin typeface="Consolas"/>
                <a:cs typeface="Consolas"/>
              </a:rPr>
              <a:t>処理</a:t>
            </a:r>
            <a:endParaRPr lang="en-US" altLang="ja-JP" sz="2400" dirty="0">
              <a:latin typeface="Consolas"/>
              <a:cs typeface="Consolas"/>
            </a:endParaRPr>
          </a:p>
        </p:txBody>
      </p:sp>
    </p:spTree>
    <p:extLst>
      <p:ext uri="{BB962C8B-B14F-4D97-AF65-F5344CB8AC3E}">
        <p14:creationId xmlns:p14="http://schemas.microsoft.com/office/powerpoint/2010/main" val="996722307"/>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30186</TotalTime>
  <Words>1354</Words>
  <Application>Microsoft Macintosh PowerPoint</Application>
  <PresentationFormat>画面に合わせる (4:3)</PresentationFormat>
  <Paragraphs>167</Paragraphs>
  <Slides>18</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HG丸ｺﾞｼｯｸM-PRO</vt:lpstr>
      <vt:lpstr>Arial</vt:lpstr>
      <vt:lpstr>Calibri</vt:lpstr>
      <vt:lpstr>Consolas</vt:lpstr>
      <vt:lpstr>Wingdings</vt:lpstr>
      <vt:lpstr>ホワイト</vt:lpstr>
      <vt:lpstr>9. クラス</vt:lpstr>
      <vt:lpstr>9.1 クラスの定義</vt:lpstr>
      <vt:lpstr>9.1 クラスの定義</vt:lpstr>
      <vt:lpstr>9.1 クラスの定義</vt:lpstr>
      <vt:lpstr>9.1 クラスの定義</vt:lpstr>
      <vt:lpstr>9.2 クラスの利用</vt:lpstr>
      <vt:lpstr>9.3 クラスメソッド、スタティックメソッド</vt:lpstr>
      <vt:lpstr>9.3 クラスメソッド、スタティックメソッド</vt:lpstr>
      <vt:lpstr>9.3 クラスメソッド、スタティックメソッド</vt:lpstr>
      <vt:lpstr>9.3 クラスメソッド、スタティックメソッド</vt:lpstr>
      <vt:lpstr>9.3 クラスメソッド、スタティックメソッド</vt:lpstr>
      <vt:lpstr>9.4 継承</vt:lpstr>
      <vt:lpstr>9.4 継承</vt:lpstr>
      <vt:lpstr>9.4 継承</vt:lpstr>
      <vt:lpstr>9.4 継承</vt:lpstr>
      <vt:lpstr>9.4 継承</vt:lpstr>
      <vt:lpstr>9.4 継承</vt:lpstr>
      <vt:lpstr>9.4 継承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会社案内</dc:title>
  <dc:creator>金森 渉</dc:creator>
  <cp:lastModifiedBy>金森 渉</cp:lastModifiedBy>
  <cp:revision>370</cp:revision>
  <cp:lastPrinted>2019-12-13T02:52:08Z</cp:lastPrinted>
  <dcterms:created xsi:type="dcterms:W3CDTF">2017-08-27T01:33:02Z</dcterms:created>
  <dcterms:modified xsi:type="dcterms:W3CDTF">2020-04-09T05:10:23Z</dcterms:modified>
</cp:coreProperties>
</file>