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00" r:id="rId1"/>
  </p:sldMasterIdLst>
  <p:notesMasterIdLst>
    <p:notesMasterId r:id="rId32"/>
  </p:notesMasterIdLst>
  <p:handoutMasterIdLst>
    <p:handoutMasterId r:id="rId33"/>
  </p:handoutMasterIdLst>
  <p:sldIdLst>
    <p:sldId id="341" r:id="rId2"/>
    <p:sldId id="342"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78" r:id="rId29"/>
    <p:sldId id="368" r:id="rId30"/>
    <p:sldId id="3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7">
          <p15:clr>
            <a:srgbClr val="A4A3A4"/>
          </p15:clr>
        </p15:guide>
        <p15:guide id="2" pos="5597">
          <p15:clr>
            <a:srgbClr val="A4A3A4"/>
          </p15:clr>
        </p15:guide>
        <p15:guide id="3" orient="horz" pos="2661">
          <p15:clr>
            <a:srgbClr val="A4A3A4"/>
          </p15:clr>
        </p15:guide>
        <p15:guide id="4" orient="horz" pos="2066">
          <p15:clr>
            <a:srgbClr val="A4A3A4"/>
          </p15:clr>
        </p15:guide>
        <p15:guide id="5" orient="horz" pos="26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548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879" autoAdjust="0"/>
    <p:restoredTop sz="82940" autoAdjust="0"/>
  </p:normalViewPr>
  <p:slideViewPr>
    <p:cSldViewPr snapToGrid="0" snapToObjects="1" showGuides="1">
      <p:cViewPr varScale="1">
        <p:scale>
          <a:sx n="90" d="100"/>
          <a:sy n="90" d="100"/>
        </p:scale>
        <p:origin x="2688" y="184"/>
      </p:cViewPr>
      <p:guideLst>
        <p:guide orient="horz" pos="2057"/>
        <p:guide pos="5597"/>
        <p:guide orient="horz" pos="2661"/>
        <p:guide orient="horz" pos="2066"/>
        <p:guide orient="horz" pos="2668"/>
      </p:guideLst>
    </p:cSldViewPr>
  </p:slideViewPr>
  <p:outlineViewPr>
    <p:cViewPr>
      <p:scale>
        <a:sx n="33" d="100"/>
        <a:sy n="33" d="100"/>
      </p:scale>
      <p:origin x="0" y="471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varScale="1">
      <p:scale>
        <a:sx n="100" d="100"/>
        <a:sy n="100" d="100"/>
      </p:scale>
      <p:origin x="0" y="102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D4F262-CD1B-A14C-A0C9-20A7E3EEEC12}" type="datetimeFigureOut">
              <a:rPr kumimoji="1" lang="ja-JP" altLang="en-US" smtClean="0"/>
              <a:t>2020/4/9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CA8322-77CA-CB45-94B3-29354C04CFAF}" type="slidenum">
              <a:rPr kumimoji="1" lang="ja-JP" altLang="en-US" smtClean="0"/>
              <a:t>‹#›</a:t>
            </a:fld>
            <a:endParaRPr kumimoji="1" lang="ja-JP" altLang="en-US"/>
          </a:p>
        </p:txBody>
      </p:sp>
    </p:spTree>
    <p:extLst>
      <p:ext uri="{BB962C8B-B14F-4D97-AF65-F5344CB8AC3E}">
        <p14:creationId xmlns:p14="http://schemas.microsoft.com/office/powerpoint/2010/main" val="2916640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FB00F-5331-A542-9655-40C046BB945D}" type="datetimeFigureOut">
              <a:rPr kumimoji="1" lang="ja-JP" altLang="en-US" smtClean="0"/>
              <a:t>2020/4/9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67F1E-8880-E948-A925-76E5A178AD9B}" type="slidenum">
              <a:rPr kumimoji="1" lang="ja-JP" altLang="en-US" smtClean="0"/>
              <a:t>‹#›</a:t>
            </a:fld>
            <a:endParaRPr kumimoji="1" lang="ja-JP" altLang="en-US"/>
          </a:p>
        </p:txBody>
      </p:sp>
    </p:spTree>
    <p:extLst>
      <p:ext uri="{BB962C8B-B14F-4D97-AF65-F5344CB8AC3E}">
        <p14:creationId xmlns:p14="http://schemas.microsoft.com/office/powerpoint/2010/main" val="776313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B467F1E-8880-E948-A925-76E5A178AD9B}" type="slidenum">
              <a:rPr kumimoji="1" lang="ja-JP" altLang="en-US" smtClean="0"/>
              <a:t>0</a:t>
            </a:fld>
            <a:endParaRPr kumimoji="1" lang="ja-JP" altLang="en-US"/>
          </a:p>
        </p:txBody>
      </p:sp>
    </p:spTree>
    <p:extLst>
      <p:ext uri="{BB962C8B-B14F-4D97-AF65-F5344CB8AC3E}">
        <p14:creationId xmlns:p14="http://schemas.microsoft.com/office/powerpoint/2010/main" val="261726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9</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10</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11</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12</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13</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15</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16</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17</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18</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19</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20</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21</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22</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23</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25</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26</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27</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2097476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28</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29</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3</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4</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5</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6</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7</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ー 1"/>
          <p:cNvSpPr>
            <a:spLocks noGrp="1" noRot="1" noChangeAspect="1" noTextEdit="1"/>
          </p:cNvSpPr>
          <p:nvPr>
            <p:ph type="sldImg"/>
          </p:nvPr>
        </p:nvSpPr>
        <p:spPr>
          <a:xfrm>
            <a:off x="1143000" y="685800"/>
            <a:ext cx="4572000" cy="3429000"/>
          </a:xfrm>
          <a:ln/>
        </p:spPr>
      </p:sp>
      <p:sp>
        <p:nvSpPr>
          <p:cNvPr id="29699" name="ノート プレースホルダー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29700" name="スライド番号プレースホルダー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0719">
              <a:spcBef>
                <a:spcPct val="30000"/>
              </a:spcBef>
              <a:defRPr kumimoji="1" sz="1100">
                <a:solidFill>
                  <a:schemeClr val="tx1"/>
                </a:solidFill>
                <a:latin typeface="Arial" panose="020B0604020202020204" pitchFamily="34" charset="0"/>
                <a:ea typeface="ＭＳ Ｐ明朝" panose="02020600040205080304" pitchFamily="18" charset="-128"/>
              </a:defRPr>
            </a:lvl1pPr>
            <a:lvl2pPr marL="685817" indent="-263776" defTabSz="880719">
              <a:spcBef>
                <a:spcPct val="30000"/>
              </a:spcBef>
              <a:defRPr kumimoji="1" sz="1100">
                <a:solidFill>
                  <a:schemeClr val="tx1"/>
                </a:solidFill>
                <a:latin typeface="Arial" panose="020B0604020202020204" pitchFamily="34" charset="0"/>
                <a:ea typeface="ＭＳ Ｐ明朝" panose="02020600040205080304" pitchFamily="18" charset="-128"/>
              </a:defRPr>
            </a:lvl2pPr>
            <a:lvl3pPr marL="1055103"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3pPr>
            <a:lvl4pPr marL="1477145"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4pPr>
            <a:lvl5pPr marL="1899186" indent="-211021" defTabSz="880719">
              <a:spcBef>
                <a:spcPct val="30000"/>
              </a:spcBef>
              <a:defRPr kumimoji="1" sz="1100">
                <a:solidFill>
                  <a:schemeClr val="tx1"/>
                </a:solidFill>
                <a:latin typeface="Arial" panose="020B0604020202020204" pitchFamily="34" charset="0"/>
                <a:ea typeface="ＭＳ Ｐ明朝" panose="02020600040205080304" pitchFamily="18" charset="-128"/>
              </a:defRPr>
            </a:lvl5pPr>
            <a:lvl6pPr marL="2321227"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6pPr>
            <a:lvl7pPr marL="2743269"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7pPr>
            <a:lvl8pPr marL="3165310"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8pPr>
            <a:lvl9pPr marL="3587351" indent="-211021" defTabSz="880719" eaLnBrk="0" fontAlgn="base" hangingPunct="0">
              <a:spcBef>
                <a:spcPct val="30000"/>
              </a:spcBef>
              <a:spcAft>
                <a:spcPct val="0"/>
              </a:spcAft>
              <a:defRPr kumimoji="1" sz="1100">
                <a:solidFill>
                  <a:schemeClr val="tx1"/>
                </a:solidFill>
                <a:latin typeface="Arial" panose="020B0604020202020204" pitchFamily="34" charset="0"/>
                <a:ea typeface="ＭＳ Ｐ明朝" panose="02020600040205080304" pitchFamily="18" charset="-128"/>
              </a:defRPr>
            </a:lvl9pPr>
          </a:lstStyle>
          <a:p>
            <a:pPr>
              <a:spcBef>
                <a:spcPct val="0"/>
              </a:spcBef>
            </a:pPr>
            <a:fld id="{F99D6514-8B8B-462E-A5AD-5CF7FB08341B}" type="slidenum">
              <a:rPr lang="en-US" altLang="ja-JP" sz="1200">
                <a:ea typeface="ＭＳ Ｐゴシック" panose="020B0600070205080204" pitchFamily="50" charset="-128"/>
              </a:rPr>
              <a:pPr>
                <a:spcBef>
                  <a:spcPct val="0"/>
                </a:spcBef>
              </a:pPr>
              <a:t>8</a:t>
            </a:fld>
            <a:endParaRPr lang="en-US" altLang="ja-JP" sz="1200" dirty="0">
              <a:ea typeface="ＭＳ Ｐゴシック" panose="020B0600070205080204" pitchFamily="50" charset="-128"/>
            </a:endParaRPr>
          </a:p>
        </p:txBody>
      </p:sp>
      <p:sp>
        <p:nvSpPr>
          <p:cNvPr id="2" name="フッター プレースホルダー 1"/>
          <p:cNvSpPr>
            <a:spLocks noGrp="1"/>
          </p:cNvSpPr>
          <p:nvPr>
            <p:ph type="ftr" sz="quarter" idx="10"/>
          </p:nvPr>
        </p:nvSpPr>
        <p:spPr/>
        <p:txBody>
          <a:bodyPr/>
          <a:lstStyle/>
          <a:p>
            <a:pPr>
              <a:defRPr/>
            </a:pPr>
            <a:endParaRPr lang="en-US" altLang="ja-JP" dirty="0"/>
          </a:p>
        </p:txBody>
      </p:sp>
    </p:spTree>
    <p:extLst>
      <p:ext uri="{BB962C8B-B14F-4D97-AF65-F5344CB8AC3E}">
        <p14:creationId xmlns:p14="http://schemas.microsoft.com/office/powerpoint/2010/main" val="3365768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6" name="スライド番号プレースホルダー 5"/>
          <p:cNvSpPr>
            <a:spLocks noGrp="1"/>
          </p:cNvSpPr>
          <p:nvPr>
            <p:ph type="sldNum" sz="quarter" idx="12"/>
          </p:nvPr>
        </p:nvSpPr>
        <p:spPr/>
        <p:txBody>
          <a:bodyPr/>
          <a:lstStyle/>
          <a:p>
            <a:fld id="{3236937C-4296-4F09-BFBF-208432D16C49}" type="slidenum">
              <a:rPr kumimoji="0" lang="en-US" smtClean="0"/>
              <a:pPr eaLnBrk="1" latinLnBrk="0" hangingPunct="1"/>
              <a:t>‹#›</a:t>
            </a:fld>
            <a:endParaRPr kumimoji="0" lang="zh-CN" altLang="en-US"/>
          </a:p>
        </p:txBody>
      </p:sp>
      <p:pic>
        <p:nvPicPr>
          <p:cNvPr id="7" name="図 6" descr="logo_mediu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3300" y="1030652"/>
            <a:ext cx="4279900" cy="800100"/>
          </a:xfrm>
          <a:prstGeom prst="rect">
            <a:avLst/>
          </a:prstGeom>
        </p:spPr>
      </p:pic>
      <p:pic>
        <p:nvPicPr>
          <p:cNvPr id="9" name="図 8" descr="mark_larg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5" y="877734"/>
            <a:ext cx="909978" cy="953018"/>
          </a:xfrm>
          <a:prstGeom prst="rect">
            <a:avLst/>
          </a:prstGeom>
        </p:spPr>
      </p:pic>
      <p:sp>
        <p:nvSpPr>
          <p:cNvPr id="10" name="フッター プレースホルダー 4"/>
          <p:cNvSpPr>
            <a:spLocks noGrp="1"/>
          </p:cNvSpPr>
          <p:nvPr>
            <p:ph type="ftr" sz="quarter" idx="3"/>
          </p:nvPr>
        </p:nvSpPr>
        <p:spPr>
          <a:xfrm>
            <a:off x="457201" y="6356350"/>
            <a:ext cx="65164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dirty="0"/>
              <a:t>　　　　　　　　　　　　　ライトハウスラボ株式会社</a:t>
            </a:r>
            <a:endParaRPr lang="en-US" sz="1400" dirty="0">
              <a:solidFill>
                <a:srgbClr val="000000"/>
              </a:solidFill>
            </a:endParaRPr>
          </a:p>
        </p:txBody>
      </p:sp>
    </p:spTree>
    <p:extLst>
      <p:ext uri="{BB962C8B-B14F-4D97-AF65-F5344CB8AC3E}">
        <p14:creationId xmlns:p14="http://schemas.microsoft.com/office/powerpoint/2010/main" val="109281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
        <p:nvSpPr>
          <p:cNvPr id="10" name="フッター プレースホルダー 4"/>
          <p:cNvSpPr>
            <a:spLocks noGrp="1"/>
          </p:cNvSpPr>
          <p:nvPr>
            <p:ph type="ftr" sz="quarter" idx="3"/>
          </p:nvPr>
        </p:nvSpPr>
        <p:spPr>
          <a:xfrm>
            <a:off x="457201" y="6356350"/>
            <a:ext cx="6516434"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ja-JP" altLang="en-US"/>
              <a:t>　　　　　　　　　　　　　ライトハウスラボ株式会社</a:t>
            </a:r>
            <a:endParaRPr lang="en-US" dirty="0"/>
          </a:p>
        </p:txBody>
      </p:sp>
    </p:spTree>
    <p:extLst>
      <p:ext uri="{BB962C8B-B14F-4D97-AF65-F5344CB8AC3E}">
        <p14:creationId xmlns:p14="http://schemas.microsoft.com/office/powerpoint/2010/main" val="12190281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178436"/>
            <a:ext cx="8229600" cy="614044"/>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868998"/>
            <a:ext cx="8229600" cy="492252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7214482" y="6356350"/>
            <a:ext cx="1472318" cy="365125"/>
          </a:xfrm>
          <a:prstGeom prst="rect">
            <a:avLst/>
          </a:prstGeom>
        </p:spPr>
        <p:txBody>
          <a:bodyPr vert="horz" lIns="91440" tIns="45720" rIns="91440" bIns="45720" rtlCol="0" anchor="ctr"/>
          <a:lstStyle>
            <a:lvl1pPr algn="r">
              <a:defRPr sz="1800">
                <a:solidFill>
                  <a:schemeClr val="tx1"/>
                </a:solidFill>
              </a:defRPr>
            </a:lvl1pPr>
          </a:lstStyle>
          <a:p>
            <a:fld id="{BA9B540C-44DA-4F69-89C9-7C84606640D3}" type="slidenum">
              <a:rPr lang="en-US" smtClean="0"/>
              <a:pPr/>
              <a:t>‹#›</a:t>
            </a:fld>
            <a:endParaRPr lang="en-US" dirty="0"/>
          </a:p>
        </p:txBody>
      </p:sp>
      <p:pic>
        <p:nvPicPr>
          <p:cNvPr id="7" name="図 6" descr="mark_small.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69430" y="6419128"/>
            <a:ext cx="237490" cy="237490"/>
          </a:xfrm>
          <a:prstGeom prst="rect">
            <a:avLst/>
          </a:prstGeom>
        </p:spPr>
      </p:pic>
      <p:cxnSp>
        <p:nvCxnSpPr>
          <p:cNvPr id="8" name="直線コネクタ 7"/>
          <p:cNvCxnSpPr/>
          <p:nvPr userDrawn="1"/>
        </p:nvCxnSpPr>
        <p:spPr>
          <a:xfrm>
            <a:off x="457200" y="843598"/>
            <a:ext cx="82296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0" name="フッター プレースホルダー 4"/>
          <p:cNvSpPr>
            <a:spLocks noGrp="1"/>
          </p:cNvSpPr>
          <p:nvPr>
            <p:ph type="ftr" sz="quarter" idx="3"/>
          </p:nvPr>
        </p:nvSpPr>
        <p:spPr>
          <a:xfrm>
            <a:off x="901248" y="6356350"/>
            <a:ext cx="65164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dirty="0"/>
              <a:t>　　　　　　　　　　　　　ライトハウスラボ株式会社</a:t>
            </a:r>
            <a:endParaRPr lang="en-US" sz="1400" dirty="0">
              <a:solidFill>
                <a:srgbClr val="000000"/>
              </a:solidFill>
            </a:endParaRPr>
          </a:p>
        </p:txBody>
      </p:sp>
    </p:spTree>
    <p:extLst>
      <p:ext uri="{BB962C8B-B14F-4D97-AF65-F5344CB8AC3E}">
        <p14:creationId xmlns:p14="http://schemas.microsoft.com/office/powerpoint/2010/main" val="2547148548"/>
      </p:ext>
    </p:extLst>
  </p:cSld>
  <p:clrMap bg1="lt1" tx1="dk1" bg2="lt2" tx2="dk2" accent1="accent1" accent2="accent2" accent3="accent3" accent4="accent4" accent5="accent5" accent6="accent6" hlink="hlink" folHlink="folHlink"/>
  <p:sldLayoutIdLst>
    <p:sldLayoutId id="2147484101" r:id="rId1"/>
    <p:sldLayoutId id="2147484102" r:id="rId2"/>
  </p:sldLayoutIdLst>
  <p:hf hdr="0" dt="0"/>
  <p:txStyles>
    <p:titleStyle>
      <a:lvl1pPr algn="l" defTabSz="457200" rtl="0" eaLnBrk="1" latinLnBrk="0" hangingPunct="1">
        <a:spcBef>
          <a:spcPct val="0"/>
        </a:spcBef>
        <a:buNone/>
        <a:defRPr kumimoji="1" sz="3200" kern="1200">
          <a:solidFill>
            <a:schemeClr val="tx1"/>
          </a:solidFill>
          <a:latin typeface="HG丸ｺﾞｼｯｸM-PRO"/>
          <a:ea typeface="HG丸ｺﾞｼｯｸM-PRO"/>
          <a:cs typeface="HG丸ｺﾞｼｯｸM-PRO"/>
        </a:defRPr>
      </a:lvl1pPr>
    </p:titleStyle>
    <p:bodyStyle>
      <a:lvl1pPr marL="342900" indent="-342900" algn="l" defTabSz="457200" rtl="0" eaLnBrk="1" latinLnBrk="0" hangingPunct="1">
        <a:spcBef>
          <a:spcPct val="20000"/>
        </a:spcBef>
        <a:buClr>
          <a:srgbClr val="95488D"/>
        </a:buClr>
        <a:buFont typeface="Wingdings" charset="2"/>
        <a:buChar char="p"/>
        <a:defRPr kumimoji="1" sz="2800" kern="1200">
          <a:solidFill>
            <a:schemeClr val="tx1"/>
          </a:solidFill>
          <a:latin typeface="HG丸ｺﾞｼｯｸM-PRO"/>
          <a:ea typeface="HG丸ｺﾞｼｯｸM-PRO"/>
          <a:cs typeface="HG丸ｺﾞｼｯｸM-PRO"/>
        </a:defRPr>
      </a:lvl1pPr>
      <a:lvl2pPr marL="742950" indent="-285750" algn="l" defTabSz="457200" rtl="0" eaLnBrk="1" latinLnBrk="0" hangingPunct="1">
        <a:spcBef>
          <a:spcPct val="20000"/>
        </a:spcBef>
        <a:buFont typeface="Arial"/>
        <a:buChar char="–"/>
        <a:defRPr kumimoji="1" sz="2800" kern="1200">
          <a:solidFill>
            <a:schemeClr val="tx1"/>
          </a:solidFill>
          <a:latin typeface="HG丸ｺﾞｼｯｸM-PRO"/>
          <a:ea typeface="HG丸ｺﾞｼｯｸM-PRO"/>
          <a:cs typeface="HG丸ｺﾞｼｯｸM-PRO"/>
        </a:defRPr>
      </a:lvl2pPr>
      <a:lvl3pPr marL="1143000" indent="-228600" algn="l" defTabSz="457200" rtl="0" eaLnBrk="1" latinLnBrk="0" hangingPunct="1">
        <a:lnSpc>
          <a:spcPct val="150000"/>
        </a:lnSpc>
        <a:spcBef>
          <a:spcPct val="20000"/>
        </a:spcBef>
        <a:buFont typeface="Arial"/>
        <a:buChar char="•"/>
        <a:defRPr kumimoji="1" sz="2400" kern="1200">
          <a:solidFill>
            <a:schemeClr val="tx1"/>
          </a:solidFill>
          <a:latin typeface="HG丸ｺﾞｼｯｸM-PRO"/>
          <a:ea typeface="HG丸ｺﾞｼｯｸM-PRO"/>
          <a:cs typeface="HG丸ｺﾞｼｯｸM-PRO"/>
        </a:defRPr>
      </a:lvl3pPr>
      <a:lvl4pPr marL="1600200" indent="-228600" algn="l" defTabSz="457200" rtl="0" eaLnBrk="1" latinLnBrk="0" hangingPunct="1">
        <a:spcBef>
          <a:spcPct val="20000"/>
        </a:spcBef>
        <a:buFont typeface="Arial"/>
        <a:buChar char="–"/>
        <a:defRPr kumimoji="1" sz="2000" kern="1200">
          <a:solidFill>
            <a:schemeClr val="tx1"/>
          </a:solidFill>
          <a:latin typeface="HG丸ｺﾞｼｯｸM-PRO"/>
          <a:ea typeface="HG丸ｺﾞｼｯｸM-PRO"/>
          <a:cs typeface="HG丸ｺﾞｼｯｸM-PRO"/>
        </a:defRPr>
      </a:lvl4pPr>
      <a:lvl5pPr marL="2057400" indent="-228600" algn="l" defTabSz="457200" rtl="0" eaLnBrk="1" latinLnBrk="0" hangingPunct="1">
        <a:spcBef>
          <a:spcPct val="20000"/>
        </a:spcBef>
        <a:buFont typeface="Arial"/>
        <a:buChar char="»"/>
        <a:defRPr kumimoji="1" sz="2000" kern="1200">
          <a:solidFill>
            <a:schemeClr val="tx1"/>
          </a:solidFill>
          <a:latin typeface="HG丸ｺﾞｼｯｸM-PRO"/>
          <a:ea typeface="HG丸ｺﾞｼｯｸM-PRO"/>
          <a:cs typeface="HG丸ｺﾞｼｯｸM-PRO"/>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e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e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e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emf"/><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emf"/><Relationship Id="rId4"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png"/><Relationship Id="rId5" Type="http://schemas.openxmlformats.org/officeDocument/2006/relationships/image" Target="../media/image4.emf"/><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4.emf"/><Relationship Id="rId4"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4.emf"/><Relationship Id="rId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4.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4.emf"/><Relationship Id="rId4"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4.emf"/><Relationship Id="rId4"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1.png"/><Relationship Id="rId5" Type="http://schemas.openxmlformats.org/officeDocument/2006/relationships/image" Target="../media/image4.emf"/><Relationship Id="rId4"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付録</a:t>
            </a:r>
            <a:r>
              <a:rPr lang="en-US" altLang="ja-JP" dirty="0"/>
              <a:t>. </a:t>
            </a:r>
            <a:r>
              <a:rPr lang="ja-JP" altLang="en-US" dirty="0"/>
              <a:t>データ分析概要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a:t>概要</a:t>
            </a:r>
            <a:endParaRPr kumimoji="1" lang="en-US" altLang="ja-JP" dirty="0"/>
          </a:p>
          <a:p>
            <a:pPr lvl="1"/>
            <a:r>
              <a:rPr lang="en-US" altLang="ja-JP" dirty="0"/>
              <a:t>Python</a:t>
            </a:r>
            <a:r>
              <a:rPr lang="ja-JP" altLang="en-US" dirty="0"/>
              <a:t>でのデータ分析について学びます。</a:t>
            </a:r>
            <a:endParaRPr lang="en-US" altLang="ja-JP" dirty="0"/>
          </a:p>
          <a:p>
            <a:pPr lvl="1"/>
            <a:endParaRPr lang="en-US" altLang="ja-JP" dirty="0"/>
          </a:p>
          <a:p>
            <a:pPr marL="514350" indent="-457200"/>
            <a:r>
              <a:rPr lang="ja-JP" altLang="en-US" dirty="0"/>
              <a:t>学習内容</a:t>
            </a:r>
            <a:endParaRPr lang="en-US" altLang="ja-JP" dirty="0"/>
          </a:p>
          <a:p>
            <a:pPr marL="914400" lvl="1" indent="-457200"/>
            <a:r>
              <a:rPr lang="en-US" altLang="ja-JP" dirty="0"/>
              <a:t>1. </a:t>
            </a:r>
            <a:r>
              <a:rPr lang="en-US" altLang="ja-JP" dirty="0" err="1"/>
              <a:t>Numpy</a:t>
            </a:r>
            <a:endParaRPr lang="en-US" altLang="ja-JP" dirty="0"/>
          </a:p>
          <a:p>
            <a:pPr marL="914400" lvl="1" indent="-457200"/>
            <a:r>
              <a:rPr lang="en-US" altLang="ja-JP" dirty="0"/>
              <a:t>2. </a:t>
            </a:r>
            <a:r>
              <a:rPr lang="ja-JP" altLang="en-US" dirty="0"/>
              <a:t>テスト結果を集計する</a:t>
            </a:r>
            <a:endParaRPr lang="en-US" altLang="ja-JP" dirty="0"/>
          </a:p>
          <a:p>
            <a:pPr marL="914400" lvl="1" indent="-457200"/>
            <a:r>
              <a:rPr lang="en-US" altLang="ja-JP" dirty="0"/>
              <a:t>3. </a:t>
            </a:r>
            <a:r>
              <a:rPr lang="ja-JP" altLang="en-US" dirty="0"/>
              <a:t>ネットワーク機能</a:t>
            </a:r>
            <a:endParaRPr lang="en-US" altLang="ja-JP" dirty="0"/>
          </a:p>
          <a:p>
            <a:pPr marL="914400" lvl="1" indent="-457200"/>
            <a:r>
              <a:rPr lang="en-US" altLang="ja-JP" dirty="0"/>
              <a:t>4</a:t>
            </a:r>
            <a:r>
              <a:rPr lang="ja-JP" altLang="en-US" dirty="0"/>
              <a:t>.</a:t>
            </a:r>
            <a:r>
              <a:rPr lang="en-US" altLang="ja-JP" dirty="0"/>
              <a:t> </a:t>
            </a:r>
            <a:r>
              <a:rPr lang="ja-JP" altLang="en-US" dirty="0"/>
              <a:t>ネットワークとデータ分析</a:t>
            </a:r>
            <a:endParaRPr lang="en-US" altLang="ja-JP" dirty="0"/>
          </a:p>
          <a:p>
            <a:pPr marL="914400" lvl="1" indent="-457200"/>
            <a:r>
              <a:rPr lang="en-US" altLang="ja-JP" dirty="0"/>
              <a:t>5. </a:t>
            </a:r>
            <a:r>
              <a:rPr lang="ja-JP" altLang="en-US" dirty="0"/>
              <a:t>統計計算</a:t>
            </a:r>
            <a:endParaRPr lang="en-US" altLang="ja-JP" dirty="0"/>
          </a:p>
          <a:p>
            <a:pPr marL="914400" lvl="1" indent="-457200"/>
            <a:r>
              <a:rPr lang="en-US" altLang="ja-JP" dirty="0"/>
              <a:t>6. </a:t>
            </a:r>
            <a:r>
              <a:rPr lang="ja-JP" altLang="en-US" dirty="0"/>
              <a:t>金融データ</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2948486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潮位データを可視化する</a:t>
            </a:r>
            <a:endParaRPr lang="en-US" altLang="ja-JP" dirty="0"/>
          </a:p>
          <a:p>
            <a:endParaRPr lang="en-US" altLang="ja-JP" dirty="0"/>
          </a:p>
          <a:p>
            <a:pPr lvl="1"/>
            <a:r>
              <a:rPr lang="ja-JP" altLang="en-US"/>
              <a:t>ライトハウスラボ社</a:t>
            </a:r>
            <a:r>
              <a:rPr lang="ja-JP" altLang="en-US" dirty="0"/>
              <a:t>提供の潮位データを取得してみます。</a:t>
            </a:r>
            <a:br>
              <a:rPr lang="ja-JP" altLang="en-US" dirty="0"/>
            </a:br>
            <a:r>
              <a:rPr lang="ja-JP" altLang="en-US" dirty="0"/>
              <a:t>横浜港</a:t>
            </a:r>
            <a:r>
              <a:rPr lang="ja-JP" altLang="en-US"/>
              <a:t>の</a:t>
            </a:r>
            <a:r>
              <a:rPr lang="en-US" altLang="ja-JP" dirty="0"/>
              <a:t>201</a:t>
            </a:r>
            <a:r>
              <a:rPr lang="ja-JP" altLang="en-US"/>
              <a:t>８年</a:t>
            </a:r>
            <a:r>
              <a:rPr lang="en-US" altLang="ja-JP" dirty="0"/>
              <a:t>7</a:t>
            </a:r>
            <a:r>
              <a:rPr lang="ja-JP" altLang="en-US" dirty="0"/>
              <a:t>月１３日のデータを</a:t>
            </a:r>
            <a:r>
              <a:rPr lang="en-US" altLang="ja-JP" dirty="0"/>
              <a:t>HTTP</a:t>
            </a:r>
            <a:r>
              <a:rPr lang="ja-JP" altLang="en-US" dirty="0"/>
              <a:t>通信で取得できます。</a:t>
            </a:r>
            <a:endParaRPr lang="en-US" altLang="ja-JP" dirty="0"/>
          </a:p>
          <a:p>
            <a:pPr lvl="1"/>
            <a:endParaRPr lang="ja-JP" altLang="en-US" dirty="0"/>
          </a:p>
          <a:p>
            <a:pPr lvl="1"/>
            <a:r>
              <a:rPr lang="en-US" altLang="ja-JP" dirty="0"/>
              <a:t>JSON</a:t>
            </a:r>
            <a:r>
              <a:rPr lang="ja-JP" altLang="en-US" dirty="0"/>
              <a:t>形式でデータが取得できます。</a:t>
            </a:r>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9</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803366663"/>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9292"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7813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データの取得</a:t>
            </a:r>
            <a:endParaRPr lang="en-US" altLang="ja-JP" dirty="0"/>
          </a:p>
          <a:p>
            <a:pPr lvl="1"/>
            <a:r>
              <a:rPr lang="en-US" altLang="ja-JP" dirty="0"/>
              <a:t>HTML</a:t>
            </a:r>
            <a:r>
              <a:rPr lang="ja-JP" altLang="en-US" dirty="0"/>
              <a:t>データを取得するのと同様に取得できます。</a:t>
            </a:r>
            <a:endParaRPr lang="en-US" altLang="ja-JP" dirty="0"/>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10</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06063717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16"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2734380"/>
            <a:ext cx="7632848" cy="3456384"/>
          </a:xfrm>
          <a:prstGeom prst="rect">
            <a:avLst/>
          </a:prstGeom>
          <a:noFill/>
          <a:ln>
            <a:solidFill>
              <a:srgbClr val="000000"/>
            </a:solidFill>
          </a:ln>
        </p:spPr>
        <p:txBody>
          <a:bodyPr wrap="square" rtlCol="0">
            <a:noAutofit/>
          </a:bodyPr>
          <a:lstStyle/>
          <a:p>
            <a:r>
              <a:rPr lang="en-US" altLang="ja-JP" dirty="0">
                <a:solidFill>
                  <a:srgbClr val="008000"/>
                </a:solidFill>
                <a:latin typeface="Consolas"/>
                <a:cs typeface="Consolas"/>
              </a:rPr>
              <a:t>from</a:t>
            </a:r>
            <a:r>
              <a:rPr lang="en-US" altLang="ja-JP" dirty="0">
                <a:solidFill>
                  <a:srgbClr val="000000"/>
                </a:solidFill>
                <a:latin typeface="Consolas"/>
                <a:cs typeface="Consolas"/>
              </a:rPr>
              <a:t> urllib.request </a:t>
            </a:r>
            <a:r>
              <a:rPr lang="en-US" altLang="ja-JP" dirty="0">
                <a:solidFill>
                  <a:srgbClr val="008000"/>
                </a:solidFill>
                <a:latin typeface="Consolas"/>
                <a:cs typeface="Consolas"/>
              </a:rPr>
              <a:t>import</a:t>
            </a:r>
            <a:r>
              <a:rPr lang="en-US" altLang="ja-JP" dirty="0">
                <a:solidFill>
                  <a:srgbClr val="000000"/>
                </a:solidFill>
                <a:latin typeface="Consolas"/>
                <a:cs typeface="Consolas"/>
              </a:rPr>
              <a:t> urlopen</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url  = </a:t>
            </a:r>
            <a:r>
              <a:rPr lang="en-US" altLang="ja-JP" dirty="0">
                <a:solidFill>
                  <a:srgbClr val="800000"/>
                </a:solidFill>
                <a:latin typeface="Consolas"/>
                <a:cs typeface="Consolas"/>
              </a:rPr>
              <a:t>'http://153.126.137.238/tide/yokohama/pred/20170713'</a:t>
            </a:r>
          </a:p>
          <a:p>
            <a:r>
              <a:rPr lang="en-US" altLang="ja-JP" dirty="0">
                <a:solidFill>
                  <a:srgbClr val="000000"/>
                </a:solidFill>
                <a:latin typeface="Consolas"/>
                <a:cs typeface="Consolas"/>
              </a:rPr>
              <a:t>html = urlopen(url)</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encode = html.info().get_content_charset(failobj=</a:t>
            </a:r>
            <a:r>
              <a:rPr lang="en-US" altLang="ja-JP" dirty="0">
                <a:solidFill>
                  <a:srgbClr val="800000"/>
                </a:solidFill>
                <a:latin typeface="Consolas"/>
                <a:cs typeface="Consolas"/>
              </a:rPr>
              <a:t>'utf-8'</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text_byte = html.read()</a:t>
            </a:r>
          </a:p>
          <a:p>
            <a:r>
              <a:rPr lang="en-US" altLang="ja-JP" dirty="0">
                <a:solidFill>
                  <a:srgbClr val="000000"/>
                </a:solidFill>
                <a:latin typeface="Consolas"/>
                <a:cs typeface="Consolas"/>
              </a:rPr>
              <a:t>text = text_byte.decode(encode)</a:t>
            </a:r>
          </a:p>
          <a:p>
            <a:endParaRPr lang="en-US" altLang="ja-JP" dirty="0">
              <a:solidFill>
                <a:srgbClr val="000000"/>
              </a:solidFill>
              <a:latin typeface="Consolas"/>
              <a:cs typeface="Consolas"/>
            </a:endParaRPr>
          </a:p>
          <a:p>
            <a:r>
              <a:rPr lang="en-US" altLang="ja-JP" dirty="0">
                <a:solidFill>
                  <a:srgbClr val="008000"/>
                </a:solidFill>
                <a:latin typeface="Consolas"/>
                <a:cs typeface="Consolas"/>
              </a:rPr>
              <a:t>print</a:t>
            </a:r>
            <a:r>
              <a:rPr lang="en-US" altLang="ja-JP" dirty="0">
                <a:solidFill>
                  <a:srgbClr val="000000"/>
                </a:solidFill>
                <a:latin typeface="Consolas"/>
                <a:cs typeface="Consolas"/>
              </a:rPr>
              <a:t>(text)</a:t>
            </a:r>
            <a:endParaRPr lang="en-US" altLang="ja-JP" sz="2000" dirty="0">
              <a:solidFill>
                <a:srgbClr val="000000"/>
              </a:solidFill>
              <a:latin typeface="Consolas"/>
              <a:cs typeface="Consolas"/>
            </a:endParaRPr>
          </a:p>
        </p:txBody>
      </p:sp>
    </p:spTree>
    <p:extLst>
      <p:ext uri="{BB962C8B-B14F-4D97-AF65-F5344CB8AC3E}">
        <p14:creationId xmlns:p14="http://schemas.microsoft.com/office/powerpoint/2010/main" val="240956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a:t>
            </a:r>
            <a:endParaRPr lang="en-US" altLang="ja-JP" dirty="0"/>
          </a:p>
          <a:p>
            <a:pPr lvl="1"/>
            <a:r>
              <a:rPr lang="ja-JP" altLang="en-US" dirty="0"/>
              <a:t>以下のような</a:t>
            </a:r>
            <a:r>
              <a:rPr lang="en-US" altLang="ja-JP" dirty="0"/>
              <a:t>JSON</a:t>
            </a:r>
            <a:r>
              <a:rPr lang="ja-JP" altLang="en-US" dirty="0"/>
              <a:t>データが取得できます。</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11</a:t>
            </a:fld>
            <a:endParaRPr lang="en-US" altLang="ja-JP" dirty="0"/>
          </a:p>
        </p:txBody>
      </p:sp>
      <p:sp>
        <p:nvSpPr>
          <p:cNvPr id="7" name="フッター プレースホルダー 6"/>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246517381"/>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1340"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2060848"/>
            <a:ext cx="7632848" cy="3168352"/>
          </a:xfrm>
          <a:prstGeom prst="rect">
            <a:avLst/>
          </a:prstGeom>
          <a:noFill/>
          <a:ln>
            <a:solidFill>
              <a:srgbClr val="000000"/>
            </a:solidFill>
          </a:ln>
        </p:spPr>
        <p:txBody>
          <a:bodyPr wrap="square" rtlCol="0">
            <a:noAutofit/>
          </a:bodyPr>
          <a:lstStyle/>
          <a:p>
            <a:r>
              <a:rPr lang="mr-IN" altLang="ja-JP" dirty="0">
                <a:solidFill>
                  <a:srgbClr val="000000"/>
                </a:solidFill>
                <a:latin typeface="Consolas"/>
                <a:cs typeface="Consolas"/>
              </a:rPr>
              <a:t>{  "Location": "QS",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"data": [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      "datetime": "201707130000",</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       "level": "102",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"type": "Astronomical"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  },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      "datetime": "201707130100",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ja-JP" altLang="en-US" dirty="0">
                <a:solidFill>
                  <a:srgbClr val="000000"/>
                </a:solidFill>
                <a:latin typeface="Consolas"/>
                <a:cs typeface="Consolas"/>
              </a:rPr>
              <a:t>　　　</a:t>
            </a:r>
            <a:r>
              <a:rPr lang="mr-IN" altLang="ja-JP" dirty="0">
                <a:solidFill>
                  <a:srgbClr val="000000"/>
                </a:solidFill>
                <a:latin typeface="Consolas"/>
                <a:cs typeface="Consolas"/>
              </a:rPr>
              <a:t>      "level": " 93",     </a:t>
            </a:r>
            <a:endParaRPr lang="en-US" altLang="ja-JP" dirty="0">
              <a:solidFill>
                <a:srgbClr val="000000"/>
              </a:solidFill>
              <a:latin typeface="Consolas"/>
              <a:cs typeface="Consolas"/>
            </a:endParaRPr>
          </a:p>
          <a:p>
            <a:r>
              <a:rPr lang="en-US" altLang="ja-JP" dirty="0">
                <a:solidFill>
                  <a:srgbClr val="000000"/>
                </a:solidFill>
                <a:latin typeface="Consolas"/>
                <a:cs typeface="Consolas"/>
              </a:rPr>
              <a:t>		</a:t>
            </a:r>
            <a:r>
              <a:rPr lang="mr-IN" altLang="ja-JP" dirty="0">
                <a:solidFill>
                  <a:srgbClr val="000000"/>
                </a:solidFill>
                <a:latin typeface="Consolas"/>
                <a:cs typeface="Consolas"/>
              </a:rPr>
              <a:t>"type": "Astronomical"    },</a:t>
            </a:r>
            <a:endParaRPr lang="en-US" altLang="ja-JP" dirty="0">
              <a:solidFill>
                <a:srgbClr val="000000"/>
              </a:solidFill>
              <a:latin typeface="Consolas"/>
              <a:cs typeface="Consolas"/>
            </a:endParaRPr>
          </a:p>
          <a:p>
            <a:endParaRPr lang="en-US" altLang="ja-JP" dirty="0">
              <a:solidFill>
                <a:srgbClr val="000000"/>
              </a:solidFill>
              <a:latin typeface="Consolas"/>
              <a:cs typeface="Consolas"/>
            </a:endParaRPr>
          </a:p>
          <a:p>
            <a:r>
              <a:rPr lang="ja-JP" altLang="en-US" dirty="0">
                <a:solidFill>
                  <a:srgbClr val="000000"/>
                </a:solidFill>
                <a:latin typeface="Consolas"/>
                <a:cs typeface="Consolas"/>
              </a:rPr>
              <a:t>・・・・・</a:t>
            </a:r>
            <a:r>
              <a:rPr lang="mr-IN" altLang="ja-JP" dirty="0">
                <a:solidFill>
                  <a:srgbClr val="000000"/>
                </a:solidFill>
                <a:latin typeface="Consolas"/>
                <a:cs typeface="Consolas"/>
              </a:rPr>
              <a:t> </a:t>
            </a:r>
            <a:endParaRPr lang="en-US" altLang="ja-JP" sz="2000" dirty="0">
              <a:solidFill>
                <a:srgbClr val="000000"/>
              </a:solidFill>
              <a:latin typeface="Consolas"/>
              <a:cs typeface="Consolas"/>
            </a:endParaRPr>
          </a:p>
        </p:txBody>
      </p:sp>
      <p:sp>
        <p:nvSpPr>
          <p:cNvPr id="5" name="テキスト ボックス 4"/>
          <p:cNvSpPr txBox="1"/>
          <p:nvPr/>
        </p:nvSpPr>
        <p:spPr>
          <a:xfrm>
            <a:off x="755576" y="5373216"/>
            <a:ext cx="7560840" cy="1008112"/>
          </a:xfrm>
          <a:prstGeom prst="rect">
            <a:avLst/>
          </a:prstGeom>
          <a:noFill/>
          <a:ln>
            <a:noFill/>
          </a:ln>
        </p:spPr>
        <p:txBody>
          <a:bodyPr wrap="square" rtlCol="0">
            <a:noAutofit/>
          </a:bodyPr>
          <a:lstStyle/>
          <a:p>
            <a:pPr>
              <a:lnSpc>
                <a:spcPct val="150000"/>
              </a:lnSpc>
            </a:pPr>
            <a:r>
              <a:rPr lang="en-US" altLang="ja-JP" dirty="0"/>
              <a:t>JSON</a:t>
            </a:r>
            <a:r>
              <a:rPr lang="ja-JP" altLang="en-US" dirty="0"/>
              <a:t>データの</a:t>
            </a:r>
            <a:r>
              <a:rPr lang="en-US" altLang="ja-JP" dirty="0"/>
              <a:t>level</a:t>
            </a:r>
            <a:r>
              <a:rPr lang="ja-JP" altLang="en-US" dirty="0"/>
              <a:t>の値が潮位を示している。</a:t>
            </a:r>
            <a:endParaRPr lang="en-US" altLang="ja-JP" dirty="0"/>
          </a:p>
          <a:p>
            <a:pPr>
              <a:lnSpc>
                <a:spcPct val="150000"/>
              </a:lnSpc>
            </a:pPr>
            <a:r>
              <a:rPr lang="ja-JP" altLang="en-US" dirty="0"/>
              <a:t>この値を</a:t>
            </a:r>
            <a:r>
              <a:rPr lang="en-US" altLang="ja-JP" dirty="0"/>
              <a:t>Numpy</a:t>
            </a:r>
            <a:r>
              <a:rPr lang="ja-JP" altLang="en-US" dirty="0"/>
              <a:t>の配列に代入して グラフ表示する。</a:t>
            </a:r>
            <a:endParaRPr kumimoji="1" lang="ja-JP" altLang="en-US" dirty="0">
              <a:solidFill>
                <a:srgbClr val="000000"/>
              </a:solidFill>
              <a:latin typeface="Consolas"/>
              <a:cs typeface="Consolas"/>
            </a:endParaRPr>
          </a:p>
        </p:txBody>
      </p:sp>
    </p:spTree>
    <p:extLst>
      <p:ext uri="{BB962C8B-B14F-4D97-AF65-F5344CB8AC3E}">
        <p14:creationId xmlns:p14="http://schemas.microsoft.com/office/powerpoint/2010/main" val="1502780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データからグラフの作成</a:t>
            </a:r>
            <a:endParaRPr lang="en-US" altLang="ja-JP" dirty="0"/>
          </a:p>
          <a:p>
            <a:pPr lvl="1"/>
            <a:r>
              <a:rPr lang="ja-JP" altLang="en-US" dirty="0"/>
              <a:t>ＪＳＯＮデータからグラフ作成のプログラム例</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12</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748210221"/>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2364"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366984"/>
            <a:ext cx="7632848" cy="3798320"/>
          </a:xfrm>
          <a:prstGeom prst="rect">
            <a:avLst/>
          </a:prstGeom>
          <a:noFill/>
          <a:ln>
            <a:solidFill>
              <a:srgbClr val="000000"/>
            </a:solidFill>
          </a:ln>
        </p:spPr>
        <p:txBody>
          <a:bodyPr wrap="square" rtlCol="0">
            <a:noAutofit/>
          </a:bodyPr>
          <a:lstStyle/>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numpy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np</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matplotlib.pyplot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plt</a:t>
            </a:r>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urllib.request</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json</a:t>
            </a:r>
          </a:p>
          <a:p>
            <a:endParaRPr lang="en-US" altLang="ja-JP" sz="1600" dirty="0">
              <a:solidFill>
                <a:srgbClr val="000000"/>
              </a:solidFill>
              <a:latin typeface="Consolas"/>
              <a:cs typeface="Consolas"/>
            </a:endParaRPr>
          </a:p>
          <a:p>
            <a:endParaRPr lang="en-US" altLang="ja-JP" sz="1600" dirty="0">
              <a:solidFill>
                <a:srgbClr val="000000"/>
              </a:solidFill>
              <a:latin typeface="Consolas"/>
              <a:cs typeface="Consolas"/>
            </a:endParaRPr>
          </a:p>
          <a:p>
            <a:r>
              <a:rPr lang="en-US" altLang="ja-JP" sz="1600" dirty="0">
                <a:solidFill>
                  <a:srgbClr val="000000"/>
                </a:solidFill>
                <a:latin typeface="Consolas"/>
                <a:cs typeface="Consolas"/>
              </a:rPr>
              <a:t>url = </a:t>
            </a:r>
            <a:r>
              <a:rPr lang="en-US" altLang="ja-JP" sz="1600" dirty="0">
                <a:solidFill>
                  <a:srgbClr val="800000"/>
                </a:solidFill>
                <a:latin typeface="Consolas"/>
                <a:cs typeface="Consolas"/>
              </a:rPr>
              <a:t>'http://153.126.137.238/tide/yokohama/pred/20170703'</a:t>
            </a:r>
          </a:p>
          <a:p>
            <a:r>
              <a:rPr lang="en-US" altLang="ja-JP" sz="1600" dirty="0">
                <a:solidFill>
                  <a:srgbClr val="000000"/>
                </a:solidFill>
                <a:latin typeface="Consolas"/>
                <a:cs typeface="Consolas"/>
              </a:rPr>
              <a:t>f = urllib.request.urlopen(url)</a:t>
            </a:r>
          </a:p>
          <a:p>
            <a:r>
              <a:rPr lang="en-US" altLang="ja-JP" sz="1600" dirty="0">
                <a:solidFill>
                  <a:srgbClr val="000000"/>
                </a:solidFill>
                <a:latin typeface="Consolas"/>
                <a:cs typeface="Consolas"/>
              </a:rPr>
              <a:t>jsonData = json.loads(</a:t>
            </a:r>
            <a:r>
              <a:rPr lang="en-US" altLang="ja-JP" sz="1600" dirty="0" err="1">
                <a:solidFill>
                  <a:srgbClr val="000000"/>
                </a:solidFill>
                <a:latin typeface="Consolas"/>
                <a:cs typeface="Consolas"/>
              </a:rPr>
              <a:t>f.read</a:t>
            </a:r>
            <a:r>
              <a:rPr lang="en-US" altLang="ja-JP" sz="1600" dirty="0">
                <a:solidFill>
                  <a:srgbClr val="000000"/>
                </a:solidFill>
                <a:latin typeface="Consolas"/>
                <a:cs typeface="Consolas"/>
              </a:rPr>
              <a:t>().decode(</a:t>
            </a:r>
            <a:r>
              <a:rPr lang="en-US" altLang="ja-JP" sz="1600" dirty="0">
                <a:solidFill>
                  <a:srgbClr val="800000"/>
                </a:solidFill>
                <a:latin typeface="Consolas"/>
                <a:cs typeface="Consolas"/>
              </a:rPr>
              <a:t>'utf-8'</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#print (jsonData)</a:t>
            </a:r>
          </a:p>
          <a:p>
            <a:r>
              <a:rPr lang="en-US" altLang="ja-JP" sz="1600" dirty="0">
                <a:solidFill>
                  <a:srgbClr val="000000"/>
                </a:solidFill>
                <a:latin typeface="Consolas"/>
                <a:cs typeface="Consolas"/>
              </a:rPr>
              <a:t>x = np.arange(24)</a:t>
            </a:r>
          </a:p>
          <a:p>
            <a:r>
              <a:rPr lang="en-US" altLang="ja-JP" sz="1600" dirty="0">
                <a:solidFill>
                  <a:srgbClr val="000000"/>
                </a:solidFill>
                <a:latin typeface="Consolas"/>
                <a:cs typeface="Consolas"/>
              </a:rPr>
              <a:t>y = []</a:t>
            </a:r>
          </a:p>
          <a:p>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for</a:t>
            </a:r>
            <a:r>
              <a:rPr lang="en-US" altLang="ja-JP" sz="1600" dirty="0">
                <a:solidFill>
                  <a:srgbClr val="000000"/>
                </a:solidFill>
                <a:latin typeface="Consolas"/>
                <a:cs typeface="Consolas"/>
              </a:rPr>
              <a:t> data </a:t>
            </a:r>
            <a:r>
              <a:rPr lang="en-US" altLang="ja-JP" sz="1600" dirty="0">
                <a:solidFill>
                  <a:srgbClr val="008000"/>
                </a:solidFill>
                <a:latin typeface="Consolas"/>
                <a:cs typeface="Consolas"/>
              </a:rPr>
              <a:t>in</a:t>
            </a:r>
            <a:r>
              <a:rPr lang="en-US" altLang="ja-JP" sz="1600" dirty="0">
                <a:solidFill>
                  <a:srgbClr val="000000"/>
                </a:solidFill>
                <a:latin typeface="Consolas"/>
                <a:cs typeface="Consolas"/>
              </a:rPr>
              <a:t> jsonData['data']:</a:t>
            </a:r>
          </a:p>
          <a:p>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y.append</a:t>
            </a:r>
            <a:r>
              <a:rPr lang="en-US" altLang="ja-JP" sz="1600" dirty="0">
                <a:solidFill>
                  <a:srgbClr val="000000"/>
                </a:solidFill>
                <a:latin typeface="Consolas"/>
                <a:cs typeface="Consolas"/>
              </a:rPr>
              <a:t>(data['level'])</a:t>
            </a:r>
          </a:p>
          <a:p>
            <a:endParaRPr lang="en-US" altLang="ja-JP" sz="1600" dirty="0">
              <a:solidFill>
                <a:srgbClr val="000000"/>
              </a:solidFill>
              <a:latin typeface="Consolas"/>
              <a:cs typeface="Consolas"/>
            </a:endParaRPr>
          </a:p>
          <a:p>
            <a:endParaRPr lang="en-US" altLang="ja-JP" sz="1600" dirty="0">
              <a:solidFill>
                <a:srgbClr val="000000"/>
              </a:solidFill>
              <a:latin typeface="Consolas"/>
              <a:cs typeface="Consolas"/>
            </a:endParaRPr>
          </a:p>
        </p:txBody>
      </p:sp>
      <p:sp>
        <p:nvSpPr>
          <p:cNvPr id="7" name="テキスト ボックス 6"/>
          <p:cNvSpPr txBox="1"/>
          <p:nvPr/>
        </p:nvSpPr>
        <p:spPr>
          <a:xfrm>
            <a:off x="5940152" y="5301208"/>
            <a:ext cx="1872208" cy="576064"/>
          </a:xfrm>
          <a:prstGeom prst="rect">
            <a:avLst/>
          </a:prstGeom>
          <a:noFill/>
          <a:ln>
            <a:solidFill>
              <a:srgbClr val="FF0000"/>
            </a:solidFill>
          </a:ln>
        </p:spPr>
        <p:txBody>
          <a:bodyPr wrap="square" rtlCol="0">
            <a:noAutofit/>
          </a:bodyPr>
          <a:lstStyle/>
          <a:p>
            <a:pPr>
              <a:lnSpc>
                <a:spcPct val="150000"/>
              </a:lnSpc>
            </a:pPr>
            <a:r>
              <a:rPr kumimoji="1" lang="ja-JP" altLang="en-US" dirty="0">
                <a:solidFill>
                  <a:srgbClr val="FF0000"/>
                </a:solidFill>
                <a:latin typeface="Consolas"/>
                <a:cs typeface="Consolas"/>
              </a:rPr>
              <a:t>次ページへ続く</a:t>
            </a:r>
          </a:p>
        </p:txBody>
      </p:sp>
    </p:spTree>
    <p:extLst>
      <p:ext uri="{BB962C8B-B14F-4D97-AF65-F5344CB8AC3E}">
        <p14:creationId xmlns:p14="http://schemas.microsoft.com/office/powerpoint/2010/main" val="387493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データからグラフの作成</a:t>
            </a:r>
            <a:endParaRPr lang="en-US" altLang="ja-JP" dirty="0"/>
          </a:p>
          <a:p>
            <a:pPr lvl="1"/>
            <a:r>
              <a:rPr lang="ja-JP" altLang="en-US" dirty="0"/>
              <a:t>ＪＳＯＮデータからグラフ作成のプログラム例</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13</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534876801"/>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3388"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98426" y="2446332"/>
            <a:ext cx="7632848" cy="2592288"/>
          </a:xfrm>
          <a:prstGeom prst="rect">
            <a:avLst/>
          </a:prstGeom>
          <a:noFill/>
          <a:ln>
            <a:solidFill>
              <a:srgbClr val="000000"/>
            </a:solidFill>
          </a:ln>
        </p:spPr>
        <p:txBody>
          <a:bodyPr wrap="square" rtlCol="0">
            <a:noAutofit/>
          </a:bodyPr>
          <a:lstStyle/>
          <a:p>
            <a:r>
              <a:rPr lang="en-US" altLang="ja-JP" dirty="0">
                <a:solidFill>
                  <a:srgbClr val="000000"/>
                </a:solidFill>
                <a:latin typeface="Consolas"/>
                <a:cs typeface="Consolas"/>
              </a:rPr>
              <a:t>#Y</a:t>
            </a:r>
            <a:r>
              <a:rPr lang="ja-JP" altLang="en-US" dirty="0">
                <a:solidFill>
                  <a:srgbClr val="000000"/>
                </a:solidFill>
                <a:latin typeface="Consolas"/>
                <a:cs typeface="Consolas"/>
              </a:rPr>
              <a:t>軸の範囲を設定</a:t>
            </a:r>
          </a:p>
          <a:p>
            <a:r>
              <a:rPr lang="en-US" altLang="ja-JP" dirty="0" err="1">
                <a:solidFill>
                  <a:srgbClr val="000000"/>
                </a:solidFill>
                <a:latin typeface="Consolas"/>
                <a:cs typeface="Consolas"/>
              </a:rPr>
              <a:t>plt.ylim</a:t>
            </a:r>
            <a:r>
              <a:rPr lang="en-US" altLang="ja-JP" dirty="0">
                <a:solidFill>
                  <a:srgbClr val="000000"/>
                </a:solidFill>
                <a:latin typeface="Consolas"/>
                <a:cs typeface="Consolas"/>
              </a:rPr>
              <a:t>(0,200)</a:t>
            </a:r>
          </a:p>
          <a:p>
            <a:r>
              <a:rPr lang="en-US" altLang="ja-JP" dirty="0">
                <a:solidFill>
                  <a:srgbClr val="000000"/>
                </a:solidFill>
                <a:latin typeface="Consolas"/>
                <a:cs typeface="Consolas"/>
              </a:rPr>
              <a:t>#X</a:t>
            </a:r>
            <a:r>
              <a:rPr lang="ja-JP" altLang="en-US" dirty="0">
                <a:solidFill>
                  <a:srgbClr val="000000"/>
                </a:solidFill>
                <a:latin typeface="Consolas"/>
                <a:cs typeface="Consolas"/>
              </a:rPr>
              <a:t>軸の範囲を設定</a:t>
            </a:r>
          </a:p>
          <a:p>
            <a:r>
              <a:rPr lang="en-US" altLang="ja-JP" dirty="0" err="1">
                <a:solidFill>
                  <a:srgbClr val="000000"/>
                </a:solidFill>
                <a:latin typeface="Consolas"/>
                <a:cs typeface="Consolas"/>
              </a:rPr>
              <a:t>plt.xlim</a:t>
            </a:r>
            <a:r>
              <a:rPr lang="en-US" altLang="ja-JP" dirty="0">
                <a:solidFill>
                  <a:srgbClr val="000000"/>
                </a:solidFill>
                <a:latin typeface="Consolas"/>
                <a:cs typeface="Consolas"/>
              </a:rPr>
              <a:t>(0,24)</a:t>
            </a:r>
          </a:p>
          <a:p>
            <a:r>
              <a:rPr lang="en-US" altLang="ja-JP" dirty="0">
                <a:solidFill>
                  <a:srgbClr val="000000"/>
                </a:solidFill>
                <a:latin typeface="Consolas"/>
                <a:cs typeface="Consolas"/>
              </a:rPr>
              <a:t>#</a:t>
            </a:r>
            <a:r>
              <a:rPr lang="ja-JP" altLang="en-US" dirty="0">
                <a:solidFill>
                  <a:srgbClr val="000000"/>
                </a:solidFill>
                <a:latin typeface="Consolas"/>
                <a:cs typeface="Consolas"/>
              </a:rPr>
              <a:t>グリッド線の表示</a:t>
            </a:r>
          </a:p>
          <a:p>
            <a:r>
              <a:rPr lang="en-US" altLang="ja-JP" dirty="0" err="1">
                <a:solidFill>
                  <a:srgbClr val="000000"/>
                </a:solidFill>
                <a:latin typeface="Consolas"/>
                <a:cs typeface="Consolas"/>
              </a:rPr>
              <a:t>plt.grid</a:t>
            </a:r>
            <a:r>
              <a:rPr lang="en-US" altLang="ja-JP" dirty="0">
                <a:solidFill>
                  <a:srgbClr val="000000"/>
                </a:solidFill>
                <a:latin typeface="Consolas"/>
                <a:cs typeface="Consolas"/>
              </a:rPr>
              <a:t>()</a:t>
            </a:r>
          </a:p>
          <a:p>
            <a:r>
              <a:rPr lang="en-US" altLang="ja-JP" dirty="0" err="1">
                <a:solidFill>
                  <a:srgbClr val="000000"/>
                </a:solidFill>
                <a:latin typeface="Consolas"/>
                <a:cs typeface="Consolas"/>
              </a:rPr>
              <a:t>plt.plot</a:t>
            </a:r>
            <a:r>
              <a:rPr lang="en-US" altLang="ja-JP" dirty="0">
                <a:solidFill>
                  <a:srgbClr val="000000"/>
                </a:solidFill>
                <a:latin typeface="Consolas"/>
                <a:cs typeface="Consolas"/>
              </a:rPr>
              <a:t>(</a:t>
            </a:r>
            <a:r>
              <a:rPr lang="en-US" altLang="ja-JP" dirty="0" err="1">
                <a:solidFill>
                  <a:srgbClr val="000000"/>
                </a:solidFill>
                <a:latin typeface="Consolas"/>
                <a:cs typeface="Consolas"/>
              </a:rPr>
              <a:t>x,y,color</a:t>
            </a:r>
            <a:r>
              <a:rPr lang="en-US" altLang="ja-JP" dirty="0">
                <a:solidFill>
                  <a:srgbClr val="000000"/>
                </a:solidFill>
                <a:latin typeface="Consolas"/>
                <a:cs typeface="Consolas"/>
              </a:rPr>
              <a:t>=</a:t>
            </a:r>
            <a:r>
              <a:rPr lang="en-US" altLang="ja-JP" dirty="0">
                <a:solidFill>
                  <a:srgbClr val="800000"/>
                </a:solidFill>
                <a:latin typeface="Consolas"/>
                <a:cs typeface="Consolas"/>
              </a:rPr>
              <a:t>"</a:t>
            </a:r>
            <a:r>
              <a:rPr lang="en-US" altLang="ja-JP" dirty="0" err="1">
                <a:solidFill>
                  <a:srgbClr val="800000"/>
                </a:solidFill>
                <a:latin typeface="Consolas"/>
                <a:cs typeface="Consolas"/>
              </a:rPr>
              <a:t>b"</a:t>
            </a:r>
            <a:r>
              <a:rPr lang="en-US" altLang="ja-JP" dirty="0" err="1">
                <a:solidFill>
                  <a:srgbClr val="000000"/>
                </a:solidFill>
                <a:latin typeface="Consolas"/>
                <a:cs typeface="Consolas"/>
              </a:rPr>
              <a:t>,marker</a:t>
            </a:r>
            <a:r>
              <a:rPr lang="en-US" altLang="ja-JP" dirty="0">
                <a:solidFill>
                  <a:srgbClr val="000000"/>
                </a:solidFill>
                <a:latin typeface="Consolas"/>
                <a:cs typeface="Consolas"/>
              </a:rPr>
              <a:t>=</a:t>
            </a:r>
            <a:r>
              <a:rPr lang="en-US" altLang="ja-JP" dirty="0">
                <a:solidFill>
                  <a:srgbClr val="800000"/>
                </a:solidFill>
                <a:latin typeface="Consolas"/>
                <a:cs typeface="Consolas"/>
              </a:rPr>
              <a:t>"o"</a:t>
            </a:r>
            <a:r>
              <a:rPr lang="en-US" altLang="ja-JP" dirty="0">
                <a:solidFill>
                  <a:srgbClr val="000000"/>
                </a:solidFill>
                <a:latin typeface="Consolas"/>
                <a:cs typeface="Consolas"/>
              </a:rPr>
              <a:t>)</a:t>
            </a:r>
          </a:p>
          <a:p>
            <a:r>
              <a:rPr lang="en-US" altLang="ja-JP" dirty="0">
                <a:solidFill>
                  <a:srgbClr val="000000"/>
                </a:solidFill>
                <a:latin typeface="Consolas"/>
                <a:cs typeface="Consolas"/>
              </a:rPr>
              <a:t>plt.plot(y)</a:t>
            </a:r>
          </a:p>
          <a:p>
            <a:r>
              <a:rPr lang="en-US" altLang="ja-JP" dirty="0" err="1">
                <a:solidFill>
                  <a:srgbClr val="000000"/>
                </a:solidFill>
                <a:latin typeface="Consolas"/>
                <a:cs typeface="Consolas"/>
              </a:rPr>
              <a:t>plt.show</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p:txBody>
      </p:sp>
    </p:spTree>
    <p:extLst>
      <p:ext uri="{BB962C8B-B14F-4D97-AF65-F5344CB8AC3E}">
        <p14:creationId xmlns:p14="http://schemas.microsoft.com/office/powerpoint/2010/main" val="280321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以下のような</a:t>
            </a:r>
            <a:r>
              <a:rPr lang="en-US" altLang="ja-JP" dirty="0"/>
              <a:t>JSON</a:t>
            </a:r>
            <a:r>
              <a:rPr lang="ja-JP" altLang="en-US" dirty="0"/>
              <a:t>データが取得できます。</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14</a:t>
            </a:fld>
            <a:endParaRPr lang="en-US" altLang="ja-JP" dirty="0"/>
          </a:p>
        </p:txBody>
      </p:sp>
      <p:sp>
        <p:nvSpPr>
          <p:cNvPr id="6" name="フッター プレースホルダー 5"/>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553473175"/>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4412"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1115616" y="2060848"/>
            <a:ext cx="5832648" cy="3888432"/>
          </a:xfrm>
          <a:prstGeom prst="rect">
            <a:avLst/>
          </a:prstGeom>
        </p:spPr>
      </p:pic>
    </p:spTree>
    <p:extLst>
      <p:ext uri="{BB962C8B-B14F-4D97-AF65-F5344CB8AC3E}">
        <p14:creationId xmlns:p14="http://schemas.microsoft.com/office/powerpoint/2010/main" val="2608605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データを補完してみます。</a:t>
            </a:r>
            <a:endParaRPr lang="en-US" altLang="ja-JP" dirty="0"/>
          </a:p>
          <a:p>
            <a:pPr lvl="1"/>
            <a:r>
              <a:rPr lang="ja-JP" altLang="en-US" dirty="0"/>
              <a:t>ＪＳＯＮデータは</a:t>
            </a:r>
            <a:r>
              <a:rPr lang="en-US" altLang="ja-JP" dirty="0"/>
              <a:t>1</a:t>
            </a:r>
            <a:r>
              <a:rPr lang="ja-JP" altLang="en-US" dirty="0"/>
              <a:t>時間毎のデータなので、グラフも角張った感じになります。滑らかな曲線によるように補完してみます。</a:t>
            </a:r>
            <a:endParaRPr lang="en-US" altLang="ja-JP" dirty="0"/>
          </a:p>
          <a:p>
            <a:pPr lvl="1"/>
            <a:endParaRPr lang="en-US" altLang="ja-JP" dirty="0"/>
          </a:p>
          <a:p>
            <a:pPr lvl="1"/>
            <a:r>
              <a:rPr lang="ja-JP" altLang="ja-JP" dirty="0"/>
              <a:t>P</a:t>
            </a:r>
            <a:r>
              <a:rPr lang="en-US" altLang="ja-JP" dirty="0" err="1"/>
              <a:t>ython</a:t>
            </a:r>
            <a:r>
              <a:rPr lang="ja-JP" altLang="en-US" dirty="0"/>
              <a:t>では補完の計算ができる</a:t>
            </a:r>
            <a:r>
              <a:rPr lang="en-US" altLang="ja-JP" dirty="0" err="1"/>
              <a:t>scipy</a:t>
            </a:r>
            <a:r>
              <a:rPr lang="ja-JP" altLang="en-US" dirty="0"/>
              <a:t>と呼ばれるライブラリを利用することで簡単に計算ができます。</a:t>
            </a:r>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15</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30822103"/>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5436"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3951809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データからデータ補完しグラフの作成</a:t>
            </a:r>
            <a:endParaRPr lang="en-US" altLang="ja-JP" dirty="0"/>
          </a:p>
          <a:p>
            <a:pPr lvl="1"/>
            <a:r>
              <a:rPr lang="ja-JP" altLang="en-US" dirty="0"/>
              <a:t>ＪＳＯＮデータからグラフ作成のプログラム例</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16</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043781065"/>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6460"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424716"/>
            <a:ext cx="7632848" cy="3740588"/>
          </a:xfrm>
          <a:prstGeom prst="rect">
            <a:avLst/>
          </a:prstGeom>
          <a:noFill/>
          <a:ln>
            <a:solidFill>
              <a:srgbClr val="000000"/>
            </a:solidFill>
          </a:ln>
        </p:spPr>
        <p:txBody>
          <a:bodyPr wrap="square" rtlCol="0">
            <a:noAutofit/>
          </a:bodyPr>
          <a:lstStyle/>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numpy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np</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matplotlib.pyplot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plt</a:t>
            </a:r>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urllib.request</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json</a:t>
            </a:r>
          </a:p>
          <a:p>
            <a:endParaRPr lang="en-US" altLang="ja-JP" sz="1600" dirty="0">
              <a:solidFill>
                <a:srgbClr val="000000"/>
              </a:solidFill>
              <a:latin typeface="Consolas"/>
              <a:cs typeface="Consolas"/>
            </a:endParaRPr>
          </a:p>
          <a:p>
            <a:endParaRPr lang="en-US" altLang="ja-JP" sz="1600" dirty="0">
              <a:solidFill>
                <a:srgbClr val="000000"/>
              </a:solidFill>
              <a:latin typeface="Consolas"/>
              <a:cs typeface="Consolas"/>
            </a:endParaRPr>
          </a:p>
          <a:p>
            <a:r>
              <a:rPr lang="en-US" altLang="ja-JP" sz="1600" dirty="0">
                <a:solidFill>
                  <a:srgbClr val="000000"/>
                </a:solidFill>
                <a:latin typeface="Consolas"/>
                <a:cs typeface="Consolas"/>
              </a:rPr>
              <a:t>url = </a:t>
            </a:r>
            <a:r>
              <a:rPr lang="en-US" altLang="ja-JP" sz="1600" dirty="0">
                <a:solidFill>
                  <a:srgbClr val="800000"/>
                </a:solidFill>
                <a:latin typeface="Consolas"/>
                <a:cs typeface="Consolas"/>
              </a:rPr>
              <a:t>'http://153.126.137.238/tide/yokohama/pred/20170703'</a:t>
            </a:r>
          </a:p>
          <a:p>
            <a:r>
              <a:rPr lang="en-US" altLang="ja-JP" sz="1600" dirty="0">
                <a:solidFill>
                  <a:srgbClr val="000000"/>
                </a:solidFill>
                <a:latin typeface="Consolas"/>
                <a:cs typeface="Consolas"/>
              </a:rPr>
              <a:t>f = urllib.request.urlopen(url)</a:t>
            </a:r>
          </a:p>
          <a:p>
            <a:r>
              <a:rPr lang="en-US" altLang="ja-JP" sz="1600" dirty="0">
                <a:solidFill>
                  <a:srgbClr val="000000"/>
                </a:solidFill>
                <a:latin typeface="Consolas"/>
                <a:cs typeface="Consolas"/>
              </a:rPr>
              <a:t>jsonData = json.loads(</a:t>
            </a:r>
            <a:r>
              <a:rPr lang="en-US" altLang="ja-JP" sz="1600" dirty="0" err="1">
                <a:solidFill>
                  <a:srgbClr val="000000"/>
                </a:solidFill>
                <a:latin typeface="Consolas"/>
                <a:cs typeface="Consolas"/>
              </a:rPr>
              <a:t>f.read</a:t>
            </a:r>
            <a:r>
              <a:rPr lang="en-US" altLang="ja-JP" sz="1600" dirty="0">
                <a:solidFill>
                  <a:srgbClr val="000000"/>
                </a:solidFill>
                <a:latin typeface="Consolas"/>
                <a:cs typeface="Consolas"/>
              </a:rPr>
              <a:t>().decode('utf-8'))</a:t>
            </a:r>
          </a:p>
          <a:p>
            <a:r>
              <a:rPr lang="en-US" altLang="ja-JP" sz="1600" dirty="0">
                <a:solidFill>
                  <a:srgbClr val="000000"/>
                </a:solidFill>
                <a:latin typeface="Consolas"/>
                <a:cs typeface="Consolas"/>
              </a:rPr>
              <a:t>#print (jsonData)</a:t>
            </a:r>
          </a:p>
          <a:p>
            <a:r>
              <a:rPr lang="en-US" altLang="ja-JP" sz="1600" dirty="0">
                <a:solidFill>
                  <a:srgbClr val="000000"/>
                </a:solidFill>
                <a:latin typeface="Consolas"/>
                <a:cs typeface="Consolas"/>
              </a:rPr>
              <a:t>x = np.arange(24)</a:t>
            </a:r>
          </a:p>
          <a:p>
            <a:r>
              <a:rPr lang="en-US" altLang="ja-JP" sz="1600" dirty="0">
                <a:solidFill>
                  <a:srgbClr val="000000"/>
                </a:solidFill>
                <a:latin typeface="Consolas"/>
                <a:cs typeface="Consolas"/>
              </a:rPr>
              <a:t>y = []</a:t>
            </a:r>
          </a:p>
          <a:p>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for</a:t>
            </a:r>
            <a:r>
              <a:rPr lang="en-US" altLang="ja-JP" sz="1600" dirty="0">
                <a:solidFill>
                  <a:srgbClr val="000000"/>
                </a:solidFill>
                <a:latin typeface="Consolas"/>
                <a:cs typeface="Consolas"/>
              </a:rPr>
              <a:t> data </a:t>
            </a:r>
            <a:r>
              <a:rPr lang="en-US" altLang="ja-JP" sz="1600" dirty="0">
                <a:solidFill>
                  <a:srgbClr val="008000"/>
                </a:solidFill>
                <a:latin typeface="Consolas"/>
                <a:cs typeface="Consolas"/>
              </a:rPr>
              <a:t>in</a:t>
            </a:r>
            <a:r>
              <a:rPr lang="en-US" altLang="ja-JP" sz="1600" dirty="0">
                <a:solidFill>
                  <a:srgbClr val="000000"/>
                </a:solidFill>
                <a:latin typeface="Consolas"/>
                <a:cs typeface="Consolas"/>
              </a:rPr>
              <a:t> jsonData[</a:t>
            </a:r>
            <a:r>
              <a:rPr lang="en-US" altLang="ja-JP" sz="1600" dirty="0">
                <a:solidFill>
                  <a:srgbClr val="800000"/>
                </a:solidFill>
                <a:latin typeface="Consolas"/>
                <a:cs typeface="Consolas"/>
              </a:rPr>
              <a:t>'data'</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     y.append(data[</a:t>
            </a:r>
            <a:r>
              <a:rPr lang="en-US" altLang="ja-JP" sz="1600" dirty="0">
                <a:solidFill>
                  <a:srgbClr val="800000"/>
                </a:solidFill>
                <a:latin typeface="Consolas"/>
                <a:cs typeface="Consolas"/>
              </a:rPr>
              <a:t>'level'</a:t>
            </a:r>
            <a:r>
              <a:rPr lang="en-US" altLang="ja-JP" sz="1600" dirty="0">
                <a:solidFill>
                  <a:srgbClr val="000000"/>
                </a:solidFill>
                <a:latin typeface="Consolas"/>
                <a:cs typeface="Consolas"/>
              </a:rPr>
              <a:t>])</a:t>
            </a:r>
          </a:p>
          <a:p>
            <a:endParaRPr lang="en-US" altLang="ja-JP" sz="1600" dirty="0">
              <a:solidFill>
                <a:srgbClr val="000000"/>
              </a:solidFill>
              <a:latin typeface="Consolas"/>
              <a:cs typeface="Consolas"/>
            </a:endParaRPr>
          </a:p>
          <a:p>
            <a:endParaRPr lang="en-US" altLang="ja-JP" sz="1600" dirty="0">
              <a:solidFill>
                <a:srgbClr val="000000"/>
              </a:solidFill>
              <a:latin typeface="Consolas"/>
              <a:cs typeface="Consolas"/>
            </a:endParaRPr>
          </a:p>
        </p:txBody>
      </p:sp>
      <p:sp>
        <p:nvSpPr>
          <p:cNvPr id="7" name="テキスト ボックス 6"/>
          <p:cNvSpPr txBox="1"/>
          <p:nvPr/>
        </p:nvSpPr>
        <p:spPr>
          <a:xfrm>
            <a:off x="5940152" y="5301208"/>
            <a:ext cx="1872208" cy="576064"/>
          </a:xfrm>
          <a:prstGeom prst="rect">
            <a:avLst/>
          </a:prstGeom>
          <a:noFill/>
          <a:ln>
            <a:solidFill>
              <a:srgbClr val="FF0000"/>
            </a:solidFill>
          </a:ln>
        </p:spPr>
        <p:txBody>
          <a:bodyPr wrap="square" rtlCol="0">
            <a:noAutofit/>
          </a:bodyPr>
          <a:lstStyle/>
          <a:p>
            <a:pPr>
              <a:lnSpc>
                <a:spcPct val="150000"/>
              </a:lnSpc>
            </a:pPr>
            <a:r>
              <a:rPr kumimoji="1" lang="ja-JP" altLang="en-US" dirty="0">
                <a:solidFill>
                  <a:srgbClr val="FF0000"/>
                </a:solidFill>
                <a:latin typeface="Consolas"/>
                <a:cs typeface="Consolas"/>
              </a:rPr>
              <a:t>次ページへ続く</a:t>
            </a:r>
          </a:p>
        </p:txBody>
      </p:sp>
    </p:spTree>
    <p:extLst>
      <p:ext uri="{BB962C8B-B14F-4D97-AF65-F5344CB8AC3E}">
        <p14:creationId xmlns:p14="http://schemas.microsoft.com/office/powerpoint/2010/main" val="251682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en-US" altLang="ja-JP" dirty="0"/>
              <a:t>JSON</a:t>
            </a:r>
            <a:r>
              <a:rPr lang="ja-JP" altLang="en-US" dirty="0"/>
              <a:t>データからデータ補完しグラフの作成</a:t>
            </a:r>
            <a:endParaRPr lang="en-US" altLang="ja-JP" dirty="0"/>
          </a:p>
          <a:p>
            <a:pPr lvl="1"/>
            <a:r>
              <a:rPr lang="ja-JP" altLang="en-US" dirty="0"/>
              <a:t>ＪＳＯＮデータからグラフ作成のプログラム例</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17</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57015245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7484"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98426" y="2388523"/>
            <a:ext cx="7632848" cy="3672408"/>
          </a:xfrm>
          <a:prstGeom prst="rect">
            <a:avLst/>
          </a:prstGeom>
          <a:noFill/>
          <a:ln>
            <a:solidFill>
              <a:srgbClr val="000000"/>
            </a:solidFill>
          </a:ln>
        </p:spPr>
        <p:txBody>
          <a:bodyPr wrap="square" rtlCol="0">
            <a:noAutofit/>
          </a:bodyPr>
          <a:lstStyle/>
          <a:p>
            <a:r>
              <a:rPr lang="en-US" altLang="ja-JP" dirty="0">
                <a:solidFill>
                  <a:srgbClr val="000000"/>
                </a:solidFill>
                <a:latin typeface="Consolas"/>
                <a:cs typeface="Consolas"/>
              </a:rPr>
              <a:t>f = interp1d(x, y, kind=</a:t>
            </a:r>
            <a:r>
              <a:rPr lang="en-US" altLang="ja-JP" dirty="0">
                <a:solidFill>
                  <a:srgbClr val="800000"/>
                </a:solidFill>
                <a:latin typeface="Consolas"/>
                <a:cs typeface="Consolas"/>
              </a:rPr>
              <a:t>'cubic'</a:t>
            </a:r>
            <a:r>
              <a:rPr lang="en-US" altLang="ja-JP" dirty="0">
                <a:solidFill>
                  <a:srgbClr val="000000"/>
                </a:solidFill>
                <a:latin typeface="Consolas"/>
                <a:cs typeface="Consolas"/>
              </a:rPr>
              <a:t>)    # </a:t>
            </a:r>
            <a:r>
              <a:rPr lang="ja-JP" altLang="en-US" dirty="0">
                <a:solidFill>
                  <a:srgbClr val="000000"/>
                </a:solidFill>
                <a:latin typeface="Consolas"/>
                <a:cs typeface="Consolas"/>
              </a:rPr>
              <a:t>３次スプライン補間</a:t>
            </a:r>
          </a:p>
          <a:p>
            <a:r>
              <a:rPr lang="en-US" altLang="ja-JP" dirty="0">
                <a:solidFill>
                  <a:srgbClr val="000000"/>
                </a:solidFill>
                <a:latin typeface="Consolas"/>
                <a:cs typeface="Consolas"/>
              </a:rPr>
              <a:t>xnew = np.linspace(1, 23, num=51)</a:t>
            </a:r>
          </a:p>
          <a:p>
            <a:endParaRPr lang="en-US" altLang="ja-JP" dirty="0">
              <a:solidFill>
                <a:srgbClr val="000000"/>
              </a:solidFill>
              <a:latin typeface="Consolas"/>
              <a:cs typeface="Consolas"/>
            </a:endParaRP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plt.xlim(0,24)</a:t>
            </a:r>
          </a:p>
          <a:p>
            <a:r>
              <a:rPr lang="en-US" altLang="ja-JP" dirty="0">
                <a:solidFill>
                  <a:srgbClr val="000000"/>
                </a:solidFill>
                <a:latin typeface="Consolas"/>
                <a:cs typeface="Consolas"/>
              </a:rPr>
              <a:t>plt.ylim(0,200)</a:t>
            </a:r>
          </a:p>
          <a:p>
            <a:r>
              <a:rPr lang="en-US" altLang="ja-JP" dirty="0">
                <a:solidFill>
                  <a:srgbClr val="000000"/>
                </a:solidFill>
                <a:latin typeface="Consolas"/>
                <a:cs typeface="Consolas"/>
              </a:rPr>
              <a:t>plt.grid()</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plt.plot(xnew, f(xnew), color='g')</a:t>
            </a:r>
          </a:p>
          <a:p>
            <a:r>
              <a:rPr lang="en-US" altLang="ja-JP" dirty="0">
                <a:solidFill>
                  <a:srgbClr val="000000"/>
                </a:solidFill>
                <a:latin typeface="Consolas"/>
                <a:cs typeface="Consolas"/>
              </a:rPr>
              <a:t>plt.show()</a:t>
            </a:r>
          </a:p>
        </p:txBody>
      </p:sp>
    </p:spTree>
    <p:extLst>
      <p:ext uri="{BB962C8B-B14F-4D97-AF65-F5344CB8AC3E}">
        <p14:creationId xmlns:p14="http://schemas.microsoft.com/office/powerpoint/2010/main" val="1370945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ja-JP" dirty="0"/>
              <a:t>.</a:t>
            </a:r>
            <a:r>
              <a:rPr lang="ja-JP" altLang="en-US" dirty="0"/>
              <a:t> ネットワークとデータ分析</a:t>
            </a:r>
          </a:p>
        </p:txBody>
      </p:sp>
      <p:sp>
        <p:nvSpPr>
          <p:cNvPr id="28675" name="コンテンツ プレースホルダー 2"/>
          <p:cNvSpPr>
            <a:spLocks noGrp="1"/>
          </p:cNvSpPr>
          <p:nvPr>
            <p:ph idx="1"/>
          </p:nvPr>
        </p:nvSpPr>
        <p:spPr/>
        <p:txBody>
          <a:bodyPr>
            <a:normAutofit/>
          </a:bodyPr>
          <a:lstStyle/>
          <a:p>
            <a:r>
              <a:rPr lang="ja-JP" altLang="en-US" dirty="0"/>
              <a:t>以下のような</a:t>
            </a:r>
            <a:r>
              <a:rPr lang="en-US" altLang="ja-JP" dirty="0"/>
              <a:t>JSON</a:t>
            </a:r>
            <a:r>
              <a:rPr lang="ja-JP" altLang="en-US" dirty="0"/>
              <a:t>データが取得できます。</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18</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4000088063"/>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8508"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6" name="図 5"/>
          <p:cNvPicPr>
            <a:picLocks noChangeAspect="1"/>
          </p:cNvPicPr>
          <p:nvPr/>
        </p:nvPicPr>
        <p:blipFill>
          <a:blip r:embed="rId6"/>
          <a:stretch>
            <a:fillRect/>
          </a:stretch>
        </p:blipFill>
        <p:spPr>
          <a:xfrm>
            <a:off x="971600" y="1772816"/>
            <a:ext cx="6480720" cy="4320480"/>
          </a:xfrm>
          <a:prstGeom prst="rect">
            <a:avLst/>
          </a:prstGeom>
        </p:spPr>
      </p:pic>
    </p:spTree>
    <p:extLst>
      <p:ext uri="{BB962C8B-B14F-4D97-AF65-F5344CB8AC3E}">
        <p14:creationId xmlns:p14="http://schemas.microsoft.com/office/powerpoint/2010/main" val="357562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1. </a:t>
            </a:r>
            <a:r>
              <a:rPr lang="en-US" altLang="ja-JP" dirty="0" err="1"/>
              <a:t>Numpy</a:t>
            </a:r>
            <a:endParaRPr lang="ja-JP" altLang="en-US" dirty="0"/>
          </a:p>
        </p:txBody>
      </p:sp>
      <p:sp>
        <p:nvSpPr>
          <p:cNvPr id="28675" name="コンテンツ プレースホルダー 2"/>
          <p:cNvSpPr>
            <a:spLocks noGrp="1"/>
          </p:cNvSpPr>
          <p:nvPr>
            <p:ph idx="1"/>
          </p:nvPr>
        </p:nvSpPr>
        <p:spPr/>
        <p:txBody>
          <a:bodyPr>
            <a:normAutofit fontScale="85000" lnSpcReduction="10000"/>
          </a:bodyPr>
          <a:lstStyle/>
          <a:p>
            <a:r>
              <a:rPr lang="en-US" altLang="ja-JP" dirty="0"/>
              <a:t>Numpy</a:t>
            </a:r>
          </a:p>
          <a:p>
            <a:pPr lvl="1"/>
            <a:r>
              <a:rPr lang="en-US" altLang="ja-JP" dirty="0"/>
              <a:t>Python</a:t>
            </a:r>
            <a:r>
              <a:rPr lang="ja-JP" altLang="en-US" dirty="0"/>
              <a:t>でデータ分析を行う時に最も使用されるパッケージの代表は</a:t>
            </a:r>
            <a:r>
              <a:rPr lang="en-US" altLang="ja-JP" dirty="0"/>
              <a:t>NumPy</a:t>
            </a:r>
            <a:r>
              <a:rPr lang="ja-JP" altLang="en-US" dirty="0"/>
              <a:t>です。</a:t>
            </a:r>
            <a:endParaRPr lang="en-US" altLang="ja-JP" dirty="0"/>
          </a:p>
          <a:p>
            <a:pPr lvl="1"/>
            <a:endParaRPr lang="en-US" altLang="ja-JP" dirty="0"/>
          </a:p>
          <a:p>
            <a:pPr lvl="1"/>
            <a:r>
              <a:rPr lang="en-US" altLang="ja-JP" dirty="0"/>
              <a:t>NumPy</a:t>
            </a:r>
            <a:r>
              <a:rPr lang="ja-JP" altLang="en-US" dirty="0"/>
              <a:t>は、データ分析に欠かせない配列や行列の演算を高速に行うライブラリです。</a:t>
            </a:r>
            <a:endParaRPr lang="en-US" altLang="ja-JP" dirty="0"/>
          </a:p>
          <a:p>
            <a:pPr lvl="1"/>
            <a:endParaRPr lang="ja-JP" altLang="en-US" dirty="0"/>
          </a:p>
          <a:p>
            <a:pPr lvl="1"/>
            <a:r>
              <a:rPr lang="ja-JP" altLang="en-US" dirty="0"/>
              <a:t>大量のデータを扱う場合は、</a:t>
            </a:r>
            <a:r>
              <a:rPr lang="en-US" altLang="ja-JP" dirty="0"/>
              <a:t>Python</a:t>
            </a:r>
            <a:r>
              <a:rPr lang="ja-JP" altLang="en-US" dirty="0"/>
              <a:t>標準のリストだと処理の実行速度が問題になることがあります。</a:t>
            </a:r>
            <a:endParaRPr lang="en-US" altLang="ja-JP" dirty="0"/>
          </a:p>
          <a:p>
            <a:pPr lvl="1"/>
            <a:endParaRPr lang="ja-JP" altLang="en-US" dirty="0"/>
          </a:p>
          <a:p>
            <a:pPr lvl="1"/>
            <a:r>
              <a:rPr lang="en-US" altLang="ja-JP" dirty="0"/>
              <a:t>NumPy</a:t>
            </a:r>
            <a:r>
              <a:rPr lang="ja-JP" altLang="en-US" dirty="0"/>
              <a:t>は、</a:t>
            </a:r>
            <a:r>
              <a:rPr lang="en-US" altLang="ja-JP" dirty="0"/>
              <a:t>C</a:t>
            </a:r>
            <a:r>
              <a:rPr lang="ja-JP" altLang="en-US" dirty="0"/>
              <a:t>言語の処理性能とほぼ同等の速度で処理できるように開発されました。 また、データ分析に欠かせない、統計計算の関数も多数備えています。</a:t>
            </a:r>
          </a:p>
          <a:p>
            <a:pPr lvl="1"/>
            <a:endParaRPr lang="ja-JP" altLang="en-US" dirty="0"/>
          </a:p>
          <a:p>
            <a:pPr marL="457200" lvl="1" indent="0">
              <a:buNone/>
            </a:pP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14600605"/>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99"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1967858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つい最近発表された日本の人口を分析してみましょう。 国勢調査のデータをグラフ化してみます。</a:t>
            </a:r>
          </a:p>
          <a:p>
            <a:pPr lvl="1"/>
            <a:r>
              <a:rPr lang="ja-JP" altLang="en-US" dirty="0"/>
              <a:t>人口の推移は、国政調査の結果から、</a:t>
            </a:r>
            <a:r>
              <a:rPr lang="en-US" altLang="ja-JP" dirty="0"/>
              <a:t>CSV</a:t>
            </a:r>
            <a:r>
              <a:rPr lang="ja-JP" altLang="en-US" dirty="0"/>
              <a:t>ファイルとして用意します。</a:t>
            </a: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19</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49031293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9531"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1259632" y="3829510"/>
            <a:ext cx="6768752" cy="2479809"/>
          </a:xfrm>
          <a:prstGeom prst="rect">
            <a:avLst/>
          </a:prstGeom>
          <a:noFill/>
          <a:ln>
            <a:solidFill>
              <a:srgbClr val="000000"/>
            </a:solidFill>
          </a:ln>
        </p:spPr>
        <p:txBody>
          <a:bodyPr wrap="square" rtlCol="0">
            <a:noAutofit/>
          </a:bodyPr>
          <a:lstStyle/>
          <a:p>
            <a:r>
              <a:rPr lang="is-IS" altLang="ja-JP" sz="1200" dirty="0">
                <a:solidFill>
                  <a:srgbClr val="000000"/>
                </a:solidFill>
                <a:latin typeface="Consolas"/>
                <a:cs typeface="Consolas"/>
              </a:rPr>
              <a:t>17,127768</a:t>
            </a:r>
          </a:p>
          <a:p>
            <a:r>
              <a:rPr lang="is-IS" altLang="ja-JP" sz="1200" dirty="0">
                <a:solidFill>
                  <a:srgbClr val="000000"/>
                </a:solidFill>
                <a:latin typeface="Consolas"/>
                <a:cs typeface="Consolas"/>
              </a:rPr>
              <a:t>18,127901</a:t>
            </a:r>
          </a:p>
          <a:p>
            <a:r>
              <a:rPr lang="is-IS" altLang="ja-JP" sz="1200" dirty="0">
                <a:solidFill>
                  <a:srgbClr val="000000"/>
                </a:solidFill>
                <a:latin typeface="Consolas"/>
                <a:cs typeface="Consolas"/>
              </a:rPr>
              <a:t>19,128033</a:t>
            </a:r>
          </a:p>
          <a:p>
            <a:r>
              <a:rPr lang="is-IS" altLang="ja-JP" sz="1200" dirty="0">
                <a:solidFill>
                  <a:srgbClr val="000000"/>
                </a:solidFill>
                <a:latin typeface="Consolas"/>
                <a:cs typeface="Consolas"/>
              </a:rPr>
              <a:t>20,128084</a:t>
            </a:r>
          </a:p>
          <a:p>
            <a:r>
              <a:rPr lang="is-IS" altLang="ja-JP" sz="1200" dirty="0">
                <a:solidFill>
                  <a:srgbClr val="000000"/>
                </a:solidFill>
                <a:latin typeface="Consolas"/>
                <a:cs typeface="Consolas"/>
              </a:rPr>
              <a:t>21,128032</a:t>
            </a:r>
          </a:p>
          <a:p>
            <a:r>
              <a:rPr lang="is-IS" altLang="ja-JP" sz="1200" dirty="0">
                <a:solidFill>
                  <a:srgbClr val="000000"/>
                </a:solidFill>
                <a:latin typeface="Consolas"/>
                <a:cs typeface="Consolas"/>
              </a:rPr>
              <a:t>22,128057</a:t>
            </a:r>
          </a:p>
          <a:p>
            <a:r>
              <a:rPr lang="is-IS" altLang="ja-JP" sz="1200" dirty="0">
                <a:solidFill>
                  <a:srgbClr val="000000"/>
                </a:solidFill>
                <a:latin typeface="Consolas"/>
                <a:cs typeface="Consolas"/>
              </a:rPr>
              <a:t>23,127799</a:t>
            </a:r>
          </a:p>
          <a:p>
            <a:r>
              <a:rPr lang="is-IS" altLang="ja-JP" sz="1200" dirty="0">
                <a:solidFill>
                  <a:srgbClr val="000000"/>
                </a:solidFill>
                <a:latin typeface="Consolas"/>
                <a:cs typeface="Consolas"/>
              </a:rPr>
              <a:t>24,127515</a:t>
            </a:r>
          </a:p>
          <a:p>
            <a:r>
              <a:rPr lang="is-IS" altLang="ja-JP" sz="1200" dirty="0">
                <a:solidFill>
                  <a:srgbClr val="000000"/>
                </a:solidFill>
                <a:latin typeface="Consolas"/>
                <a:cs typeface="Consolas"/>
              </a:rPr>
              <a:t>25,127298</a:t>
            </a:r>
          </a:p>
          <a:p>
            <a:r>
              <a:rPr lang="is-IS" altLang="ja-JP" sz="1200" dirty="0">
                <a:solidFill>
                  <a:srgbClr val="000000"/>
                </a:solidFill>
                <a:latin typeface="Consolas"/>
                <a:cs typeface="Consolas"/>
              </a:rPr>
              <a:t>26,127083</a:t>
            </a:r>
          </a:p>
          <a:p>
            <a:r>
              <a:rPr lang="is-IS" altLang="ja-JP" sz="1200" dirty="0">
                <a:solidFill>
                  <a:srgbClr val="000000"/>
                </a:solidFill>
                <a:latin typeface="Consolas"/>
                <a:cs typeface="Consolas"/>
              </a:rPr>
              <a:t>27,127110</a:t>
            </a:r>
          </a:p>
          <a:p>
            <a:r>
              <a:rPr lang="is-IS" altLang="ja-JP" sz="1200" dirty="0">
                <a:solidFill>
                  <a:srgbClr val="000000"/>
                </a:solidFill>
                <a:latin typeface="Consolas"/>
                <a:cs typeface="Consolas"/>
              </a:rPr>
              <a:t>28,126930</a:t>
            </a:r>
            <a:endParaRPr lang="en-US" altLang="ja-JP" sz="1200" dirty="0">
              <a:solidFill>
                <a:srgbClr val="000000"/>
              </a:solidFill>
              <a:latin typeface="Consolas"/>
              <a:cs typeface="Consolas"/>
            </a:endParaRPr>
          </a:p>
        </p:txBody>
      </p:sp>
    </p:spTree>
    <p:extLst>
      <p:ext uri="{BB962C8B-B14F-4D97-AF65-F5344CB8AC3E}">
        <p14:creationId xmlns:p14="http://schemas.microsoft.com/office/powerpoint/2010/main" val="273864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ＣＳＶファイルをダウンロードします。</a:t>
            </a:r>
            <a:endParaRPr lang="en-US" altLang="ja-JP" dirty="0"/>
          </a:p>
          <a:p>
            <a:pPr marL="457200" lvl="1" indent="0">
              <a:buNone/>
            </a:pP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20</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279984189"/>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0555"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2060848"/>
            <a:ext cx="7416824" cy="3960440"/>
          </a:xfrm>
          <a:prstGeom prst="rect">
            <a:avLst/>
          </a:prstGeom>
          <a:noFill/>
          <a:ln>
            <a:solidFill>
              <a:srgbClr val="000000"/>
            </a:solidFill>
          </a:ln>
        </p:spPr>
        <p:txBody>
          <a:bodyPr wrap="square" rtlCol="0">
            <a:noAutofit/>
          </a:bodyPr>
          <a:lstStyle/>
          <a:p>
            <a:r>
              <a:rPr lang="en-US" altLang="ja-JP" dirty="0">
                <a:solidFill>
                  <a:srgbClr val="008000"/>
                </a:solidFill>
                <a:latin typeface="Consolas"/>
                <a:cs typeface="Consolas"/>
              </a:rPr>
              <a:t>from</a:t>
            </a:r>
            <a:r>
              <a:rPr lang="en-US" altLang="ja-JP" dirty="0">
                <a:solidFill>
                  <a:srgbClr val="000000"/>
                </a:solidFill>
                <a:latin typeface="Consolas"/>
                <a:cs typeface="Consolas"/>
              </a:rPr>
              <a:t> urllib.request </a:t>
            </a:r>
            <a:r>
              <a:rPr lang="en-US" altLang="ja-JP" dirty="0">
                <a:solidFill>
                  <a:srgbClr val="008000"/>
                </a:solidFill>
                <a:latin typeface="Consolas"/>
                <a:cs typeface="Consolas"/>
              </a:rPr>
              <a:t>import</a:t>
            </a:r>
            <a:r>
              <a:rPr lang="en-US" altLang="ja-JP" dirty="0">
                <a:solidFill>
                  <a:srgbClr val="000000"/>
                </a:solidFill>
                <a:latin typeface="Consolas"/>
                <a:cs typeface="Consolas"/>
              </a:rPr>
              <a:t> urlopen</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url  = </a:t>
            </a:r>
            <a:r>
              <a:rPr lang="en-US" altLang="ja-JP" dirty="0">
                <a:solidFill>
                  <a:srgbClr val="800000"/>
                </a:solidFill>
                <a:latin typeface="Consolas"/>
                <a:cs typeface="Consolas"/>
              </a:rPr>
              <a:t>'http://www.lighthouse-w5.com/p/data/</a:t>
            </a:r>
            <a:r>
              <a:rPr lang="en-US" altLang="ja-JP" dirty="0" err="1">
                <a:solidFill>
                  <a:srgbClr val="800000"/>
                </a:solidFill>
                <a:latin typeface="Consolas"/>
                <a:cs typeface="Consolas"/>
              </a:rPr>
              <a:t>pop.csv</a:t>
            </a:r>
            <a:r>
              <a:rPr lang="en-US" altLang="ja-JP" dirty="0">
                <a:solidFill>
                  <a:srgbClr val="800000"/>
                </a:solidFill>
                <a:latin typeface="Consolas"/>
                <a:cs typeface="Consolas"/>
              </a:rPr>
              <a:t>'</a:t>
            </a:r>
          </a:p>
          <a:p>
            <a:r>
              <a:rPr lang="en-US" altLang="ja-JP" dirty="0">
                <a:solidFill>
                  <a:srgbClr val="000000"/>
                </a:solidFill>
                <a:latin typeface="Consolas"/>
                <a:cs typeface="Consolas"/>
              </a:rPr>
              <a:t>html = urlopen(url)</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encode = html.info().get_content_charset(failobj=</a:t>
            </a:r>
            <a:r>
              <a:rPr lang="en-US" altLang="ja-JP" dirty="0">
                <a:solidFill>
                  <a:srgbClr val="800000"/>
                </a:solidFill>
                <a:latin typeface="Consolas"/>
                <a:cs typeface="Consolas"/>
              </a:rPr>
              <a:t>'utf-8'</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text_byte = html.read()</a:t>
            </a:r>
          </a:p>
          <a:p>
            <a:r>
              <a:rPr lang="en-US" altLang="ja-JP" dirty="0">
                <a:solidFill>
                  <a:srgbClr val="000000"/>
                </a:solidFill>
                <a:latin typeface="Consolas"/>
                <a:cs typeface="Consolas"/>
              </a:rPr>
              <a:t>text = text_byte.decode(encode)</a:t>
            </a:r>
          </a:p>
          <a:p>
            <a:endParaRPr lang="en-US" altLang="ja-JP" dirty="0">
              <a:solidFill>
                <a:srgbClr val="000000"/>
              </a:solidFill>
              <a:latin typeface="Consolas"/>
              <a:cs typeface="Consolas"/>
            </a:endParaRPr>
          </a:p>
          <a:p>
            <a:r>
              <a:rPr lang="en-US" altLang="ja-JP" dirty="0">
                <a:solidFill>
                  <a:srgbClr val="008000"/>
                </a:solidFill>
                <a:latin typeface="Consolas"/>
                <a:cs typeface="Consolas"/>
              </a:rPr>
              <a:t>with</a:t>
            </a:r>
            <a:r>
              <a:rPr lang="en-US" altLang="ja-JP" dirty="0">
                <a:solidFill>
                  <a:srgbClr val="000000"/>
                </a:solidFill>
                <a:latin typeface="Consolas"/>
                <a:cs typeface="Consolas"/>
              </a:rPr>
              <a:t> open(</a:t>
            </a:r>
            <a:r>
              <a:rPr lang="en-US" altLang="ja-JP" dirty="0">
                <a:solidFill>
                  <a:srgbClr val="800000"/>
                </a:solidFill>
                <a:latin typeface="Consolas"/>
                <a:cs typeface="Consolas"/>
              </a:rPr>
              <a:t>'pop.</a:t>
            </a:r>
            <a:r>
              <a:rPr lang="en-US" altLang="ja-JP" dirty="0" err="1">
                <a:solidFill>
                  <a:srgbClr val="800000"/>
                </a:solidFill>
                <a:latin typeface="Consolas"/>
                <a:cs typeface="Consolas"/>
              </a:rPr>
              <a:t>csv</a:t>
            </a:r>
            <a:r>
              <a:rPr lang="en-US" altLang="ja-JP" dirty="0">
                <a:solidFill>
                  <a:srgbClr val="800000"/>
                </a:solidFill>
                <a:latin typeface="Consolas"/>
                <a:cs typeface="Consolas"/>
              </a:rPr>
              <a:t>'</a:t>
            </a:r>
            <a:r>
              <a:rPr lang="en-US" altLang="ja-JP" dirty="0">
                <a:solidFill>
                  <a:srgbClr val="000000"/>
                </a:solidFill>
                <a:latin typeface="Consolas"/>
                <a:cs typeface="Consolas"/>
              </a:rPr>
              <a:t>,'w') </a:t>
            </a:r>
            <a:r>
              <a:rPr lang="en-US" altLang="ja-JP" dirty="0">
                <a:solidFill>
                  <a:srgbClr val="008000"/>
                </a:solidFill>
                <a:latin typeface="Consolas"/>
                <a:cs typeface="Consolas"/>
              </a:rPr>
              <a:t>as</a:t>
            </a:r>
            <a:r>
              <a:rPr lang="en-US" altLang="ja-JP" dirty="0">
                <a:solidFill>
                  <a:srgbClr val="000000"/>
                </a:solidFill>
                <a:latin typeface="Consolas"/>
                <a:cs typeface="Consolas"/>
              </a:rPr>
              <a:t> f:</a:t>
            </a:r>
          </a:p>
          <a:p>
            <a:r>
              <a:rPr lang="en-US" altLang="ja-JP" dirty="0">
                <a:solidFill>
                  <a:srgbClr val="000000"/>
                </a:solidFill>
                <a:latin typeface="Consolas"/>
                <a:cs typeface="Consolas"/>
              </a:rPr>
              <a:t>    </a:t>
            </a:r>
            <a:r>
              <a:rPr lang="en-US" altLang="ja-JP" dirty="0" err="1">
                <a:solidFill>
                  <a:srgbClr val="000000"/>
                </a:solidFill>
                <a:latin typeface="Consolas"/>
                <a:cs typeface="Consolas"/>
              </a:rPr>
              <a:t>f.write</a:t>
            </a:r>
            <a:r>
              <a:rPr lang="en-US" altLang="ja-JP" dirty="0">
                <a:solidFill>
                  <a:srgbClr val="000000"/>
                </a:solidFill>
                <a:latin typeface="Consolas"/>
                <a:cs typeface="Consolas"/>
              </a:rPr>
              <a:t>(text)</a:t>
            </a:r>
          </a:p>
        </p:txBody>
      </p:sp>
    </p:spTree>
    <p:extLst>
      <p:ext uri="{BB962C8B-B14F-4D97-AF65-F5344CB8AC3E}">
        <p14:creationId xmlns:p14="http://schemas.microsoft.com/office/powerpoint/2010/main" val="216595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可視化します。散布図を描いてみます。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21</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29057969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1579"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2060848"/>
            <a:ext cx="6768752" cy="3960440"/>
          </a:xfrm>
          <a:prstGeom prst="rect">
            <a:avLst/>
          </a:prstGeom>
          <a:noFill/>
          <a:ln>
            <a:solidFill>
              <a:srgbClr val="000000"/>
            </a:solidFill>
          </a:ln>
        </p:spPr>
        <p:txBody>
          <a:bodyPr wrap="square" rtlCol="0">
            <a:noAutofit/>
          </a:bodyPr>
          <a:lstStyle/>
          <a:p>
            <a:r>
              <a:rPr lang="en-US" altLang="ja-JP" dirty="0">
                <a:solidFill>
                  <a:srgbClr val="008000"/>
                </a:solidFill>
                <a:latin typeface="Consolas"/>
                <a:cs typeface="Consolas"/>
              </a:rPr>
              <a:t>import</a:t>
            </a:r>
            <a:r>
              <a:rPr lang="en-US" altLang="ja-JP" dirty="0">
                <a:solidFill>
                  <a:srgbClr val="000000"/>
                </a:solidFill>
                <a:latin typeface="Consolas"/>
                <a:cs typeface="Consolas"/>
              </a:rPr>
              <a:t> numpy </a:t>
            </a:r>
            <a:r>
              <a:rPr lang="en-US" altLang="ja-JP" dirty="0">
                <a:solidFill>
                  <a:srgbClr val="008000"/>
                </a:solidFill>
                <a:latin typeface="Consolas"/>
                <a:cs typeface="Consolas"/>
              </a:rPr>
              <a:t>as</a:t>
            </a:r>
            <a:r>
              <a:rPr lang="en-US" altLang="ja-JP" dirty="0">
                <a:solidFill>
                  <a:srgbClr val="000000"/>
                </a:solidFill>
                <a:latin typeface="Consolas"/>
                <a:cs typeface="Consolas"/>
              </a:rPr>
              <a:t> np</a:t>
            </a:r>
          </a:p>
          <a:p>
            <a:r>
              <a:rPr lang="en-US" altLang="ja-JP" dirty="0">
                <a:solidFill>
                  <a:srgbClr val="008000"/>
                </a:solidFill>
                <a:latin typeface="Consolas"/>
                <a:cs typeface="Consolas"/>
              </a:rPr>
              <a:t>import</a:t>
            </a:r>
            <a:r>
              <a:rPr lang="en-US" altLang="ja-JP" dirty="0">
                <a:solidFill>
                  <a:srgbClr val="000000"/>
                </a:solidFill>
                <a:latin typeface="Consolas"/>
                <a:cs typeface="Consolas"/>
              </a:rPr>
              <a:t> matplotlib.pyplot </a:t>
            </a:r>
            <a:r>
              <a:rPr lang="en-US" altLang="ja-JP" dirty="0">
                <a:solidFill>
                  <a:srgbClr val="008000"/>
                </a:solidFill>
                <a:latin typeface="Consolas"/>
                <a:cs typeface="Consolas"/>
              </a:rPr>
              <a:t>as</a:t>
            </a:r>
            <a:r>
              <a:rPr lang="en-US" altLang="ja-JP" dirty="0">
                <a:solidFill>
                  <a:srgbClr val="000000"/>
                </a:solidFill>
                <a:latin typeface="Consolas"/>
                <a:cs typeface="Consolas"/>
              </a:rPr>
              <a:t> </a:t>
            </a:r>
            <a:r>
              <a:rPr lang="en-US" altLang="ja-JP" dirty="0" err="1">
                <a:solidFill>
                  <a:srgbClr val="000000"/>
                </a:solidFill>
                <a:latin typeface="Consolas"/>
                <a:cs typeface="Consolas"/>
              </a:rPr>
              <a:t>plt</a:t>
            </a:r>
            <a:endParaRPr lang="en-US" altLang="ja-JP" dirty="0">
              <a:solidFill>
                <a:srgbClr val="000000"/>
              </a:solidFill>
              <a:latin typeface="Consolas"/>
              <a:cs typeface="Consolas"/>
            </a:endParaRP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data = </a:t>
            </a:r>
            <a:r>
              <a:rPr lang="en-US" altLang="ja-JP" dirty="0" err="1">
                <a:solidFill>
                  <a:srgbClr val="000000"/>
                </a:solidFill>
                <a:latin typeface="Consolas"/>
                <a:cs typeface="Consolas"/>
              </a:rPr>
              <a:t>np.genfromtxt</a:t>
            </a:r>
            <a:r>
              <a:rPr lang="en-US" altLang="ja-JP" dirty="0">
                <a:solidFill>
                  <a:srgbClr val="000000"/>
                </a:solidFill>
                <a:latin typeface="Consolas"/>
                <a:cs typeface="Consolas"/>
              </a:rPr>
              <a:t>(</a:t>
            </a:r>
            <a:r>
              <a:rPr lang="en-US" altLang="ja-JP" dirty="0">
                <a:solidFill>
                  <a:srgbClr val="800000"/>
                </a:solidFill>
                <a:latin typeface="Consolas"/>
                <a:cs typeface="Consolas"/>
              </a:rPr>
              <a:t>'</a:t>
            </a:r>
            <a:r>
              <a:rPr lang="en-US" altLang="ja-JP" dirty="0" err="1">
                <a:solidFill>
                  <a:srgbClr val="800000"/>
                </a:solidFill>
                <a:latin typeface="Consolas"/>
                <a:cs typeface="Consolas"/>
              </a:rPr>
              <a:t>pop.csv'</a:t>
            </a:r>
            <a:r>
              <a:rPr lang="en-US" altLang="ja-JP" dirty="0" err="1">
                <a:solidFill>
                  <a:srgbClr val="000000"/>
                </a:solidFill>
                <a:latin typeface="Consolas"/>
                <a:cs typeface="Consolas"/>
              </a:rPr>
              <a:t>,delimiter</a:t>
            </a:r>
            <a:r>
              <a:rPr lang="en-US" altLang="ja-JP" dirty="0">
                <a:solidFill>
                  <a:srgbClr val="000000"/>
                </a:solidFill>
                <a:latin typeface="Consolas"/>
                <a:cs typeface="Consolas"/>
              </a:rPr>
              <a:t>=</a:t>
            </a:r>
            <a:r>
              <a:rPr lang="en-US" altLang="ja-JP" dirty="0">
                <a:solidFill>
                  <a:srgbClr val="800000"/>
                </a:solidFill>
                <a:latin typeface="Consolas"/>
                <a:cs typeface="Consolas"/>
              </a:rPr>
              <a:t>',’</a:t>
            </a:r>
            <a:r>
              <a:rPr lang="en-US" altLang="ja-JP" dirty="0">
                <a:solidFill>
                  <a:srgbClr val="000000"/>
                </a:solidFill>
                <a:latin typeface="Consolas"/>
                <a:cs typeface="Consolas"/>
              </a:rPr>
              <a:t>\</a:t>
            </a:r>
          </a:p>
          <a:p>
            <a:r>
              <a:rPr lang="en-US" altLang="ja-JP" dirty="0">
                <a:solidFill>
                  <a:srgbClr val="000000"/>
                </a:solidFill>
                <a:latin typeface="Consolas"/>
                <a:cs typeface="Consolas"/>
              </a:rPr>
              <a:t>	,</a:t>
            </a:r>
            <a:r>
              <a:rPr lang="en-US" altLang="ja-JP" dirty="0" err="1">
                <a:solidFill>
                  <a:srgbClr val="000000"/>
                </a:solidFill>
                <a:latin typeface="Consolas"/>
                <a:cs typeface="Consolas"/>
              </a:rPr>
              <a:t>dtype</a:t>
            </a:r>
            <a:r>
              <a:rPr lang="en-US" altLang="ja-JP" dirty="0">
                <a:solidFill>
                  <a:srgbClr val="000000"/>
                </a:solidFill>
                <a:latin typeface="Consolas"/>
                <a:cs typeface="Consolas"/>
              </a:rPr>
              <a:t>={'names':(</a:t>
            </a:r>
            <a:r>
              <a:rPr lang="en-US" altLang="ja-JP" dirty="0">
                <a:solidFill>
                  <a:srgbClr val="800000"/>
                </a:solidFill>
                <a:latin typeface="Consolas"/>
                <a:cs typeface="Consolas"/>
              </a:rPr>
              <a:t>'</a:t>
            </a:r>
            <a:r>
              <a:rPr lang="en-US" altLang="ja-JP" dirty="0" err="1">
                <a:solidFill>
                  <a:srgbClr val="800000"/>
                </a:solidFill>
                <a:latin typeface="Consolas"/>
                <a:cs typeface="Consolas"/>
              </a:rPr>
              <a:t>year'</a:t>
            </a:r>
            <a:r>
              <a:rPr lang="en-US" altLang="ja-JP" dirty="0" err="1">
                <a:solidFill>
                  <a:srgbClr val="000000"/>
                </a:solidFill>
                <a:latin typeface="Consolas"/>
                <a:cs typeface="Consolas"/>
              </a:rPr>
              <a:t>,</a:t>
            </a:r>
            <a:r>
              <a:rPr lang="en-US" altLang="ja-JP" dirty="0" err="1">
                <a:solidFill>
                  <a:srgbClr val="800000"/>
                </a:solidFill>
                <a:latin typeface="Consolas"/>
                <a:cs typeface="Consolas"/>
              </a:rPr>
              <a:t>'population</a:t>
            </a:r>
            <a:r>
              <a:rPr lang="en-US" altLang="ja-JP" dirty="0">
                <a:solidFill>
                  <a:srgbClr val="800000"/>
                </a:solidFill>
                <a:latin typeface="Consolas"/>
                <a:cs typeface="Consolas"/>
              </a:rPr>
              <a:t>'</a:t>
            </a:r>
            <a:r>
              <a:rPr lang="en-US" altLang="ja-JP" dirty="0">
                <a:solidFill>
                  <a:srgbClr val="000000"/>
                </a:solidFill>
                <a:latin typeface="Consolas"/>
                <a:cs typeface="Consolas"/>
              </a:rPr>
              <a:t>)\</a:t>
            </a:r>
          </a:p>
          <a:p>
            <a:r>
              <a:rPr lang="en-US" altLang="ja-JP" dirty="0">
                <a:solidFill>
                  <a:srgbClr val="000000"/>
                </a:solidFill>
                <a:latin typeface="Consolas"/>
                <a:cs typeface="Consolas"/>
              </a:rPr>
              <a:t>	,'formats':(</a:t>
            </a:r>
            <a:r>
              <a:rPr lang="en-US" altLang="ja-JP" dirty="0">
                <a:solidFill>
                  <a:srgbClr val="800000"/>
                </a:solidFill>
                <a:latin typeface="Consolas"/>
                <a:cs typeface="Consolas"/>
              </a:rPr>
              <a:t>'</a:t>
            </a:r>
            <a:r>
              <a:rPr lang="en-US" altLang="ja-JP" dirty="0" err="1">
                <a:solidFill>
                  <a:srgbClr val="800000"/>
                </a:solidFill>
                <a:latin typeface="Consolas"/>
                <a:cs typeface="Consolas"/>
              </a:rPr>
              <a:t>f'</a:t>
            </a:r>
            <a:r>
              <a:rPr lang="en-US" altLang="ja-JP" dirty="0" err="1">
                <a:solidFill>
                  <a:srgbClr val="000000"/>
                </a:solidFill>
                <a:latin typeface="Consolas"/>
                <a:cs typeface="Consolas"/>
              </a:rPr>
              <a:t>,</a:t>
            </a:r>
            <a:r>
              <a:rPr lang="en-US" altLang="ja-JP" dirty="0" err="1">
                <a:solidFill>
                  <a:srgbClr val="800000"/>
                </a:solidFill>
                <a:latin typeface="Consolas"/>
                <a:cs typeface="Consolas"/>
              </a:rPr>
              <a:t>'f</a:t>
            </a:r>
            <a:r>
              <a:rPr lang="en-US" altLang="ja-JP" dirty="0">
                <a:solidFill>
                  <a:srgbClr val="800000"/>
                </a:solidFill>
                <a:latin typeface="Consolas"/>
                <a:cs typeface="Consolas"/>
              </a:rPr>
              <a:t>'</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print(data)</a:t>
            </a:r>
          </a:p>
          <a:p>
            <a:endParaRPr lang="en-US" altLang="ja-JP" dirty="0">
              <a:solidFill>
                <a:srgbClr val="000000"/>
              </a:solidFill>
              <a:latin typeface="Consolas"/>
              <a:cs typeface="Consolas"/>
            </a:endParaRPr>
          </a:p>
          <a:p>
            <a:r>
              <a:rPr lang="en-US" altLang="ja-JP" dirty="0" err="1">
                <a:solidFill>
                  <a:srgbClr val="000000"/>
                </a:solidFill>
                <a:latin typeface="Consolas"/>
                <a:cs typeface="Consolas"/>
              </a:rPr>
              <a:t>plt.grid</a:t>
            </a:r>
            <a:r>
              <a:rPr lang="en-US" altLang="ja-JP" dirty="0">
                <a:solidFill>
                  <a:srgbClr val="000000"/>
                </a:solidFill>
                <a:latin typeface="Consolas"/>
                <a:cs typeface="Consolas"/>
              </a:rPr>
              <a:t>()</a:t>
            </a:r>
          </a:p>
          <a:p>
            <a:r>
              <a:rPr lang="en-US" altLang="ja-JP" dirty="0" err="1">
                <a:solidFill>
                  <a:srgbClr val="000000"/>
                </a:solidFill>
                <a:latin typeface="Consolas"/>
                <a:cs typeface="Consolas"/>
              </a:rPr>
              <a:t>plt.plot</a:t>
            </a:r>
            <a:r>
              <a:rPr lang="en-US" altLang="ja-JP" dirty="0">
                <a:solidFill>
                  <a:srgbClr val="000000"/>
                </a:solidFill>
                <a:latin typeface="Consolas"/>
                <a:cs typeface="Consolas"/>
              </a:rPr>
              <a:t>(data[</a:t>
            </a:r>
            <a:r>
              <a:rPr lang="en-US" altLang="ja-JP" dirty="0">
                <a:solidFill>
                  <a:srgbClr val="800000"/>
                </a:solidFill>
                <a:latin typeface="Consolas"/>
                <a:cs typeface="Consolas"/>
              </a:rPr>
              <a:t>'year'</a:t>
            </a:r>
            <a:r>
              <a:rPr lang="en-US" altLang="ja-JP" dirty="0">
                <a:solidFill>
                  <a:srgbClr val="000000"/>
                </a:solidFill>
                <a:latin typeface="Consolas"/>
                <a:cs typeface="Consolas"/>
              </a:rPr>
              <a:t>],data[</a:t>
            </a:r>
            <a:r>
              <a:rPr lang="en-US" altLang="ja-JP" dirty="0">
                <a:solidFill>
                  <a:srgbClr val="800000"/>
                </a:solidFill>
                <a:latin typeface="Consolas"/>
                <a:cs typeface="Consolas"/>
              </a:rPr>
              <a:t>'population'</a:t>
            </a:r>
            <a:r>
              <a:rPr lang="en-US" altLang="ja-JP" dirty="0">
                <a:solidFill>
                  <a:srgbClr val="000000"/>
                </a:solidFill>
                <a:latin typeface="Consolas"/>
                <a:cs typeface="Consolas"/>
              </a:rPr>
              <a:t>],'</a:t>
            </a:r>
            <a:r>
              <a:rPr lang="en-US" altLang="ja-JP" dirty="0" err="1">
                <a:solidFill>
                  <a:srgbClr val="000000"/>
                </a:solidFill>
                <a:latin typeface="Consolas"/>
                <a:cs typeface="Consolas"/>
              </a:rPr>
              <a:t>ro</a:t>
            </a:r>
            <a:r>
              <a:rPr lang="en-US" altLang="ja-JP" dirty="0">
                <a:solidFill>
                  <a:srgbClr val="000000"/>
                </a:solidFill>
                <a:latin typeface="Consolas"/>
                <a:cs typeface="Consolas"/>
              </a:rPr>
              <a:t>')</a:t>
            </a:r>
          </a:p>
        </p:txBody>
      </p:sp>
    </p:spTree>
    <p:extLst>
      <p:ext uri="{BB962C8B-B14F-4D97-AF65-F5344CB8AC3E}">
        <p14:creationId xmlns:p14="http://schemas.microsoft.com/office/powerpoint/2010/main" val="3181679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可視化します。散布図を描いてみます。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22</a:t>
            </a:fld>
            <a:endParaRPr lang="en-US" altLang="ja-JP" dirty="0"/>
          </a:p>
        </p:txBody>
      </p:sp>
      <p:sp>
        <p:nvSpPr>
          <p:cNvPr id="6" name="フッター プレースホルダー 5"/>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583853266"/>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2603"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1043608" y="2132856"/>
            <a:ext cx="5904656" cy="3748044"/>
          </a:xfrm>
          <a:prstGeom prst="rect">
            <a:avLst/>
          </a:prstGeom>
        </p:spPr>
      </p:pic>
    </p:spTree>
    <p:extLst>
      <p:ext uri="{BB962C8B-B14F-4D97-AF65-F5344CB8AC3E}">
        <p14:creationId xmlns:p14="http://schemas.microsoft.com/office/powerpoint/2010/main" val="317200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lnSpcReduction="10000"/>
          </a:bodyPr>
          <a:lstStyle/>
          <a:p>
            <a:r>
              <a:rPr lang="ja-JP" altLang="en-US" dirty="0"/>
              <a:t>簡単な統計計算を行ってみます。</a:t>
            </a:r>
            <a:endParaRPr lang="en-US" altLang="ja-JP" dirty="0"/>
          </a:p>
          <a:p>
            <a:pPr lvl="1"/>
            <a:r>
              <a:rPr lang="en-US" altLang="ja-JP" dirty="0"/>
              <a:t>2</a:t>
            </a:r>
            <a:r>
              <a:rPr lang="ja-JP" altLang="en-US" dirty="0"/>
              <a:t>つのデータ間での関係を分析する手法、回帰分析という 手法で人口の減少を予測してみます。</a:t>
            </a:r>
            <a:endParaRPr lang="en-US" altLang="ja-JP" dirty="0"/>
          </a:p>
          <a:p>
            <a:pPr lvl="1"/>
            <a:endParaRPr lang="en-US" altLang="ja-JP" dirty="0"/>
          </a:p>
          <a:p>
            <a:pPr lvl="1"/>
            <a:r>
              <a:rPr lang="ja-JP" altLang="en-US" dirty="0"/>
              <a:t>今回は回帰分析の中でも 単純な、線形回帰分析手法を使ってみます。</a:t>
            </a:r>
            <a:br>
              <a:rPr lang="ja-JP" altLang="en-US" dirty="0"/>
            </a:br>
            <a:endParaRPr lang="ja-JP" altLang="en-US" dirty="0"/>
          </a:p>
          <a:p>
            <a:pPr lvl="1"/>
            <a:r>
              <a:rPr lang="en-US" altLang="ja-JP" dirty="0"/>
              <a:t>python</a:t>
            </a:r>
            <a:r>
              <a:rPr lang="ja-JP" altLang="en-US" dirty="0"/>
              <a:t>には、統計計算を行うライブラリ</a:t>
            </a:r>
            <a:r>
              <a:rPr lang="en-US" altLang="ja-JP" dirty="0" err="1"/>
              <a:t>scipy</a:t>
            </a:r>
            <a:r>
              <a:rPr lang="ja-JP" altLang="en-US" dirty="0"/>
              <a:t>が用意されているので回帰分析も容易に行うことができます。</a:t>
            </a:r>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23</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786529556"/>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3627"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308402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可視化します。散布図を描いてみます。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24</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697465465"/>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4651"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755576" y="1916832"/>
            <a:ext cx="6768752" cy="4392488"/>
          </a:xfrm>
          <a:prstGeom prst="rect">
            <a:avLst/>
          </a:prstGeom>
          <a:noFill/>
          <a:ln>
            <a:solidFill>
              <a:srgbClr val="000000"/>
            </a:solidFill>
          </a:ln>
        </p:spPr>
        <p:txBody>
          <a:bodyPr wrap="square" rtlCol="0">
            <a:noAutofit/>
          </a:bodyPr>
          <a:lstStyle/>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numpy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np</a:t>
            </a: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matplotlib.pyplot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plt</a:t>
            </a:r>
            <a:endParaRPr lang="en-US" altLang="ja-JP" sz="1600" dirty="0">
              <a:solidFill>
                <a:srgbClr val="000000"/>
              </a:solidFill>
              <a:latin typeface="Consolas"/>
              <a:cs typeface="Consolas"/>
            </a:endParaRPr>
          </a:p>
          <a:p>
            <a:r>
              <a:rPr lang="en-US" altLang="ja-JP" sz="1600" dirty="0">
                <a:solidFill>
                  <a:srgbClr val="008000"/>
                </a:solidFill>
                <a:latin typeface="Consolas"/>
                <a:cs typeface="Consolas"/>
              </a:rPr>
              <a:t>import</a:t>
            </a:r>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scipy.stats</a:t>
            </a:r>
            <a:r>
              <a:rPr lang="en-US" altLang="ja-JP" sz="1600" dirty="0">
                <a:solidFill>
                  <a:srgbClr val="000000"/>
                </a:solidFill>
                <a:latin typeface="Consolas"/>
                <a:cs typeface="Consolas"/>
              </a:rPr>
              <a:t> </a:t>
            </a:r>
            <a:r>
              <a:rPr lang="en-US" altLang="ja-JP" sz="1600" dirty="0">
                <a:solidFill>
                  <a:srgbClr val="008000"/>
                </a:solidFill>
                <a:latin typeface="Consolas"/>
                <a:cs typeface="Consolas"/>
              </a:rPr>
              <a:t>as</a:t>
            </a:r>
            <a:r>
              <a:rPr lang="en-US" altLang="ja-JP" sz="1600" dirty="0">
                <a:solidFill>
                  <a:srgbClr val="000000"/>
                </a:solidFill>
                <a:latin typeface="Consolas"/>
                <a:cs typeface="Consolas"/>
              </a:rPr>
              <a:t> stats</a:t>
            </a:r>
          </a:p>
          <a:p>
            <a:r>
              <a:rPr lang="en-US" altLang="ja-JP" sz="1600" dirty="0">
                <a:solidFill>
                  <a:srgbClr val="000000"/>
                </a:solidFill>
                <a:latin typeface="Consolas"/>
                <a:cs typeface="Consolas"/>
              </a:rPr>
              <a:t>data = </a:t>
            </a:r>
            <a:r>
              <a:rPr lang="en-US" altLang="ja-JP" sz="1600" dirty="0" err="1">
                <a:solidFill>
                  <a:srgbClr val="000000"/>
                </a:solidFill>
                <a:latin typeface="Consolas"/>
                <a:cs typeface="Consolas"/>
              </a:rPr>
              <a:t>np.genfromtxt</a:t>
            </a:r>
            <a:r>
              <a:rPr lang="en-US" altLang="ja-JP" sz="1600" dirty="0">
                <a:solidFill>
                  <a:srgbClr val="000000"/>
                </a:solidFill>
                <a:latin typeface="Consolas"/>
                <a:cs typeface="Consolas"/>
              </a:rPr>
              <a:t>(</a:t>
            </a:r>
            <a:r>
              <a:rPr lang="en-US" altLang="ja-JP" sz="1600" dirty="0">
                <a:solidFill>
                  <a:srgbClr val="800000"/>
                </a:solidFill>
                <a:latin typeface="Consolas"/>
                <a:cs typeface="Consolas"/>
              </a:rPr>
              <a:t>'</a:t>
            </a:r>
            <a:r>
              <a:rPr lang="en-US" altLang="ja-JP" sz="1600" dirty="0" err="1">
                <a:solidFill>
                  <a:srgbClr val="800000"/>
                </a:solidFill>
                <a:latin typeface="Consolas"/>
                <a:cs typeface="Consolas"/>
              </a:rPr>
              <a:t>pop.csv'</a:t>
            </a:r>
            <a:r>
              <a:rPr lang="en-US" altLang="ja-JP" sz="1600" dirty="0" err="1">
                <a:solidFill>
                  <a:srgbClr val="000000"/>
                </a:solidFill>
                <a:latin typeface="Consolas"/>
                <a:cs typeface="Consolas"/>
              </a:rPr>
              <a:t>,delimiter</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dtype</a:t>
            </a:r>
            <a:r>
              <a:rPr lang="en-US" altLang="ja-JP" sz="1600" dirty="0">
                <a:solidFill>
                  <a:srgbClr val="000000"/>
                </a:solidFill>
                <a:latin typeface="Consolas"/>
                <a:cs typeface="Consolas"/>
              </a:rPr>
              <a:t>={'names':(</a:t>
            </a:r>
            <a:r>
              <a:rPr lang="en-US" altLang="ja-JP" sz="1600" dirty="0">
                <a:solidFill>
                  <a:srgbClr val="800000"/>
                </a:solidFill>
                <a:latin typeface="Consolas"/>
                <a:cs typeface="Consolas"/>
              </a:rPr>
              <a:t>'</a:t>
            </a:r>
            <a:r>
              <a:rPr lang="en-US" altLang="ja-JP" sz="1600" dirty="0" err="1">
                <a:solidFill>
                  <a:srgbClr val="800000"/>
                </a:solidFill>
                <a:latin typeface="Consolas"/>
                <a:cs typeface="Consolas"/>
              </a:rPr>
              <a:t>year'</a:t>
            </a:r>
            <a:r>
              <a:rPr lang="en-US" altLang="ja-JP" sz="1600" dirty="0" err="1">
                <a:solidFill>
                  <a:srgbClr val="000000"/>
                </a:solidFill>
                <a:latin typeface="Consolas"/>
                <a:cs typeface="Consolas"/>
              </a:rPr>
              <a:t>,</a:t>
            </a:r>
            <a:r>
              <a:rPr lang="en-US" altLang="ja-JP" sz="1600" dirty="0" err="1">
                <a:solidFill>
                  <a:srgbClr val="800000"/>
                </a:solidFill>
                <a:latin typeface="Consolas"/>
                <a:cs typeface="Consolas"/>
              </a:rPr>
              <a:t>'population</a:t>
            </a:r>
            <a:r>
              <a:rPr lang="en-US" altLang="ja-JP" sz="1600" dirty="0">
                <a:solidFill>
                  <a:srgbClr val="800000"/>
                </a:solidFill>
                <a:latin typeface="Consolas"/>
                <a:cs typeface="Consolas"/>
              </a:rPr>
              <a:t>'</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                    'formats':(</a:t>
            </a:r>
            <a:r>
              <a:rPr lang="en-US" altLang="ja-JP" sz="1600" dirty="0">
                <a:solidFill>
                  <a:srgbClr val="800000"/>
                </a:solidFill>
                <a:latin typeface="Consolas"/>
                <a:cs typeface="Consolas"/>
              </a:rPr>
              <a:t>'</a:t>
            </a:r>
            <a:r>
              <a:rPr lang="en-US" altLang="ja-JP" sz="1600" dirty="0" err="1">
                <a:solidFill>
                  <a:srgbClr val="800000"/>
                </a:solidFill>
                <a:latin typeface="Consolas"/>
                <a:cs typeface="Consolas"/>
              </a:rPr>
              <a:t>f'</a:t>
            </a:r>
            <a:r>
              <a:rPr lang="en-US" altLang="ja-JP" sz="1600" dirty="0" err="1">
                <a:solidFill>
                  <a:srgbClr val="000000"/>
                </a:solidFill>
                <a:latin typeface="Consolas"/>
                <a:cs typeface="Consolas"/>
              </a:rPr>
              <a:t>,</a:t>
            </a:r>
            <a:r>
              <a:rPr lang="en-US" altLang="ja-JP" sz="1600" dirty="0" err="1">
                <a:solidFill>
                  <a:srgbClr val="800000"/>
                </a:solidFill>
                <a:latin typeface="Consolas"/>
                <a:cs typeface="Consolas"/>
              </a:rPr>
              <a:t>'f</a:t>
            </a:r>
            <a:r>
              <a:rPr lang="en-US" altLang="ja-JP" sz="1600" dirty="0">
                <a:solidFill>
                  <a:srgbClr val="800000"/>
                </a:solidFill>
                <a:latin typeface="Consolas"/>
                <a:cs typeface="Consolas"/>
              </a:rPr>
              <a:t>'</a:t>
            </a:r>
            <a:r>
              <a:rPr lang="en-US" altLang="ja-JP" sz="1600" dirty="0">
                <a:solidFill>
                  <a:srgbClr val="000000"/>
                </a:solidFill>
                <a:latin typeface="Consolas"/>
                <a:cs typeface="Consolas"/>
              </a:rPr>
              <a:t>)})</a:t>
            </a:r>
          </a:p>
          <a:p>
            <a:endParaRPr lang="en-US" altLang="ja-JP" sz="1600" dirty="0">
              <a:solidFill>
                <a:srgbClr val="000000"/>
              </a:solidFill>
              <a:latin typeface="Consolas"/>
              <a:cs typeface="Consolas"/>
            </a:endParaRPr>
          </a:p>
          <a:p>
            <a:r>
              <a:rPr lang="en-US" altLang="ja-JP" sz="1600" dirty="0">
                <a:solidFill>
                  <a:srgbClr val="000000"/>
                </a:solidFill>
                <a:latin typeface="Consolas"/>
                <a:cs typeface="Consolas"/>
              </a:rPr>
              <a:t>#</a:t>
            </a:r>
            <a:r>
              <a:rPr lang="ja-JP" altLang="en-US" sz="1600" dirty="0">
                <a:solidFill>
                  <a:srgbClr val="000000"/>
                </a:solidFill>
                <a:latin typeface="Consolas"/>
                <a:cs typeface="Consolas"/>
              </a:rPr>
              <a:t>相関係数を求める。回帰直線の傾きが</a:t>
            </a:r>
            <a:r>
              <a:rPr lang="en-US" altLang="ja-JP" sz="1600" dirty="0">
                <a:solidFill>
                  <a:srgbClr val="000000"/>
                </a:solidFill>
                <a:latin typeface="Consolas"/>
                <a:cs typeface="Consolas"/>
              </a:rPr>
              <a:t>slope,</a:t>
            </a:r>
            <a:r>
              <a:rPr lang="ja-JP" altLang="en-US" sz="1600" dirty="0">
                <a:solidFill>
                  <a:srgbClr val="000000"/>
                </a:solidFill>
                <a:latin typeface="Consolas"/>
                <a:cs typeface="Consolas"/>
              </a:rPr>
              <a:t>切片が</a:t>
            </a:r>
            <a:r>
              <a:rPr lang="en-US" altLang="ja-JP" sz="1600" dirty="0">
                <a:solidFill>
                  <a:srgbClr val="000000"/>
                </a:solidFill>
                <a:latin typeface="Consolas"/>
                <a:cs typeface="Consolas"/>
              </a:rPr>
              <a:t>intercept</a:t>
            </a:r>
          </a:p>
          <a:p>
            <a:r>
              <a:rPr lang="en-US" altLang="ja-JP" sz="1600" dirty="0" err="1">
                <a:solidFill>
                  <a:srgbClr val="000000"/>
                </a:solidFill>
                <a:latin typeface="Consolas"/>
                <a:cs typeface="Consolas"/>
              </a:rPr>
              <a:t>slope,intercept,r_value,p_value,std_err</a:t>
            </a:r>
            <a:r>
              <a:rPr lang="en-US" altLang="ja-JP" sz="1600" dirty="0">
                <a:solidFill>
                  <a:srgbClr val="000000"/>
                </a:solidFill>
                <a:latin typeface="Consolas"/>
                <a:cs typeface="Consolas"/>
              </a:rPr>
              <a:t> =</a:t>
            </a:r>
          </a:p>
          <a:p>
            <a:r>
              <a:rPr lang="en-US" altLang="ja-JP" sz="1600" dirty="0">
                <a:solidFill>
                  <a:srgbClr val="000000"/>
                </a:solidFill>
                <a:latin typeface="Consolas"/>
                <a:cs typeface="Consolas"/>
              </a:rPr>
              <a:t>    </a:t>
            </a:r>
            <a:r>
              <a:rPr lang="en-US" altLang="ja-JP" sz="1600" dirty="0" err="1">
                <a:solidFill>
                  <a:srgbClr val="000000"/>
                </a:solidFill>
                <a:latin typeface="Consolas"/>
                <a:cs typeface="Consolas"/>
              </a:rPr>
              <a:t>stats.linregress</a:t>
            </a:r>
            <a:r>
              <a:rPr lang="en-US" altLang="ja-JP" sz="1600" dirty="0">
                <a:solidFill>
                  <a:srgbClr val="000000"/>
                </a:solidFill>
                <a:latin typeface="Consolas"/>
                <a:cs typeface="Consolas"/>
              </a:rPr>
              <a:t>(data[</a:t>
            </a:r>
            <a:r>
              <a:rPr lang="en-US" altLang="ja-JP" sz="1600" dirty="0">
                <a:solidFill>
                  <a:srgbClr val="800000"/>
                </a:solidFill>
                <a:latin typeface="Consolas"/>
                <a:cs typeface="Consolas"/>
              </a:rPr>
              <a:t>'year'</a:t>
            </a:r>
            <a:r>
              <a:rPr lang="en-US" altLang="ja-JP" sz="1600" dirty="0">
                <a:solidFill>
                  <a:srgbClr val="000000"/>
                </a:solidFill>
                <a:latin typeface="Consolas"/>
                <a:cs typeface="Consolas"/>
              </a:rPr>
              <a:t>],data[</a:t>
            </a:r>
            <a:r>
              <a:rPr lang="en-US" altLang="ja-JP" sz="1600" dirty="0">
                <a:solidFill>
                  <a:srgbClr val="800000"/>
                </a:solidFill>
                <a:latin typeface="Consolas"/>
                <a:cs typeface="Consolas"/>
              </a:rPr>
              <a:t>'population'</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    </a:t>
            </a:r>
          </a:p>
          <a:p>
            <a:r>
              <a:rPr lang="en-US" altLang="ja-JP" sz="1600" dirty="0">
                <a:solidFill>
                  <a:srgbClr val="008000"/>
                </a:solidFill>
                <a:latin typeface="Consolas"/>
                <a:cs typeface="Consolas"/>
              </a:rPr>
              <a:t>print</a:t>
            </a:r>
            <a:r>
              <a:rPr lang="en-US" altLang="ja-JP" sz="1600" dirty="0">
                <a:solidFill>
                  <a:srgbClr val="000000"/>
                </a:solidFill>
                <a:latin typeface="Consolas"/>
                <a:cs typeface="Consolas"/>
              </a:rPr>
              <a:t>(</a:t>
            </a:r>
            <a:r>
              <a:rPr lang="en-US" altLang="ja-JP" sz="1600" dirty="0" err="1">
                <a:solidFill>
                  <a:srgbClr val="000000"/>
                </a:solidFill>
                <a:latin typeface="Consolas"/>
                <a:cs typeface="Consolas"/>
              </a:rPr>
              <a:t>slope,intercept</a:t>
            </a:r>
            <a:r>
              <a:rPr lang="en-US" altLang="ja-JP" sz="1600" dirty="0">
                <a:solidFill>
                  <a:srgbClr val="000000"/>
                </a:solidFill>
                <a:latin typeface="Consolas"/>
                <a:cs typeface="Consolas"/>
              </a:rPr>
              <a:t>)</a:t>
            </a:r>
          </a:p>
          <a:p>
            <a:r>
              <a:rPr lang="en-US" altLang="ja-JP" sz="1600" dirty="0">
                <a:solidFill>
                  <a:srgbClr val="000000"/>
                </a:solidFill>
                <a:latin typeface="Consolas"/>
                <a:cs typeface="Consolas"/>
              </a:rPr>
              <a:t>x = </a:t>
            </a:r>
            <a:r>
              <a:rPr lang="en-US" altLang="ja-JP" sz="1600" dirty="0" err="1">
                <a:solidFill>
                  <a:srgbClr val="000000"/>
                </a:solidFill>
                <a:latin typeface="Consolas"/>
                <a:cs typeface="Consolas"/>
              </a:rPr>
              <a:t>np.arange</a:t>
            </a:r>
            <a:r>
              <a:rPr lang="en-US" altLang="ja-JP" sz="1600" dirty="0">
                <a:solidFill>
                  <a:srgbClr val="000000"/>
                </a:solidFill>
                <a:latin typeface="Consolas"/>
                <a:cs typeface="Consolas"/>
              </a:rPr>
              <a:t>(20,40,1)</a:t>
            </a:r>
          </a:p>
          <a:p>
            <a:r>
              <a:rPr lang="en-US" altLang="ja-JP" sz="1600" dirty="0" err="1">
                <a:solidFill>
                  <a:srgbClr val="000000"/>
                </a:solidFill>
                <a:latin typeface="Consolas"/>
                <a:cs typeface="Consolas"/>
              </a:rPr>
              <a:t>plt.grid</a:t>
            </a:r>
            <a:r>
              <a:rPr lang="en-US" altLang="ja-JP" sz="1600" dirty="0">
                <a:solidFill>
                  <a:srgbClr val="000000"/>
                </a:solidFill>
                <a:latin typeface="Consolas"/>
                <a:cs typeface="Consolas"/>
              </a:rPr>
              <a:t>()</a:t>
            </a:r>
          </a:p>
          <a:p>
            <a:r>
              <a:rPr lang="en-US" altLang="ja-JP" sz="1600" dirty="0" err="1">
                <a:solidFill>
                  <a:srgbClr val="000000"/>
                </a:solidFill>
                <a:latin typeface="Consolas"/>
                <a:cs typeface="Consolas"/>
              </a:rPr>
              <a:t>plt.plot</a:t>
            </a:r>
            <a:r>
              <a:rPr lang="en-US" altLang="ja-JP" sz="1600" dirty="0">
                <a:solidFill>
                  <a:srgbClr val="000000"/>
                </a:solidFill>
                <a:latin typeface="Consolas"/>
                <a:cs typeface="Consolas"/>
              </a:rPr>
              <a:t>(x, slope * x + intercept)</a:t>
            </a:r>
          </a:p>
          <a:p>
            <a:endParaRPr lang="en-US" altLang="ja-JP" sz="1600" dirty="0">
              <a:solidFill>
                <a:srgbClr val="000000"/>
              </a:solidFill>
              <a:latin typeface="Consolas"/>
              <a:cs typeface="Consolas"/>
            </a:endParaRPr>
          </a:p>
          <a:p>
            <a:r>
              <a:rPr lang="en-US" altLang="ja-JP" sz="1600" dirty="0" err="1">
                <a:solidFill>
                  <a:srgbClr val="000000"/>
                </a:solidFill>
                <a:latin typeface="Consolas"/>
                <a:cs typeface="Consolas"/>
              </a:rPr>
              <a:t>plt.plot</a:t>
            </a:r>
            <a:r>
              <a:rPr lang="en-US" altLang="ja-JP" sz="1600" dirty="0">
                <a:solidFill>
                  <a:srgbClr val="000000"/>
                </a:solidFill>
                <a:latin typeface="Consolas"/>
                <a:cs typeface="Consolas"/>
              </a:rPr>
              <a:t>(data[</a:t>
            </a:r>
            <a:r>
              <a:rPr lang="en-US" altLang="ja-JP" sz="1600" dirty="0">
                <a:solidFill>
                  <a:srgbClr val="800000"/>
                </a:solidFill>
                <a:latin typeface="Consolas"/>
                <a:cs typeface="Consolas"/>
              </a:rPr>
              <a:t>'year'</a:t>
            </a:r>
            <a:r>
              <a:rPr lang="en-US" altLang="ja-JP" sz="1600" dirty="0">
                <a:solidFill>
                  <a:srgbClr val="000000"/>
                </a:solidFill>
                <a:latin typeface="Consolas"/>
                <a:cs typeface="Consolas"/>
              </a:rPr>
              <a:t>],data[</a:t>
            </a:r>
            <a:r>
              <a:rPr lang="en-US" altLang="ja-JP" sz="1600" dirty="0">
                <a:solidFill>
                  <a:srgbClr val="800000"/>
                </a:solidFill>
                <a:latin typeface="Consolas"/>
                <a:cs typeface="Consolas"/>
              </a:rPr>
              <a:t>'population'</a:t>
            </a:r>
            <a:r>
              <a:rPr lang="en-US" altLang="ja-JP" sz="1600" dirty="0">
                <a:solidFill>
                  <a:srgbClr val="000000"/>
                </a:solidFill>
                <a:latin typeface="Consolas"/>
                <a:cs typeface="Consolas"/>
              </a:rPr>
              <a:t>],</a:t>
            </a:r>
            <a:r>
              <a:rPr lang="en-US" altLang="ja-JP" sz="1600" dirty="0">
                <a:solidFill>
                  <a:srgbClr val="800000"/>
                </a:solidFill>
                <a:latin typeface="Consolas"/>
                <a:cs typeface="Consolas"/>
              </a:rPr>
              <a:t>'</a:t>
            </a:r>
            <a:r>
              <a:rPr lang="en-US" altLang="ja-JP" sz="1600" dirty="0" err="1">
                <a:solidFill>
                  <a:srgbClr val="800000"/>
                </a:solidFill>
                <a:latin typeface="Consolas"/>
                <a:cs typeface="Consolas"/>
              </a:rPr>
              <a:t>ro</a:t>
            </a:r>
            <a:r>
              <a:rPr lang="en-US" altLang="ja-JP" sz="1600" dirty="0">
                <a:solidFill>
                  <a:srgbClr val="800000"/>
                </a:solidFill>
                <a:latin typeface="Consolas"/>
                <a:cs typeface="Consolas"/>
              </a:rPr>
              <a:t>'</a:t>
            </a:r>
            <a:r>
              <a:rPr lang="en-US" altLang="ja-JP" sz="1600" dirty="0">
                <a:solidFill>
                  <a:srgbClr val="000000"/>
                </a:solidFill>
                <a:latin typeface="Consolas"/>
                <a:cs typeface="Consolas"/>
              </a:rPr>
              <a:t>)</a:t>
            </a:r>
          </a:p>
        </p:txBody>
      </p:sp>
    </p:spTree>
    <p:extLst>
      <p:ext uri="{BB962C8B-B14F-4D97-AF65-F5344CB8AC3E}">
        <p14:creationId xmlns:p14="http://schemas.microsoft.com/office/powerpoint/2010/main" val="1012174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a:t>
            </a:r>
            <a:r>
              <a:rPr lang="ja-JP" altLang="en-US"/>
              <a:t> </a:t>
            </a:r>
            <a:r>
              <a:rPr lang="ja-JP" altLang="en-US" dirty="0"/>
              <a:t>統計計算</a:t>
            </a:r>
          </a:p>
        </p:txBody>
      </p:sp>
      <p:sp>
        <p:nvSpPr>
          <p:cNvPr id="28675" name="コンテンツ プレースホルダー 2"/>
          <p:cNvSpPr>
            <a:spLocks noGrp="1"/>
          </p:cNvSpPr>
          <p:nvPr>
            <p:ph idx="1"/>
          </p:nvPr>
        </p:nvSpPr>
        <p:spPr/>
        <p:txBody>
          <a:bodyPr>
            <a:normAutofit/>
          </a:bodyPr>
          <a:lstStyle/>
          <a:p>
            <a:r>
              <a:rPr lang="ja-JP" altLang="en-US" dirty="0"/>
              <a:t>簡単な統計計算を行ってみます。</a:t>
            </a:r>
            <a:endParaRPr lang="en-US" altLang="ja-JP" dirty="0"/>
          </a:p>
          <a:p>
            <a:pPr lvl="1"/>
            <a:r>
              <a:rPr lang="ja-JP" altLang="en-US" dirty="0"/>
              <a:t>可視化します。散布図と回帰直線を描画した例</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25</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97938385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5675"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6" name="図 5"/>
          <p:cNvPicPr>
            <a:picLocks noChangeAspect="1"/>
          </p:cNvPicPr>
          <p:nvPr/>
        </p:nvPicPr>
        <p:blipFill>
          <a:blip r:embed="rId6"/>
          <a:stretch>
            <a:fillRect/>
          </a:stretch>
        </p:blipFill>
        <p:spPr>
          <a:xfrm>
            <a:off x="683568" y="2276872"/>
            <a:ext cx="6264696" cy="3956650"/>
          </a:xfrm>
          <a:prstGeom prst="rect">
            <a:avLst/>
          </a:prstGeom>
        </p:spPr>
      </p:pic>
    </p:spTree>
    <p:extLst>
      <p:ext uri="{BB962C8B-B14F-4D97-AF65-F5344CB8AC3E}">
        <p14:creationId xmlns:p14="http://schemas.microsoft.com/office/powerpoint/2010/main" val="261210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6.</a:t>
            </a:r>
            <a:r>
              <a:rPr lang="ja-JP" altLang="en-US" dirty="0"/>
              <a:t> 金融データ</a:t>
            </a:r>
          </a:p>
        </p:txBody>
      </p:sp>
      <p:sp>
        <p:nvSpPr>
          <p:cNvPr id="28675" name="コンテンツ プレースホルダー 2"/>
          <p:cNvSpPr>
            <a:spLocks noGrp="1"/>
          </p:cNvSpPr>
          <p:nvPr>
            <p:ph idx="1"/>
          </p:nvPr>
        </p:nvSpPr>
        <p:spPr/>
        <p:txBody>
          <a:bodyPr>
            <a:normAutofit/>
          </a:bodyPr>
          <a:lstStyle/>
          <a:p>
            <a:r>
              <a:rPr lang="ja-JP" altLang="en-US" dirty="0"/>
              <a:t>最後に金融データを取得する例を紹介します。</a:t>
            </a:r>
            <a:endParaRPr lang="en-US" altLang="ja-JP" dirty="0"/>
          </a:p>
          <a:p>
            <a:pPr lvl="1"/>
            <a:r>
              <a:rPr lang="ja-JP" altLang="en-US" dirty="0"/>
              <a:t>株価をグラフを描画してみましょう。</a:t>
            </a:r>
            <a:endParaRPr lang="en-US" altLang="ja-JP" dirty="0"/>
          </a:p>
          <a:p>
            <a:pPr lvl="1"/>
            <a:endParaRPr lang="en-US" altLang="ja-JP" dirty="0"/>
          </a:p>
          <a:p>
            <a:pPr lvl="1"/>
            <a:r>
              <a:rPr lang="ja-JP" altLang="en-US" dirty="0"/>
              <a:t> データ分析</a:t>
            </a:r>
            <a:r>
              <a:rPr lang="en-US" altLang="ja-JP" dirty="0"/>
              <a:t>pandas</a:t>
            </a:r>
            <a:r>
              <a:rPr lang="ja-JP" altLang="en-US" dirty="0"/>
              <a:t>パッケージを使えば、インターネット上にある株価のデータを自動的に取得してくれる機能があります。 </a:t>
            </a:r>
            <a:endParaRPr lang="en-US" altLang="ja-JP" dirty="0"/>
          </a:p>
          <a:p>
            <a:pPr lvl="1"/>
            <a:endParaRPr lang="en-US" altLang="ja-JP" dirty="0"/>
          </a:p>
          <a:p>
            <a:pPr lvl="1"/>
            <a:r>
              <a:rPr lang="en-US" altLang="ja-JP" dirty="0"/>
              <a:t>Pandas </a:t>
            </a:r>
            <a:r>
              <a:rPr lang="en-US" altLang="ja-JP" dirty="0" err="1"/>
              <a:t>DataReader</a:t>
            </a:r>
            <a:r>
              <a:rPr lang="ja-JP" altLang="en-US"/>
              <a:t>を使い</a:t>
            </a:r>
            <a:r>
              <a:rPr lang="en-US" altLang="ja-JP" dirty="0"/>
              <a:t>NY</a:t>
            </a:r>
            <a:r>
              <a:rPr lang="ja-JP" altLang="en-US"/>
              <a:t>のダウ平均データ</a:t>
            </a:r>
            <a:r>
              <a:rPr lang="ja-JP" altLang="en-US" dirty="0"/>
              <a:t>を取得してみます。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26</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893648101"/>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6699"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940139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6.</a:t>
            </a:r>
            <a:r>
              <a:rPr lang="ja-JP" altLang="en-US" dirty="0"/>
              <a:t> 金融データ</a:t>
            </a:r>
          </a:p>
        </p:txBody>
      </p:sp>
      <p:sp>
        <p:nvSpPr>
          <p:cNvPr id="28675" name="コンテンツ プレースホルダー 2"/>
          <p:cNvSpPr>
            <a:spLocks noGrp="1"/>
          </p:cNvSpPr>
          <p:nvPr>
            <p:ph idx="1"/>
          </p:nvPr>
        </p:nvSpPr>
        <p:spPr/>
        <p:txBody>
          <a:bodyPr>
            <a:normAutofit/>
          </a:bodyPr>
          <a:lstStyle/>
          <a:p>
            <a:r>
              <a:rPr lang="ja-JP" altLang="en-US" dirty="0"/>
              <a:t>最後に金融データを取得する例を紹介します。</a:t>
            </a:r>
            <a:endParaRPr lang="en-US" altLang="ja-JP" dirty="0"/>
          </a:p>
          <a:p>
            <a:pPr lvl="1"/>
            <a:r>
              <a:rPr lang="ja-JP" altLang="en-US" dirty="0"/>
              <a:t>　次ページ以降のサンプルを実行するには</a:t>
            </a:r>
            <a:r>
              <a:rPr lang="en-US" altLang="ja-JP" dirty="0" err="1"/>
              <a:t>Pandas_datareader</a:t>
            </a:r>
            <a:r>
              <a:rPr lang="ja-JP" altLang="en-US" dirty="0"/>
              <a:t>が必要です。インストールしましょう。</a:t>
            </a:r>
            <a:endParaRPr lang="en-US" altLang="ja-JP" dirty="0"/>
          </a:p>
          <a:p>
            <a:pPr lvl="1"/>
            <a:endParaRPr lang="en-US" altLang="ja-JP" dirty="0"/>
          </a:p>
          <a:p>
            <a:pPr lvl="1"/>
            <a:r>
              <a:rPr lang="en-US" altLang="ja-JP" dirty="0"/>
              <a:t>pip install </a:t>
            </a:r>
            <a:r>
              <a:rPr lang="en-US" altLang="ja-JP" dirty="0" err="1"/>
              <a:t>pandas_datareader</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27</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9744" name="数式" r:id="rId4" imgW="114300" imgH="165100" progId="Equation.3">
                  <p:embed/>
                </p:oleObj>
              </mc:Choice>
              <mc:Fallback>
                <p:oleObj name="数式" r:id="rId4" imgW="114300" imgH="165100" progId="Equation.3">
                  <p:embed/>
                  <p:pic>
                    <p:nvPicPr>
                      <p:cNvPr id="4" name="オブジェクト 3"/>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19676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6.</a:t>
            </a:r>
            <a:r>
              <a:rPr lang="ja-JP" altLang="en-US" dirty="0"/>
              <a:t> 金融データ</a:t>
            </a:r>
          </a:p>
        </p:txBody>
      </p:sp>
      <p:sp>
        <p:nvSpPr>
          <p:cNvPr id="28675" name="コンテンツ プレースホルダー 2"/>
          <p:cNvSpPr>
            <a:spLocks noGrp="1"/>
          </p:cNvSpPr>
          <p:nvPr>
            <p:ph idx="1"/>
          </p:nvPr>
        </p:nvSpPr>
        <p:spPr/>
        <p:txBody>
          <a:bodyPr>
            <a:normAutofit/>
          </a:bodyPr>
          <a:lstStyle/>
          <a:p>
            <a:r>
              <a:rPr lang="ja-JP" altLang="en-US" dirty="0"/>
              <a:t>最後に金融データを取得する例を紹介します。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28</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770090239"/>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7723"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899592" y="1628800"/>
            <a:ext cx="6768752" cy="1515453"/>
          </a:xfrm>
          <a:prstGeom prst="rect">
            <a:avLst/>
          </a:prstGeom>
          <a:noFill/>
          <a:ln>
            <a:solidFill>
              <a:srgbClr val="000000"/>
            </a:solidFill>
          </a:ln>
        </p:spPr>
        <p:txBody>
          <a:bodyPr wrap="square" rtlCol="0">
            <a:noAutofit/>
          </a:bodyPr>
          <a:lstStyle/>
          <a:p>
            <a:r>
              <a:rPr lang="en-US" altLang="ja-JP" sz="1400" dirty="0">
                <a:solidFill>
                  <a:srgbClr val="000000"/>
                </a:solidFill>
                <a:latin typeface="Consolas"/>
                <a:cs typeface="Consolas"/>
              </a:rPr>
              <a:t> </a:t>
            </a:r>
            <a:r>
              <a:rPr lang="en-US" altLang="ja-JP" sz="1400" dirty="0">
                <a:solidFill>
                  <a:schemeClr val="accent3">
                    <a:lumMod val="75000"/>
                  </a:schemeClr>
                </a:solidFill>
                <a:latin typeface="Consolas"/>
                <a:cs typeface="Consolas"/>
              </a:rPr>
              <a:t>import</a:t>
            </a:r>
            <a:r>
              <a:rPr lang="en-US" altLang="ja-JP" sz="1400" dirty="0">
                <a:solidFill>
                  <a:srgbClr val="000000"/>
                </a:solidFill>
                <a:latin typeface="Consolas"/>
                <a:cs typeface="Consolas"/>
              </a:rPr>
              <a:t> </a:t>
            </a:r>
            <a:r>
              <a:rPr lang="en-US" altLang="ja-JP" sz="1400" dirty="0" err="1">
                <a:solidFill>
                  <a:srgbClr val="000000"/>
                </a:solidFill>
                <a:latin typeface="Consolas"/>
                <a:cs typeface="Consolas"/>
              </a:rPr>
              <a:t>pandas_datareader.data</a:t>
            </a:r>
            <a:r>
              <a:rPr lang="en-US" altLang="ja-JP" sz="1400" dirty="0">
                <a:solidFill>
                  <a:srgbClr val="000000"/>
                </a:solidFill>
                <a:latin typeface="Consolas"/>
                <a:cs typeface="Consolas"/>
              </a:rPr>
              <a:t> </a:t>
            </a:r>
            <a:r>
              <a:rPr lang="en-US" altLang="ja-JP" sz="1400" dirty="0">
                <a:solidFill>
                  <a:schemeClr val="accent3">
                    <a:lumMod val="75000"/>
                  </a:schemeClr>
                </a:solidFill>
                <a:latin typeface="Consolas"/>
                <a:cs typeface="Consolas"/>
              </a:rPr>
              <a:t>as</a:t>
            </a:r>
            <a:r>
              <a:rPr lang="en-US" altLang="ja-JP" sz="1400" dirty="0">
                <a:solidFill>
                  <a:srgbClr val="000000"/>
                </a:solidFill>
                <a:latin typeface="Consolas"/>
                <a:cs typeface="Consolas"/>
              </a:rPr>
              <a:t> web</a:t>
            </a:r>
          </a:p>
          <a:p>
            <a:endParaRPr lang="en-US" altLang="ja-JP" sz="1400" dirty="0">
              <a:solidFill>
                <a:srgbClr val="000000"/>
              </a:solidFill>
              <a:latin typeface="Consolas"/>
              <a:cs typeface="Consolas"/>
            </a:endParaRPr>
          </a:p>
          <a:p>
            <a:r>
              <a:rPr lang="en-US" altLang="ja-JP" sz="1400" dirty="0">
                <a:solidFill>
                  <a:srgbClr val="000000"/>
                </a:solidFill>
                <a:latin typeface="Consolas"/>
                <a:cs typeface="Consolas"/>
              </a:rPr>
              <a:t> f = </a:t>
            </a:r>
            <a:r>
              <a:rPr lang="en-US" altLang="ja-JP" sz="1400" dirty="0" err="1">
                <a:solidFill>
                  <a:srgbClr val="000000"/>
                </a:solidFill>
                <a:latin typeface="Consolas"/>
                <a:cs typeface="Consolas"/>
              </a:rPr>
              <a:t>web.DataReader</a:t>
            </a:r>
            <a:r>
              <a:rPr lang="en-US" altLang="ja-JP" sz="1400" dirty="0">
                <a:solidFill>
                  <a:srgbClr val="000000"/>
                </a:solidFill>
                <a:latin typeface="Consolas"/>
                <a:cs typeface="Consolas"/>
              </a:rPr>
              <a:t>('^DJI', '</a:t>
            </a:r>
            <a:r>
              <a:rPr lang="en-US" altLang="ja-JP" sz="1400" dirty="0" err="1">
                <a:solidFill>
                  <a:srgbClr val="000000"/>
                </a:solidFill>
                <a:latin typeface="Consolas"/>
                <a:cs typeface="Consolas"/>
              </a:rPr>
              <a:t>stooq</a:t>
            </a:r>
            <a:r>
              <a:rPr lang="en-US" altLang="ja-JP" sz="1400" dirty="0">
                <a:solidFill>
                  <a:srgbClr val="000000"/>
                </a:solidFill>
                <a:latin typeface="Consolas"/>
                <a:cs typeface="Consolas"/>
              </a:rPr>
              <a:t>')</a:t>
            </a:r>
          </a:p>
          <a:p>
            <a:endParaRPr lang="en-US" altLang="ja-JP" sz="1400" dirty="0">
              <a:solidFill>
                <a:srgbClr val="000000"/>
              </a:solidFill>
              <a:latin typeface="Consolas"/>
              <a:cs typeface="Consolas"/>
            </a:endParaRPr>
          </a:p>
          <a:p>
            <a:r>
              <a:rPr lang="en-US" altLang="ja-JP" sz="1400" dirty="0">
                <a:solidFill>
                  <a:srgbClr val="000000"/>
                </a:solidFill>
                <a:latin typeface="Consolas"/>
                <a:cs typeface="Consolas"/>
              </a:rPr>
              <a:t>f[:10]</a:t>
            </a:r>
          </a:p>
        </p:txBody>
      </p:sp>
      <p:sp>
        <p:nvSpPr>
          <p:cNvPr id="8" name="テキスト ボックス 7">
            <a:extLst>
              <a:ext uri="{FF2B5EF4-FFF2-40B4-BE49-F238E27FC236}">
                <a16:creationId xmlns:a16="http://schemas.microsoft.com/office/drawing/2014/main" id="{8442AD54-BFA5-294C-ADFF-1D714E853F7F}"/>
              </a:ext>
            </a:extLst>
          </p:cNvPr>
          <p:cNvSpPr txBox="1"/>
          <p:nvPr/>
        </p:nvSpPr>
        <p:spPr>
          <a:xfrm>
            <a:off x="899592" y="3893807"/>
            <a:ext cx="6768752" cy="1515453"/>
          </a:xfrm>
          <a:prstGeom prst="rect">
            <a:avLst/>
          </a:prstGeom>
          <a:noFill/>
          <a:ln>
            <a:solidFill>
              <a:srgbClr val="000000"/>
            </a:solidFill>
          </a:ln>
        </p:spPr>
        <p:txBody>
          <a:bodyPr wrap="square" rtlCol="0">
            <a:noAutofit/>
          </a:bodyPr>
          <a:lstStyle/>
          <a:p>
            <a:r>
              <a:rPr lang="en-US" altLang="ja-JP" sz="1400" dirty="0">
                <a:solidFill>
                  <a:srgbClr val="000000"/>
                </a:solidFill>
                <a:latin typeface="Consolas"/>
                <a:cs typeface="Consolas"/>
              </a:rPr>
              <a:t># </a:t>
            </a:r>
            <a:r>
              <a:rPr lang="en-US" altLang="ja-JP" sz="1400" dirty="0" err="1">
                <a:solidFill>
                  <a:srgbClr val="000000"/>
                </a:solidFill>
                <a:latin typeface="Consolas"/>
                <a:cs typeface="Consolas"/>
              </a:rPr>
              <a:t>fill_between</a:t>
            </a:r>
            <a:r>
              <a:rPr lang="en-US" altLang="ja-JP" sz="1400" dirty="0">
                <a:solidFill>
                  <a:srgbClr val="000000"/>
                </a:solidFill>
                <a:latin typeface="Consolas"/>
                <a:cs typeface="Consolas"/>
              </a:rPr>
              <a:t> </a:t>
            </a:r>
            <a:r>
              <a:rPr lang="ja-JP" altLang="en-US" sz="1400">
                <a:solidFill>
                  <a:srgbClr val="000000"/>
                </a:solidFill>
                <a:latin typeface="Consolas"/>
                <a:cs typeface="Consolas"/>
              </a:rPr>
              <a:t>でその日の最高値と最低値をプロットする</a:t>
            </a:r>
          </a:p>
          <a:p>
            <a:r>
              <a:rPr lang="en-US" altLang="ja-JP" sz="1400" dirty="0" err="1">
                <a:solidFill>
                  <a:srgbClr val="000000"/>
                </a:solidFill>
                <a:latin typeface="Consolas"/>
                <a:cs typeface="Consolas"/>
              </a:rPr>
              <a:t>plt.fill_between</a:t>
            </a:r>
            <a:r>
              <a:rPr lang="en-US" altLang="ja-JP" sz="1400" dirty="0">
                <a:solidFill>
                  <a:srgbClr val="000000"/>
                </a:solidFill>
                <a:latin typeface="Consolas"/>
                <a:cs typeface="Consolas"/>
              </a:rPr>
              <a:t>(</a:t>
            </a:r>
            <a:r>
              <a:rPr lang="en-US" altLang="ja-JP" sz="1400" dirty="0" err="1">
                <a:solidFill>
                  <a:srgbClr val="000000"/>
                </a:solidFill>
                <a:latin typeface="Consolas"/>
                <a:cs typeface="Consolas"/>
              </a:rPr>
              <a:t>f.index</a:t>
            </a:r>
            <a:r>
              <a:rPr lang="en-US" altLang="ja-JP" sz="1400" dirty="0">
                <a:solidFill>
                  <a:srgbClr val="000000"/>
                </a:solidFill>
                <a:latin typeface="Consolas"/>
                <a:cs typeface="Consolas"/>
              </a:rPr>
              <a:t>, f['Low'], f['High'], color="b", alpha=0.2)</a:t>
            </a:r>
          </a:p>
          <a:p>
            <a:endParaRPr lang="en-US" altLang="ja-JP" sz="1400" dirty="0">
              <a:solidFill>
                <a:srgbClr val="000000"/>
              </a:solidFill>
              <a:latin typeface="Consolas"/>
              <a:cs typeface="Consolas"/>
            </a:endParaRPr>
          </a:p>
          <a:p>
            <a:endParaRPr lang="en-US" altLang="ja-JP" sz="1400" dirty="0">
              <a:solidFill>
                <a:srgbClr val="000000"/>
              </a:solidFill>
              <a:latin typeface="Consolas"/>
              <a:cs typeface="Consolas"/>
            </a:endParaRPr>
          </a:p>
        </p:txBody>
      </p:sp>
    </p:spTree>
    <p:extLst>
      <p:ext uri="{BB962C8B-B14F-4D97-AF65-F5344CB8AC3E}">
        <p14:creationId xmlns:p14="http://schemas.microsoft.com/office/powerpoint/2010/main" val="258537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ja-JP" dirty="0"/>
              <a:t>.</a:t>
            </a:r>
            <a:r>
              <a:rPr lang="ja-JP" altLang="en-US" dirty="0"/>
              <a:t> テスト結果を集計する</a:t>
            </a:r>
          </a:p>
        </p:txBody>
      </p:sp>
      <p:sp>
        <p:nvSpPr>
          <p:cNvPr id="28675" name="コンテンツ プレースホルダー 2"/>
          <p:cNvSpPr>
            <a:spLocks noGrp="1"/>
          </p:cNvSpPr>
          <p:nvPr>
            <p:ph idx="1"/>
          </p:nvPr>
        </p:nvSpPr>
        <p:spPr/>
        <p:txBody>
          <a:bodyPr>
            <a:normAutofit/>
          </a:bodyPr>
          <a:lstStyle/>
          <a:p>
            <a:r>
              <a:rPr lang="ja-JP" altLang="en-US" dirty="0"/>
              <a:t>テストの結果を集計してみましょう。 </a:t>
            </a:r>
            <a:endParaRPr lang="en-US" altLang="ja-JP" dirty="0"/>
          </a:p>
          <a:p>
            <a:pPr lvl="1"/>
            <a:r>
              <a:rPr lang="ja-JP" altLang="en-US" dirty="0"/>
              <a:t>テストの点数を</a:t>
            </a:r>
            <a:r>
              <a:rPr lang="en-US" altLang="ja-JP" dirty="0"/>
              <a:t>Numpy</a:t>
            </a:r>
            <a:r>
              <a:rPr lang="ja-JP" altLang="en-US" dirty="0"/>
              <a:t>を使って、平均や最高点、最低点、標準偏差を計算してみます。</a:t>
            </a:r>
          </a:p>
          <a:p>
            <a:pPr marL="457200" lvl="1" indent="0">
              <a:buNone/>
            </a:pP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086144108"/>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123"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708920"/>
            <a:ext cx="7632848" cy="3384376"/>
          </a:xfrm>
          <a:prstGeom prst="rect">
            <a:avLst/>
          </a:prstGeom>
          <a:noFill/>
          <a:ln>
            <a:solidFill>
              <a:srgbClr val="000000"/>
            </a:solidFill>
          </a:ln>
        </p:spPr>
        <p:txBody>
          <a:bodyPr wrap="square" rtlCol="0">
            <a:noAutofit/>
          </a:bodyPr>
          <a:lstStyle/>
          <a:p>
            <a:r>
              <a:rPr lang="mr-IN" altLang="ja-JP" dirty="0">
                <a:solidFill>
                  <a:srgbClr val="008000"/>
                </a:solidFill>
                <a:latin typeface="Consolas"/>
                <a:cs typeface="Consolas"/>
              </a:rPr>
              <a:t>import</a:t>
            </a:r>
            <a:r>
              <a:rPr lang="mr-IN" altLang="ja-JP" dirty="0">
                <a:solidFill>
                  <a:srgbClr val="000000"/>
                </a:solidFill>
                <a:latin typeface="Consolas"/>
                <a:cs typeface="Consolas"/>
              </a:rPr>
              <a:t> numpy </a:t>
            </a:r>
            <a:r>
              <a:rPr lang="mr-IN" altLang="ja-JP" dirty="0">
                <a:solidFill>
                  <a:srgbClr val="008000"/>
                </a:solidFill>
                <a:latin typeface="Consolas"/>
                <a:cs typeface="Consolas"/>
              </a:rPr>
              <a:t>as</a:t>
            </a:r>
            <a:r>
              <a:rPr lang="mr-IN" altLang="ja-JP" dirty="0">
                <a:solidFill>
                  <a:srgbClr val="000000"/>
                </a:solidFill>
                <a:latin typeface="Consolas"/>
                <a:cs typeface="Consolas"/>
              </a:rPr>
              <a:t> np</a:t>
            </a:r>
          </a:p>
          <a:p>
            <a:endParaRPr lang="mr-IN" altLang="ja-JP" dirty="0">
              <a:solidFill>
                <a:srgbClr val="000000"/>
              </a:solidFill>
              <a:latin typeface="Consolas"/>
              <a:cs typeface="Consolas"/>
            </a:endParaRPr>
          </a:p>
          <a:p>
            <a:r>
              <a:rPr lang="mr-IN" altLang="ja-JP" dirty="0">
                <a:solidFill>
                  <a:srgbClr val="000000"/>
                </a:solidFill>
                <a:latin typeface="Consolas"/>
                <a:cs typeface="Consolas"/>
              </a:rPr>
              <a:t>#</a:t>
            </a:r>
            <a:r>
              <a:rPr lang="ja-JP" altLang="mr-IN" dirty="0">
                <a:solidFill>
                  <a:srgbClr val="000000"/>
                </a:solidFill>
                <a:latin typeface="Consolas"/>
                <a:cs typeface="Consolas"/>
              </a:rPr>
              <a:t>テストのデータを</a:t>
            </a:r>
            <a:r>
              <a:rPr lang="mr-IN" altLang="ja-JP" dirty="0">
                <a:solidFill>
                  <a:srgbClr val="000000"/>
                </a:solidFill>
                <a:latin typeface="Consolas"/>
                <a:cs typeface="Consolas"/>
              </a:rPr>
              <a:t>NumPy</a:t>
            </a:r>
            <a:r>
              <a:rPr lang="ja-JP" altLang="mr-IN" dirty="0">
                <a:solidFill>
                  <a:srgbClr val="000000"/>
                </a:solidFill>
                <a:latin typeface="Consolas"/>
                <a:cs typeface="Consolas"/>
              </a:rPr>
              <a:t>を使い準備する。</a:t>
            </a:r>
          </a:p>
          <a:p>
            <a:r>
              <a:rPr lang="mr-IN" altLang="ja-JP" dirty="0">
                <a:solidFill>
                  <a:srgbClr val="000000"/>
                </a:solidFill>
                <a:latin typeface="Consolas"/>
                <a:cs typeface="Consolas"/>
              </a:rPr>
              <a:t>x = np.array([44,10,30,23,23,35,35,40,41,42,50,51,52,55, \</a:t>
            </a:r>
          </a:p>
          <a:p>
            <a:r>
              <a:rPr lang="mr-IN" altLang="ja-JP" dirty="0">
                <a:solidFill>
                  <a:srgbClr val="000000"/>
                </a:solidFill>
                <a:latin typeface="Consolas"/>
                <a:cs typeface="Consolas"/>
              </a:rPr>
              <a:t>             60,61,62,63,64,65,70,70,65,80,34,65,76,85,92])</a:t>
            </a:r>
          </a:p>
          <a:p>
            <a:endParaRPr lang="mr-IN" altLang="ja-JP" dirty="0">
              <a:solidFill>
                <a:srgbClr val="000000"/>
              </a:solidFill>
              <a:latin typeface="Consolas"/>
              <a:cs typeface="Consolas"/>
            </a:endParaRP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受験者数</a:t>
            </a:r>
            <a:r>
              <a:rPr lang="mr-IN" altLang="ja-JP" dirty="0">
                <a:solidFill>
                  <a:srgbClr val="800000"/>
                </a:solidFill>
                <a:latin typeface="Consolas"/>
                <a:cs typeface="Consolas"/>
              </a:rPr>
              <a:t>='</a:t>
            </a:r>
            <a:r>
              <a:rPr lang="mr-IN" altLang="ja-JP" dirty="0">
                <a:latin typeface="Consolas"/>
                <a:cs typeface="Consolas"/>
              </a:rPr>
              <a:t>,np.count_nonzero(x))</a:t>
            </a: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最高点</a:t>
            </a:r>
            <a:r>
              <a:rPr lang="mr-IN" altLang="ja-JP" dirty="0">
                <a:solidFill>
                  <a:srgbClr val="800000"/>
                </a:solidFill>
                <a:latin typeface="Consolas"/>
                <a:cs typeface="Consolas"/>
              </a:rPr>
              <a:t>='</a:t>
            </a:r>
            <a:r>
              <a:rPr lang="mr-IN" altLang="ja-JP" dirty="0">
                <a:latin typeface="Consolas"/>
                <a:cs typeface="Consolas"/>
              </a:rPr>
              <a:t>,np.max(x))</a:t>
            </a: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最低点</a:t>
            </a:r>
            <a:r>
              <a:rPr lang="mr-IN" altLang="ja-JP" dirty="0">
                <a:solidFill>
                  <a:srgbClr val="800000"/>
                </a:solidFill>
                <a:latin typeface="Consolas"/>
                <a:cs typeface="Consolas"/>
              </a:rPr>
              <a:t>='</a:t>
            </a:r>
            <a:r>
              <a:rPr lang="mr-IN" altLang="ja-JP" dirty="0">
                <a:latin typeface="Consolas"/>
                <a:cs typeface="Consolas"/>
              </a:rPr>
              <a:t>,np.min(x))</a:t>
            </a: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平均点</a:t>
            </a:r>
            <a:r>
              <a:rPr lang="mr-IN" altLang="ja-JP" dirty="0">
                <a:solidFill>
                  <a:srgbClr val="800000"/>
                </a:solidFill>
                <a:latin typeface="Consolas"/>
                <a:cs typeface="Consolas"/>
              </a:rPr>
              <a:t>'</a:t>
            </a:r>
            <a:r>
              <a:rPr lang="mr-IN" altLang="ja-JP" dirty="0">
                <a:latin typeface="Consolas"/>
                <a:cs typeface="Consolas"/>
              </a:rPr>
              <a:t>,np.average(x))</a:t>
            </a:r>
          </a:p>
          <a:p>
            <a:r>
              <a:rPr lang="mr-IN" altLang="ja-JP" dirty="0">
                <a:solidFill>
                  <a:srgbClr val="008000"/>
                </a:solidFill>
                <a:latin typeface="Consolas"/>
                <a:cs typeface="Consolas"/>
              </a:rPr>
              <a:t>print</a:t>
            </a:r>
            <a:r>
              <a:rPr lang="mr-IN" altLang="ja-JP" dirty="0">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標準偏差</a:t>
            </a:r>
            <a:r>
              <a:rPr lang="mr-IN" altLang="ja-JP" dirty="0">
                <a:solidFill>
                  <a:srgbClr val="800000"/>
                </a:solidFill>
                <a:latin typeface="Consolas"/>
                <a:cs typeface="Consolas"/>
              </a:rPr>
              <a:t>'</a:t>
            </a:r>
            <a:r>
              <a:rPr lang="mr-IN" altLang="ja-JP" dirty="0">
                <a:latin typeface="Consolas"/>
                <a:cs typeface="Consolas"/>
              </a:rPr>
              <a:t>,np.std(x))</a:t>
            </a:r>
            <a:endParaRPr lang="en-US" altLang="ja-JP" sz="2000" dirty="0">
              <a:latin typeface="Consolas"/>
              <a:cs typeface="Consolas"/>
            </a:endParaRPr>
          </a:p>
        </p:txBody>
      </p:sp>
    </p:spTree>
    <p:extLst>
      <p:ext uri="{BB962C8B-B14F-4D97-AF65-F5344CB8AC3E}">
        <p14:creationId xmlns:p14="http://schemas.microsoft.com/office/powerpoint/2010/main" val="1640297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6.</a:t>
            </a:r>
            <a:r>
              <a:rPr lang="ja-JP" altLang="en-US" dirty="0"/>
              <a:t> 金融データ</a:t>
            </a:r>
          </a:p>
        </p:txBody>
      </p:sp>
      <p:sp>
        <p:nvSpPr>
          <p:cNvPr id="28675" name="コンテンツ プレースホルダー 2"/>
          <p:cNvSpPr>
            <a:spLocks noGrp="1"/>
          </p:cNvSpPr>
          <p:nvPr>
            <p:ph idx="1"/>
          </p:nvPr>
        </p:nvSpPr>
        <p:spPr/>
        <p:txBody>
          <a:bodyPr>
            <a:normAutofit/>
          </a:bodyPr>
          <a:lstStyle/>
          <a:p>
            <a:r>
              <a:rPr lang="ja-JP" altLang="en-US" dirty="0"/>
              <a:t>最後に金融データを取得する例を紹介します。</a:t>
            </a:r>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29</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03380996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8747"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8" name="図 7">
            <a:extLst>
              <a:ext uri="{FF2B5EF4-FFF2-40B4-BE49-F238E27FC236}">
                <a16:creationId xmlns:a16="http://schemas.microsoft.com/office/drawing/2014/main" id="{9F73CE9A-76A9-7C42-A831-B6DF5AD05D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800" y="1778636"/>
            <a:ext cx="6908800" cy="4089400"/>
          </a:xfrm>
          <a:prstGeom prst="rect">
            <a:avLst/>
          </a:prstGeom>
        </p:spPr>
      </p:pic>
    </p:spTree>
    <p:extLst>
      <p:ext uri="{BB962C8B-B14F-4D97-AF65-F5344CB8AC3E}">
        <p14:creationId xmlns:p14="http://schemas.microsoft.com/office/powerpoint/2010/main" val="212084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ja-JP" dirty="0"/>
              <a:t>.</a:t>
            </a:r>
            <a:r>
              <a:rPr lang="ja-JP" altLang="en-US" dirty="0"/>
              <a:t> テスト結果を集計する</a:t>
            </a:r>
          </a:p>
        </p:txBody>
      </p:sp>
      <p:sp>
        <p:nvSpPr>
          <p:cNvPr id="28675" name="コンテンツ プレースホルダー 2"/>
          <p:cNvSpPr>
            <a:spLocks noGrp="1"/>
          </p:cNvSpPr>
          <p:nvPr>
            <p:ph idx="1"/>
          </p:nvPr>
        </p:nvSpPr>
        <p:spPr/>
        <p:txBody>
          <a:bodyPr>
            <a:normAutofit/>
          </a:bodyPr>
          <a:lstStyle/>
          <a:p>
            <a:r>
              <a:rPr lang="ja-JP" altLang="en-US" dirty="0"/>
              <a:t>偏差値の計算</a:t>
            </a:r>
            <a:endParaRPr lang="en-US" altLang="ja-JP" dirty="0"/>
          </a:p>
          <a:p>
            <a:pPr lvl="1"/>
            <a:r>
              <a:rPr lang="ja-JP" altLang="en-US" dirty="0"/>
              <a:t>偏差値を求めてみます。 各点数を</a:t>
            </a:r>
            <a:r>
              <a:rPr lang="en-US" altLang="ja-JP" dirty="0"/>
              <a:t>x,</a:t>
            </a:r>
            <a:r>
              <a:rPr lang="ja-JP" altLang="en-US" dirty="0"/>
              <a:t>平均を</a:t>
            </a:r>
            <a:r>
              <a:rPr lang="en-US" altLang="ja-JP" dirty="0"/>
              <a:t>x</a:t>
            </a:r>
            <a:r>
              <a:rPr lang="ja-JP" altLang="en-US" dirty="0"/>
              <a:t>標準偏差を</a:t>
            </a:r>
            <a:r>
              <a:rPr lang="en-US" altLang="ja-JP" dirty="0"/>
              <a:t>S</a:t>
            </a:r>
            <a:r>
              <a:rPr lang="ja-JP" altLang="en-US" dirty="0"/>
              <a:t>として、偏差値</a:t>
            </a:r>
            <a:r>
              <a:rPr lang="en-US" altLang="ja-JP" dirty="0"/>
              <a:t>y</a:t>
            </a:r>
            <a:r>
              <a:rPr lang="ja-JP" altLang="en-US" dirty="0"/>
              <a:t>を求める式は 以下のようになります。 </a:t>
            </a: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3</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81631658"/>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3215"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3789040"/>
            <a:ext cx="7632848" cy="2520280"/>
          </a:xfrm>
          <a:prstGeom prst="rect">
            <a:avLst/>
          </a:prstGeom>
          <a:noFill/>
          <a:ln>
            <a:solidFill>
              <a:srgbClr val="000000"/>
            </a:solidFill>
          </a:ln>
        </p:spPr>
        <p:txBody>
          <a:bodyPr wrap="square" rtlCol="0">
            <a:noAutofit/>
          </a:bodyPr>
          <a:lstStyle/>
          <a:p>
            <a:r>
              <a:rPr lang="mr-IN" altLang="ja-JP" dirty="0">
                <a:solidFill>
                  <a:srgbClr val="008000"/>
                </a:solidFill>
                <a:latin typeface="Consolas"/>
                <a:cs typeface="Consolas"/>
              </a:rPr>
              <a:t>def</a:t>
            </a:r>
            <a:r>
              <a:rPr lang="mr-IN" altLang="ja-JP" dirty="0">
                <a:solidFill>
                  <a:srgbClr val="000000"/>
                </a:solidFill>
                <a:latin typeface="Consolas"/>
                <a:cs typeface="Consolas"/>
              </a:rPr>
              <a:t> std_score(a):</a:t>
            </a:r>
          </a:p>
          <a:p>
            <a:r>
              <a:rPr lang="mr-IN" altLang="ja-JP" dirty="0">
                <a:solidFill>
                  <a:srgbClr val="000000"/>
                </a:solidFill>
                <a:latin typeface="Consolas"/>
                <a:cs typeface="Consolas"/>
              </a:rPr>
              <a:t>    return np.round_(50+10*(a-np.average(x))/np.std(x))</a:t>
            </a:r>
          </a:p>
          <a:p>
            <a:endParaRPr lang="mr-IN" altLang="ja-JP" dirty="0">
              <a:solidFill>
                <a:srgbClr val="000000"/>
              </a:solidFill>
              <a:latin typeface="Consolas"/>
              <a:cs typeface="Consolas"/>
            </a:endParaRPr>
          </a:p>
          <a:p>
            <a:r>
              <a:rPr lang="mr-IN" altLang="ja-JP" dirty="0">
                <a:solidFill>
                  <a:srgbClr val="008000"/>
                </a:solidFill>
                <a:latin typeface="Consolas"/>
                <a:cs typeface="Consolas"/>
              </a:rPr>
              <a:t>print</a:t>
            </a:r>
            <a:r>
              <a:rPr lang="mr-IN" altLang="ja-JP" dirty="0">
                <a:solidFill>
                  <a:srgbClr val="000000"/>
                </a:solidFill>
                <a:latin typeface="Consolas"/>
                <a:cs typeface="Consolas"/>
              </a:rPr>
              <a:t>(</a:t>
            </a:r>
            <a:r>
              <a:rPr lang="mr-IN" altLang="ja-JP" dirty="0">
                <a:solidFill>
                  <a:srgbClr val="800000"/>
                </a:solidFill>
                <a:latin typeface="Consolas"/>
                <a:cs typeface="Consolas"/>
              </a:rPr>
              <a:t>'</a:t>
            </a:r>
            <a:r>
              <a:rPr lang="ja-JP" altLang="mr-IN" dirty="0">
                <a:solidFill>
                  <a:srgbClr val="800000"/>
                </a:solidFill>
                <a:latin typeface="Consolas"/>
                <a:cs typeface="Consolas"/>
              </a:rPr>
              <a:t>得点</a:t>
            </a:r>
            <a:r>
              <a:rPr lang="mr-IN" altLang="ja-JP" dirty="0">
                <a:solidFill>
                  <a:srgbClr val="800000"/>
                </a:solidFill>
                <a:latin typeface="Consolas"/>
                <a:cs typeface="Consolas"/>
              </a:rPr>
              <a:t>,</a:t>
            </a:r>
            <a:r>
              <a:rPr lang="ja-JP" altLang="mr-IN" dirty="0">
                <a:solidFill>
                  <a:srgbClr val="800000"/>
                </a:solidFill>
                <a:latin typeface="Consolas"/>
                <a:cs typeface="Consolas"/>
              </a:rPr>
              <a:t>偏差値</a:t>
            </a:r>
            <a:r>
              <a:rPr lang="mr-IN" altLang="ja-JP" dirty="0">
                <a:solidFill>
                  <a:srgbClr val="800000"/>
                </a:solidFill>
                <a:latin typeface="Consolas"/>
                <a:cs typeface="Consolas"/>
              </a:rPr>
              <a:t>'</a:t>
            </a:r>
            <a:r>
              <a:rPr lang="mr-IN" altLang="ja-JP" dirty="0">
                <a:solidFill>
                  <a:srgbClr val="000000"/>
                </a:solidFill>
                <a:latin typeface="Consolas"/>
                <a:cs typeface="Consolas"/>
              </a:rPr>
              <a:t>)</a:t>
            </a:r>
          </a:p>
          <a:p>
            <a:r>
              <a:rPr lang="mr-IN" altLang="ja-JP" dirty="0">
                <a:solidFill>
                  <a:srgbClr val="008000"/>
                </a:solidFill>
                <a:latin typeface="Consolas"/>
                <a:cs typeface="Consolas"/>
              </a:rPr>
              <a:t>print</a:t>
            </a:r>
            <a:r>
              <a:rPr lang="mr-IN" altLang="ja-JP" dirty="0">
                <a:solidFill>
                  <a:srgbClr val="000000"/>
                </a:solidFill>
                <a:latin typeface="Consolas"/>
                <a:cs typeface="Consolas"/>
              </a:rPr>
              <a:t>(</a:t>
            </a:r>
            <a:r>
              <a:rPr lang="mr-IN" altLang="ja-JP" dirty="0">
                <a:solidFill>
                  <a:srgbClr val="800000"/>
                </a:solidFill>
                <a:latin typeface="Consolas"/>
                <a:cs typeface="Consolas"/>
              </a:rPr>
              <a:t>'--------------'</a:t>
            </a:r>
            <a:r>
              <a:rPr lang="mr-IN" altLang="ja-JP" dirty="0">
                <a:solidFill>
                  <a:srgbClr val="000000"/>
                </a:solidFill>
                <a:latin typeface="Consolas"/>
                <a:cs typeface="Consolas"/>
              </a:rPr>
              <a:t>)</a:t>
            </a:r>
          </a:p>
          <a:p>
            <a:r>
              <a:rPr lang="mr-IN" altLang="ja-JP" dirty="0">
                <a:solidFill>
                  <a:srgbClr val="008000"/>
                </a:solidFill>
                <a:latin typeface="Consolas"/>
                <a:cs typeface="Consolas"/>
              </a:rPr>
              <a:t>for</a:t>
            </a:r>
            <a:r>
              <a:rPr lang="mr-IN" altLang="ja-JP" dirty="0">
                <a:solidFill>
                  <a:srgbClr val="000000"/>
                </a:solidFill>
                <a:latin typeface="Consolas"/>
                <a:cs typeface="Consolas"/>
              </a:rPr>
              <a:t> data </a:t>
            </a:r>
            <a:r>
              <a:rPr lang="mr-IN" altLang="ja-JP" dirty="0">
                <a:solidFill>
                  <a:srgbClr val="008000"/>
                </a:solidFill>
                <a:latin typeface="Consolas"/>
                <a:cs typeface="Consolas"/>
              </a:rPr>
              <a:t>in</a:t>
            </a:r>
            <a:r>
              <a:rPr lang="mr-IN" altLang="ja-JP" dirty="0">
                <a:solidFill>
                  <a:srgbClr val="000000"/>
                </a:solidFill>
                <a:latin typeface="Consolas"/>
                <a:cs typeface="Consolas"/>
              </a:rPr>
              <a:t> x:</a:t>
            </a:r>
          </a:p>
          <a:p>
            <a:r>
              <a:rPr lang="mr-IN" altLang="ja-JP" dirty="0">
                <a:solidFill>
                  <a:srgbClr val="000000"/>
                </a:solidFill>
                <a:latin typeface="Consolas"/>
                <a:cs typeface="Consolas"/>
              </a:rPr>
              <a:t>    </a:t>
            </a:r>
          </a:p>
          <a:p>
            <a:r>
              <a:rPr lang="mr-IN" altLang="ja-JP" dirty="0">
                <a:solidFill>
                  <a:srgbClr val="000000"/>
                </a:solidFill>
                <a:latin typeface="Consolas"/>
                <a:cs typeface="Consolas"/>
              </a:rPr>
              <a:t>    print('</a:t>
            </a:r>
            <a:r>
              <a:rPr lang="mr-IN" altLang="ja-JP" dirty="0">
                <a:solidFill>
                  <a:srgbClr val="800000"/>
                </a:solidFill>
                <a:latin typeface="Consolas"/>
                <a:cs typeface="Consolas"/>
              </a:rPr>
              <a:t>{0}, {1}</a:t>
            </a:r>
            <a:r>
              <a:rPr lang="mr-IN" altLang="ja-JP" dirty="0">
                <a:solidFill>
                  <a:srgbClr val="000000"/>
                </a:solidFill>
                <a:latin typeface="Consolas"/>
                <a:cs typeface="Consolas"/>
              </a:rPr>
              <a:t>'.format(data, std_score(data)))</a:t>
            </a:r>
            <a:endParaRPr lang="en-US" altLang="ja-JP" dirty="0">
              <a:solidFill>
                <a:srgbClr val="000000"/>
              </a:solidFill>
              <a:latin typeface="Consolas"/>
              <a:cs typeface="Consolas"/>
            </a:endParaRPr>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4283031056"/>
              </p:ext>
            </p:extLst>
          </p:nvPr>
        </p:nvGraphicFramePr>
        <p:xfrm>
          <a:off x="2987824" y="2654666"/>
          <a:ext cx="2501007" cy="947032"/>
        </p:xfrm>
        <a:graphic>
          <a:graphicData uri="http://schemas.openxmlformats.org/presentationml/2006/ole">
            <mc:AlternateContent xmlns:mc="http://schemas.openxmlformats.org/markup-compatibility/2006">
              <mc:Choice xmlns:v="urn:schemas-microsoft-com:vml" Requires="v">
                <p:oleObj spid="_x0000_s3216" name="数式" r:id="rId6" imgW="1104900" imgH="419100" progId="Equation.3">
                  <p:embed/>
                </p:oleObj>
              </mc:Choice>
              <mc:Fallback>
                <p:oleObj name="数式" r:id="rId6" imgW="1104900" imgH="419100" progId="Equation.3">
                  <p:embed/>
                  <p:pic>
                    <p:nvPicPr>
                      <p:cNvPr id="0" name=""/>
                      <p:cNvPicPr/>
                      <p:nvPr/>
                    </p:nvPicPr>
                    <p:blipFill>
                      <a:blip r:embed="rId7"/>
                      <a:stretch>
                        <a:fillRect/>
                      </a:stretch>
                    </p:blipFill>
                    <p:spPr>
                      <a:xfrm>
                        <a:off x="2987824" y="2654666"/>
                        <a:ext cx="2501007" cy="947032"/>
                      </a:xfrm>
                      <a:prstGeom prst="rect">
                        <a:avLst/>
                      </a:prstGeom>
                    </p:spPr>
                  </p:pic>
                </p:oleObj>
              </mc:Fallback>
            </mc:AlternateContent>
          </a:graphicData>
        </a:graphic>
      </p:graphicFrame>
    </p:spTree>
    <p:extLst>
      <p:ext uri="{BB962C8B-B14F-4D97-AF65-F5344CB8AC3E}">
        <p14:creationId xmlns:p14="http://schemas.microsoft.com/office/powerpoint/2010/main" val="397366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en-US" altLang="ja-JP" dirty="0"/>
              <a:t>.</a:t>
            </a:r>
            <a:r>
              <a:rPr lang="ja-JP" altLang="en-US" dirty="0"/>
              <a:t> テスト結果を集計する</a:t>
            </a:r>
          </a:p>
        </p:txBody>
      </p:sp>
      <p:sp>
        <p:nvSpPr>
          <p:cNvPr id="28675" name="コンテンツ プレースホルダー 2"/>
          <p:cNvSpPr>
            <a:spLocks noGrp="1"/>
          </p:cNvSpPr>
          <p:nvPr>
            <p:ph idx="1"/>
          </p:nvPr>
        </p:nvSpPr>
        <p:spPr/>
        <p:txBody>
          <a:bodyPr>
            <a:normAutofit/>
          </a:bodyPr>
          <a:lstStyle/>
          <a:p>
            <a:r>
              <a:rPr lang="ja-JP" altLang="en-US" dirty="0"/>
              <a:t>テストの結果を可視化してみます。</a:t>
            </a:r>
            <a:endParaRPr lang="en-US" altLang="ja-JP" dirty="0"/>
          </a:p>
          <a:p>
            <a:pPr lvl="1"/>
            <a:r>
              <a:rPr lang="ja-JP" altLang="en-US" dirty="0"/>
              <a:t>グラフ化するためのパッケージは </a:t>
            </a:r>
            <a:r>
              <a:rPr lang="en-US" altLang="ja-JP" dirty="0" err="1"/>
              <a:t>matplotlib</a:t>
            </a:r>
            <a:r>
              <a:rPr lang="ja-JP" altLang="en-US" dirty="0"/>
              <a:t>と呼ばれるパッケージを利用します。テストの得点の度数分布表を作ってみます。</a:t>
            </a: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4</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008082480"/>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4171"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862870"/>
            <a:ext cx="7632848" cy="2736304"/>
          </a:xfrm>
          <a:prstGeom prst="rect">
            <a:avLst/>
          </a:prstGeom>
          <a:noFill/>
          <a:ln>
            <a:solidFill>
              <a:srgbClr val="000000"/>
            </a:solidFill>
          </a:ln>
        </p:spPr>
        <p:txBody>
          <a:bodyPr wrap="square" rtlCol="0">
            <a:noAutofit/>
          </a:bodyPr>
          <a:lstStyle/>
          <a:p>
            <a:r>
              <a:rPr lang="mr-IN" altLang="ja-JP" dirty="0">
                <a:solidFill>
                  <a:srgbClr val="008000"/>
                </a:solidFill>
                <a:latin typeface="Consolas"/>
                <a:cs typeface="Consolas"/>
              </a:rPr>
              <a:t>import</a:t>
            </a:r>
            <a:r>
              <a:rPr lang="mr-IN" altLang="ja-JP" dirty="0">
                <a:solidFill>
                  <a:srgbClr val="000000"/>
                </a:solidFill>
                <a:latin typeface="Consolas"/>
                <a:cs typeface="Consolas"/>
              </a:rPr>
              <a:t> numpy </a:t>
            </a:r>
            <a:r>
              <a:rPr lang="mr-IN" altLang="ja-JP" dirty="0">
                <a:solidFill>
                  <a:srgbClr val="008000"/>
                </a:solidFill>
                <a:latin typeface="Consolas"/>
                <a:cs typeface="Consolas"/>
              </a:rPr>
              <a:t>as</a:t>
            </a:r>
            <a:r>
              <a:rPr lang="mr-IN" altLang="ja-JP" dirty="0">
                <a:solidFill>
                  <a:srgbClr val="000000"/>
                </a:solidFill>
                <a:latin typeface="Consolas"/>
                <a:cs typeface="Consolas"/>
              </a:rPr>
              <a:t> np</a:t>
            </a:r>
          </a:p>
          <a:p>
            <a:endParaRPr lang="mr-IN" altLang="ja-JP" dirty="0">
              <a:solidFill>
                <a:srgbClr val="000000"/>
              </a:solidFill>
              <a:latin typeface="Consolas"/>
              <a:cs typeface="Consolas"/>
            </a:endParaRPr>
          </a:p>
          <a:p>
            <a:r>
              <a:rPr lang="mr-IN" altLang="ja-JP" dirty="0">
                <a:solidFill>
                  <a:srgbClr val="000000"/>
                </a:solidFill>
                <a:latin typeface="Consolas"/>
                <a:cs typeface="Consolas"/>
              </a:rPr>
              <a:t>#</a:t>
            </a:r>
            <a:r>
              <a:rPr lang="ja-JP" altLang="mr-IN" dirty="0">
                <a:solidFill>
                  <a:srgbClr val="000000"/>
                </a:solidFill>
                <a:latin typeface="Consolas"/>
                <a:cs typeface="Consolas"/>
              </a:rPr>
              <a:t>テストのデータを</a:t>
            </a:r>
            <a:r>
              <a:rPr lang="mr-IN" altLang="ja-JP" dirty="0">
                <a:solidFill>
                  <a:srgbClr val="000000"/>
                </a:solidFill>
                <a:latin typeface="Consolas"/>
                <a:cs typeface="Consolas"/>
              </a:rPr>
              <a:t>NumPy</a:t>
            </a:r>
            <a:r>
              <a:rPr lang="ja-JP" altLang="mr-IN" dirty="0">
                <a:solidFill>
                  <a:srgbClr val="000000"/>
                </a:solidFill>
                <a:latin typeface="Consolas"/>
                <a:cs typeface="Consolas"/>
              </a:rPr>
              <a:t>を使い準備する。</a:t>
            </a:r>
          </a:p>
          <a:p>
            <a:r>
              <a:rPr lang="mr-IN" altLang="ja-JP" dirty="0">
                <a:solidFill>
                  <a:srgbClr val="000000"/>
                </a:solidFill>
                <a:latin typeface="Consolas"/>
                <a:cs typeface="Consolas"/>
              </a:rPr>
              <a:t>x = np.array([44,10,30,23,23,35,35,40,41,42,50,51,52,55, \</a:t>
            </a:r>
          </a:p>
          <a:p>
            <a:r>
              <a:rPr lang="mr-IN" altLang="ja-JP" dirty="0">
                <a:solidFill>
                  <a:srgbClr val="000000"/>
                </a:solidFill>
                <a:latin typeface="Consolas"/>
                <a:cs typeface="Consolas"/>
              </a:rPr>
              <a:t>             60,61,62,63,64,65,70,70,65,80,34,65,76,85,92])</a:t>
            </a:r>
          </a:p>
          <a:p>
            <a:endParaRPr lang="en-US" altLang="ja-JP" dirty="0">
              <a:solidFill>
                <a:srgbClr val="000000"/>
              </a:solidFill>
              <a:latin typeface="Consolas"/>
              <a:cs typeface="Consolas"/>
            </a:endParaRPr>
          </a:p>
          <a:p>
            <a:endParaRPr lang="mr-IN" altLang="ja-JP" dirty="0">
              <a:solidFill>
                <a:srgbClr val="000000"/>
              </a:solidFill>
              <a:latin typeface="Consolas"/>
              <a:cs typeface="Consolas"/>
            </a:endParaRPr>
          </a:p>
          <a:p>
            <a:r>
              <a:rPr lang="en-US" altLang="ja-JP" dirty="0">
                <a:solidFill>
                  <a:srgbClr val="000000"/>
                </a:solidFill>
                <a:latin typeface="Consolas"/>
                <a:cs typeface="Consolas"/>
              </a:rPr>
              <a:t>#</a:t>
            </a:r>
            <a:r>
              <a:rPr lang="ja-JP" altLang="en-US" dirty="0">
                <a:solidFill>
                  <a:srgbClr val="000000"/>
                </a:solidFill>
                <a:latin typeface="Consolas"/>
                <a:cs typeface="Consolas"/>
              </a:rPr>
              <a:t>度数分布表の出力　</a:t>
            </a:r>
            <a:r>
              <a:rPr lang="en-US" altLang="ja-JP" dirty="0">
                <a:solidFill>
                  <a:srgbClr val="000000"/>
                </a:solidFill>
                <a:latin typeface="Consolas"/>
                <a:cs typeface="Consolas"/>
              </a:rPr>
              <a:t>bins</a:t>
            </a:r>
            <a:r>
              <a:rPr lang="ja-JP" altLang="en-US" dirty="0">
                <a:solidFill>
                  <a:srgbClr val="000000"/>
                </a:solidFill>
                <a:latin typeface="Consolas"/>
                <a:cs typeface="Consolas"/>
              </a:rPr>
              <a:t>は度数としてまとめる数</a:t>
            </a:r>
          </a:p>
          <a:p>
            <a:r>
              <a:rPr lang="en-US" altLang="ja-JP" dirty="0" err="1">
                <a:solidFill>
                  <a:srgbClr val="000000"/>
                </a:solidFill>
                <a:latin typeface="Consolas"/>
                <a:cs typeface="Consolas"/>
              </a:rPr>
              <a:t>plt.hist</a:t>
            </a:r>
            <a:r>
              <a:rPr lang="en-US" altLang="ja-JP" dirty="0">
                <a:solidFill>
                  <a:srgbClr val="000000"/>
                </a:solidFill>
                <a:latin typeface="Consolas"/>
                <a:cs typeface="Consolas"/>
              </a:rPr>
              <a:t>(</a:t>
            </a:r>
            <a:r>
              <a:rPr lang="en-US" altLang="ja-JP" dirty="0" err="1">
                <a:solidFill>
                  <a:srgbClr val="000000"/>
                </a:solidFill>
                <a:latin typeface="Consolas"/>
                <a:cs typeface="Consolas"/>
              </a:rPr>
              <a:t>x,bins</a:t>
            </a:r>
            <a:r>
              <a:rPr lang="en-US" altLang="ja-JP" dirty="0">
                <a:solidFill>
                  <a:srgbClr val="000000"/>
                </a:solidFill>
                <a:latin typeface="Consolas"/>
                <a:cs typeface="Consolas"/>
              </a:rPr>
              <a:t>=10)</a:t>
            </a:r>
            <a:endParaRPr lang="en-US" altLang="ja-JP" sz="2000" dirty="0">
              <a:solidFill>
                <a:srgbClr val="000000"/>
              </a:solidFill>
              <a:latin typeface="Consolas"/>
              <a:cs typeface="Consolas"/>
            </a:endParaRPr>
          </a:p>
        </p:txBody>
      </p:sp>
    </p:spTree>
    <p:extLst>
      <p:ext uri="{BB962C8B-B14F-4D97-AF65-F5344CB8AC3E}">
        <p14:creationId xmlns:p14="http://schemas.microsoft.com/office/powerpoint/2010/main" val="59827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ja-JP" dirty="0"/>
              <a:t>.</a:t>
            </a:r>
            <a:r>
              <a:rPr lang="ja-JP" altLang="en-US" dirty="0"/>
              <a:t> テスト結果を集計する</a:t>
            </a:r>
          </a:p>
        </p:txBody>
      </p:sp>
      <p:sp>
        <p:nvSpPr>
          <p:cNvPr id="28675" name="コンテンツ プレースホルダー 2"/>
          <p:cNvSpPr>
            <a:spLocks noGrp="1"/>
          </p:cNvSpPr>
          <p:nvPr>
            <p:ph idx="1"/>
          </p:nvPr>
        </p:nvSpPr>
        <p:spPr/>
        <p:txBody>
          <a:bodyPr>
            <a:normAutofit/>
          </a:bodyPr>
          <a:lstStyle/>
          <a:p>
            <a:r>
              <a:rPr lang="ja-JP" altLang="en-US" dirty="0"/>
              <a:t>テストの結果を可視化してみます。</a:t>
            </a:r>
            <a:endParaRPr lang="en-US" altLang="ja-JP" dirty="0"/>
          </a:p>
          <a:p>
            <a:pPr lvl="1"/>
            <a:r>
              <a:rPr lang="ja-JP" altLang="en-US" dirty="0"/>
              <a:t>以下のようなヒストグラム（度数分布表）が表示されます。</a:t>
            </a:r>
            <a:endParaRPr lang="en-US" altLang="ja-JP" dirty="0"/>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5</a:t>
            </a:fld>
            <a:endParaRPr lang="en-US" altLang="ja-JP" dirty="0"/>
          </a:p>
        </p:txBody>
      </p:sp>
      <p:sp>
        <p:nvSpPr>
          <p:cNvPr id="6" name="フッター プレースホルダー 5"/>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55219370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5195"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1547664" y="2636912"/>
            <a:ext cx="5542902" cy="3816424"/>
          </a:xfrm>
          <a:prstGeom prst="rect">
            <a:avLst/>
          </a:prstGeom>
        </p:spPr>
      </p:pic>
    </p:spTree>
    <p:extLst>
      <p:ext uri="{BB962C8B-B14F-4D97-AF65-F5344CB8AC3E}">
        <p14:creationId xmlns:p14="http://schemas.microsoft.com/office/powerpoint/2010/main" val="32335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ja-JP" dirty="0"/>
              <a:t>.</a:t>
            </a:r>
            <a:r>
              <a:rPr lang="ja-JP" altLang="en-US" dirty="0"/>
              <a:t> テスト結果をシュミレートする</a:t>
            </a:r>
          </a:p>
        </p:txBody>
      </p:sp>
      <p:sp>
        <p:nvSpPr>
          <p:cNvPr id="28675" name="コンテンツ プレースホルダー 2"/>
          <p:cNvSpPr>
            <a:spLocks noGrp="1"/>
          </p:cNvSpPr>
          <p:nvPr>
            <p:ph idx="1"/>
          </p:nvPr>
        </p:nvSpPr>
        <p:spPr/>
        <p:txBody>
          <a:bodyPr>
            <a:normAutofit/>
          </a:bodyPr>
          <a:lstStyle/>
          <a:p>
            <a:r>
              <a:rPr lang="ja-JP" altLang="en-US" dirty="0"/>
              <a:t>テストの結果をシュミレーションします。</a:t>
            </a:r>
            <a:endParaRPr lang="en-US" altLang="ja-JP" dirty="0"/>
          </a:p>
          <a:p>
            <a:pPr lvl="1"/>
            <a:r>
              <a:rPr lang="en-US" altLang="en-US" dirty="0"/>
              <a:t>Numpy</a:t>
            </a:r>
            <a:r>
              <a:rPr lang="ja-JP" altLang="en-US" dirty="0"/>
              <a:t>には指定された平均、標準偏差に従った乱数データの発生機能があります。</a:t>
            </a:r>
            <a:endParaRPr lang="en-US" altLang="ja-JP" dirty="0"/>
          </a:p>
          <a:p>
            <a:endParaRPr lang="en-US" altLang="ja-JP" dirty="0"/>
          </a:p>
          <a:p>
            <a:pPr lvl="1"/>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6</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874223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6219"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683568" y="2348880"/>
            <a:ext cx="7632848" cy="4007470"/>
          </a:xfrm>
          <a:prstGeom prst="rect">
            <a:avLst/>
          </a:prstGeom>
          <a:noFill/>
          <a:ln>
            <a:solidFill>
              <a:srgbClr val="000000"/>
            </a:solidFill>
          </a:ln>
        </p:spPr>
        <p:txBody>
          <a:bodyPr wrap="square" rtlCol="0">
            <a:noAutofit/>
          </a:bodyPr>
          <a:lstStyle/>
          <a:p>
            <a:r>
              <a:rPr lang="pl-PL" altLang="ja-JP" sz="1600" dirty="0">
                <a:latin typeface="Consolas"/>
                <a:cs typeface="Consolas"/>
              </a:rPr>
              <a:t>%matplotlib inline</a:t>
            </a:r>
          </a:p>
          <a:p>
            <a:r>
              <a:rPr lang="pl-PL" altLang="ja-JP" sz="1600" dirty="0">
                <a:solidFill>
                  <a:srgbClr val="008000"/>
                </a:solidFill>
                <a:latin typeface="Consolas"/>
                <a:cs typeface="Consolas"/>
              </a:rPr>
              <a:t>import</a:t>
            </a:r>
            <a:r>
              <a:rPr lang="pl-PL" altLang="ja-JP" sz="1600" dirty="0">
                <a:latin typeface="Consolas"/>
                <a:cs typeface="Consolas"/>
              </a:rPr>
              <a:t> numpy </a:t>
            </a:r>
            <a:r>
              <a:rPr lang="pl-PL" altLang="ja-JP" sz="1600" dirty="0">
                <a:solidFill>
                  <a:srgbClr val="008000"/>
                </a:solidFill>
                <a:latin typeface="Consolas"/>
                <a:cs typeface="Consolas"/>
              </a:rPr>
              <a:t>as</a:t>
            </a:r>
            <a:r>
              <a:rPr lang="pl-PL" altLang="ja-JP" sz="1600" dirty="0">
                <a:latin typeface="Consolas"/>
                <a:cs typeface="Consolas"/>
              </a:rPr>
              <a:t> np</a:t>
            </a:r>
          </a:p>
          <a:p>
            <a:r>
              <a:rPr lang="pl-PL" altLang="ja-JP" sz="1600" dirty="0">
                <a:solidFill>
                  <a:srgbClr val="008000"/>
                </a:solidFill>
                <a:latin typeface="Consolas"/>
                <a:cs typeface="Consolas"/>
              </a:rPr>
              <a:t>import</a:t>
            </a:r>
            <a:r>
              <a:rPr lang="pl-PL" altLang="ja-JP" sz="1600" dirty="0">
                <a:latin typeface="Consolas"/>
                <a:cs typeface="Consolas"/>
              </a:rPr>
              <a:t> matplotlib.pyplot </a:t>
            </a:r>
            <a:r>
              <a:rPr lang="pl-PL" altLang="ja-JP" sz="1600" dirty="0">
                <a:solidFill>
                  <a:srgbClr val="008000"/>
                </a:solidFill>
                <a:latin typeface="Consolas"/>
                <a:cs typeface="Consolas"/>
              </a:rPr>
              <a:t>as</a:t>
            </a:r>
            <a:r>
              <a:rPr lang="pl-PL" altLang="ja-JP" sz="1600" dirty="0">
                <a:latin typeface="Consolas"/>
                <a:cs typeface="Consolas"/>
              </a:rPr>
              <a:t> </a:t>
            </a:r>
            <a:r>
              <a:rPr lang="pl-PL" altLang="ja-JP" sz="1600" dirty="0" err="1">
                <a:latin typeface="Consolas"/>
                <a:cs typeface="Consolas"/>
              </a:rPr>
              <a:t>plt</a:t>
            </a:r>
            <a:endParaRPr lang="pl-PL" altLang="ja-JP" sz="1600" dirty="0">
              <a:latin typeface="Consolas"/>
              <a:cs typeface="Consolas"/>
            </a:endParaRPr>
          </a:p>
          <a:p>
            <a:r>
              <a:rPr lang="pl-PL" altLang="ja-JP" sz="1600" dirty="0">
                <a:latin typeface="Consolas"/>
                <a:cs typeface="Consolas"/>
              </a:rPr>
              <a:t>#</a:t>
            </a:r>
            <a:r>
              <a:rPr lang="ja-JP" altLang="pl-PL" sz="1600" dirty="0">
                <a:latin typeface="Consolas"/>
                <a:cs typeface="Consolas"/>
              </a:rPr>
              <a:t>平均</a:t>
            </a:r>
            <a:r>
              <a:rPr lang="pl-PL" altLang="ja-JP" sz="1600" dirty="0">
                <a:latin typeface="Consolas"/>
                <a:cs typeface="Consolas"/>
              </a:rPr>
              <a:t>50, </a:t>
            </a:r>
            <a:r>
              <a:rPr lang="ja-JP" altLang="pl-PL" sz="1600" dirty="0">
                <a:latin typeface="Consolas"/>
                <a:cs typeface="Consolas"/>
              </a:rPr>
              <a:t>標準偏差</a:t>
            </a:r>
            <a:r>
              <a:rPr lang="pl-PL" altLang="ja-JP" sz="1600" dirty="0">
                <a:latin typeface="Consolas"/>
                <a:cs typeface="Consolas"/>
              </a:rPr>
              <a:t>10</a:t>
            </a:r>
            <a:r>
              <a:rPr lang="ja-JP" altLang="pl-PL" sz="1600" dirty="0">
                <a:latin typeface="Consolas"/>
                <a:cs typeface="Consolas"/>
              </a:rPr>
              <a:t>で乱数データ</a:t>
            </a:r>
            <a:r>
              <a:rPr lang="pl-PL" altLang="ja-JP" sz="1600" dirty="0">
                <a:latin typeface="Consolas"/>
                <a:cs typeface="Consolas"/>
              </a:rPr>
              <a:t>10000</a:t>
            </a:r>
            <a:r>
              <a:rPr lang="ja-JP" altLang="pl-PL" sz="1600" dirty="0">
                <a:latin typeface="Consolas"/>
                <a:cs typeface="Consolas"/>
              </a:rPr>
              <a:t>個発生させる</a:t>
            </a:r>
          </a:p>
          <a:p>
            <a:r>
              <a:rPr lang="pl-PL" altLang="ja-JP" sz="1600" dirty="0">
                <a:latin typeface="Consolas"/>
                <a:cs typeface="Consolas"/>
              </a:rPr>
              <a:t>X = np.random.normal(50, 10, 10000)</a:t>
            </a:r>
          </a:p>
          <a:p>
            <a:r>
              <a:rPr lang="pl-PL" altLang="ja-JP" sz="1600" dirty="0">
                <a:latin typeface="Consolas"/>
                <a:cs typeface="Consolas"/>
              </a:rPr>
              <a:t>#</a:t>
            </a:r>
            <a:r>
              <a:rPr lang="ja-JP" altLang="pl-PL" sz="1600" dirty="0">
                <a:latin typeface="Consolas"/>
                <a:cs typeface="Consolas"/>
              </a:rPr>
              <a:t>小数点以下切り捨て</a:t>
            </a:r>
          </a:p>
          <a:p>
            <a:r>
              <a:rPr lang="pl-PL" altLang="ja-JP" sz="1600" dirty="0">
                <a:latin typeface="Consolas"/>
                <a:cs typeface="Consolas"/>
              </a:rPr>
              <a:t>X = np.trunc(X)</a:t>
            </a:r>
          </a:p>
          <a:p>
            <a:endParaRPr lang="pl-PL" altLang="ja-JP" sz="1600" dirty="0">
              <a:latin typeface="Consolas"/>
              <a:cs typeface="Consolas"/>
            </a:endParaRPr>
          </a:p>
          <a:p>
            <a:r>
              <a:rPr lang="pl-PL" altLang="ja-JP" sz="1600" dirty="0">
                <a:solidFill>
                  <a:srgbClr val="008000"/>
                </a:solidFill>
                <a:latin typeface="Consolas"/>
                <a:cs typeface="Consolas"/>
              </a:rPr>
              <a:t>print</a:t>
            </a:r>
            <a:r>
              <a:rPr lang="pl-PL" altLang="ja-JP" sz="1600" dirty="0">
                <a:latin typeface="Consolas"/>
                <a:cs typeface="Consolas"/>
              </a:rPr>
              <a:t>('count:',np.count_nonzero(X))</a:t>
            </a:r>
          </a:p>
          <a:p>
            <a:r>
              <a:rPr lang="pl-PL" altLang="ja-JP" sz="1600" dirty="0">
                <a:solidFill>
                  <a:srgbClr val="008000"/>
                </a:solidFill>
                <a:latin typeface="Consolas"/>
                <a:cs typeface="Consolas"/>
              </a:rPr>
              <a:t>print</a:t>
            </a:r>
            <a:r>
              <a:rPr lang="pl-PL" altLang="ja-JP" sz="1600" dirty="0">
                <a:latin typeface="Consolas"/>
                <a:cs typeface="Consolas"/>
              </a:rPr>
              <a:t>('</a:t>
            </a:r>
            <a:r>
              <a:rPr lang="pl-PL" altLang="ja-JP" sz="1600" dirty="0" err="1">
                <a:latin typeface="Consolas"/>
                <a:cs typeface="Consolas"/>
              </a:rPr>
              <a:t>max:',np.max</a:t>
            </a:r>
            <a:r>
              <a:rPr lang="pl-PL" altLang="ja-JP" sz="1600" dirty="0">
                <a:latin typeface="Consolas"/>
                <a:cs typeface="Consolas"/>
              </a:rPr>
              <a:t>(X))</a:t>
            </a:r>
          </a:p>
          <a:p>
            <a:r>
              <a:rPr lang="pl-PL" altLang="ja-JP" sz="1600" dirty="0">
                <a:solidFill>
                  <a:srgbClr val="008000"/>
                </a:solidFill>
                <a:latin typeface="Consolas"/>
                <a:cs typeface="Consolas"/>
              </a:rPr>
              <a:t>print</a:t>
            </a:r>
            <a:r>
              <a:rPr lang="pl-PL" altLang="ja-JP" sz="1600" dirty="0">
                <a:latin typeface="Consolas"/>
                <a:cs typeface="Consolas"/>
              </a:rPr>
              <a:t>('</a:t>
            </a:r>
            <a:r>
              <a:rPr lang="pl-PL" altLang="ja-JP" sz="1600" dirty="0" err="1">
                <a:latin typeface="Consolas"/>
                <a:cs typeface="Consolas"/>
              </a:rPr>
              <a:t>min:',np.min</a:t>
            </a:r>
            <a:r>
              <a:rPr lang="pl-PL" altLang="ja-JP" sz="1600" dirty="0">
                <a:latin typeface="Consolas"/>
                <a:cs typeface="Consolas"/>
              </a:rPr>
              <a:t>(X))</a:t>
            </a:r>
          </a:p>
          <a:p>
            <a:r>
              <a:rPr lang="pl-PL" altLang="ja-JP" sz="1600" dirty="0">
                <a:solidFill>
                  <a:srgbClr val="008000"/>
                </a:solidFill>
                <a:latin typeface="Consolas"/>
                <a:cs typeface="Consolas"/>
              </a:rPr>
              <a:t>print</a:t>
            </a:r>
            <a:r>
              <a:rPr lang="pl-PL" altLang="ja-JP" sz="1600" dirty="0">
                <a:latin typeface="Consolas"/>
                <a:cs typeface="Consolas"/>
              </a:rPr>
              <a:t>('</a:t>
            </a:r>
            <a:r>
              <a:rPr lang="pl-PL" altLang="ja-JP" sz="1600" dirty="0" err="1">
                <a:latin typeface="Consolas"/>
                <a:cs typeface="Consolas"/>
              </a:rPr>
              <a:t>average</a:t>
            </a:r>
            <a:r>
              <a:rPr lang="pl-PL" altLang="ja-JP" sz="1600" dirty="0">
                <a:latin typeface="Consolas"/>
                <a:cs typeface="Consolas"/>
              </a:rPr>
              <a:t>:',np.average(X))</a:t>
            </a:r>
          </a:p>
          <a:p>
            <a:r>
              <a:rPr lang="pl-PL" altLang="ja-JP" sz="1600" dirty="0">
                <a:solidFill>
                  <a:srgbClr val="008000"/>
                </a:solidFill>
                <a:latin typeface="Consolas"/>
                <a:cs typeface="Consolas"/>
              </a:rPr>
              <a:t>print</a:t>
            </a:r>
            <a:r>
              <a:rPr lang="pl-PL" altLang="ja-JP" sz="1600" dirty="0">
                <a:latin typeface="Consolas"/>
                <a:cs typeface="Consolas"/>
              </a:rPr>
              <a:t>('</a:t>
            </a:r>
            <a:r>
              <a:rPr lang="pl-PL" altLang="ja-JP" sz="1600" dirty="0" err="1">
                <a:latin typeface="Consolas"/>
                <a:cs typeface="Consolas"/>
              </a:rPr>
              <a:t>std</a:t>
            </a:r>
            <a:r>
              <a:rPr lang="pl-PL" altLang="ja-JP" sz="1600" dirty="0">
                <a:latin typeface="Consolas"/>
                <a:cs typeface="Consolas"/>
              </a:rPr>
              <a:t>:',</a:t>
            </a:r>
            <a:r>
              <a:rPr lang="pl-PL" altLang="ja-JP" sz="1600" dirty="0" err="1">
                <a:latin typeface="Consolas"/>
                <a:cs typeface="Consolas"/>
              </a:rPr>
              <a:t>np.std</a:t>
            </a:r>
            <a:r>
              <a:rPr lang="pl-PL" altLang="ja-JP" sz="1600" dirty="0">
                <a:latin typeface="Consolas"/>
                <a:cs typeface="Consolas"/>
              </a:rPr>
              <a:t>(X))</a:t>
            </a:r>
          </a:p>
          <a:p>
            <a:endParaRPr lang="pl-PL" altLang="ja-JP" sz="1600" dirty="0">
              <a:latin typeface="Consolas"/>
              <a:cs typeface="Consolas"/>
            </a:endParaRPr>
          </a:p>
          <a:p>
            <a:r>
              <a:rPr lang="pl-PL" altLang="ja-JP" sz="1600" dirty="0" err="1">
                <a:latin typeface="Consolas"/>
                <a:cs typeface="Consolas"/>
              </a:rPr>
              <a:t>plt.hist</a:t>
            </a:r>
            <a:r>
              <a:rPr lang="pl-PL" altLang="ja-JP" sz="1600" dirty="0">
                <a:latin typeface="Consolas"/>
                <a:cs typeface="Consolas"/>
              </a:rPr>
              <a:t>(</a:t>
            </a:r>
            <a:r>
              <a:rPr lang="pl-PL" altLang="ja-JP" sz="1600" dirty="0" err="1">
                <a:latin typeface="Consolas"/>
                <a:cs typeface="Consolas"/>
              </a:rPr>
              <a:t>X,bins</a:t>
            </a:r>
            <a:r>
              <a:rPr lang="pl-PL" altLang="ja-JP" sz="1600" dirty="0">
                <a:latin typeface="Consolas"/>
                <a:cs typeface="Consolas"/>
              </a:rPr>
              <a:t>=10)</a:t>
            </a:r>
            <a:endParaRPr lang="en-US" altLang="ja-JP" sz="1600" dirty="0">
              <a:latin typeface="Consolas"/>
              <a:cs typeface="Consolas"/>
            </a:endParaRPr>
          </a:p>
        </p:txBody>
      </p:sp>
    </p:spTree>
    <p:extLst>
      <p:ext uri="{BB962C8B-B14F-4D97-AF65-F5344CB8AC3E}">
        <p14:creationId xmlns:p14="http://schemas.microsoft.com/office/powerpoint/2010/main" val="103362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３</a:t>
            </a:r>
            <a:r>
              <a:rPr lang="en-US" altLang="ja-JP" dirty="0"/>
              <a:t>.</a:t>
            </a:r>
            <a:r>
              <a:rPr lang="ja-JP" altLang="en-US" dirty="0"/>
              <a:t> ネットワーク機能</a:t>
            </a:r>
          </a:p>
        </p:txBody>
      </p:sp>
      <p:sp>
        <p:nvSpPr>
          <p:cNvPr id="28675" name="コンテンツ プレースホルダー 2"/>
          <p:cNvSpPr>
            <a:spLocks noGrp="1"/>
          </p:cNvSpPr>
          <p:nvPr>
            <p:ph idx="1"/>
          </p:nvPr>
        </p:nvSpPr>
        <p:spPr/>
        <p:txBody>
          <a:bodyPr>
            <a:normAutofit/>
          </a:bodyPr>
          <a:lstStyle/>
          <a:p>
            <a:r>
              <a:rPr lang="en-US" altLang="ja-JP" dirty="0"/>
              <a:t>HTTP</a:t>
            </a:r>
            <a:r>
              <a:rPr lang="ja-JP" altLang="en-US" dirty="0"/>
              <a:t>通信</a:t>
            </a:r>
            <a:endParaRPr lang="en-US" altLang="ja-JP" dirty="0"/>
          </a:p>
          <a:p>
            <a:pPr lvl="1"/>
            <a:r>
              <a:rPr lang="ja-JP" altLang="en-US" dirty="0"/>
              <a:t>インターネット環境での通信機能も</a:t>
            </a:r>
            <a:r>
              <a:rPr lang="en-US" altLang="ja-JP" dirty="0"/>
              <a:t>Python</a:t>
            </a:r>
            <a:r>
              <a:rPr lang="ja-JP" altLang="en-US" dirty="0"/>
              <a:t>であれば簡単に実現するこができます。</a:t>
            </a:r>
            <a:endParaRPr lang="en-US" altLang="ja-JP" dirty="0"/>
          </a:p>
          <a:p>
            <a:pPr lvl="1"/>
            <a:endParaRPr lang="ja-JP" altLang="en-US" dirty="0"/>
          </a:p>
          <a:p>
            <a:pPr lvl="1"/>
            <a:r>
              <a:rPr lang="en-US" altLang="ja-JP" dirty="0"/>
              <a:t>urllib.request</a:t>
            </a:r>
            <a:r>
              <a:rPr lang="ja-JP" altLang="en-US" dirty="0"/>
              <a:t>モジュールを使用すれば、インターネット上の</a:t>
            </a:r>
            <a:r>
              <a:rPr lang="en-US" altLang="ja-JP" dirty="0"/>
              <a:t>Web</a:t>
            </a:r>
            <a:r>
              <a:rPr lang="ja-JP" altLang="en-US" dirty="0"/>
              <a:t>サーバから</a:t>
            </a:r>
            <a:r>
              <a:rPr lang="en-US" altLang="ja-JP" dirty="0"/>
              <a:t>HTTP</a:t>
            </a:r>
            <a:r>
              <a:rPr lang="ja-JP" altLang="en-US" dirty="0"/>
              <a:t>通信を行い</a:t>
            </a:r>
            <a:r>
              <a:rPr lang="en-US" altLang="ja-JP" dirty="0"/>
              <a:t>Web</a:t>
            </a:r>
            <a:r>
              <a:rPr lang="ja-JP" altLang="en-US" dirty="0"/>
              <a:t>ページを取得することができます。</a:t>
            </a:r>
          </a:p>
          <a:p>
            <a:pPr lvl="1"/>
            <a:endParaRPr lang="ja-JP" altLang="en-US" dirty="0"/>
          </a:p>
          <a:p>
            <a:pPr lvl="1"/>
            <a:r>
              <a:rPr lang="ja-JP" altLang="en-US" dirty="0"/>
              <a:t>ある</a:t>
            </a:r>
            <a:r>
              <a:rPr lang="en-US" altLang="ja-JP" dirty="0"/>
              <a:t>Web</a:t>
            </a:r>
            <a:r>
              <a:rPr lang="ja-JP" altLang="en-US" dirty="0"/>
              <a:t>サイトからの</a:t>
            </a:r>
            <a:r>
              <a:rPr lang="en-US" altLang="ja-JP" dirty="0"/>
              <a:t>HTML</a:t>
            </a:r>
            <a:r>
              <a:rPr lang="ja-JP" altLang="en-US" dirty="0"/>
              <a:t>データを取得する例です。</a:t>
            </a:r>
            <a:endParaRPr lang="en-US" altLang="ja-JP" dirty="0"/>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7</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060919810"/>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7244"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68971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３</a:t>
            </a:r>
            <a:r>
              <a:rPr lang="ja-JP" altLang="ja-JP" dirty="0"/>
              <a:t>.</a:t>
            </a:r>
            <a:r>
              <a:rPr lang="ja-JP" altLang="en-US" dirty="0"/>
              <a:t> ネットワーク機能</a:t>
            </a:r>
          </a:p>
        </p:txBody>
      </p:sp>
      <p:sp>
        <p:nvSpPr>
          <p:cNvPr id="28675" name="コンテンツ プレースホルダー 2"/>
          <p:cNvSpPr>
            <a:spLocks noGrp="1"/>
          </p:cNvSpPr>
          <p:nvPr>
            <p:ph idx="1"/>
          </p:nvPr>
        </p:nvSpPr>
        <p:spPr/>
        <p:txBody>
          <a:bodyPr>
            <a:normAutofit/>
          </a:bodyPr>
          <a:lstStyle/>
          <a:p>
            <a:r>
              <a:rPr lang="en-US" altLang="ja-JP" dirty="0"/>
              <a:t>HTTP</a:t>
            </a:r>
            <a:r>
              <a:rPr lang="ja-JP" altLang="en-US" dirty="0"/>
              <a:t>通信。</a:t>
            </a:r>
          </a:p>
          <a:p>
            <a:pPr lvl="1"/>
            <a:r>
              <a:rPr lang="ja-JP" altLang="en-US" dirty="0"/>
              <a:t>ある</a:t>
            </a:r>
            <a:r>
              <a:rPr lang="en-US" altLang="ja-JP" dirty="0"/>
              <a:t>Web</a:t>
            </a:r>
            <a:r>
              <a:rPr lang="ja-JP" altLang="en-US" dirty="0"/>
              <a:t>サイトからの</a:t>
            </a:r>
            <a:r>
              <a:rPr lang="en-US" altLang="ja-JP" dirty="0"/>
              <a:t>HTML</a:t>
            </a:r>
            <a:r>
              <a:rPr lang="ja-JP" altLang="en-US" dirty="0"/>
              <a:t>データを取得する例です。</a:t>
            </a:r>
            <a:endParaRPr lang="en-US" altLang="ja-JP" dirty="0"/>
          </a:p>
          <a:p>
            <a:pPr marL="457200" lvl="1" indent="0">
              <a:buNone/>
            </a:pPr>
            <a:endParaRPr lang="en-US" altLang="ja-JP" dirty="0"/>
          </a:p>
          <a:p>
            <a:pPr lvl="1"/>
            <a:endParaRPr lang="en-US" altLang="ja-JP" dirty="0"/>
          </a:p>
          <a:p>
            <a:pPr lvl="1"/>
            <a:endParaRPr lang="en-US" altLang="ja-JP" dirty="0"/>
          </a:p>
        </p:txBody>
      </p:sp>
      <p:sp>
        <p:nvSpPr>
          <p:cNvPr id="3" name="スライド番号プレースホルダー 2"/>
          <p:cNvSpPr>
            <a:spLocks noGrp="1"/>
          </p:cNvSpPr>
          <p:nvPr>
            <p:ph type="sldNum" sz="quarter" idx="12"/>
          </p:nvPr>
        </p:nvSpPr>
        <p:spPr>
          <a:prstGeom prst="rect">
            <a:avLst/>
          </a:prstGeom>
        </p:spPr>
        <p:txBody>
          <a:bodyPr/>
          <a:lstStyle/>
          <a:p>
            <a:pPr>
              <a:defRPr/>
            </a:pPr>
            <a:fld id="{EEF13B18-5C9F-4CA0-BE2A-A431C7C340E2}" type="slidenum">
              <a:rPr lang="en-US" altLang="ja-JP" smtClean="0"/>
              <a:pPr>
                <a:defRPr/>
              </a:pPr>
              <a:t>8</a:t>
            </a:fld>
            <a:endParaRPr lang="en-US" altLang="ja-JP" dirty="0"/>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995527853"/>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8268" name="数式" r:id="rId4" imgW="114300" imgH="165100" progId="Equation.3">
                  <p:embed/>
                </p:oleObj>
              </mc:Choice>
              <mc:Fallback>
                <p:oleObj name="数式"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6" name="テキスト ボックス 5"/>
          <p:cNvSpPr txBox="1"/>
          <p:nvPr/>
        </p:nvSpPr>
        <p:spPr>
          <a:xfrm>
            <a:off x="457201" y="2484211"/>
            <a:ext cx="8208912" cy="3600400"/>
          </a:xfrm>
          <a:prstGeom prst="rect">
            <a:avLst/>
          </a:prstGeom>
          <a:noFill/>
          <a:ln>
            <a:solidFill>
              <a:srgbClr val="000000"/>
            </a:solidFill>
          </a:ln>
        </p:spPr>
        <p:txBody>
          <a:bodyPr wrap="square" rtlCol="0">
            <a:noAutofit/>
          </a:bodyPr>
          <a:lstStyle/>
          <a:p>
            <a:r>
              <a:rPr lang="en-US" altLang="ja-JP" dirty="0">
                <a:solidFill>
                  <a:srgbClr val="008000"/>
                </a:solidFill>
                <a:latin typeface="Consolas"/>
                <a:cs typeface="Consolas"/>
              </a:rPr>
              <a:t>from</a:t>
            </a:r>
            <a:r>
              <a:rPr lang="en-US" altLang="ja-JP" dirty="0">
                <a:solidFill>
                  <a:srgbClr val="000000"/>
                </a:solidFill>
                <a:latin typeface="Consolas"/>
                <a:cs typeface="Consolas"/>
              </a:rPr>
              <a:t> urllib.request </a:t>
            </a:r>
            <a:r>
              <a:rPr lang="en-US" altLang="ja-JP" dirty="0">
                <a:solidFill>
                  <a:srgbClr val="008000"/>
                </a:solidFill>
                <a:latin typeface="Consolas"/>
                <a:cs typeface="Consolas"/>
              </a:rPr>
              <a:t>import</a:t>
            </a:r>
            <a:r>
              <a:rPr lang="en-US" altLang="ja-JP" dirty="0">
                <a:solidFill>
                  <a:srgbClr val="000000"/>
                </a:solidFill>
                <a:latin typeface="Consolas"/>
                <a:cs typeface="Consolas"/>
              </a:rPr>
              <a:t> urlopen</a:t>
            </a:r>
          </a:p>
          <a:p>
            <a:endParaRPr lang="en-US" altLang="ja-JP" dirty="0">
              <a:solidFill>
                <a:srgbClr val="000000"/>
              </a:solidFill>
              <a:latin typeface="Consolas"/>
              <a:cs typeface="Consolas"/>
            </a:endParaRPr>
          </a:p>
          <a:p>
            <a:r>
              <a:rPr lang="en-US" altLang="ja-JP" dirty="0" err="1">
                <a:solidFill>
                  <a:srgbClr val="000000"/>
                </a:solidFill>
                <a:latin typeface="Consolas"/>
                <a:cs typeface="Consolas"/>
              </a:rPr>
              <a:t>url</a:t>
            </a:r>
            <a:r>
              <a:rPr lang="en-US" altLang="ja-JP" dirty="0">
                <a:solidFill>
                  <a:srgbClr val="000000"/>
                </a:solidFill>
                <a:latin typeface="Consolas"/>
                <a:cs typeface="Consolas"/>
              </a:rPr>
              <a:t>  =</a:t>
            </a:r>
            <a:r>
              <a:rPr lang="en-US" altLang="ja-JP" dirty="0">
                <a:solidFill>
                  <a:srgbClr val="800000"/>
                </a:solidFill>
                <a:latin typeface="Consolas"/>
                <a:cs typeface="Consolas"/>
              </a:rPr>
              <a:t>'http://</a:t>
            </a:r>
            <a:r>
              <a:rPr lang="en-US" altLang="ja-JP" dirty="0" err="1">
                <a:solidFill>
                  <a:srgbClr val="800000"/>
                </a:solidFill>
                <a:latin typeface="Consolas"/>
                <a:cs typeface="Consolas"/>
              </a:rPr>
              <a:t>www.lighthouselab.co.jp.co.jp</a:t>
            </a:r>
            <a:r>
              <a:rPr lang="en-US" altLang="ja-JP" dirty="0">
                <a:solidFill>
                  <a:srgbClr val="800000"/>
                </a:solidFill>
                <a:latin typeface="Consolas"/>
                <a:cs typeface="Consolas"/>
              </a:rPr>
              <a:t>/p/data/sample.html'</a:t>
            </a:r>
          </a:p>
          <a:p>
            <a:r>
              <a:rPr lang="en-US" altLang="ja-JP" dirty="0">
                <a:solidFill>
                  <a:srgbClr val="000000"/>
                </a:solidFill>
                <a:latin typeface="Consolas"/>
                <a:cs typeface="Consolas"/>
              </a:rPr>
              <a:t>html = urlopen(url)</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encode = html.info().get_content_charset(failobj=</a:t>
            </a:r>
            <a:r>
              <a:rPr lang="en-US" altLang="ja-JP" dirty="0">
                <a:solidFill>
                  <a:srgbClr val="800000"/>
                </a:solidFill>
                <a:latin typeface="Consolas"/>
                <a:cs typeface="Consolas"/>
              </a:rPr>
              <a:t>'utf-8'</a:t>
            </a:r>
            <a:r>
              <a:rPr lang="en-US" altLang="ja-JP" dirty="0">
                <a:solidFill>
                  <a:srgbClr val="000000"/>
                </a:solidFill>
                <a:latin typeface="Consolas"/>
                <a:cs typeface="Consolas"/>
              </a:rPr>
              <a:t>)</a:t>
            </a:r>
          </a:p>
          <a:p>
            <a:endParaRPr lang="en-US" altLang="ja-JP" dirty="0">
              <a:solidFill>
                <a:srgbClr val="000000"/>
              </a:solidFill>
              <a:latin typeface="Consolas"/>
              <a:cs typeface="Consolas"/>
            </a:endParaRPr>
          </a:p>
          <a:p>
            <a:r>
              <a:rPr lang="en-US" altLang="ja-JP" dirty="0">
                <a:solidFill>
                  <a:srgbClr val="000000"/>
                </a:solidFill>
                <a:latin typeface="Consolas"/>
                <a:cs typeface="Consolas"/>
              </a:rPr>
              <a:t>text_byte = html.read()</a:t>
            </a:r>
          </a:p>
          <a:p>
            <a:r>
              <a:rPr lang="en-US" altLang="ja-JP" dirty="0">
                <a:solidFill>
                  <a:srgbClr val="000000"/>
                </a:solidFill>
                <a:latin typeface="Consolas"/>
                <a:cs typeface="Consolas"/>
              </a:rPr>
              <a:t>text = text_byte.decode(encode)</a:t>
            </a:r>
          </a:p>
          <a:p>
            <a:endParaRPr lang="en-US" altLang="ja-JP" dirty="0">
              <a:solidFill>
                <a:srgbClr val="000000"/>
              </a:solidFill>
              <a:latin typeface="Consolas"/>
              <a:cs typeface="Consolas"/>
            </a:endParaRPr>
          </a:p>
          <a:p>
            <a:r>
              <a:rPr lang="en-US" altLang="ja-JP" dirty="0">
                <a:solidFill>
                  <a:srgbClr val="008000"/>
                </a:solidFill>
                <a:latin typeface="Consolas"/>
                <a:cs typeface="Consolas"/>
              </a:rPr>
              <a:t>print</a:t>
            </a:r>
            <a:r>
              <a:rPr lang="en-US" altLang="ja-JP" dirty="0">
                <a:solidFill>
                  <a:srgbClr val="000000"/>
                </a:solidFill>
                <a:latin typeface="Consolas"/>
                <a:cs typeface="Consolas"/>
              </a:rPr>
              <a:t>(text)</a:t>
            </a:r>
            <a:endParaRPr lang="en-US" altLang="ja-JP" sz="2000" dirty="0">
              <a:solidFill>
                <a:srgbClr val="000000"/>
              </a:solidFill>
              <a:latin typeface="Consolas"/>
              <a:cs typeface="Consolas"/>
            </a:endParaRPr>
          </a:p>
        </p:txBody>
      </p:sp>
    </p:spTree>
    <p:extLst>
      <p:ext uri="{BB962C8B-B14F-4D97-AF65-F5344CB8AC3E}">
        <p14:creationId xmlns:p14="http://schemas.microsoft.com/office/powerpoint/2010/main" val="1070986948"/>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30186</TotalTime>
  <Words>2776</Words>
  <Application>Microsoft Macintosh PowerPoint</Application>
  <PresentationFormat>画面に合わせる (4:3)</PresentationFormat>
  <Paragraphs>416</Paragraphs>
  <Slides>30</Slides>
  <Notes>30</Notes>
  <HiddenSlides>16</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30</vt:i4>
      </vt:variant>
    </vt:vector>
  </HeadingPairs>
  <TitlesOfParts>
    <vt:vector size="37" baseType="lpstr">
      <vt:lpstr>HG丸ｺﾞｼｯｸM-PRO</vt:lpstr>
      <vt:lpstr>Arial</vt:lpstr>
      <vt:lpstr>Calibri</vt:lpstr>
      <vt:lpstr>Consolas</vt:lpstr>
      <vt:lpstr>Wingdings</vt:lpstr>
      <vt:lpstr>ホワイト</vt:lpstr>
      <vt:lpstr>数式</vt:lpstr>
      <vt:lpstr>付録. データ分析概要</vt:lpstr>
      <vt:lpstr>1. Numpy</vt:lpstr>
      <vt:lpstr>２. テスト結果を集計する</vt:lpstr>
      <vt:lpstr>２. テスト結果を集計する</vt:lpstr>
      <vt:lpstr>２. テスト結果を集計する</vt:lpstr>
      <vt:lpstr>２. テスト結果を集計する</vt:lpstr>
      <vt:lpstr>２. テスト結果をシュミレートする</vt:lpstr>
      <vt:lpstr>３. ネットワーク機能</vt:lpstr>
      <vt:lpstr>３. ネットワーク機能</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４. ネットワークとデータ分析</vt:lpstr>
      <vt:lpstr>4. 統計計算</vt:lpstr>
      <vt:lpstr>4. 統計計算</vt:lpstr>
      <vt:lpstr>4. 統計計算</vt:lpstr>
      <vt:lpstr>4. 統計計算</vt:lpstr>
      <vt:lpstr>4 統計計算</vt:lpstr>
      <vt:lpstr>4. 統計計算</vt:lpstr>
      <vt:lpstr>4 統計計算</vt:lpstr>
      <vt:lpstr>6. 金融データ</vt:lpstr>
      <vt:lpstr>6. 金融データ</vt:lpstr>
      <vt:lpstr>6. 金融データ</vt:lpstr>
      <vt:lpstr>6. 金融データ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会社案内</dc:title>
  <dc:creator>金森 渉</dc:creator>
  <cp:lastModifiedBy>金森 渉</cp:lastModifiedBy>
  <cp:revision>370</cp:revision>
  <cp:lastPrinted>2019-12-13T02:52:08Z</cp:lastPrinted>
  <dcterms:created xsi:type="dcterms:W3CDTF">2017-08-27T01:33:02Z</dcterms:created>
  <dcterms:modified xsi:type="dcterms:W3CDTF">2020-04-09T05:11:29Z</dcterms:modified>
</cp:coreProperties>
</file>