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6" r:id="rId3"/>
    <p:sldId id="295" r:id="rId4"/>
    <p:sldId id="257" r:id="rId5"/>
    <p:sldId id="259" r:id="rId6"/>
    <p:sldId id="261" r:id="rId7"/>
    <p:sldId id="263" r:id="rId8"/>
    <p:sldId id="266" r:id="rId9"/>
    <p:sldId id="262" r:id="rId10"/>
    <p:sldId id="267" r:id="rId11"/>
    <p:sldId id="268" r:id="rId12"/>
    <p:sldId id="264" r:id="rId13"/>
    <p:sldId id="272" r:id="rId14"/>
    <p:sldId id="269" r:id="rId15"/>
    <p:sldId id="270" r:id="rId16"/>
    <p:sldId id="271" r:id="rId17"/>
    <p:sldId id="273" r:id="rId18"/>
    <p:sldId id="275" r:id="rId19"/>
    <p:sldId id="277" r:id="rId20"/>
    <p:sldId id="276" r:id="rId21"/>
    <p:sldId id="278" r:id="rId22"/>
    <p:sldId id="279" r:id="rId23"/>
    <p:sldId id="280" r:id="rId24"/>
    <p:sldId id="282" r:id="rId25"/>
    <p:sldId id="283" r:id="rId26"/>
    <p:sldId id="274" r:id="rId27"/>
    <p:sldId id="289" r:id="rId28"/>
    <p:sldId id="290" r:id="rId29"/>
    <p:sldId id="291" r:id="rId30"/>
    <p:sldId id="292" r:id="rId31"/>
    <p:sldId id="284" r:id="rId32"/>
    <p:sldId id="286" r:id="rId33"/>
    <p:sldId id="288" r:id="rId34"/>
    <p:sldId id="287" r:id="rId35"/>
    <p:sldId id="298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84665-9AE9-4370-A457-A38F672B96F6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455EF-BED9-4438-AB6E-703643E78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26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C9C96-5147-463E-B1FC-0711C205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B89366-E0A8-4A9D-8F49-93D50B27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F8ED7-B21B-47C5-8128-C5EABA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3F8A7-FE3A-47C5-AB4F-AC3C346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E63FA-6587-462C-B8DE-A2C4657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C66C-9B18-41A0-9AE9-11E374F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5FBA4-4959-43BB-97E1-2B9629F0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D01BD-D840-402D-9813-E776E273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2D4A7-E9B7-45D4-A543-31FDC28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EB42B-B583-4D70-9D2D-3DD0B082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08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8C83D6-59B7-4170-AF40-B0FDCAF9A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A82490-4402-4F04-9677-BE2119AD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3FDA3F-76D0-4CE8-94D8-1C5A53A3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CE837-6B8C-4098-8787-701C4ECA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CC938-407F-400C-A4DC-E72DFFDC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0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E8A6D-1A8D-499A-AA36-2B366386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E7F9E-C9CA-4C67-B382-B7DE924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CA2BE-D372-46BE-888B-B0D48D0B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900F9-1A53-4058-9F41-9F4A7D6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19EC9-22A7-4773-BF9D-5E59598B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5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1D78E-B7F1-467C-983E-52B9D482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391C8-DD46-4128-8DC3-BF07BC5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6B111-9E8A-4527-B2A0-278C04CD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9CAEA-5135-4D5A-AF1C-49DD7462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8A39-7B1B-4DF9-92CD-BE2D10DC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FB765-63B3-4406-8E50-C5A6C21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C7ACB3-8FEB-487C-ADA4-414769ED4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42433-7BFB-404F-8E19-1489A44A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CA8A41-2909-4051-9FB4-C62B4133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B069B-8D4F-4212-BD7A-2F22E1F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FBFB2-4701-4D1B-88A4-671678F5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6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EF747-2D7B-4445-ABEB-C6F3C6A4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FA2376-E60E-407E-893A-924A9F19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38A855-20CE-4D12-B3FC-99C62BBC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8306D1-CF12-493A-BC37-5EF12A83C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74E28F-B8FD-4ECF-90E7-73C3F0141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1BE575-1076-4196-B598-7A00CFA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1754B9-B73D-4B61-AC44-F0FF4D39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9423B4-739D-4C0C-BD17-463D9FF3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06C68-99B7-44A7-A446-69A941D4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A3B775-2BD6-4193-98CB-4A640EE1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456CFF-3292-445B-BF35-2704F44E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1B938E-CB74-40D9-A755-FCB009E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5BA122-B0F1-4E44-8791-BD6E8D1A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BF3B0-F4FF-4672-BFA5-9184E882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A356C2-07E4-4C53-9D0E-3D392A1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6A1E3-8819-4577-AE9E-F0E2C45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19679-BECC-4884-89BB-103C3E12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BA974-6D97-4445-B2F8-8A52257F3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22B6CE-B6DA-4EE0-AEA0-BFC7CA3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DC8113-1E45-417A-BE73-B8B50920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1429A-B255-4DB4-8F09-6E456151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62EE6-F2F3-4073-AF70-A04E04C0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F9A66A-9AB6-4D25-8E41-7FBD6EB90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2FE3CA-1861-4B2A-871A-C1A1BF74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BDF729-BFA4-43ED-A974-1031C401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93450-63C5-497D-B64C-CF861E1D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FB479F-E0D5-4BAE-98FD-EA17D2FA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3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9A2837-9072-4E85-9E64-CBB6FC2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D5F6A-AF50-4094-8987-2F0E32A6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83E85-C977-4A1D-9192-82D61193F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9A20-4FCA-4873-9BCF-CF13C4E37148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0BF3F-A4D3-440D-B1B9-F7C12115C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3A2A7-7C1A-4379-AA65-C344BB62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5C73-F022-4852-9E36-5F9E5D58A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iza.io/ja/projects/n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jp/python_vscode/windows/setup/install_vscode.html" TargetMode="External"/><Relationship Id="rId2" Type="http://schemas.openxmlformats.org/officeDocument/2006/relationships/hyperlink" Target="https://www.python.jp/python_vscode/windows/setup/install_pyth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8824B-36E1-43D0-89F5-96C432AC7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の教科書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759F15-5763-436B-8170-CCA8754F9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y </a:t>
            </a:r>
            <a:r>
              <a:rPr kumimoji="1" lang="ja-JP" altLang="en-US" dirty="0"/>
              <a:t>大家　慧士</a:t>
            </a:r>
            <a:r>
              <a:rPr kumimoji="1" lang="en-US" altLang="ja-JP" dirty="0"/>
              <a:t>(20</a:t>
            </a:r>
            <a:r>
              <a:rPr kumimoji="1" lang="ja-JP" altLang="en-US" dirty="0"/>
              <a:t>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558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6 </a:t>
            </a:r>
            <a:r>
              <a:rPr lang="ja-JP" altLang="en-US" sz="3200" b="1" dirty="0"/>
              <a:t>入力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741332" y="1096728"/>
            <a:ext cx="898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ここでは入力することができます。</a:t>
            </a:r>
            <a:endParaRPr kumimoji="1" lang="en-US" altLang="ja-JP" sz="3600" dirty="0"/>
          </a:p>
          <a:p>
            <a:r>
              <a:rPr lang="ja-JP" altLang="en-US" sz="3600" dirty="0"/>
              <a:t>入力することで出力を変化させることができます。</a:t>
            </a:r>
            <a:endParaRPr kumimoji="1" lang="ja-JP" altLang="en-US"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6FE931-D280-4BCB-928B-725B05A3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0" y="2230347"/>
            <a:ext cx="5435879" cy="423566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8198702-A108-451D-9EDC-75F13563B285}"/>
              </a:ext>
            </a:extLst>
          </p:cNvPr>
          <p:cNvCxnSpPr>
            <a:cxnSpLocks/>
          </p:cNvCxnSpPr>
          <p:nvPr/>
        </p:nvCxnSpPr>
        <p:spPr>
          <a:xfrm flipH="1">
            <a:off x="3343204" y="4600684"/>
            <a:ext cx="3780000" cy="1740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1E7B85-4CBF-43CF-9F5A-BAF2A57F3D16}"/>
              </a:ext>
            </a:extLst>
          </p:cNvPr>
          <p:cNvSpPr txBox="1"/>
          <p:nvPr/>
        </p:nvSpPr>
        <p:spPr>
          <a:xfrm>
            <a:off x="6814309" y="3143671"/>
            <a:ext cx="515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i</a:t>
            </a:r>
            <a:r>
              <a:rPr kumimoji="1" lang="en-US" altLang="ja-JP" sz="3200" dirty="0">
                <a:solidFill>
                  <a:srgbClr val="FF0000"/>
                </a:solidFill>
              </a:rPr>
              <a:t>nput</a:t>
            </a:r>
            <a:r>
              <a:rPr kumimoji="1" lang="ja-JP" altLang="en-US" sz="3200" dirty="0"/>
              <a:t>を使うとターミナルに入力する場所が現れます。</a:t>
            </a:r>
          </a:p>
        </p:txBody>
      </p:sp>
    </p:spTree>
    <p:extLst>
      <p:ext uri="{BB962C8B-B14F-4D97-AF65-F5344CB8AC3E}">
        <p14:creationId xmlns:p14="http://schemas.microsoft.com/office/powerpoint/2010/main" val="1433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6 </a:t>
            </a:r>
            <a:r>
              <a:rPr lang="ja-JP" altLang="en-US" sz="3200" b="1" dirty="0"/>
              <a:t>入力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758736" y="1210922"/>
            <a:ext cx="1067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先ほどの入力の場所に　</a:t>
            </a:r>
            <a:r>
              <a:rPr kumimoji="1" lang="en-US" altLang="ja-JP" sz="3600" dirty="0"/>
              <a:t>x</a:t>
            </a:r>
            <a:r>
              <a:rPr kumimoji="1" lang="ja-JP" altLang="en-US" sz="3600" dirty="0"/>
              <a:t>　を入れてみましょう。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1E7B85-4CBF-43CF-9F5A-BAF2A57F3D16}"/>
              </a:ext>
            </a:extLst>
          </p:cNvPr>
          <p:cNvSpPr txBox="1"/>
          <p:nvPr/>
        </p:nvSpPr>
        <p:spPr>
          <a:xfrm>
            <a:off x="9898143" y="2890391"/>
            <a:ext cx="1963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r>
              <a:rPr kumimoji="1" lang="ja-JP" altLang="en-US" sz="3200" dirty="0"/>
              <a:t>を入力しました。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06413B5-40BF-4FE3-9C48-EAC7462D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4" y="1863653"/>
            <a:ext cx="5543835" cy="4838949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8198702-A108-451D-9EDC-75F13563B285}"/>
              </a:ext>
            </a:extLst>
          </p:cNvPr>
          <p:cNvCxnSpPr>
            <a:cxnSpLocks/>
          </p:cNvCxnSpPr>
          <p:nvPr/>
        </p:nvCxnSpPr>
        <p:spPr>
          <a:xfrm flipH="1">
            <a:off x="6749592" y="4091233"/>
            <a:ext cx="3403076" cy="19513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FB814-9111-4738-8FC0-DFCAEF423C53}"/>
              </a:ext>
            </a:extLst>
          </p:cNvPr>
          <p:cNvCxnSpPr>
            <a:cxnSpLocks/>
          </p:cNvCxnSpPr>
          <p:nvPr/>
        </p:nvCxnSpPr>
        <p:spPr>
          <a:xfrm>
            <a:off x="2648932" y="5147035"/>
            <a:ext cx="1574276" cy="1046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9B342C7-92A2-44CC-A6B7-1B57FC2A0095}"/>
              </a:ext>
            </a:extLst>
          </p:cNvPr>
          <p:cNvCxnSpPr>
            <a:cxnSpLocks/>
          </p:cNvCxnSpPr>
          <p:nvPr/>
        </p:nvCxnSpPr>
        <p:spPr>
          <a:xfrm flipV="1">
            <a:off x="2856420" y="2906357"/>
            <a:ext cx="1715580" cy="600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E754FE-80CE-4E05-8447-767476EA9FED}"/>
              </a:ext>
            </a:extLst>
          </p:cNvPr>
          <p:cNvSpPr txBox="1"/>
          <p:nvPr/>
        </p:nvSpPr>
        <p:spPr>
          <a:xfrm>
            <a:off x="122548" y="3616268"/>
            <a:ext cx="31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入力結果を出力するようにしていたので、</a:t>
            </a:r>
            <a:endParaRPr kumimoji="1" lang="en-US" altLang="ja-JP" sz="2400" dirty="0"/>
          </a:p>
          <a:p>
            <a:r>
              <a:rPr kumimoji="1" lang="en-US" altLang="ja-JP" sz="2400" dirty="0"/>
              <a:t>x</a:t>
            </a:r>
            <a:r>
              <a:rPr kumimoji="1" lang="ja-JP" altLang="en-US" sz="2400" dirty="0"/>
              <a:t>が出力されています。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774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7</a:t>
            </a:r>
            <a:r>
              <a:rPr kumimoji="1" lang="en-US" altLang="ja-JP" sz="3200" b="1" dirty="0"/>
              <a:t> </a:t>
            </a:r>
            <a:r>
              <a:rPr kumimoji="1" lang="ja-JP" altLang="en-US" sz="3200" b="1" dirty="0"/>
              <a:t>四則演算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917170" y="1227209"/>
            <a:ext cx="898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61528A-D3A6-48DB-B1D3-CFA416A26A72}"/>
              </a:ext>
            </a:extLst>
          </p:cNvPr>
          <p:cNvSpPr txBox="1"/>
          <p:nvPr/>
        </p:nvSpPr>
        <p:spPr>
          <a:xfrm>
            <a:off x="690925" y="1304153"/>
            <a:ext cx="100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ここでは計算します、下は計算の種類です。</a:t>
            </a:r>
            <a:endParaRPr kumimoji="1" lang="en-US" altLang="ja-JP" sz="36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3059C2-27FC-400B-B744-376346C1F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06870"/>
              </p:ext>
            </p:extLst>
          </p:nvPr>
        </p:nvGraphicFramePr>
        <p:xfrm>
          <a:off x="690925" y="2464073"/>
          <a:ext cx="10998311" cy="377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36">
                  <a:extLst>
                    <a:ext uri="{9D8B030D-6E8A-4147-A177-3AD203B41FA5}">
                      <a16:colId xmlns:a16="http://schemas.microsoft.com/office/drawing/2014/main" val="1372369614"/>
                    </a:ext>
                  </a:extLst>
                </a:gridCol>
                <a:gridCol w="2574938">
                  <a:extLst>
                    <a:ext uri="{9D8B030D-6E8A-4147-A177-3AD203B41FA5}">
                      <a16:colId xmlns:a16="http://schemas.microsoft.com/office/drawing/2014/main" val="2534702634"/>
                    </a:ext>
                  </a:extLst>
                </a:gridCol>
                <a:gridCol w="2574939">
                  <a:extLst>
                    <a:ext uri="{9D8B030D-6E8A-4147-A177-3AD203B41FA5}">
                      <a16:colId xmlns:a16="http://schemas.microsoft.com/office/drawing/2014/main" val="3156885640"/>
                    </a:ext>
                  </a:extLst>
                </a:gridCol>
                <a:gridCol w="3612598">
                  <a:extLst>
                    <a:ext uri="{9D8B030D-6E8A-4147-A177-3AD203B41FA5}">
                      <a16:colId xmlns:a16="http://schemas.microsoft.com/office/drawing/2014/main" val="2030789901"/>
                    </a:ext>
                  </a:extLst>
                </a:gridCol>
              </a:tblGrid>
              <a:tr h="733723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役割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35807"/>
                  </a:ext>
                </a:extLst>
              </a:tr>
              <a:tr h="73372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+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**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累乗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49529"/>
                  </a:ext>
                </a:extLst>
              </a:tr>
              <a:tr h="737885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-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//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割り算</a:t>
                      </a:r>
                      <a:r>
                        <a:rPr kumimoji="1" lang="en-US" altLang="ja-JP" sz="3200" dirty="0"/>
                        <a:t>(</a:t>
                      </a:r>
                      <a:r>
                        <a:rPr kumimoji="1" lang="ja-JP" altLang="en-US" sz="3200" dirty="0"/>
                        <a:t>切り捨て</a:t>
                      </a:r>
                      <a:r>
                        <a:rPr kumimoji="1" lang="en-US" altLang="ja-JP" sz="3200" dirty="0"/>
                        <a:t>)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50435"/>
                  </a:ext>
                </a:extLst>
              </a:tr>
              <a:tr h="832735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割り算のあまり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84792"/>
                  </a:ext>
                </a:extLst>
              </a:tr>
              <a:tr h="73372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/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9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40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7</a:t>
            </a:r>
            <a:r>
              <a:rPr kumimoji="1" lang="en-US" altLang="ja-JP" sz="3200" b="1" dirty="0"/>
              <a:t> </a:t>
            </a:r>
            <a:r>
              <a:rPr kumimoji="1" lang="ja-JP" altLang="en-US" sz="3200" b="1" dirty="0"/>
              <a:t>四則演算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917170" y="1227209"/>
            <a:ext cx="898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49DA20-3DB7-4B7A-97D1-5B7DB20D9E00}"/>
              </a:ext>
            </a:extLst>
          </p:cNvPr>
          <p:cNvSpPr txBox="1"/>
          <p:nvPr/>
        </p:nvSpPr>
        <p:spPr>
          <a:xfrm>
            <a:off x="734698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729A75-CBFF-46D1-BD3D-38B10983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46"/>
          <a:stretch/>
        </p:blipFill>
        <p:spPr>
          <a:xfrm>
            <a:off x="5762747" y="2109997"/>
            <a:ext cx="5512083" cy="27962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D8EA87-81AA-49FB-A245-5B3FF8A6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87" b="-1"/>
          <a:stretch/>
        </p:blipFill>
        <p:spPr>
          <a:xfrm>
            <a:off x="5762746" y="5166899"/>
            <a:ext cx="5512083" cy="1018458"/>
          </a:xfrm>
          <a:prstGeom prst="rect">
            <a:avLst/>
          </a:prstGeom>
        </p:spPr>
      </p:pic>
      <p:sp>
        <p:nvSpPr>
          <p:cNvPr id="9" name="矢印: 左 8">
            <a:extLst>
              <a:ext uri="{FF2B5EF4-FFF2-40B4-BE49-F238E27FC236}">
                <a16:creationId xmlns:a16="http://schemas.microsoft.com/office/drawing/2014/main" id="{46DF0C44-A3AD-4460-BF33-3CE71AC3D42C}"/>
              </a:ext>
            </a:extLst>
          </p:cNvPr>
          <p:cNvSpPr/>
          <p:nvPr/>
        </p:nvSpPr>
        <p:spPr>
          <a:xfrm rot="10800000">
            <a:off x="3638846" y="2932939"/>
            <a:ext cx="1860462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4C7BB5FF-4067-4CF8-8054-A09D2671C34E}"/>
              </a:ext>
            </a:extLst>
          </p:cNvPr>
          <p:cNvSpPr/>
          <p:nvPr/>
        </p:nvSpPr>
        <p:spPr>
          <a:xfrm rot="10800000">
            <a:off x="3638842" y="5014308"/>
            <a:ext cx="1860465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409AA3-137B-4E90-8BE5-C30E6BE75DAC}"/>
              </a:ext>
            </a:extLst>
          </p:cNvPr>
          <p:cNvSpPr txBox="1"/>
          <p:nvPr/>
        </p:nvSpPr>
        <p:spPr>
          <a:xfrm>
            <a:off x="1083490" y="4906201"/>
            <a:ext cx="208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E57DA-8194-4A5D-B47D-4C2ABD1B5AE9}"/>
              </a:ext>
            </a:extLst>
          </p:cNvPr>
          <p:cNvSpPr txBox="1"/>
          <p:nvPr/>
        </p:nvSpPr>
        <p:spPr>
          <a:xfrm>
            <a:off x="734698" y="2867144"/>
            <a:ext cx="3479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61274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8 </a:t>
            </a:r>
            <a:r>
              <a:rPr kumimoji="1" lang="ja-JP" altLang="en-US" sz="3200" b="1" dirty="0"/>
              <a:t>条件分岐</a:t>
            </a:r>
            <a:r>
              <a:rPr kumimoji="1" lang="en-US" altLang="ja-JP" sz="3200" b="1" dirty="0"/>
              <a:t>(if</a:t>
            </a:r>
            <a:r>
              <a:rPr kumimoji="1" lang="ja-JP" altLang="en-US" sz="3200" b="1" dirty="0"/>
              <a:t>文</a:t>
            </a:r>
            <a:r>
              <a:rPr kumimoji="1" lang="en-US" altLang="ja-JP" sz="3200" b="1" dirty="0"/>
              <a:t>)</a:t>
            </a:r>
            <a:endParaRPr kumimoji="1" lang="ja-JP" altLang="en-US" sz="3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917171" y="3890665"/>
            <a:ext cx="3786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 </a:t>
            </a:r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条件式が合っているとき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else:</a:t>
            </a:r>
          </a:p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条件式が合っていないとき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917170" y="3890665"/>
            <a:ext cx="5860701" cy="2236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17171" y="3429000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A9EA3A-7877-4A49-B169-D71FCDC5BD5A}"/>
              </a:ext>
            </a:extLst>
          </p:cNvPr>
          <p:cNvSpPr txBox="1"/>
          <p:nvPr/>
        </p:nvSpPr>
        <p:spPr>
          <a:xfrm>
            <a:off x="813475" y="1141828"/>
            <a:ext cx="106212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+mn-ea"/>
              </a:rPr>
              <a:t>if</a:t>
            </a:r>
            <a:r>
              <a:rPr kumimoji="1" lang="ja-JP" altLang="en-US" sz="2800" dirty="0">
                <a:latin typeface="+mn-ea"/>
              </a:rPr>
              <a:t>文とは条件式が</a:t>
            </a:r>
            <a:r>
              <a:rPr kumimoji="1" lang="en-US" altLang="ja-JP" sz="2800" dirty="0">
                <a:solidFill>
                  <a:srgbClr val="FF0000"/>
                </a:solidFill>
                <a:latin typeface="+mn-ea"/>
              </a:rPr>
              <a:t>True</a:t>
            </a:r>
            <a:r>
              <a:rPr kumimoji="1" lang="ja-JP" altLang="en-US" sz="2800" dirty="0">
                <a:latin typeface="+mn-ea"/>
              </a:rPr>
              <a:t>か</a:t>
            </a:r>
            <a:r>
              <a:rPr kumimoji="1" lang="en-US" altLang="ja-JP" sz="2800" dirty="0">
                <a:solidFill>
                  <a:schemeClr val="accent1"/>
                </a:solidFill>
                <a:latin typeface="+mn-ea"/>
              </a:rPr>
              <a:t>False</a:t>
            </a:r>
            <a:r>
              <a:rPr kumimoji="1" lang="ja-JP" altLang="en-US" sz="2800" dirty="0">
                <a:latin typeface="+mn-ea"/>
              </a:rPr>
              <a:t>のときで実行内容が変わります。</a:t>
            </a:r>
            <a:endParaRPr kumimoji="1"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下の構文だと「条件式が</a:t>
            </a:r>
            <a:r>
              <a:rPr lang="en-US" altLang="ja-JP" sz="2800" dirty="0">
                <a:latin typeface="+mn-ea"/>
              </a:rPr>
              <a:t>True(</a:t>
            </a:r>
            <a:r>
              <a:rPr lang="ja-JP" altLang="en-US" sz="2800" dirty="0">
                <a:latin typeface="+mn-ea"/>
              </a:rPr>
              <a:t>正しい</a:t>
            </a:r>
            <a:r>
              <a:rPr lang="en-US" altLang="ja-JP" sz="2800" dirty="0">
                <a:latin typeface="+mn-ea"/>
              </a:rPr>
              <a:t>)</a:t>
            </a:r>
            <a:r>
              <a:rPr lang="ja-JP" altLang="en-US" sz="2800" dirty="0">
                <a:latin typeface="+mn-ea"/>
              </a:rPr>
              <a:t>なら「条件に合ったとき」の方が実行されます。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逆に条件式が</a:t>
            </a:r>
            <a:r>
              <a:rPr lang="en-US" altLang="ja-JP" sz="2800" dirty="0">
                <a:solidFill>
                  <a:schemeClr val="accent1"/>
                </a:solidFill>
                <a:latin typeface="+mn-ea"/>
              </a:rPr>
              <a:t>False</a:t>
            </a:r>
            <a:r>
              <a:rPr lang="en-US" altLang="ja-JP" sz="2800" dirty="0">
                <a:latin typeface="+mn-ea"/>
              </a:rPr>
              <a:t>(</a:t>
            </a:r>
            <a:r>
              <a:rPr lang="ja-JP" altLang="en-US" sz="2800" dirty="0">
                <a:latin typeface="+mn-ea"/>
              </a:rPr>
              <a:t>間違い</a:t>
            </a:r>
            <a:r>
              <a:rPr lang="en-US" altLang="ja-JP" sz="2800" dirty="0">
                <a:latin typeface="+mn-ea"/>
              </a:rPr>
              <a:t>)</a:t>
            </a:r>
            <a:r>
              <a:rPr lang="ja-JP" altLang="en-US" sz="2800" dirty="0">
                <a:latin typeface="+mn-ea"/>
              </a:rPr>
              <a:t>なら「条件に合わなかったとき」の方が実行されます。</a:t>
            </a:r>
            <a:endParaRPr lang="en-US" altLang="ja-JP" sz="2800" dirty="0">
              <a:latin typeface="+mn-ea"/>
            </a:endParaRPr>
          </a:p>
        </p:txBody>
      </p:sp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3D2740F2-1B5E-4DA2-B20D-8CB3C796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64" y="3527781"/>
            <a:ext cx="3071065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33F9AD-C550-4AD7-9197-1D6B6BA3E53C}"/>
              </a:ext>
            </a:extLst>
          </p:cNvPr>
          <p:cNvSpPr txBox="1"/>
          <p:nvPr/>
        </p:nvSpPr>
        <p:spPr>
          <a:xfrm>
            <a:off x="8706346" y="4213830"/>
            <a:ext cx="38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09F556-05BC-40B7-9434-997CFC4F0ED5}"/>
              </a:ext>
            </a:extLst>
          </p:cNvPr>
          <p:cNvSpPr txBox="1"/>
          <p:nvPr/>
        </p:nvSpPr>
        <p:spPr>
          <a:xfrm>
            <a:off x="10389996" y="4213830"/>
            <a:ext cx="7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else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28B8A7-D2DF-4B54-A8B6-38E499912328}"/>
              </a:ext>
            </a:extLst>
          </p:cNvPr>
          <p:cNvSpPr txBox="1"/>
          <p:nvPr/>
        </p:nvSpPr>
        <p:spPr>
          <a:xfrm>
            <a:off x="9161772" y="3269078"/>
            <a:ext cx="128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93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8 </a:t>
            </a:r>
            <a:r>
              <a:rPr kumimoji="1" lang="ja-JP" altLang="en-US" sz="3200" b="1" dirty="0"/>
              <a:t>条件分岐</a:t>
            </a:r>
            <a:r>
              <a:rPr kumimoji="1" lang="en-US" altLang="ja-JP" sz="3200" b="1" dirty="0"/>
              <a:t>(if</a:t>
            </a:r>
            <a:r>
              <a:rPr kumimoji="1" lang="ja-JP" altLang="en-US" sz="3200" b="1" dirty="0"/>
              <a:t>文</a:t>
            </a:r>
            <a:r>
              <a:rPr kumimoji="1" lang="en-US" altLang="ja-JP" sz="3200" b="1" dirty="0"/>
              <a:t>)</a:t>
            </a:r>
            <a:endParaRPr kumimoji="1" lang="ja-JP" altLang="en-US" sz="3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A9EA3A-7877-4A49-B169-D71FCDC5BD5A}"/>
              </a:ext>
            </a:extLst>
          </p:cNvPr>
          <p:cNvSpPr txBox="1"/>
          <p:nvPr/>
        </p:nvSpPr>
        <p:spPr>
          <a:xfrm>
            <a:off x="917170" y="1101425"/>
            <a:ext cx="10574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また、条件式には下のようなものがあります。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02037D8A-553C-4683-951C-75478F682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11901"/>
              </p:ext>
            </p:extLst>
          </p:nvPr>
        </p:nvGraphicFramePr>
        <p:xfrm>
          <a:off x="917170" y="1984786"/>
          <a:ext cx="10998311" cy="377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981">
                  <a:extLst>
                    <a:ext uri="{9D8B030D-6E8A-4147-A177-3AD203B41FA5}">
                      <a16:colId xmlns:a16="http://schemas.microsoft.com/office/drawing/2014/main" val="1372369614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val="2534702634"/>
                    </a:ext>
                  </a:extLst>
                </a:gridCol>
                <a:gridCol w="2505398">
                  <a:extLst>
                    <a:ext uri="{9D8B030D-6E8A-4147-A177-3AD203B41FA5}">
                      <a16:colId xmlns:a16="http://schemas.microsoft.com/office/drawing/2014/main" val="3156885640"/>
                    </a:ext>
                  </a:extLst>
                </a:gridCol>
                <a:gridCol w="3612598">
                  <a:extLst>
                    <a:ext uri="{9D8B030D-6E8A-4147-A177-3AD203B41FA5}">
                      <a16:colId xmlns:a16="http://schemas.microsoft.com/office/drawing/2014/main" val="2030789901"/>
                    </a:ext>
                  </a:extLst>
                </a:gridCol>
              </a:tblGrid>
              <a:tr h="733723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35807"/>
                  </a:ext>
                </a:extLst>
              </a:tr>
              <a:tr h="73372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== B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と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が同じ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&lt;= B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は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以下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49529"/>
                  </a:ext>
                </a:extLst>
              </a:tr>
              <a:tr h="737885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!= B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と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が違う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&gt;= B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は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以上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50435"/>
                  </a:ext>
                </a:extLst>
              </a:tr>
              <a:tr h="832735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は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より低い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84792"/>
                  </a:ext>
                </a:extLst>
              </a:tr>
              <a:tr h="733723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 &gt; B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</a:t>
                      </a:r>
                      <a:r>
                        <a:rPr kumimoji="1" lang="ja-JP" altLang="en-US" sz="3200" dirty="0"/>
                        <a:t>は</a:t>
                      </a:r>
                      <a:r>
                        <a:rPr kumimoji="1" lang="en-US" altLang="ja-JP" sz="3200" dirty="0"/>
                        <a:t>B</a:t>
                      </a:r>
                      <a:r>
                        <a:rPr kumimoji="1" lang="ja-JP" altLang="en-US" sz="3200" dirty="0"/>
                        <a:t>より高い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9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33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8 </a:t>
            </a:r>
            <a:r>
              <a:rPr kumimoji="1" lang="ja-JP" altLang="en-US" sz="3200" b="1" dirty="0"/>
              <a:t>条件分岐</a:t>
            </a:r>
            <a:r>
              <a:rPr kumimoji="1" lang="en-US" altLang="ja-JP" sz="3200" b="1" dirty="0"/>
              <a:t>(if</a:t>
            </a:r>
            <a:r>
              <a:rPr kumimoji="1" lang="ja-JP" altLang="en-US" sz="3200" b="1" dirty="0"/>
              <a:t>文</a:t>
            </a:r>
            <a:r>
              <a:rPr kumimoji="1" lang="en-US" altLang="ja-JP" sz="3200" b="1" dirty="0"/>
              <a:t>)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AC7040-D752-41A2-9842-F18DE6E7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6" y="5891256"/>
            <a:ext cx="10428703" cy="5829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5033914" y="4967926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4627160" y="1741630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550987F-D6E2-433C-B23E-2A669F7D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26" y="2935038"/>
            <a:ext cx="10428703" cy="22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6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ソース画像を表示">
            <a:extLst>
              <a:ext uri="{FF2B5EF4-FFF2-40B4-BE49-F238E27FC236}">
                <a16:creationId xmlns:a16="http://schemas.microsoft.com/office/drawing/2014/main" id="{DCA8BFEC-CA5C-4F64-ABCF-A40915DF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04" y="2855616"/>
            <a:ext cx="4042986" cy="36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8 </a:t>
            </a:r>
            <a:r>
              <a:rPr kumimoji="1" lang="ja-JP" altLang="en-US" sz="3200" b="1" dirty="0"/>
              <a:t>条件分岐</a:t>
            </a:r>
            <a:r>
              <a:rPr kumimoji="1" lang="en-US" altLang="ja-JP" sz="3200" b="1" dirty="0"/>
              <a:t>(if</a:t>
            </a:r>
            <a:r>
              <a:rPr kumimoji="1" lang="ja-JP" altLang="en-US" sz="3200" b="1" dirty="0"/>
              <a:t>文</a:t>
            </a:r>
            <a:r>
              <a:rPr kumimoji="1" lang="en-US" altLang="ja-JP" sz="3200" b="1" dirty="0"/>
              <a:t>)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917171" y="1294830"/>
            <a:ext cx="8887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>
                <a:solidFill>
                  <a:srgbClr val="FF0000"/>
                </a:solidFill>
              </a:rPr>
              <a:t>elif</a:t>
            </a:r>
            <a:r>
              <a:rPr kumimoji="1" lang="ja-JP" altLang="en-US" sz="3200" dirty="0"/>
              <a:t>を使うと条件式を複数使えます。</a:t>
            </a:r>
            <a:endParaRPr kumimoji="1" lang="en-US" altLang="ja-JP" sz="3200" dirty="0"/>
          </a:p>
          <a:p>
            <a:r>
              <a:rPr lang="ja-JP" altLang="en-US" sz="3200" dirty="0"/>
              <a:t>また、</a:t>
            </a:r>
            <a:r>
              <a:rPr lang="en-US" altLang="ja-JP" sz="3200" dirty="0" err="1">
                <a:solidFill>
                  <a:srgbClr val="FF0000"/>
                </a:solidFill>
              </a:rPr>
              <a:t>e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lif</a:t>
            </a:r>
            <a:r>
              <a:rPr kumimoji="1" lang="ja-JP" altLang="en-US" sz="3200" dirty="0"/>
              <a:t>は何回も使うことができます。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917171" y="3105834"/>
            <a:ext cx="5304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 </a:t>
            </a:r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が合っているとき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eli</a:t>
            </a:r>
            <a:r>
              <a:rPr kumimoji="1"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</a:t>
            </a:r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2: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が合っていなくて、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条件式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2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が合っているとき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else:</a:t>
            </a:r>
          </a:p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条件式がどちらも合っていないとき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51971" y="3038036"/>
            <a:ext cx="5832422" cy="3437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17171" y="2542472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33F9AD-C550-4AD7-9197-1D6B6BA3E53C}"/>
              </a:ext>
            </a:extLst>
          </p:cNvPr>
          <p:cNvSpPr txBox="1"/>
          <p:nvPr/>
        </p:nvSpPr>
        <p:spPr>
          <a:xfrm>
            <a:off x="8097790" y="3296014"/>
            <a:ext cx="38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09F556-05BC-40B7-9434-997CFC4F0ED5}"/>
              </a:ext>
            </a:extLst>
          </p:cNvPr>
          <p:cNvSpPr txBox="1"/>
          <p:nvPr/>
        </p:nvSpPr>
        <p:spPr>
          <a:xfrm>
            <a:off x="11102712" y="3296014"/>
            <a:ext cx="72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else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E4AA96-1EE9-48F2-A7AC-A4DA38EA28A8}"/>
              </a:ext>
            </a:extLst>
          </p:cNvPr>
          <p:cNvSpPr txBox="1"/>
          <p:nvPr/>
        </p:nvSpPr>
        <p:spPr>
          <a:xfrm>
            <a:off x="8681867" y="3038036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eli</a:t>
            </a:r>
            <a:r>
              <a:rPr kumimoji="1"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A1316B-17D7-465F-A4C4-BE2E7B95ECDC}"/>
              </a:ext>
            </a:extLst>
          </p:cNvPr>
          <p:cNvSpPr txBox="1"/>
          <p:nvPr/>
        </p:nvSpPr>
        <p:spPr>
          <a:xfrm>
            <a:off x="9648760" y="2967335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eli</a:t>
            </a:r>
            <a:r>
              <a:rPr kumimoji="1"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25607F-0F80-4E56-A7A8-B3C33312309B}"/>
              </a:ext>
            </a:extLst>
          </p:cNvPr>
          <p:cNvSpPr txBox="1"/>
          <p:nvPr/>
        </p:nvSpPr>
        <p:spPr>
          <a:xfrm>
            <a:off x="10506132" y="3038036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eli</a:t>
            </a:r>
            <a:r>
              <a:rPr kumimoji="1"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3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917171" y="1681824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list</a:t>
            </a:r>
            <a:r>
              <a:rPr lang="ja-JP" altLang="en-US" sz="3200" dirty="0">
                <a:solidFill>
                  <a:srgbClr val="FF0000"/>
                </a:solidFill>
              </a:rPr>
              <a:t>型</a:t>
            </a:r>
            <a:r>
              <a:rPr lang="ja-JP" altLang="en-US" sz="3200" dirty="0"/>
              <a:t>はデータを複数扱うことができます。</a:t>
            </a:r>
            <a:endParaRPr lang="en-US" altLang="ja-JP" sz="3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41752" y="2738694"/>
            <a:ext cx="8069489" cy="102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17170" y="2277029"/>
            <a:ext cx="45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(list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の定義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130014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/>
              <a:t>9.1</a:t>
            </a:r>
            <a:r>
              <a:rPr kumimoji="1" lang="en-US" altLang="ja-JP" sz="2800" u="sng" dirty="0"/>
              <a:t> list</a:t>
            </a:r>
            <a:r>
              <a:rPr kumimoji="1" lang="ja-JP" altLang="en-US" sz="2800" u="sng" dirty="0"/>
              <a:t>型</a:t>
            </a:r>
            <a:r>
              <a:rPr kumimoji="1" lang="en-US" altLang="ja-JP" sz="2800" u="sng" dirty="0"/>
              <a:t>(</a:t>
            </a:r>
            <a:r>
              <a:rPr kumimoji="1" lang="ja-JP" altLang="en-US" sz="2800" u="sng" dirty="0"/>
              <a:t>配列</a:t>
            </a:r>
            <a:r>
              <a:rPr kumimoji="1" lang="en-US" altLang="ja-JP" sz="2800" u="sng" dirty="0"/>
              <a:t>)</a:t>
            </a:r>
            <a:endParaRPr kumimoji="1" lang="ja-JP" altLang="en-US" sz="28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07C02A-8BA7-498C-93E6-B19412099426}"/>
              </a:ext>
            </a:extLst>
          </p:cNvPr>
          <p:cNvSpPr txBox="1"/>
          <p:nvPr/>
        </p:nvSpPr>
        <p:spPr>
          <a:xfrm>
            <a:off x="937650" y="2738694"/>
            <a:ext cx="787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= [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,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,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]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7E095-1F7E-4842-B819-31DD5EE6AB09}"/>
              </a:ext>
            </a:extLst>
          </p:cNvPr>
          <p:cNvSpPr txBox="1"/>
          <p:nvPr/>
        </p:nvSpPr>
        <p:spPr>
          <a:xfrm>
            <a:off x="917170" y="3920936"/>
            <a:ext cx="965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データを取り出すときは</a:t>
            </a:r>
            <a:r>
              <a:rPr lang="ja-JP" altLang="en-US" sz="3200" dirty="0">
                <a:solidFill>
                  <a:srgbClr val="FF0000"/>
                </a:solidFill>
              </a:rPr>
              <a:t>何番目</a:t>
            </a:r>
            <a:r>
              <a:rPr lang="ja-JP" altLang="en-US" sz="3200" dirty="0"/>
              <a:t>を取り出したいかを宣言します。</a:t>
            </a:r>
            <a:endParaRPr lang="en-US" altLang="ja-JP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7A2131-CAE2-421A-9C48-AE6A292DEE2B}"/>
              </a:ext>
            </a:extLst>
          </p:cNvPr>
          <p:cNvSpPr/>
          <p:nvPr/>
        </p:nvSpPr>
        <p:spPr>
          <a:xfrm>
            <a:off x="937650" y="5459819"/>
            <a:ext cx="8069489" cy="102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DBF575-47E1-4E6C-89A6-C536B1EEACF4}"/>
              </a:ext>
            </a:extLst>
          </p:cNvPr>
          <p:cNvSpPr txBox="1"/>
          <p:nvPr/>
        </p:nvSpPr>
        <p:spPr>
          <a:xfrm>
            <a:off x="1013067" y="4998154"/>
            <a:ext cx="487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(list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からデータを取り出し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43BB11-5134-49EE-BBFC-3733F06D6776}"/>
              </a:ext>
            </a:extLst>
          </p:cNvPr>
          <p:cNvSpPr txBox="1"/>
          <p:nvPr/>
        </p:nvSpPr>
        <p:spPr>
          <a:xfrm>
            <a:off x="1033548" y="5459819"/>
            <a:ext cx="787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取り出したい番号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34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649727" y="1138515"/>
            <a:ext cx="1147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イメージでいうと</a:t>
            </a:r>
            <a:r>
              <a:rPr lang="en-US" altLang="ja-JP" sz="3200" dirty="0"/>
              <a:t>a(</a:t>
            </a:r>
            <a:r>
              <a:rPr lang="ja-JP" altLang="en-US" sz="3200" dirty="0"/>
              <a:t>引き出し</a:t>
            </a:r>
            <a:r>
              <a:rPr lang="en-US" altLang="ja-JP" sz="3200" dirty="0"/>
              <a:t>)</a:t>
            </a:r>
            <a:r>
              <a:rPr lang="ja-JP" altLang="en-US" sz="3200" dirty="0"/>
              <a:t>のそれぞれの場所に保存したいものを入れることができる。</a:t>
            </a:r>
            <a:endParaRPr lang="en-US" altLang="ja-JP" sz="32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83C39C8-84F6-48F5-A290-FD51C7484B3A}"/>
              </a:ext>
            </a:extLst>
          </p:cNvPr>
          <p:cNvGrpSpPr/>
          <p:nvPr/>
        </p:nvGrpSpPr>
        <p:grpSpPr>
          <a:xfrm>
            <a:off x="3636257" y="4591402"/>
            <a:ext cx="7697491" cy="1756612"/>
            <a:chOff x="1398384" y="4515852"/>
            <a:chExt cx="7697491" cy="175661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2A0A33C-8568-463F-ACFD-785FD86BAAD2}"/>
                </a:ext>
              </a:extLst>
            </p:cNvPr>
            <p:cNvGrpSpPr/>
            <p:nvPr/>
          </p:nvGrpSpPr>
          <p:grpSpPr>
            <a:xfrm>
              <a:off x="1398384" y="4515852"/>
              <a:ext cx="1366021" cy="1756609"/>
              <a:chOff x="1267326" y="4347411"/>
              <a:chExt cx="802107" cy="109888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B1311F-47FB-4819-9C45-DFE59276CB9B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" name="平行四辺形 2">
                <a:extLst>
                  <a:ext uri="{FF2B5EF4-FFF2-40B4-BE49-F238E27FC236}">
                    <a16:creationId xmlns:a16="http://schemas.microsoft.com/office/drawing/2014/main" id="{A0A3FA91-5031-4BE3-B6C3-6BA5A28BC595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9633CAA-E7BF-4CAD-BAA4-523BB3326F15}"/>
                </a:ext>
              </a:extLst>
            </p:cNvPr>
            <p:cNvGrpSpPr/>
            <p:nvPr/>
          </p:nvGrpSpPr>
          <p:grpSpPr>
            <a:xfrm>
              <a:off x="3522522" y="4515855"/>
              <a:ext cx="1366021" cy="1756609"/>
              <a:chOff x="1267326" y="4347411"/>
              <a:chExt cx="802107" cy="109888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C673D83-6CE6-4AB5-9E56-C71ECD9AC780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平行四辺形 20">
                <a:extLst>
                  <a:ext uri="{FF2B5EF4-FFF2-40B4-BE49-F238E27FC236}">
                    <a16:creationId xmlns:a16="http://schemas.microsoft.com/office/drawing/2014/main" id="{319E2E16-E37C-415E-80D2-554F61B457B5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0B552A4-9090-4EA4-A196-E8AD1B869CC7}"/>
                </a:ext>
              </a:extLst>
            </p:cNvPr>
            <p:cNvGrpSpPr/>
            <p:nvPr/>
          </p:nvGrpSpPr>
          <p:grpSpPr>
            <a:xfrm>
              <a:off x="2457042" y="4515855"/>
              <a:ext cx="1366021" cy="1756609"/>
              <a:chOff x="1267326" y="4347411"/>
              <a:chExt cx="802107" cy="109888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AD85AAC-0E26-4E02-A11D-58281984B4C0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平行四辺形 23">
                <a:extLst>
                  <a:ext uri="{FF2B5EF4-FFF2-40B4-BE49-F238E27FC236}">
                    <a16:creationId xmlns:a16="http://schemas.microsoft.com/office/drawing/2014/main" id="{24BD08EB-B059-4C81-93AD-E13AE5F2FB20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698052A-F085-4651-89FD-E58CB9B5096A}"/>
                </a:ext>
              </a:extLst>
            </p:cNvPr>
            <p:cNvGrpSpPr/>
            <p:nvPr/>
          </p:nvGrpSpPr>
          <p:grpSpPr>
            <a:xfrm>
              <a:off x="4574356" y="4515855"/>
              <a:ext cx="1366021" cy="1756609"/>
              <a:chOff x="1267326" y="4347411"/>
              <a:chExt cx="802107" cy="1098884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6D6B4D5E-BBDB-435E-B03F-B49C136F9D95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平行四辺形 26">
                <a:extLst>
                  <a:ext uri="{FF2B5EF4-FFF2-40B4-BE49-F238E27FC236}">
                    <a16:creationId xmlns:a16="http://schemas.microsoft.com/office/drawing/2014/main" id="{F05C8674-B168-4DC4-8527-6E02355C9C90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8DA8C78-597D-4A89-ADDC-93FD2689367F}"/>
                </a:ext>
              </a:extLst>
            </p:cNvPr>
            <p:cNvGrpSpPr/>
            <p:nvPr/>
          </p:nvGrpSpPr>
          <p:grpSpPr>
            <a:xfrm>
              <a:off x="7729854" y="4515855"/>
              <a:ext cx="1366021" cy="1756609"/>
              <a:chOff x="1267326" y="4347411"/>
              <a:chExt cx="802107" cy="1098884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EC8BE07-5CBC-4EDE-8EBF-1706F0B3579C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平行四辺形 29">
                <a:extLst>
                  <a:ext uri="{FF2B5EF4-FFF2-40B4-BE49-F238E27FC236}">
                    <a16:creationId xmlns:a16="http://schemas.microsoft.com/office/drawing/2014/main" id="{4C588E5D-18F9-44F3-8B41-EDFD48D630E5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5FA80EE-6CF8-414B-8480-DDF8503EAD81}"/>
                </a:ext>
              </a:extLst>
            </p:cNvPr>
            <p:cNvGrpSpPr/>
            <p:nvPr/>
          </p:nvGrpSpPr>
          <p:grpSpPr>
            <a:xfrm>
              <a:off x="6678022" y="4515855"/>
              <a:ext cx="1366021" cy="1756609"/>
              <a:chOff x="1267326" y="4347411"/>
              <a:chExt cx="802107" cy="1098884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B7FCC1A-54BB-4AC5-9E34-55D4027CC905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平行四辺形 32">
                <a:extLst>
                  <a:ext uri="{FF2B5EF4-FFF2-40B4-BE49-F238E27FC236}">
                    <a16:creationId xmlns:a16="http://schemas.microsoft.com/office/drawing/2014/main" id="{B1A32734-6835-44CF-B468-3A26CF41A16A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498A71F-4C00-4E11-8CA5-56490A6B0CBD}"/>
                </a:ext>
              </a:extLst>
            </p:cNvPr>
            <p:cNvGrpSpPr/>
            <p:nvPr/>
          </p:nvGrpSpPr>
          <p:grpSpPr>
            <a:xfrm>
              <a:off x="5626188" y="4515855"/>
              <a:ext cx="1366021" cy="1756609"/>
              <a:chOff x="1267326" y="4347411"/>
              <a:chExt cx="802107" cy="1098884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BE2F704-E77E-4617-A193-6E8150BF4A1A}"/>
                  </a:ext>
                </a:extLst>
              </p:cNvPr>
              <p:cNvSpPr/>
              <p:nvPr/>
            </p:nvSpPr>
            <p:spPr>
              <a:xfrm>
                <a:off x="1267326" y="4820653"/>
                <a:ext cx="617621" cy="62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平行四辺形 35">
                <a:extLst>
                  <a:ext uri="{FF2B5EF4-FFF2-40B4-BE49-F238E27FC236}">
                    <a16:creationId xmlns:a16="http://schemas.microsoft.com/office/drawing/2014/main" id="{B0FA957F-41AB-4B5B-9BB9-CCA857E4CD04}"/>
                  </a:ext>
                </a:extLst>
              </p:cNvPr>
              <p:cNvSpPr/>
              <p:nvPr/>
            </p:nvSpPr>
            <p:spPr>
              <a:xfrm>
                <a:off x="1267327" y="4347411"/>
                <a:ext cx="802106" cy="473242"/>
              </a:xfrm>
              <a:prstGeom prst="parallelogram">
                <a:avLst>
                  <a:gd name="adj" fmla="val 403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平行四辺形 6">
              <a:extLst>
                <a:ext uri="{FF2B5EF4-FFF2-40B4-BE49-F238E27FC236}">
                  <a16:creationId xmlns:a16="http://schemas.microsoft.com/office/drawing/2014/main" id="{99F6080C-7B96-4405-B355-2204F7F68EF4}"/>
                </a:ext>
              </a:extLst>
            </p:cNvPr>
            <p:cNvSpPr/>
            <p:nvPr/>
          </p:nvSpPr>
          <p:spPr>
            <a:xfrm rot="5400000" flipH="1">
              <a:off x="8060476" y="5237058"/>
              <a:ext cx="1756603" cy="314192"/>
            </a:xfrm>
            <a:prstGeom prst="parallelogram">
              <a:avLst>
                <a:gd name="adj" fmla="val 23246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FEA9305-CDC4-445A-A7C6-E5EF274FCCD3}"/>
              </a:ext>
            </a:extLst>
          </p:cNvPr>
          <p:cNvSpPr txBox="1"/>
          <p:nvPr/>
        </p:nvSpPr>
        <p:spPr>
          <a:xfrm>
            <a:off x="3813259" y="5663713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[0]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DA3AA9-5067-47C3-86B3-BFF7ECEC074D}"/>
              </a:ext>
            </a:extLst>
          </p:cNvPr>
          <p:cNvSpPr txBox="1"/>
          <p:nvPr/>
        </p:nvSpPr>
        <p:spPr>
          <a:xfrm>
            <a:off x="4871843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[1]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9FFC3C-A856-4A62-9044-D969E41747CB}"/>
              </a:ext>
            </a:extLst>
          </p:cNvPr>
          <p:cNvSpPr txBox="1"/>
          <p:nvPr/>
        </p:nvSpPr>
        <p:spPr>
          <a:xfrm>
            <a:off x="5937397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[1]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4AE4065-D88C-49F1-AFA1-80E3AB4F60F9}"/>
              </a:ext>
            </a:extLst>
          </p:cNvPr>
          <p:cNvSpPr txBox="1"/>
          <p:nvPr/>
        </p:nvSpPr>
        <p:spPr>
          <a:xfrm>
            <a:off x="6985654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[3]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BEF570-96B8-42B7-886C-1FDAFD25918A}"/>
              </a:ext>
            </a:extLst>
          </p:cNvPr>
          <p:cNvSpPr txBox="1"/>
          <p:nvPr/>
        </p:nvSpPr>
        <p:spPr>
          <a:xfrm>
            <a:off x="8037479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[4]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5CAA61-DEAB-4C5B-AE68-78B875A244A6}"/>
              </a:ext>
            </a:extLst>
          </p:cNvPr>
          <p:cNvSpPr txBox="1"/>
          <p:nvPr/>
        </p:nvSpPr>
        <p:spPr>
          <a:xfrm>
            <a:off x="9096472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[5]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FC8DF6A-F2BB-4FDF-8CBD-429D83B3AD16}"/>
              </a:ext>
            </a:extLst>
          </p:cNvPr>
          <p:cNvSpPr txBox="1"/>
          <p:nvPr/>
        </p:nvSpPr>
        <p:spPr>
          <a:xfrm>
            <a:off x="10148297" y="5663288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[6]</a:t>
            </a:r>
            <a:endParaRPr kumimoji="1" lang="ja-JP" altLang="en-US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D439BBE4-18B3-4D01-960C-9569D1C03CF3}"/>
              </a:ext>
            </a:extLst>
          </p:cNvPr>
          <p:cNvSpPr/>
          <p:nvPr/>
        </p:nvSpPr>
        <p:spPr>
          <a:xfrm rot="10800000">
            <a:off x="2761427" y="4969650"/>
            <a:ext cx="726330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23F6CF5-9E55-4714-9525-CB968BBEA428}"/>
              </a:ext>
            </a:extLst>
          </p:cNvPr>
          <p:cNvSpPr txBox="1"/>
          <p:nvPr/>
        </p:nvSpPr>
        <p:spPr>
          <a:xfrm>
            <a:off x="593558" y="4969651"/>
            <a:ext cx="3432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a</a:t>
            </a:r>
            <a:r>
              <a:rPr kumimoji="1" lang="ja-JP" altLang="en-US" sz="40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という</a:t>
            </a:r>
            <a:endParaRPr kumimoji="1" lang="en-US" altLang="ja-JP" sz="40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40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引き出し</a:t>
            </a:r>
            <a:endParaRPr kumimoji="1" lang="en-US" altLang="ja-JP" sz="40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0F4D326-62AE-4433-A176-989858E0CEFB}"/>
              </a:ext>
            </a:extLst>
          </p:cNvPr>
          <p:cNvSpPr txBox="1"/>
          <p:nvPr/>
        </p:nvSpPr>
        <p:spPr>
          <a:xfrm>
            <a:off x="1886925" y="2352934"/>
            <a:ext cx="28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保存したいもの</a:t>
            </a:r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77825F84-CBAA-4EBD-97B6-DD2A3B1170F2}"/>
              </a:ext>
            </a:extLst>
          </p:cNvPr>
          <p:cNvCxnSpPr>
            <a:cxnSpLocks/>
            <a:stCxn id="46" idx="2"/>
            <a:endCxn id="3" idx="1"/>
          </p:cNvCxnSpPr>
          <p:nvPr/>
        </p:nvCxnSpPr>
        <p:spPr>
          <a:xfrm rot="16200000" flipH="1">
            <a:off x="3032436" y="3151818"/>
            <a:ext cx="1715248" cy="1163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EB5D076-EEC1-4565-9213-FA2A810C8530}"/>
              </a:ext>
            </a:extLst>
          </p:cNvPr>
          <p:cNvSpPr txBox="1"/>
          <p:nvPr/>
        </p:nvSpPr>
        <p:spPr>
          <a:xfrm>
            <a:off x="3921341" y="2929931"/>
            <a:ext cx="28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保存したいもの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ABA11B17-F8F3-4B2B-8333-2AEA7FC7F733}"/>
              </a:ext>
            </a:extLst>
          </p:cNvPr>
          <p:cNvCxnSpPr>
            <a:cxnSpLocks/>
            <a:stCxn id="52" idx="2"/>
            <a:endCxn id="24" idx="1"/>
          </p:cNvCxnSpPr>
          <p:nvPr/>
        </p:nvCxnSpPr>
        <p:spPr>
          <a:xfrm rot="16200000" flipH="1">
            <a:off x="4867470" y="3928197"/>
            <a:ext cx="1138254" cy="18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256CBE2-74F3-4145-B2AC-DD100A270662}"/>
              </a:ext>
            </a:extLst>
          </p:cNvPr>
          <p:cNvSpPr txBox="1"/>
          <p:nvPr/>
        </p:nvSpPr>
        <p:spPr>
          <a:xfrm>
            <a:off x="5673805" y="2282693"/>
            <a:ext cx="28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保存したいもの</a:t>
            </a: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ABF16974-C714-44FA-9089-9AD32D5691C9}"/>
              </a:ext>
            </a:extLst>
          </p:cNvPr>
          <p:cNvCxnSpPr>
            <a:cxnSpLocks/>
            <a:stCxn id="54" idx="2"/>
            <a:endCxn id="27" idx="1"/>
          </p:cNvCxnSpPr>
          <p:nvPr/>
        </p:nvCxnSpPr>
        <p:spPr>
          <a:xfrm rot="16200000" flipH="1">
            <a:off x="6478740" y="3422153"/>
            <a:ext cx="1785492" cy="5530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2DE788D-F460-46F0-8F22-F275CE913734}"/>
              </a:ext>
            </a:extLst>
          </p:cNvPr>
          <p:cNvSpPr txBox="1"/>
          <p:nvPr/>
        </p:nvSpPr>
        <p:spPr>
          <a:xfrm>
            <a:off x="7791119" y="2985670"/>
            <a:ext cx="28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保存したいもの</a:t>
            </a:r>
          </a:p>
        </p:txBody>
      </p: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8854F5BF-5D1B-4C04-AFC8-47EE5062E8FE}"/>
              </a:ext>
            </a:extLst>
          </p:cNvPr>
          <p:cNvCxnSpPr>
            <a:cxnSpLocks/>
            <a:stCxn id="58" idx="2"/>
            <a:endCxn id="33" idx="1"/>
          </p:cNvCxnSpPr>
          <p:nvPr/>
        </p:nvCxnSpPr>
        <p:spPr>
          <a:xfrm rot="16200000" flipH="1">
            <a:off x="8940719" y="3780465"/>
            <a:ext cx="1082515" cy="5393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8D35D75-78FE-42A7-8FED-3E1DCF073201}"/>
              </a:ext>
            </a:extLst>
          </p:cNvPr>
          <p:cNvSpPr txBox="1"/>
          <p:nvPr/>
        </p:nvSpPr>
        <p:spPr>
          <a:xfrm>
            <a:off x="9384653" y="2332371"/>
            <a:ext cx="273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保存したいもの</a:t>
            </a:r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4637CCC-5A45-421C-9D5E-BFE2179CE11A}"/>
              </a:ext>
            </a:extLst>
          </p:cNvPr>
          <p:cNvCxnSpPr>
            <a:cxnSpLocks/>
            <a:stCxn id="60" idx="2"/>
            <a:endCxn id="30" idx="0"/>
          </p:cNvCxnSpPr>
          <p:nvPr/>
        </p:nvCxnSpPr>
        <p:spPr>
          <a:xfrm rot="5400000">
            <a:off x="9833579" y="3672752"/>
            <a:ext cx="1735814" cy="1014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 </a:t>
            </a:r>
            <a:r>
              <a:rPr kumimoji="1" lang="ja-JP" altLang="en-US" sz="3200" b="1" dirty="0"/>
              <a:t>はじめ</a:t>
            </a:r>
            <a:r>
              <a:rPr lang="ja-JP" altLang="en-US" sz="3200" b="1" dirty="0"/>
              <a:t>に</a:t>
            </a:r>
            <a:endParaRPr kumimoji="1" lang="ja-JP" altLang="en-US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130014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u="sng" dirty="0"/>
              <a:t>1.1 </a:t>
            </a:r>
            <a:r>
              <a:rPr kumimoji="1" lang="ja-JP" altLang="en-US" sz="2800" u="sng" dirty="0"/>
              <a:t>進め方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A0FA41A-EDE6-4F18-84B2-26FDDA0FBA8C}"/>
              </a:ext>
            </a:extLst>
          </p:cNvPr>
          <p:cNvSpPr txBox="1"/>
          <p:nvPr/>
        </p:nvSpPr>
        <p:spPr>
          <a:xfrm>
            <a:off x="917171" y="1647350"/>
            <a:ext cx="111208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この資料は教科書のようなものだと考えてください。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プログラミングの勉強はなるべく</a:t>
            </a:r>
            <a:r>
              <a:rPr lang="ja-JP" altLang="en-US" sz="3200" dirty="0">
                <a:solidFill>
                  <a:srgbClr val="FF0000"/>
                </a:solidFill>
              </a:rPr>
              <a:t>目標をもって</a:t>
            </a:r>
            <a:r>
              <a:rPr lang="ja-JP" altLang="en-US" sz="3200" dirty="0"/>
              <a:t>、絶対に</a:t>
            </a:r>
            <a:r>
              <a:rPr lang="ja-JP" altLang="en-US" sz="3200" dirty="0">
                <a:solidFill>
                  <a:srgbClr val="FF0000"/>
                </a:solidFill>
              </a:rPr>
              <a:t>手を動かして</a:t>
            </a:r>
            <a:r>
              <a:rPr lang="ja-JP" altLang="en-US" sz="3200" dirty="0"/>
              <a:t>進めてください。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章ごとに読み進めてください、章を読んだらその章で得た知識で</a:t>
            </a:r>
            <a:r>
              <a:rPr lang="ja-JP" altLang="en-US" sz="3200" dirty="0">
                <a:solidFill>
                  <a:srgbClr val="FF0000"/>
                </a:solidFill>
              </a:rPr>
              <a:t>なにかコードを書いて</a:t>
            </a:r>
            <a:r>
              <a:rPr lang="ja-JP" altLang="en-US" sz="3200" dirty="0"/>
              <a:t>みてください。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わからないことがあったら、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ja-JP" altLang="en-US" sz="3200" dirty="0">
                <a:solidFill>
                  <a:srgbClr val="FF0000"/>
                </a:solidFill>
              </a:rPr>
              <a:t>「ネットで調べる→先輩に聞く」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　ってかんじで進めてください。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この資料を見て、改善してほしいところや文句がありましたら、大家に言ってください。</a:t>
            </a:r>
            <a:endParaRPr lang="en-US" altLang="ja-JP" sz="32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9FB5817-8C9E-47D1-8977-7A759567BBBB}"/>
              </a:ext>
            </a:extLst>
          </p:cNvPr>
          <p:cNvSpPr/>
          <p:nvPr/>
        </p:nvSpPr>
        <p:spPr>
          <a:xfrm>
            <a:off x="841757" y="565817"/>
            <a:ext cx="490451" cy="4864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E2A564-4B45-459A-8049-3267E43257E4}"/>
              </a:ext>
            </a:extLst>
          </p:cNvPr>
          <p:cNvCxnSpPr>
            <a:cxnSpLocks/>
          </p:cNvCxnSpPr>
          <p:nvPr/>
        </p:nvCxnSpPr>
        <p:spPr>
          <a:xfrm flipH="1">
            <a:off x="1162396" y="292231"/>
            <a:ext cx="1300522" cy="258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FE3CCC-6512-4354-8407-5AAD3228A9B0}"/>
              </a:ext>
            </a:extLst>
          </p:cNvPr>
          <p:cNvSpPr txBox="1"/>
          <p:nvPr/>
        </p:nvSpPr>
        <p:spPr>
          <a:xfrm>
            <a:off x="2419750" y="77153"/>
            <a:ext cx="200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これが章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8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5033914" y="4967926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4627160" y="1741630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BE3ED48-544D-4B30-9060-E3E08B70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9" y="2713242"/>
            <a:ext cx="10443460" cy="2113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95D026-0A2C-497B-B61B-46778ECD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1" y="5891256"/>
            <a:ext cx="10443460" cy="6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4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917170" y="1681824"/>
            <a:ext cx="989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</a:rPr>
              <a:t>d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ict</a:t>
            </a:r>
            <a:r>
              <a:rPr kumimoji="1" lang="ja-JP" altLang="en-US" sz="3200" dirty="0">
                <a:solidFill>
                  <a:srgbClr val="FF0000"/>
                </a:solidFill>
              </a:rPr>
              <a:t>型</a:t>
            </a:r>
            <a:r>
              <a:rPr lang="ja-JP" altLang="en-US" sz="3200" dirty="0"/>
              <a:t>はデータを辞書のように扱うことができます。</a:t>
            </a:r>
            <a:endParaRPr lang="en-US" altLang="ja-JP" sz="3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51177" y="2802689"/>
            <a:ext cx="8069489" cy="102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47074" y="2330841"/>
            <a:ext cx="306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</a:t>
            </a:r>
            <a:r>
              <a:rPr kumimoji="1" lang="en-US" altLang="ja-JP" sz="2400" dirty="0" err="1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dict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の定義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130014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/>
              <a:t>9.2</a:t>
            </a:r>
            <a:r>
              <a:rPr kumimoji="1" lang="en-US" altLang="ja-JP" sz="2800" u="sng" dirty="0"/>
              <a:t> </a:t>
            </a:r>
            <a:r>
              <a:rPr kumimoji="1" lang="en-US" altLang="ja-JP" sz="2800" u="sng" dirty="0" err="1"/>
              <a:t>dict</a:t>
            </a:r>
            <a:r>
              <a:rPr kumimoji="1" lang="ja-JP" altLang="en-US" sz="2800" u="sng" dirty="0"/>
              <a:t>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07C02A-8BA7-498C-93E6-B19412099426}"/>
              </a:ext>
            </a:extLst>
          </p:cNvPr>
          <p:cNvSpPr txBox="1"/>
          <p:nvPr/>
        </p:nvSpPr>
        <p:spPr>
          <a:xfrm>
            <a:off x="947073" y="2800708"/>
            <a:ext cx="787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= {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キー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A: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A,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キー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B: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7E095-1F7E-4842-B819-31DD5EE6AB09}"/>
              </a:ext>
            </a:extLst>
          </p:cNvPr>
          <p:cNvSpPr txBox="1"/>
          <p:nvPr/>
        </p:nvSpPr>
        <p:spPr>
          <a:xfrm>
            <a:off x="851177" y="3889533"/>
            <a:ext cx="10050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データを取り出すときは取り出したいものに</a:t>
            </a:r>
            <a:r>
              <a:rPr lang="ja-JP" altLang="en-US" sz="3200" dirty="0">
                <a:solidFill>
                  <a:srgbClr val="FF0000"/>
                </a:solidFill>
              </a:rPr>
              <a:t>対応するキー</a:t>
            </a:r>
            <a:r>
              <a:rPr lang="ja-JP" altLang="en-US" sz="3200" dirty="0"/>
              <a:t>を宣言します。</a:t>
            </a:r>
            <a:endParaRPr lang="en-US" altLang="ja-JP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7A2131-CAE2-421A-9C48-AE6A292DEE2B}"/>
              </a:ext>
            </a:extLst>
          </p:cNvPr>
          <p:cNvSpPr/>
          <p:nvPr/>
        </p:nvSpPr>
        <p:spPr>
          <a:xfrm>
            <a:off x="897237" y="5509680"/>
            <a:ext cx="8069489" cy="102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DBF575-47E1-4E6C-89A6-C536B1EEACF4}"/>
              </a:ext>
            </a:extLst>
          </p:cNvPr>
          <p:cNvSpPr txBox="1"/>
          <p:nvPr/>
        </p:nvSpPr>
        <p:spPr>
          <a:xfrm>
            <a:off x="947074" y="5041253"/>
            <a:ext cx="51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</a:t>
            </a:r>
            <a:r>
              <a:rPr kumimoji="1" lang="en-US" altLang="ja-JP" sz="2400" dirty="0" err="1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dict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からデータを取り出し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43BB11-5134-49EE-BBFC-3733F06D6776}"/>
              </a:ext>
            </a:extLst>
          </p:cNvPr>
          <p:cNvSpPr txBox="1"/>
          <p:nvPr/>
        </p:nvSpPr>
        <p:spPr>
          <a:xfrm>
            <a:off x="947076" y="5509680"/>
            <a:ext cx="787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[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キー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A]</a:t>
            </a:r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9544B9FB-A4A2-4A12-98A7-B233333DE2B6}"/>
              </a:ext>
            </a:extLst>
          </p:cNvPr>
          <p:cNvSpPr/>
          <p:nvPr/>
        </p:nvSpPr>
        <p:spPr>
          <a:xfrm rot="6085121">
            <a:off x="5828349" y="2821472"/>
            <a:ext cx="608310" cy="825999"/>
          </a:xfrm>
          <a:prstGeom prst="arc">
            <a:avLst>
              <a:gd name="adj1" fmla="val 15531250"/>
              <a:gd name="adj2" fmla="val 4666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EE95AEC8-866B-4D86-A5C2-C4CD95ECDF1D}"/>
              </a:ext>
            </a:extLst>
          </p:cNvPr>
          <p:cNvSpPr/>
          <p:nvPr/>
        </p:nvSpPr>
        <p:spPr>
          <a:xfrm>
            <a:off x="6438011" y="3223175"/>
            <a:ext cx="181016" cy="919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2C8CECC0-D250-4CDC-A18F-F5F3F5F7805F}"/>
              </a:ext>
            </a:extLst>
          </p:cNvPr>
          <p:cNvSpPr/>
          <p:nvPr/>
        </p:nvSpPr>
        <p:spPr>
          <a:xfrm rot="6085121">
            <a:off x="2892182" y="2840246"/>
            <a:ext cx="608310" cy="825999"/>
          </a:xfrm>
          <a:prstGeom prst="arc">
            <a:avLst>
              <a:gd name="adj1" fmla="val 15531250"/>
              <a:gd name="adj2" fmla="val 4666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DD0606E5-582E-4322-B8B9-AC6F96F16CB4}"/>
              </a:ext>
            </a:extLst>
          </p:cNvPr>
          <p:cNvSpPr/>
          <p:nvPr/>
        </p:nvSpPr>
        <p:spPr>
          <a:xfrm>
            <a:off x="3493328" y="3262579"/>
            <a:ext cx="181016" cy="919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53A690-AB00-4A30-9F79-FA567402EEEC}"/>
              </a:ext>
            </a:extLst>
          </p:cNvPr>
          <p:cNvSpPr txBox="1"/>
          <p:nvPr/>
        </p:nvSpPr>
        <p:spPr>
          <a:xfrm>
            <a:off x="3535354" y="3313989"/>
            <a:ext cx="6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対応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769EB9C-46D9-4DD9-B8B9-A3DFE8AC0B07}"/>
              </a:ext>
            </a:extLst>
          </p:cNvPr>
          <p:cNvSpPr txBox="1"/>
          <p:nvPr/>
        </p:nvSpPr>
        <p:spPr>
          <a:xfrm>
            <a:off x="6528519" y="3313989"/>
            <a:ext cx="6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対応</a:t>
            </a:r>
          </a:p>
        </p:txBody>
      </p:sp>
    </p:spTree>
    <p:extLst>
      <p:ext uri="{BB962C8B-B14F-4D97-AF65-F5344CB8AC3E}">
        <p14:creationId xmlns:p14="http://schemas.microsoft.com/office/powerpoint/2010/main" val="141142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746103" y="1297712"/>
            <a:ext cx="10876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イメージでいうとリストの呼び出し方をキーに変えたものです。</a:t>
            </a:r>
            <a:r>
              <a:rPr lang="en-US" altLang="ja-JP" sz="3200" dirty="0">
                <a:solidFill>
                  <a:srgbClr val="FF0000"/>
                </a:solidFill>
              </a:rPr>
              <a:t>※</a:t>
            </a:r>
            <a:r>
              <a:rPr lang="ja-JP" altLang="en-US" sz="3200" dirty="0">
                <a:solidFill>
                  <a:srgbClr val="FF0000"/>
                </a:solidFill>
              </a:rPr>
              <a:t>リスト内でキーの同じものは一つだけです。</a:t>
            </a:r>
            <a:endParaRPr lang="en-US" altLang="ja-JP" sz="32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55F31FF-C2DD-4E9C-B1A7-7321BC2371CA}"/>
              </a:ext>
            </a:extLst>
          </p:cNvPr>
          <p:cNvSpPr/>
          <p:nvPr/>
        </p:nvSpPr>
        <p:spPr>
          <a:xfrm>
            <a:off x="494163" y="3064763"/>
            <a:ext cx="5205663" cy="3729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BCF500-BC4A-4F94-BE01-AD31B92E4CD0}"/>
              </a:ext>
            </a:extLst>
          </p:cNvPr>
          <p:cNvSpPr txBox="1"/>
          <p:nvPr/>
        </p:nvSpPr>
        <p:spPr>
          <a:xfrm>
            <a:off x="2449671" y="2610402"/>
            <a:ext cx="112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l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ist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BA60083-9D14-4513-9ED7-ACDB6837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6" y="4527056"/>
            <a:ext cx="1373543" cy="1543306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E0346D3-C625-42AF-8F78-1BFB10D428D9}"/>
              </a:ext>
            </a:extLst>
          </p:cNvPr>
          <p:cNvSpPr/>
          <p:nvPr/>
        </p:nvSpPr>
        <p:spPr>
          <a:xfrm>
            <a:off x="1999680" y="3301509"/>
            <a:ext cx="1660723" cy="961534"/>
          </a:xfrm>
          <a:prstGeom prst="wedgeRectCallout">
            <a:avLst>
              <a:gd name="adj1" fmla="val -60119"/>
              <a:gd name="adj2" fmla="val 9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8BDFD3-BD22-477C-B407-32E5B50FD8E7}"/>
              </a:ext>
            </a:extLst>
          </p:cNvPr>
          <p:cNvSpPr/>
          <p:nvPr/>
        </p:nvSpPr>
        <p:spPr>
          <a:xfrm>
            <a:off x="4037392" y="4182028"/>
            <a:ext cx="1244338" cy="1116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list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1A6EC-E0BC-4156-8EC9-E2F2C0A15F5B}"/>
              </a:ext>
            </a:extLst>
          </p:cNvPr>
          <p:cNvSpPr txBox="1"/>
          <p:nvPr/>
        </p:nvSpPr>
        <p:spPr>
          <a:xfrm>
            <a:off x="2235696" y="3454099"/>
            <a:ext cx="12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個目をください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8CE9CB65-A28F-4FFE-B6C1-8E532054E6DE}"/>
              </a:ext>
            </a:extLst>
          </p:cNvPr>
          <p:cNvSpPr/>
          <p:nvPr/>
        </p:nvSpPr>
        <p:spPr>
          <a:xfrm>
            <a:off x="2158372" y="5364661"/>
            <a:ext cx="1660723" cy="961534"/>
          </a:xfrm>
          <a:prstGeom prst="wedgeRectCallout">
            <a:avLst>
              <a:gd name="adj1" fmla="val 63057"/>
              <a:gd name="adj2" fmla="val -1100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1AE75D-79F5-428F-8E40-DCE34E15D379}"/>
              </a:ext>
            </a:extLst>
          </p:cNvPr>
          <p:cNvSpPr txBox="1"/>
          <p:nvPr/>
        </p:nvSpPr>
        <p:spPr>
          <a:xfrm>
            <a:off x="2296167" y="5357362"/>
            <a:ext cx="1492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個目</a:t>
            </a:r>
            <a:r>
              <a:rPr lang="ja-JP" altLang="en-US" sz="2000" dirty="0"/>
              <a:t>は</a:t>
            </a:r>
            <a:endParaRPr lang="en-US" altLang="ja-JP" sz="2000" dirty="0"/>
          </a:p>
          <a:p>
            <a:r>
              <a:rPr kumimoji="1" lang="ja-JP" altLang="en-US" sz="2000" dirty="0"/>
              <a:t>「</a:t>
            </a:r>
            <a:r>
              <a:rPr lang="ja-JP" altLang="en-US" sz="2000" dirty="0"/>
              <a:t>おおや</a:t>
            </a:r>
            <a:r>
              <a:rPr kumimoji="1" lang="ja-JP" altLang="en-US" sz="2000" dirty="0"/>
              <a:t>」</a:t>
            </a:r>
            <a:endParaRPr kumimoji="1" lang="en-US" altLang="ja-JP" sz="2000" dirty="0"/>
          </a:p>
          <a:p>
            <a:r>
              <a:rPr kumimoji="1" lang="ja-JP" altLang="en-US" sz="2000" dirty="0"/>
              <a:t>です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2570AE2-B103-4968-AE3C-61A505D6D5A7}"/>
              </a:ext>
            </a:extLst>
          </p:cNvPr>
          <p:cNvSpPr/>
          <p:nvPr/>
        </p:nvSpPr>
        <p:spPr>
          <a:xfrm>
            <a:off x="6416842" y="3057464"/>
            <a:ext cx="5205663" cy="3729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FF340F-44C3-4701-82AD-63A01CC93327}"/>
              </a:ext>
            </a:extLst>
          </p:cNvPr>
          <p:cNvSpPr txBox="1"/>
          <p:nvPr/>
        </p:nvSpPr>
        <p:spPr>
          <a:xfrm>
            <a:off x="8300008" y="2610402"/>
            <a:ext cx="112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dict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130BCB-B31C-497B-BD87-DD1A9E4E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05" y="4519757"/>
            <a:ext cx="1373543" cy="1543306"/>
          </a:xfrm>
          <a:prstGeom prst="rect">
            <a:avLst/>
          </a:prstGeom>
        </p:spPr>
      </p:pic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5E9642D6-FBF3-43C9-A9AA-10645F5F2B7D}"/>
              </a:ext>
            </a:extLst>
          </p:cNvPr>
          <p:cNvSpPr/>
          <p:nvPr/>
        </p:nvSpPr>
        <p:spPr>
          <a:xfrm>
            <a:off x="7922359" y="3294210"/>
            <a:ext cx="1660723" cy="961534"/>
          </a:xfrm>
          <a:prstGeom prst="wedgeRectCallout">
            <a:avLst>
              <a:gd name="adj1" fmla="val -60119"/>
              <a:gd name="adj2" fmla="val 9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2D2F59C-9CEB-4E32-909D-68073E674BB9}"/>
              </a:ext>
            </a:extLst>
          </p:cNvPr>
          <p:cNvSpPr/>
          <p:nvPr/>
        </p:nvSpPr>
        <p:spPr>
          <a:xfrm>
            <a:off x="9960071" y="4174729"/>
            <a:ext cx="1244338" cy="1116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dict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E7DECD-9EB8-42AD-830E-3B0784D26045}"/>
              </a:ext>
            </a:extLst>
          </p:cNvPr>
          <p:cNvSpPr txBox="1"/>
          <p:nvPr/>
        </p:nvSpPr>
        <p:spPr>
          <a:xfrm>
            <a:off x="8053769" y="3421034"/>
            <a:ext cx="161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</a:t>
            </a:r>
            <a:r>
              <a:rPr lang="en-US" altLang="ja-JP" sz="2000" dirty="0"/>
              <a:t>20-36</a:t>
            </a:r>
            <a:r>
              <a:rPr lang="ja-JP" altLang="en-US" sz="2000" dirty="0"/>
              <a:t>をください</a:t>
            </a:r>
            <a:endParaRPr kumimoji="1" lang="ja-JP" altLang="en-US" sz="2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8D23B7D0-7B61-4048-84A1-E1FDFC21E6AD}"/>
              </a:ext>
            </a:extLst>
          </p:cNvPr>
          <p:cNvSpPr/>
          <p:nvPr/>
        </p:nvSpPr>
        <p:spPr>
          <a:xfrm>
            <a:off x="8081051" y="5357362"/>
            <a:ext cx="1660723" cy="961534"/>
          </a:xfrm>
          <a:prstGeom prst="wedgeRectCallout">
            <a:avLst>
              <a:gd name="adj1" fmla="val 63057"/>
              <a:gd name="adj2" fmla="val -1100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9E274E0-4C81-47B7-9B88-06F997A47940}"/>
              </a:ext>
            </a:extLst>
          </p:cNvPr>
          <p:cNvSpPr txBox="1"/>
          <p:nvPr/>
        </p:nvSpPr>
        <p:spPr>
          <a:xfrm>
            <a:off x="8248989" y="5371965"/>
            <a:ext cx="161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</a:t>
            </a:r>
            <a:r>
              <a:rPr lang="en-US" altLang="ja-JP" sz="2000" dirty="0"/>
              <a:t>20-36</a:t>
            </a:r>
            <a:r>
              <a:rPr lang="ja-JP" altLang="en-US" sz="2000" dirty="0"/>
              <a:t>は「おおや」</a:t>
            </a:r>
            <a:endParaRPr lang="en-US" altLang="ja-JP" sz="2000" dirty="0"/>
          </a:p>
          <a:p>
            <a:r>
              <a:rPr kumimoji="1" lang="ja-JP" altLang="en-US" sz="2000" dirty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288034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5033914" y="4833245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4627160" y="1741630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27DFCA1-3940-4F22-887B-8AF86D20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5" y="2681662"/>
            <a:ext cx="10439602" cy="17206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04BBFBA-07C5-4820-971D-CCC5F628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1" y="5824556"/>
            <a:ext cx="10357661" cy="7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7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917171" y="1681824"/>
            <a:ext cx="1065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list</a:t>
            </a:r>
            <a:r>
              <a:rPr lang="ja-JP" altLang="en-US" sz="3200" dirty="0"/>
              <a:t>の中に</a:t>
            </a:r>
            <a:r>
              <a:rPr lang="en-US" altLang="ja-JP" sz="3200" dirty="0">
                <a:solidFill>
                  <a:srgbClr val="FF0000"/>
                </a:solidFill>
              </a:rPr>
              <a:t>list</a:t>
            </a:r>
            <a:r>
              <a:rPr lang="ja-JP" altLang="en-US" sz="3200" dirty="0"/>
              <a:t>を入れることができます。</a:t>
            </a:r>
            <a:endParaRPr lang="en-US" altLang="ja-JP" sz="3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41752" y="2738694"/>
            <a:ext cx="8069489" cy="102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17170" y="2277029"/>
            <a:ext cx="412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(2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次元の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list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の定義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130014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u="sng" dirty="0"/>
              <a:t>9.3</a:t>
            </a:r>
            <a:r>
              <a:rPr kumimoji="1" lang="en-US" altLang="ja-JP" sz="2800" u="sng" dirty="0"/>
              <a:t> </a:t>
            </a:r>
            <a:r>
              <a:rPr kumimoji="1" lang="ja-JP" altLang="en-US" sz="2800" u="sng" dirty="0"/>
              <a:t>多次元配列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07C02A-8BA7-498C-93E6-B19412099426}"/>
              </a:ext>
            </a:extLst>
          </p:cNvPr>
          <p:cNvSpPr txBox="1"/>
          <p:nvPr/>
        </p:nvSpPr>
        <p:spPr>
          <a:xfrm>
            <a:off x="937650" y="2738694"/>
            <a:ext cx="787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= [[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A,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B],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               [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C,	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保存したいもの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D]]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3084BCA-3B38-4BDA-89BC-B36251CF0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63119"/>
              </p:ext>
            </p:extLst>
          </p:nvPr>
        </p:nvGraphicFramePr>
        <p:xfrm>
          <a:off x="753719" y="4653678"/>
          <a:ext cx="9028596" cy="1687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532">
                  <a:extLst>
                    <a:ext uri="{9D8B030D-6E8A-4147-A177-3AD203B41FA5}">
                      <a16:colId xmlns:a16="http://schemas.microsoft.com/office/drawing/2014/main" val="2036483540"/>
                    </a:ext>
                  </a:extLst>
                </a:gridCol>
                <a:gridCol w="3009532">
                  <a:extLst>
                    <a:ext uri="{9D8B030D-6E8A-4147-A177-3AD203B41FA5}">
                      <a16:colId xmlns:a16="http://schemas.microsoft.com/office/drawing/2014/main" val="3438615869"/>
                    </a:ext>
                  </a:extLst>
                </a:gridCol>
                <a:gridCol w="3009532">
                  <a:extLst>
                    <a:ext uri="{9D8B030D-6E8A-4147-A177-3AD203B41FA5}">
                      <a16:colId xmlns:a16="http://schemas.microsoft.com/office/drawing/2014/main" val="4929202"/>
                    </a:ext>
                  </a:extLst>
                </a:gridCol>
              </a:tblGrid>
              <a:tr h="523796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変数名</a:t>
                      </a:r>
                      <a:r>
                        <a:rPr lang="en-US" altLang="ja-JP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22122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変数名</a:t>
                      </a:r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保存したいもの</a:t>
                      </a:r>
                      <a:r>
                        <a:rPr lang="en-US" altLang="ja-JP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保存したいもの</a:t>
                      </a:r>
                      <a:r>
                        <a:rPr lang="en-US" altLang="ja-JP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438523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変数名</a:t>
                      </a:r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保存したいもの</a:t>
                      </a:r>
                      <a:r>
                        <a:rPr lang="en-US" altLang="ja-JP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保存したいもの</a:t>
                      </a:r>
                      <a:r>
                        <a:rPr lang="en-US" altLang="ja-JP" sz="1800" dirty="0">
                          <a:latin typeface="Yu Gothic UI Semibold" panose="020B0700000000000000" pitchFamily="50" charset="-128"/>
                          <a:ea typeface="Yu Gothic UI Semibold" panose="020B0700000000000000" pitchFamily="50" charset="-128"/>
                        </a:rPr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2874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4271F7-A667-4174-B3EF-716EBCFB7E3D}"/>
              </a:ext>
            </a:extLst>
          </p:cNvPr>
          <p:cNvSpPr txBox="1"/>
          <p:nvPr/>
        </p:nvSpPr>
        <p:spPr>
          <a:xfrm>
            <a:off x="775901" y="4091890"/>
            <a:ext cx="354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96795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9</a:t>
            </a:r>
            <a:r>
              <a:rPr kumimoji="1" lang="en-US" altLang="ja-JP" sz="3200" b="1" dirty="0"/>
              <a:t> </a:t>
            </a:r>
            <a:r>
              <a:rPr lang="ja-JP" altLang="en-US" sz="3200" b="1" dirty="0"/>
              <a:t>データ構造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これは使ってみないとすこし理解が難しいです。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5033914" y="4833245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4627160" y="1741630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7BA389-C744-4535-A34A-E261FF3B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2732941"/>
            <a:ext cx="10357661" cy="16764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D808EB-8BE6-4ADE-B6C2-FACBA7A0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69" y="5793786"/>
            <a:ext cx="10357661" cy="7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6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10 </a:t>
            </a:r>
            <a:r>
              <a:rPr kumimoji="1" lang="ja-JP" altLang="en-US" sz="3200" b="1" dirty="0"/>
              <a:t>ループ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879464" y="3429000"/>
            <a:ext cx="5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for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　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in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リスト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ループ内で実行したいこと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79464" y="3335093"/>
            <a:ext cx="5832422" cy="2033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879464" y="2826840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07451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/>
              <a:t>10.1</a:t>
            </a:r>
            <a:r>
              <a:rPr kumimoji="1" lang="en-US" altLang="ja-JP" sz="3200" u="sng" dirty="0"/>
              <a:t> </a:t>
            </a:r>
            <a:r>
              <a:rPr lang="en-US" altLang="ja-JP" sz="3200" u="sng" dirty="0"/>
              <a:t>for</a:t>
            </a:r>
            <a:r>
              <a:rPr lang="ja-JP" altLang="en-US" sz="3200" u="sng" dirty="0"/>
              <a:t>文</a:t>
            </a:r>
            <a:endParaRPr kumimoji="1" lang="ja-JP" altLang="en-US" sz="32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EB7BB-4B65-4AEB-8269-886BD24273FF}"/>
              </a:ext>
            </a:extLst>
          </p:cNvPr>
          <p:cNvSpPr txBox="1"/>
          <p:nvPr/>
        </p:nvSpPr>
        <p:spPr>
          <a:xfrm>
            <a:off x="917171" y="1749622"/>
            <a:ext cx="11102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for</a:t>
            </a:r>
            <a:r>
              <a:rPr lang="ja-JP" altLang="en-US" sz="3200" dirty="0">
                <a:solidFill>
                  <a:srgbClr val="FF0000"/>
                </a:solidFill>
              </a:rPr>
              <a:t>文</a:t>
            </a:r>
            <a:r>
              <a:rPr lang="ja-JP" altLang="en-US" sz="3200" dirty="0"/>
              <a:t>はリストの中身を一つずつ取り出して変数に入れます。</a:t>
            </a:r>
            <a:endParaRPr lang="en-US" altLang="ja-JP" sz="3200" dirty="0"/>
          </a:p>
          <a:p>
            <a:r>
              <a:rPr lang="ja-JP" altLang="en-US" sz="3200" dirty="0"/>
              <a:t>取り出すごとにループの中を実行します。</a:t>
            </a:r>
            <a:endParaRPr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E8A23F-F5EB-48B7-993F-05716752678F}"/>
              </a:ext>
            </a:extLst>
          </p:cNvPr>
          <p:cNvSpPr txBox="1"/>
          <p:nvPr/>
        </p:nvSpPr>
        <p:spPr>
          <a:xfrm>
            <a:off x="917171" y="5491102"/>
            <a:ext cx="10658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for</a:t>
            </a:r>
            <a:r>
              <a:rPr lang="ja-JP" altLang="en-US" sz="3200" dirty="0"/>
              <a:t>を使うときにはよく</a:t>
            </a:r>
            <a:r>
              <a:rPr lang="en-US" altLang="ja-JP" sz="3200" dirty="0">
                <a:solidFill>
                  <a:srgbClr val="FF0000"/>
                </a:solidFill>
              </a:rPr>
              <a:t>range</a:t>
            </a:r>
            <a:r>
              <a:rPr lang="ja-JP" altLang="en-US" sz="3200" dirty="0"/>
              <a:t>を使うことがあります。</a:t>
            </a:r>
            <a:endParaRPr lang="en-US" altLang="ja-JP" sz="3200" dirty="0"/>
          </a:p>
          <a:p>
            <a:r>
              <a:rPr lang="en-US" altLang="ja-JP" sz="3200" dirty="0">
                <a:solidFill>
                  <a:srgbClr val="FF0000"/>
                </a:solidFill>
              </a:rPr>
              <a:t>range</a:t>
            </a:r>
            <a:r>
              <a:rPr lang="ja-JP" altLang="en-US" sz="3200" dirty="0"/>
              <a:t>を使うと特定の回数、ループを実行できます。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94137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10 </a:t>
            </a:r>
            <a:r>
              <a:rPr kumimoji="1" lang="ja-JP" altLang="en-US" sz="3200" b="1" dirty="0"/>
              <a:t>ループ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68" y="1093301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8805329" y="2087434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2504891" y="2087434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3A56AC3-FA83-4C54-8FCF-C0148574A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85"/>
          <a:stretch/>
        </p:blipFill>
        <p:spPr>
          <a:xfrm>
            <a:off x="251131" y="3083087"/>
            <a:ext cx="6702394" cy="224801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8201167-56FA-4E23-B013-D55A1C7F8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80"/>
          <a:stretch/>
        </p:blipFill>
        <p:spPr>
          <a:xfrm>
            <a:off x="7158243" y="3083087"/>
            <a:ext cx="4864074" cy="139707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A57883-DA51-4EBF-B360-EB68CFD75E71}"/>
              </a:ext>
            </a:extLst>
          </p:cNvPr>
          <p:cNvSpPr txBox="1"/>
          <p:nvPr/>
        </p:nvSpPr>
        <p:spPr>
          <a:xfrm>
            <a:off x="917171" y="575657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r</a:t>
            </a:r>
            <a:r>
              <a:rPr kumimoji="1" lang="en-US" altLang="ja-JP" sz="3600" dirty="0">
                <a:solidFill>
                  <a:srgbClr val="FF0000"/>
                </a:solidFill>
              </a:rPr>
              <a:t>ange</a:t>
            </a:r>
            <a:r>
              <a:rPr kumimoji="1" lang="ja-JP" altLang="en-US" sz="3600" dirty="0"/>
              <a:t>の中が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なので</a:t>
            </a:r>
            <a:r>
              <a:rPr lang="en-US" altLang="ja-JP" sz="3600" dirty="0">
                <a:solidFill>
                  <a:srgbClr val="FF0000"/>
                </a:solidFill>
              </a:rPr>
              <a:t>print</a:t>
            </a:r>
            <a:r>
              <a:rPr lang="ja-JP" altLang="en-US" sz="3600" dirty="0"/>
              <a:t>が</a:t>
            </a:r>
            <a:r>
              <a:rPr lang="en-US" altLang="ja-JP" sz="3600" dirty="0"/>
              <a:t>3</a:t>
            </a:r>
            <a:r>
              <a:rPr lang="ja-JP" altLang="en-US" sz="3600" dirty="0"/>
              <a:t>回実行されます</a:t>
            </a:r>
            <a:r>
              <a:rPr kumimoji="1" lang="ja-JP" altLang="en-US" sz="3600" dirty="0"/>
              <a:t>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587734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10 </a:t>
            </a:r>
            <a:r>
              <a:rPr kumimoji="1" lang="ja-JP" altLang="en-US" sz="3200" b="1" dirty="0"/>
              <a:t>ループ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879464" y="3438400"/>
            <a:ext cx="5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while(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条件式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):</a:t>
            </a:r>
          </a:p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ループ内で実行したいこと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79464" y="3387639"/>
            <a:ext cx="5832422" cy="167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879464" y="2826840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07451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/>
              <a:t>10.2</a:t>
            </a:r>
            <a:r>
              <a:rPr kumimoji="1" lang="en-US" altLang="ja-JP" sz="3200" u="sng" dirty="0"/>
              <a:t> while</a:t>
            </a:r>
            <a:r>
              <a:rPr lang="ja-JP" altLang="en-US" sz="3200" u="sng" dirty="0"/>
              <a:t>文</a:t>
            </a:r>
            <a:endParaRPr kumimoji="1" lang="ja-JP" altLang="en-US" sz="32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EB7BB-4B65-4AEB-8269-886BD24273FF}"/>
              </a:ext>
            </a:extLst>
          </p:cNvPr>
          <p:cNvSpPr txBox="1"/>
          <p:nvPr/>
        </p:nvSpPr>
        <p:spPr>
          <a:xfrm>
            <a:off x="917171" y="1749622"/>
            <a:ext cx="11102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while</a:t>
            </a:r>
            <a:r>
              <a:rPr lang="ja-JP" altLang="en-US" sz="3200" dirty="0">
                <a:solidFill>
                  <a:srgbClr val="FF0000"/>
                </a:solidFill>
              </a:rPr>
              <a:t>文</a:t>
            </a:r>
            <a:r>
              <a:rPr lang="ja-JP" altLang="en-US" sz="3200" dirty="0"/>
              <a:t>は</a:t>
            </a:r>
            <a:r>
              <a:rPr lang="en-US" altLang="ja-JP" sz="3200" dirty="0"/>
              <a:t>()</a:t>
            </a:r>
            <a:r>
              <a:rPr lang="ja-JP" altLang="en-US" sz="3200" dirty="0"/>
              <a:t>の中に条件式を入れます。それが成り立っているときだけループが繰り返されます。</a:t>
            </a:r>
            <a:endParaRPr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E8A23F-F5EB-48B7-993F-05716752678F}"/>
              </a:ext>
            </a:extLst>
          </p:cNvPr>
          <p:cNvSpPr txBox="1"/>
          <p:nvPr/>
        </p:nvSpPr>
        <p:spPr>
          <a:xfrm>
            <a:off x="879464" y="5273333"/>
            <a:ext cx="10658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条件式の場所に</a:t>
            </a:r>
            <a:r>
              <a:rPr lang="en-US" altLang="ja-JP" sz="3200" dirty="0">
                <a:solidFill>
                  <a:srgbClr val="FF0000"/>
                </a:solidFill>
              </a:rPr>
              <a:t>True</a:t>
            </a:r>
            <a:r>
              <a:rPr lang="ja-JP" altLang="en-US" sz="3200" dirty="0"/>
              <a:t>を入れると無限にループが実行されます。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1194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10 </a:t>
            </a:r>
            <a:r>
              <a:rPr kumimoji="1" lang="ja-JP" altLang="en-US" sz="3200" b="1" dirty="0"/>
              <a:t>ループ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917171" y="1769882"/>
            <a:ext cx="53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while(Ture):</a:t>
            </a:r>
          </a:p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ループ内で実行したいこと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917171" y="1675976"/>
            <a:ext cx="5898408" cy="2330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17171" y="1167722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E8A23F-F5EB-48B7-993F-05716752678F}"/>
              </a:ext>
            </a:extLst>
          </p:cNvPr>
          <p:cNvSpPr txBox="1"/>
          <p:nvPr/>
        </p:nvSpPr>
        <p:spPr>
          <a:xfrm>
            <a:off x="766528" y="4279247"/>
            <a:ext cx="10658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このままでは無限にループしてしまいます。</a:t>
            </a:r>
            <a:endParaRPr lang="en-US" altLang="ja-JP" sz="3200" dirty="0"/>
          </a:p>
          <a:p>
            <a:r>
              <a:rPr lang="ja-JP" altLang="en-US" sz="3200" dirty="0"/>
              <a:t>そこでループ文内で使うとその</a:t>
            </a:r>
            <a:r>
              <a:rPr lang="ja-JP" altLang="en-US" sz="3200" dirty="0">
                <a:solidFill>
                  <a:srgbClr val="FF0000"/>
                </a:solidFill>
              </a:rPr>
              <a:t>ループを強制的に終了する</a:t>
            </a:r>
            <a:r>
              <a:rPr lang="ja-JP" altLang="en-US" sz="3200" dirty="0"/>
              <a:t>ことができる、</a:t>
            </a:r>
            <a:r>
              <a:rPr lang="en-US" altLang="ja-JP" sz="3200" dirty="0">
                <a:solidFill>
                  <a:srgbClr val="FF0000"/>
                </a:solidFill>
              </a:rPr>
              <a:t>break</a:t>
            </a:r>
            <a:r>
              <a:rPr lang="ja-JP" altLang="en-US" sz="3200" dirty="0"/>
              <a:t>を使います。</a:t>
            </a:r>
            <a:endParaRPr lang="en-US" altLang="ja-JP" sz="3200" dirty="0"/>
          </a:p>
          <a:p>
            <a:r>
              <a:rPr lang="ja-JP" altLang="en-US" sz="3200" dirty="0"/>
              <a:t>これは</a:t>
            </a:r>
            <a:r>
              <a:rPr lang="en-US" altLang="ja-JP" sz="3200" dirty="0">
                <a:solidFill>
                  <a:srgbClr val="FF0000"/>
                </a:solidFill>
              </a:rPr>
              <a:t>for</a:t>
            </a:r>
            <a:r>
              <a:rPr lang="ja-JP" altLang="en-US" sz="3200" dirty="0"/>
              <a:t>でも</a:t>
            </a:r>
            <a:r>
              <a:rPr lang="en-US" altLang="ja-JP" sz="3200" dirty="0">
                <a:solidFill>
                  <a:srgbClr val="FF0000"/>
                </a:solidFill>
              </a:rPr>
              <a:t>while</a:t>
            </a:r>
            <a:r>
              <a:rPr lang="ja-JP" altLang="en-US" sz="3200" dirty="0"/>
              <a:t>でもどっちでも使うことができます。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031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 </a:t>
            </a:r>
            <a:r>
              <a:rPr kumimoji="1" lang="ja-JP" altLang="en-US" sz="3200" b="1" dirty="0"/>
              <a:t>はじめに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A21FDA-AED3-4E9E-BED9-31F1A3AA2E4C}"/>
              </a:ext>
            </a:extLst>
          </p:cNvPr>
          <p:cNvSpPr txBox="1"/>
          <p:nvPr/>
        </p:nvSpPr>
        <p:spPr>
          <a:xfrm>
            <a:off x="917171" y="1130014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u="sng" dirty="0"/>
              <a:t>1.2 Python</a:t>
            </a:r>
            <a:r>
              <a:rPr kumimoji="1" lang="ja-JP" altLang="en-US" sz="2800" u="sng" dirty="0"/>
              <a:t>とは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A0FA41A-EDE6-4F18-84B2-26FDDA0FBA8C}"/>
              </a:ext>
            </a:extLst>
          </p:cNvPr>
          <p:cNvSpPr txBox="1"/>
          <p:nvPr/>
        </p:nvSpPr>
        <p:spPr>
          <a:xfrm>
            <a:off x="917171" y="1681823"/>
            <a:ext cx="111208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</a:t>
            </a:r>
            <a:r>
              <a:rPr kumimoji="1" lang="ja-JP" altLang="en-US" sz="3200" dirty="0"/>
              <a:t>とはプログラミング言語のひとつです。</a:t>
            </a:r>
            <a:endParaRPr kumimoji="1" lang="en-US" altLang="ja-JP" sz="3200" dirty="0"/>
          </a:p>
          <a:p>
            <a:r>
              <a:rPr lang="en-US" altLang="ja-JP" sz="3200" dirty="0"/>
              <a:t>Python</a:t>
            </a:r>
            <a:r>
              <a:rPr lang="ja-JP" altLang="en-US" sz="3200" dirty="0"/>
              <a:t>の特徴には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計算が得意</a:t>
            </a:r>
            <a:r>
              <a:rPr kumimoji="1" lang="en-US" altLang="ja-JP" sz="3200" dirty="0"/>
              <a:t>(AI</a:t>
            </a:r>
            <a:r>
              <a:rPr lang="en-US" altLang="ja-JP" sz="3200" dirty="0"/>
              <a:t>,</a:t>
            </a:r>
            <a:r>
              <a:rPr kumimoji="1" lang="ja-JP" altLang="en-US" sz="3200" dirty="0"/>
              <a:t> 最適化などにも使われている</a:t>
            </a:r>
            <a:r>
              <a:rPr kumimoji="1" lang="en-US" altLang="ja-JP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書くのが簡単</a:t>
            </a:r>
            <a:r>
              <a:rPr lang="en-US" altLang="ja-JP" sz="3200" dirty="0"/>
              <a:t>(</a:t>
            </a:r>
            <a:r>
              <a:rPr lang="ja-JP" altLang="en-US" sz="3200" dirty="0"/>
              <a:t>簡単すぎて</a:t>
            </a:r>
            <a:r>
              <a:rPr lang="en-US" altLang="ja-JP" sz="3200" dirty="0"/>
              <a:t>Python</a:t>
            </a:r>
            <a:r>
              <a:rPr lang="ja-JP" altLang="en-US" sz="3200" dirty="0"/>
              <a:t>を勉強してから</a:t>
            </a:r>
            <a:r>
              <a:rPr lang="en-US" altLang="ja-JP" sz="3200" dirty="0"/>
              <a:t>C</a:t>
            </a:r>
            <a:r>
              <a:rPr lang="ja-JP" altLang="en-US" sz="3200" dirty="0"/>
              <a:t>を勉強</a:t>
            </a:r>
            <a:endParaRPr lang="en-US" altLang="ja-JP" sz="3200" dirty="0"/>
          </a:p>
          <a:p>
            <a:r>
              <a:rPr lang="ja-JP" altLang="en-US" sz="3200" dirty="0"/>
              <a:t>　　　　　　　　しようとすると拒絶反応が出るので注意</a:t>
            </a:r>
            <a:r>
              <a:rPr lang="en-US" altLang="ja-JP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ライブラリ</a:t>
            </a:r>
            <a:r>
              <a:rPr lang="en-US" altLang="ja-JP" sz="3200" dirty="0"/>
              <a:t>(</a:t>
            </a:r>
            <a:r>
              <a:rPr lang="ja-JP" altLang="en-US" sz="3200" dirty="0"/>
              <a:t>便利な道具</a:t>
            </a:r>
            <a:r>
              <a:rPr lang="en-US" altLang="ja-JP" sz="3200" dirty="0"/>
              <a:t>)</a:t>
            </a:r>
            <a:r>
              <a:rPr lang="ja-JP" altLang="en-US" sz="3200" dirty="0"/>
              <a:t>が充実している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情報がネットにたくさん載っている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大家が使っている</a:t>
            </a:r>
            <a:endParaRPr lang="en-US" altLang="ja-JP" sz="3200" dirty="0"/>
          </a:p>
          <a:p>
            <a:r>
              <a:rPr kumimoji="1" lang="ja-JP" altLang="en-US" sz="3200" dirty="0"/>
              <a:t>　　　　　　　　　　　　　　　　　　　などがあります。</a:t>
            </a:r>
            <a:endParaRPr kumimoji="1" lang="en-US" altLang="ja-JP" sz="32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6841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10 </a:t>
            </a:r>
            <a:r>
              <a:rPr kumimoji="1" lang="ja-JP" altLang="en-US" sz="3200" b="1" dirty="0"/>
              <a:t>ループ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3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endParaRPr kumimoji="1" lang="en-US" altLang="ja-JP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AE153DF-7E69-4A91-A85A-6C2CB059C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16"/>
          <a:stretch/>
        </p:blipFill>
        <p:spPr>
          <a:xfrm>
            <a:off x="5336935" y="1686200"/>
            <a:ext cx="6177111" cy="36728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5EA236-CDF8-4931-9B96-BB4B3E70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697" b="-4927"/>
          <a:stretch/>
        </p:blipFill>
        <p:spPr>
          <a:xfrm>
            <a:off x="5360834" y="5727357"/>
            <a:ext cx="6177111" cy="859118"/>
          </a:xfrm>
          <a:prstGeom prst="rect">
            <a:avLst/>
          </a:prstGeom>
        </p:spPr>
      </p:pic>
      <p:sp>
        <p:nvSpPr>
          <p:cNvPr id="17" name="矢印: 左 16">
            <a:extLst>
              <a:ext uri="{FF2B5EF4-FFF2-40B4-BE49-F238E27FC236}">
                <a16:creationId xmlns:a16="http://schemas.microsoft.com/office/drawing/2014/main" id="{421A178E-9909-494D-BD0D-195BA82F5660}"/>
              </a:ext>
            </a:extLst>
          </p:cNvPr>
          <p:cNvSpPr/>
          <p:nvPr/>
        </p:nvSpPr>
        <p:spPr>
          <a:xfrm rot="10800000">
            <a:off x="3324466" y="2932939"/>
            <a:ext cx="1860462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BEB3003B-9CCD-462C-AB70-34F85F9DFF85}"/>
              </a:ext>
            </a:extLst>
          </p:cNvPr>
          <p:cNvSpPr/>
          <p:nvPr/>
        </p:nvSpPr>
        <p:spPr>
          <a:xfrm rot="10800000">
            <a:off x="3476470" y="5539263"/>
            <a:ext cx="1860465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011EF9-2FC1-41DF-92E6-140451BB3F0B}"/>
              </a:ext>
            </a:extLst>
          </p:cNvPr>
          <p:cNvSpPr txBox="1"/>
          <p:nvPr/>
        </p:nvSpPr>
        <p:spPr>
          <a:xfrm>
            <a:off x="938458" y="5329611"/>
            <a:ext cx="208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66D12B-EFC8-42C8-9A98-3451DC7B1A8E}"/>
              </a:ext>
            </a:extLst>
          </p:cNvPr>
          <p:cNvSpPr txBox="1"/>
          <p:nvPr/>
        </p:nvSpPr>
        <p:spPr>
          <a:xfrm>
            <a:off x="489418" y="2932939"/>
            <a:ext cx="2987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24056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11 </a:t>
            </a:r>
            <a:r>
              <a:rPr kumimoji="1" lang="ja-JP" altLang="en-US" sz="3200" b="1" dirty="0"/>
              <a:t>関数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5D7CF9-C061-4BD6-87BE-A59BD646A84F}"/>
              </a:ext>
            </a:extLst>
          </p:cNvPr>
          <p:cNvSpPr txBox="1"/>
          <p:nvPr/>
        </p:nvSpPr>
        <p:spPr>
          <a:xfrm>
            <a:off x="917171" y="2461883"/>
            <a:ext cx="530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def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引数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1,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引数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2):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関数内でやりたい処理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return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返り値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330E76-28C4-40DB-87FF-33AE45BBBE1E}"/>
              </a:ext>
            </a:extLst>
          </p:cNvPr>
          <p:cNvSpPr/>
          <p:nvPr/>
        </p:nvSpPr>
        <p:spPr>
          <a:xfrm>
            <a:off x="851971" y="2394085"/>
            <a:ext cx="5832422" cy="126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5C42AD-A6D8-4059-896B-128E2820ADBE}"/>
              </a:ext>
            </a:extLst>
          </p:cNvPr>
          <p:cNvSpPr txBox="1"/>
          <p:nvPr/>
        </p:nvSpPr>
        <p:spPr>
          <a:xfrm>
            <a:off x="992584" y="1809310"/>
            <a:ext cx="533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関数の定義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368371-9554-4589-940C-A6A3143A0223}"/>
              </a:ext>
            </a:extLst>
          </p:cNvPr>
          <p:cNvSpPr txBox="1"/>
          <p:nvPr/>
        </p:nvSpPr>
        <p:spPr>
          <a:xfrm>
            <a:off x="851971" y="1101425"/>
            <a:ext cx="1065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関数とは特定の処理をしてくれる機能のことです。</a:t>
            </a:r>
            <a:endParaRPr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17863E-7CB4-4DF6-B9B3-6BA375183AA5}"/>
              </a:ext>
            </a:extLst>
          </p:cNvPr>
          <p:cNvSpPr txBox="1"/>
          <p:nvPr/>
        </p:nvSpPr>
        <p:spPr>
          <a:xfrm>
            <a:off x="766528" y="3785322"/>
            <a:ext cx="10658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引数</a:t>
            </a:r>
            <a:r>
              <a:rPr lang="en-US" altLang="ja-JP" sz="3200" dirty="0"/>
              <a:t>:</a:t>
            </a:r>
            <a:r>
              <a:rPr lang="ja-JP" altLang="en-US" sz="3200" dirty="0"/>
              <a:t>関数に与える情報</a:t>
            </a:r>
            <a:endParaRPr lang="en-US" altLang="ja-JP" sz="3200" dirty="0"/>
          </a:p>
          <a:p>
            <a:r>
              <a:rPr lang="ja-JP" altLang="en-US" sz="3200" dirty="0"/>
              <a:t>返り値</a:t>
            </a:r>
            <a:r>
              <a:rPr lang="en-US" altLang="ja-JP" sz="3200" dirty="0"/>
              <a:t>:</a:t>
            </a:r>
            <a:r>
              <a:rPr lang="ja-JP" altLang="en-US" sz="3200" dirty="0"/>
              <a:t>関数を呼び出したときに返ってくる値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5201AD-C7E7-4625-88C2-AD10ED5CDCF0}"/>
              </a:ext>
            </a:extLst>
          </p:cNvPr>
          <p:cNvSpPr txBox="1"/>
          <p:nvPr/>
        </p:nvSpPr>
        <p:spPr>
          <a:xfrm>
            <a:off x="919531" y="5515113"/>
            <a:ext cx="530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引数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1,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引数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2)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D433FC-0AC1-473F-A149-68A82448BC64}"/>
              </a:ext>
            </a:extLst>
          </p:cNvPr>
          <p:cNvSpPr/>
          <p:nvPr/>
        </p:nvSpPr>
        <p:spPr>
          <a:xfrm>
            <a:off x="854331" y="5447315"/>
            <a:ext cx="5832422" cy="126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88695D-9872-48E6-95C8-BD7DEC6EF088}"/>
              </a:ext>
            </a:extLst>
          </p:cNvPr>
          <p:cNvSpPr txBox="1"/>
          <p:nvPr/>
        </p:nvSpPr>
        <p:spPr>
          <a:xfrm>
            <a:off x="994944" y="4862540"/>
            <a:ext cx="533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関数の呼び出し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53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11 </a:t>
            </a:r>
            <a:r>
              <a:rPr kumimoji="1" lang="ja-JP" altLang="en-US" sz="3200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A859F7-94BB-4ECB-ABFF-C902C7C1CD14}"/>
              </a:ext>
            </a:extLst>
          </p:cNvPr>
          <p:cNvSpPr txBox="1"/>
          <p:nvPr/>
        </p:nvSpPr>
        <p:spPr>
          <a:xfrm>
            <a:off x="832515" y="1098509"/>
            <a:ext cx="10658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例えば２つの値を与えるとその２つの値の積が返ってくる</a:t>
            </a:r>
            <a:r>
              <a:rPr lang="ja-JP" altLang="en-US" sz="3200" dirty="0">
                <a:solidFill>
                  <a:srgbClr val="FF0000"/>
                </a:solidFill>
              </a:rPr>
              <a:t>掛け算の関数</a:t>
            </a:r>
            <a:r>
              <a:rPr lang="ja-JP" altLang="en-US" sz="3200" dirty="0"/>
              <a:t>を実装したとします。するとその関数を呼び出すたびに掛け算をしてくれます。</a:t>
            </a:r>
            <a:endParaRPr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0C2436-D00A-47AB-853D-36F4A805EB49}"/>
              </a:ext>
            </a:extLst>
          </p:cNvPr>
          <p:cNvSpPr txBox="1"/>
          <p:nvPr/>
        </p:nvSpPr>
        <p:spPr>
          <a:xfrm>
            <a:off x="5302139" y="2728265"/>
            <a:ext cx="158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イメージ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4A57D0-8D0D-4012-BCB5-427A76D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0" y="5093539"/>
            <a:ext cx="1373543" cy="1543306"/>
          </a:xfrm>
          <a:prstGeom prst="rect">
            <a:avLst/>
          </a:prstGeom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5B171C0E-8BBA-4967-B1B3-F9FC70CFD38E}"/>
              </a:ext>
            </a:extLst>
          </p:cNvPr>
          <p:cNvSpPr/>
          <p:nvPr/>
        </p:nvSpPr>
        <p:spPr>
          <a:xfrm>
            <a:off x="1897556" y="3301508"/>
            <a:ext cx="2383784" cy="961534"/>
          </a:xfrm>
          <a:prstGeom prst="wedgeRectCallout">
            <a:avLst>
              <a:gd name="adj1" fmla="val -74310"/>
              <a:gd name="adj2" fmla="val 140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220331-E5F4-46C4-BF04-723BB821A575}"/>
              </a:ext>
            </a:extLst>
          </p:cNvPr>
          <p:cNvSpPr/>
          <p:nvPr/>
        </p:nvSpPr>
        <p:spPr>
          <a:xfrm>
            <a:off x="4430869" y="4272168"/>
            <a:ext cx="1244338" cy="1116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掛け算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979920-584E-44E9-9DAF-C1A7584ABF38}"/>
              </a:ext>
            </a:extLst>
          </p:cNvPr>
          <p:cNvSpPr txBox="1"/>
          <p:nvPr/>
        </p:nvSpPr>
        <p:spPr>
          <a:xfrm>
            <a:off x="2188600" y="3428332"/>
            <a:ext cx="180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を掛け算してください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719760F-6338-4967-83C4-0DBB45FA7C49}"/>
              </a:ext>
            </a:extLst>
          </p:cNvPr>
          <p:cNvSpPr/>
          <p:nvPr/>
        </p:nvSpPr>
        <p:spPr>
          <a:xfrm>
            <a:off x="2518161" y="5509294"/>
            <a:ext cx="1660723" cy="961534"/>
          </a:xfrm>
          <a:prstGeom prst="wedgeRectCallout">
            <a:avLst>
              <a:gd name="adj1" fmla="val 63057"/>
              <a:gd name="adj2" fmla="val -1100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0D2961-B6AF-4626-82C5-BC8A3030F1E0}"/>
              </a:ext>
            </a:extLst>
          </p:cNvPr>
          <p:cNvSpPr/>
          <p:nvPr/>
        </p:nvSpPr>
        <p:spPr>
          <a:xfrm>
            <a:off x="388070" y="3250026"/>
            <a:ext cx="11415860" cy="3443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F3B7279-4FD1-4573-BF65-49B97419944D}"/>
              </a:ext>
            </a:extLst>
          </p:cNvPr>
          <p:cNvSpPr txBox="1"/>
          <p:nvPr/>
        </p:nvSpPr>
        <p:spPr>
          <a:xfrm>
            <a:off x="2518161" y="5790006"/>
            <a:ext cx="18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結果は</a:t>
            </a:r>
            <a:r>
              <a:rPr lang="en-US" altLang="ja-JP" sz="2000" dirty="0"/>
              <a:t>12</a:t>
            </a:r>
            <a:r>
              <a:rPr lang="ja-JP" altLang="en-US" sz="2000" dirty="0"/>
              <a:t>です</a:t>
            </a:r>
            <a:endParaRPr kumimoji="1" lang="ja-JP" altLang="en-US" sz="20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11261C9-183D-4670-832F-399725DB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041" y="5149723"/>
            <a:ext cx="1373543" cy="1543306"/>
          </a:xfrm>
          <a:prstGeom prst="rect">
            <a:avLst/>
          </a:prstGeom>
        </p:spPr>
      </p:pic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3A0E1B8-C273-454E-AF4F-7C6AE3F6D078}"/>
              </a:ext>
            </a:extLst>
          </p:cNvPr>
          <p:cNvSpPr/>
          <p:nvPr/>
        </p:nvSpPr>
        <p:spPr>
          <a:xfrm>
            <a:off x="7659527" y="3357692"/>
            <a:ext cx="2383784" cy="961534"/>
          </a:xfrm>
          <a:prstGeom prst="wedgeRectCallout">
            <a:avLst>
              <a:gd name="adj1" fmla="val -74310"/>
              <a:gd name="adj2" fmla="val 140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E23E3D-DF12-4BCA-A3A2-3F5C56414214}"/>
              </a:ext>
            </a:extLst>
          </p:cNvPr>
          <p:cNvSpPr/>
          <p:nvPr/>
        </p:nvSpPr>
        <p:spPr>
          <a:xfrm>
            <a:off x="10192840" y="4328352"/>
            <a:ext cx="1244338" cy="1116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掛け算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24F4B8-C390-4D4F-9326-C8EEDFA84717}"/>
              </a:ext>
            </a:extLst>
          </p:cNvPr>
          <p:cNvSpPr txBox="1"/>
          <p:nvPr/>
        </p:nvSpPr>
        <p:spPr>
          <a:xfrm>
            <a:off x="7950571" y="3484516"/>
            <a:ext cx="180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5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を掛け算してください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7303762-394F-4609-AFF6-148589FF9921}"/>
              </a:ext>
            </a:extLst>
          </p:cNvPr>
          <p:cNvSpPr/>
          <p:nvPr/>
        </p:nvSpPr>
        <p:spPr>
          <a:xfrm>
            <a:off x="8280132" y="5565478"/>
            <a:ext cx="1660723" cy="961534"/>
          </a:xfrm>
          <a:prstGeom prst="wedgeRectCallout">
            <a:avLst>
              <a:gd name="adj1" fmla="val 63057"/>
              <a:gd name="adj2" fmla="val -1100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44FF3A-6B78-4A73-B4C9-BD86374191D1}"/>
              </a:ext>
            </a:extLst>
          </p:cNvPr>
          <p:cNvSpPr txBox="1"/>
          <p:nvPr/>
        </p:nvSpPr>
        <p:spPr>
          <a:xfrm>
            <a:off x="8280132" y="5846190"/>
            <a:ext cx="18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結果は</a:t>
            </a:r>
            <a:r>
              <a:rPr kumimoji="1" lang="en-US" altLang="ja-JP" sz="2000" dirty="0"/>
              <a:t>25</a:t>
            </a:r>
            <a:r>
              <a:rPr lang="ja-JP" altLang="en-US" sz="2000" dirty="0"/>
              <a:t>です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892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11 </a:t>
            </a:r>
            <a:r>
              <a:rPr lang="ja-JP" altLang="en-US" sz="3200" b="1" dirty="0"/>
              <a:t>関数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9E54B-E397-4DD7-9E8D-E2F00FDACB08}"/>
              </a:ext>
            </a:extLst>
          </p:cNvPr>
          <p:cNvSpPr txBox="1"/>
          <p:nvPr/>
        </p:nvSpPr>
        <p:spPr>
          <a:xfrm>
            <a:off x="917171" y="1101425"/>
            <a:ext cx="1073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プログラムで書くと下のようになります。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コードについては次のページに詳しく書いています。</a:t>
            </a:r>
            <a:r>
              <a:rPr kumimoji="1" lang="en-US" altLang="ja-JP" sz="3600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EE2C62-877E-4645-BFDC-C3A145C19037}"/>
              </a:ext>
            </a:extLst>
          </p:cNvPr>
          <p:cNvSpPr txBox="1"/>
          <p:nvPr/>
        </p:nvSpPr>
        <p:spPr>
          <a:xfrm>
            <a:off x="5311048" y="4982998"/>
            <a:ext cx="15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出力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29F97-8430-4A0D-B25B-D99086667B64}"/>
              </a:ext>
            </a:extLst>
          </p:cNvPr>
          <p:cNvSpPr txBox="1"/>
          <p:nvPr/>
        </p:nvSpPr>
        <p:spPr>
          <a:xfrm>
            <a:off x="4904294" y="2164905"/>
            <a:ext cx="23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FB6F76-026D-439F-8074-DE2706E7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3" y="3088235"/>
            <a:ext cx="10533213" cy="203161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FB4B41C-B59F-4BEE-B983-CFD0DC18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2" y="5906328"/>
            <a:ext cx="10533214" cy="7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11 </a:t>
            </a:r>
            <a:r>
              <a:rPr lang="ja-JP" altLang="en-US" sz="3200" b="1" dirty="0"/>
              <a:t>関数</a:t>
            </a:r>
            <a:endParaRPr kumimoji="1" lang="ja-JP" altLang="en-US" sz="32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FB6F76-026D-439F-8074-DE2706E72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22" r="71935" b="17000"/>
          <a:stretch/>
        </p:blipFill>
        <p:spPr>
          <a:xfrm>
            <a:off x="900074" y="2590015"/>
            <a:ext cx="5195926" cy="297887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EC97D9-F2F4-4AB2-B484-487284A6F727}"/>
              </a:ext>
            </a:extLst>
          </p:cNvPr>
          <p:cNvSpPr txBox="1"/>
          <p:nvPr/>
        </p:nvSpPr>
        <p:spPr>
          <a:xfrm>
            <a:off x="917171" y="1101425"/>
            <a:ext cx="1035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コードをよく</a:t>
            </a:r>
            <a:r>
              <a:rPr kumimoji="1" lang="ja-JP" altLang="en-US" sz="3600" dirty="0"/>
              <a:t>見てみましょう。</a:t>
            </a:r>
            <a:endParaRPr kumimoji="1" lang="en-US" altLang="ja-JP" sz="3600" dirty="0"/>
          </a:p>
          <a:p>
            <a:r>
              <a:rPr lang="ja-JP" altLang="en-US" sz="3600" dirty="0"/>
              <a:t>書いてある番号は処理の順番です。</a:t>
            </a:r>
            <a:endParaRPr kumimoji="1" lang="en-US" altLang="ja-JP" sz="36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CAE42D9-1D41-4B4B-A381-700E886DEFA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904214" y="5568887"/>
            <a:ext cx="150830" cy="5416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9DFDDA-B8B6-457F-B39E-4B1330BC30AB}"/>
              </a:ext>
            </a:extLst>
          </p:cNvPr>
          <p:cNvSpPr txBox="1"/>
          <p:nvPr/>
        </p:nvSpPr>
        <p:spPr>
          <a:xfrm>
            <a:off x="245096" y="6110517"/>
            <a:ext cx="331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 </a:t>
            </a:r>
            <a:r>
              <a:rPr lang="ja-JP" altLang="en-US" sz="2400" dirty="0"/>
              <a:t>返ってきた値を表示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72C279-F239-4EA7-8B29-13F5B8076A38}"/>
              </a:ext>
            </a:extLst>
          </p:cNvPr>
          <p:cNvSpPr txBox="1"/>
          <p:nvPr/>
        </p:nvSpPr>
        <p:spPr>
          <a:xfrm>
            <a:off x="4064522" y="6110517"/>
            <a:ext cx="67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 </a:t>
            </a:r>
            <a:r>
              <a:rPr lang="ja-JP" altLang="en-US" sz="2400" dirty="0"/>
              <a:t>関数を呼び出して引数の</a:t>
            </a:r>
            <a:r>
              <a:rPr lang="en-US" altLang="ja-JP" sz="2400" dirty="0"/>
              <a:t>x</a:t>
            </a:r>
            <a:r>
              <a:rPr lang="ja-JP" altLang="en-US" sz="2400" dirty="0"/>
              <a:t>に</a:t>
            </a:r>
            <a:r>
              <a:rPr lang="en-US" altLang="ja-JP" sz="2400" dirty="0"/>
              <a:t>3</a:t>
            </a:r>
            <a:r>
              <a:rPr lang="ja-JP" altLang="en-US" sz="2400" dirty="0"/>
              <a:t>、</a:t>
            </a:r>
            <a:r>
              <a:rPr lang="en-US" altLang="ja-JP" sz="2400" dirty="0"/>
              <a:t>y</a:t>
            </a:r>
            <a:r>
              <a:rPr lang="ja-JP" altLang="en-US" sz="2400" dirty="0"/>
              <a:t>に</a:t>
            </a:r>
            <a:r>
              <a:rPr lang="en-US" altLang="ja-JP" sz="2400" dirty="0"/>
              <a:t>4</a:t>
            </a:r>
            <a:r>
              <a:rPr lang="ja-JP" altLang="en-US" sz="2400" dirty="0"/>
              <a:t>を入れる。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15DED-5133-4BEC-9AC3-036D1A1E7AB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837468" y="5637229"/>
            <a:ext cx="1227054" cy="7041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759D05-04BD-4033-AB25-207908616F0E}"/>
              </a:ext>
            </a:extLst>
          </p:cNvPr>
          <p:cNvSpPr txBox="1"/>
          <p:nvPr/>
        </p:nvSpPr>
        <p:spPr>
          <a:xfrm>
            <a:off x="6096001" y="2584495"/>
            <a:ext cx="583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 </a:t>
            </a:r>
            <a:r>
              <a:rPr lang="ja-JP" altLang="en-US" sz="2400" dirty="0"/>
              <a:t>呼び出す前に関数を定義しましょう</a:t>
            </a:r>
            <a:endParaRPr kumimoji="1" lang="ja-JP" altLang="en-US" sz="2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6D534A6-DA7B-4145-A611-0AA51A833BE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186261" y="2815328"/>
            <a:ext cx="2909740" cy="5029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2E543F-ADBB-4694-97DD-4816B78356C9}"/>
              </a:ext>
            </a:extLst>
          </p:cNvPr>
          <p:cNvSpPr txBox="1"/>
          <p:nvPr/>
        </p:nvSpPr>
        <p:spPr>
          <a:xfrm>
            <a:off x="6284535" y="4027259"/>
            <a:ext cx="548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 </a:t>
            </a:r>
            <a:r>
              <a:rPr kumimoji="1" lang="ja-JP" altLang="en-US" sz="2400" dirty="0"/>
              <a:t>引数の</a:t>
            </a:r>
            <a:r>
              <a:rPr lang="en-US" altLang="ja-JP" sz="2400" dirty="0"/>
              <a:t>x(3)</a:t>
            </a:r>
            <a:r>
              <a:rPr lang="ja-JP" altLang="en-US" sz="2400" dirty="0"/>
              <a:t>と</a:t>
            </a:r>
            <a:r>
              <a:rPr lang="en-US" altLang="ja-JP" sz="2400" dirty="0"/>
              <a:t>y(4)</a:t>
            </a:r>
            <a:r>
              <a:rPr kumimoji="1" lang="ja-JP" altLang="en-US" sz="2400" dirty="0"/>
              <a:t>をかけて</a:t>
            </a:r>
            <a:r>
              <a:rPr kumimoji="1" lang="en-US" altLang="ja-JP" sz="2400" dirty="0"/>
              <a:t>z</a:t>
            </a:r>
            <a:r>
              <a:rPr kumimoji="1" lang="ja-JP" altLang="en-US" sz="2400" dirty="0"/>
              <a:t>に入れて、</a:t>
            </a:r>
            <a:endParaRPr kumimoji="1" lang="en-US" altLang="ja-JP" sz="2400" dirty="0"/>
          </a:p>
          <a:p>
            <a:r>
              <a:rPr lang="en-US" altLang="ja-JP" sz="2400" dirty="0"/>
              <a:t>   </a:t>
            </a:r>
            <a:r>
              <a:rPr kumimoji="1" lang="en-US" altLang="ja-JP" sz="2400" dirty="0"/>
              <a:t>return</a:t>
            </a:r>
            <a:r>
              <a:rPr kumimoji="1" lang="ja-JP" altLang="en-US" sz="2400" dirty="0"/>
              <a:t>で</a:t>
            </a:r>
            <a:r>
              <a:rPr lang="en-US" altLang="ja-JP" sz="2400" dirty="0"/>
              <a:t>z</a:t>
            </a:r>
            <a:r>
              <a:rPr lang="ja-JP" altLang="en-US" sz="2400" dirty="0"/>
              <a:t>を呼び出された場所に返す。</a:t>
            </a:r>
            <a:endParaRPr lang="en-US" altLang="ja-JP" sz="24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326DF5E-2583-4710-B488-ADE37A99E95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186261" y="4442758"/>
            <a:ext cx="3098274" cy="1277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4E9AEA-94AD-4BDB-B4C3-32A692E9901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186261" y="4031770"/>
            <a:ext cx="3098274" cy="4109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03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EX </a:t>
            </a:r>
            <a:r>
              <a:rPr lang="ja-JP" altLang="en-US" sz="3200" b="1" dirty="0"/>
              <a:t>読み終わった方へ</a:t>
            </a:r>
            <a:endParaRPr kumimoji="1" lang="ja-JP" altLang="en-US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EC97D9-F2F4-4AB2-B484-487284A6F727}"/>
              </a:ext>
            </a:extLst>
          </p:cNvPr>
          <p:cNvSpPr txBox="1"/>
          <p:nvPr/>
        </p:nvSpPr>
        <p:spPr>
          <a:xfrm>
            <a:off x="917171" y="1101425"/>
            <a:ext cx="1035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お疲れさまでした。あなたは</a:t>
            </a:r>
            <a:r>
              <a:rPr kumimoji="1" lang="en-US" altLang="ja-JP" sz="3600" dirty="0"/>
              <a:t>Python</a:t>
            </a:r>
            <a:r>
              <a:rPr kumimoji="1" lang="ja-JP" altLang="en-US" sz="3600" dirty="0"/>
              <a:t>の基礎を習得しました。あとは下のコードを実行してください。</a:t>
            </a:r>
            <a:endParaRPr kumimoji="1" lang="en-US" altLang="ja-JP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F2E8AE-43B4-4208-9E66-674E7C79B451}"/>
              </a:ext>
            </a:extLst>
          </p:cNvPr>
          <p:cNvSpPr txBox="1"/>
          <p:nvPr/>
        </p:nvSpPr>
        <p:spPr>
          <a:xfrm>
            <a:off x="917170" y="2461883"/>
            <a:ext cx="9667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 = input(‘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あなたの今の状況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:’)</a:t>
            </a:r>
          </a:p>
          <a:p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if  a== ‘Python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でやりたいことがある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’: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やりたいことについて調べる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elif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a== ‘Python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使い方が不安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’: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en-US" altLang="ja-JP" sz="2400" dirty="0" err="1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atcoda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を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Python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でやってみる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else:</a:t>
            </a:r>
          </a:p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  <a:r>
              <a:rPr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先輩に聞いてみる</a:t>
            </a:r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758E69-682D-4587-A929-A96E81A2D74C}"/>
              </a:ext>
            </a:extLst>
          </p:cNvPr>
          <p:cNvSpPr/>
          <p:nvPr/>
        </p:nvSpPr>
        <p:spPr>
          <a:xfrm>
            <a:off x="851971" y="2394085"/>
            <a:ext cx="10629876" cy="3947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1" y="516650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2 </a:t>
            </a:r>
            <a:r>
              <a:rPr lang="ja-JP" altLang="en-US" sz="3200" b="1" dirty="0"/>
              <a:t>環境準備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4B14CC-90E3-42E9-8001-026823E5101E}"/>
              </a:ext>
            </a:extLst>
          </p:cNvPr>
          <p:cNvSpPr txBox="1"/>
          <p:nvPr/>
        </p:nvSpPr>
        <p:spPr>
          <a:xfrm>
            <a:off x="917171" y="219487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Online PHP Editor | </a:t>
            </a:r>
            <a:r>
              <a:rPr lang="ja-JP" altLang="en-US" dirty="0">
                <a:hlinkClick r:id="rId2"/>
              </a:rPr>
              <a:t>ブラウザでプログラミング・実行ができる「オンライン実行環境」</a:t>
            </a:r>
            <a:r>
              <a:rPr lang="en-US" altLang="ja-JP" dirty="0">
                <a:hlinkClick r:id="rId2"/>
              </a:rPr>
              <a:t>| paiza.IO</a:t>
            </a:r>
            <a:endParaRPr kumimoji="1" lang="ja-JP" altLang="en-US" dirty="0"/>
          </a:p>
        </p:txBody>
      </p:sp>
      <p:pic>
        <p:nvPicPr>
          <p:cNvPr id="9" name="図 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FF8D538-EE9A-47D3-90B4-87492DDC8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16" y="3155778"/>
            <a:ext cx="6915355" cy="3560892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E8488FF2-73E5-4CA5-8C24-7AD3815D3A34}"/>
              </a:ext>
            </a:extLst>
          </p:cNvPr>
          <p:cNvSpPr/>
          <p:nvPr/>
        </p:nvSpPr>
        <p:spPr>
          <a:xfrm>
            <a:off x="4524202" y="3219567"/>
            <a:ext cx="490451" cy="2997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F1AAB8D-AAC0-4C3B-B5B6-545A9374A69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393671" y="3164436"/>
            <a:ext cx="1130531" cy="205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65E665-F114-46AA-B248-245940723089}"/>
              </a:ext>
            </a:extLst>
          </p:cNvPr>
          <p:cNvSpPr txBox="1"/>
          <p:nvPr/>
        </p:nvSpPr>
        <p:spPr>
          <a:xfrm>
            <a:off x="917171" y="2819696"/>
            <a:ext cx="26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ここを</a:t>
            </a:r>
            <a:r>
              <a:rPr lang="en-US" altLang="ja-JP" b="1" dirty="0">
                <a:solidFill>
                  <a:srgbClr val="FF0000"/>
                </a:solidFill>
              </a:rPr>
              <a:t>Python3</a:t>
            </a:r>
            <a:r>
              <a:rPr lang="ja-JP" altLang="en-US" dirty="0"/>
              <a:t>にする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3DF9087-34D4-424A-9585-B4B62CF48FA2}"/>
              </a:ext>
            </a:extLst>
          </p:cNvPr>
          <p:cNvSpPr/>
          <p:nvPr/>
        </p:nvSpPr>
        <p:spPr>
          <a:xfrm>
            <a:off x="4524202" y="5679630"/>
            <a:ext cx="704504" cy="2997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16B26E-9F8B-4426-82E3-856DEFB124D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91841" y="5829516"/>
            <a:ext cx="1232361" cy="321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8B6327-ABA2-4D0C-B453-95DCC64756D2}"/>
              </a:ext>
            </a:extLst>
          </p:cNvPr>
          <p:cNvSpPr txBox="1"/>
          <p:nvPr/>
        </p:nvSpPr>
        <p:spPr>
          <a:xfrm>
            <a:off x="1093122" y="6032195"/>
            <a:ext cx="26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ここで</a:t>
            </a:r>
            <a:r>
              <a:rPr lang="ja-JP" altLang="en-US" b="1" dirty="0">
                <a:solidFill>
                  <a:srgbClr val="FF0000"/>
                </a:solidFill>
              </a:rPr>
              <a:t>実行</a:t>
            </a:r>
            <a:r>
              <a:rPr lang="ja-JP" altLang="en-US" dirty="0"/>
              <a:t>できる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5AB3E42-822A-4E9A-9F01-01AB18D7CEBC}"/>
              </a:ext>
            </a:extLst>
          </p:cNvPr>
          <p:cNvSpPr txBox="1"/>
          <p:nvPr/>
        </p:nvSpPr>
        <p:spPr>
          <a:xfrm>
            <a:off x="917171" y="182468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↓のサイトを開いてください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78C72-ADBE-4B9B-BD12-0911F3B051A5}"/>
              </a:ext>
            </a:extLst>
          </p:cNvPr>
          <p:cNvSpPr txBox="1"/>
          <p:nvPr/>
        </p:nvSpPr>
        <p:spPr>
          <a:xfrm>
            <a:off x="917171" y="1112373"/>
            <a:ext cx="888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/>
              <a:t>2.1 </a:t>
            </a:r>
            <a:r>
              <a:rPr kumimoji="1" lang="ja-JP" altLang="en-US" sz="3200" u="sng" dirty="0"/>
              <a:t>とりあえず動かしたい人</a:t>
            </a:r>
          </a:p>
        </p:txBody>
      </p:sp>
    </p:spTree>
    <p:extLst>
      <p:ext uri="{BB962C8B-B14F-4D97-AF65-F5344CB8AC3E}">
        <p14:creationId xmlns:p14="http://schemas.microsoft.com/office/powerpoint/2010/main" val="36891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2 </a:t>
            </a:r>
            <a:r>
              <a:rPr lang="ja-JP" altLang="en-US" sz="3200" b="1" dirty="0"/>
              <a:t>環境準備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4B14CC-90E3-42E9-8001-026823E5101E}"/>
              </a:ext>
            </a:extLst>
          </p:cNvPr>
          <p:cNvSpPr txBox="1"/>
          <p:nvPr/>
        </p:nvSpPr>
        <p:spPr>
          <a:xfrm>
            <a:off x="841756" y="3239223"/>
            <a:ext cx="111679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hlinkClick r:id="rId2"/>
              </a:rPr>
              <a:t>Python</a:t>
            </a:r>
            <a:r>
              <a:rPr lang="ja-JP" altLang="en-US" sz="3200" dirty="0">
                <a:hlinkClick r:id="rId2"/>
              </a:rPr>
              <a:t>のインストール</a:t>
            </a:r>
            <a:r>
              <a:rPr lang="en-US" altLang="ja-JP" sz="3200" dirty="0">
                <a:hlinkClick r:id="rId2"/>
              </a:rPr>
              <a:t>: Visual Studio Code </a:t>
            </a:r>
            <a:r>
              <a:rPr lang="ja-JP" altLang="en-US" sz="3200" dirty="0">
                <a:hlinkClick r:id="rId2"/>
              </a:rPr>
              <a:t>で</a:t>
            </a:r>
            <a:r>
              <a:rPr lang="en-US" altLang="ja-JP" sz="3200" dirty="0">
                <a:hlinkClick r:id="rId2"/>
              </a:rPr>
              <a:t>Python</a:t>
            </a:r>
            <a:r>
              <a:rPr lang="ja-JP" altLang="en-US" sz="3200" dirty="0">
                <a:hlinkClick r:id="rId2"/>
              </a:rPr>
              <a:t>入門 </a:t>
            </a:r>
            <a:r>
              <a:rPr lang="en-US" altLang="ja-JP" sz="3200" dirty="0">
                <a:hlinkClick r:id="rId2"/>
              </a:rPr>
              <a:t>【Windows</a:t>
            </a:r>
            <a:r>
              <a:rPr lang="ja-JP" altLang="en-US" sz="3200" dirty="0">
                <a:hlinkClick r:id="rId2"/>
              </a:rPr>
              <a:t>編</a:t>
            </a:r>
            <a:r>
              <a:rPr lang="en-US" altLang="ja-JP" sz="3200" dirty="0">
                <a:hlinkClick r:id="rId2"/>
              </a:rPr>
              <a:t>】 - python.jp</a:t>
            </a:r>
            <a:endParaRPr lang="en-US" altLang="ja-JP" sz="3200" dirty="0"/>
          </a:p>
          <a:p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hlinkClick r:id="rId3"/>
              </a:rPr>
              <a:t>Visual Studio Code</a:t>
            </a:r>
            <a:r>
              <a:rPr lang="ja-JP" altLang="en-US" sz="3200" dirty="0">
                <a:hlinkClick r:id="rId3"/>
              </a:rPr>
              <a:t>のインストール</a:t>
            </a:r>
            <a:r>
              <a:rPr lang="en-US" altLang="ja-JP" sz="3200" dirty="0">
                <a:hlinkClick r:id="rId3"/>
              </a:rPr>
              <a:t>: Visual Studio Code </a:t>
            </a:r>
            <a:r>
              <a:rPr lang="ja-JP" altLang="en-US" sz="3200" dirty="0">
                <a:hlinkClick r:id="rId3"/>
              </a:rPr>
              <a:t>で</a:t>
            </a:r>
            <a:r>
              <a:rPr lang="en-US" altLang="ja-JP" sz="3200" dirty="0">
                <a:hlinkClick r:id="rId3"/>
              </a:rPr>
              <a:t>Python</a:t>
            </a:r>
            <a:r>
              <a:rPr lang="ja-JP" altLang="en-US" sz="3200" dirty="0">
                <a:hlinkClick r:id="rId3"/>
              </a:rPr>
              <a:t>入門 </a:t>
            </a:r>
            <a:r>
              <a:rPr lang="en-US" altLang="ja-JP" sz="3200" dirty="0">
                <a:hlinkClick r:id="rId3"/>
              </a:rPr>
              <a:t>【Windows</a:t>
            </a:r>
            <a:r>
              <a:rPr lang="ja-JP" altLang="en-US" sz="3200" dirty="0">
                <a:hlinkClick r:id="rId3"/>
              </a:rPr>
              <a:t>編</a:t>
            </a:r>
            <a:r>
              <a:rPr lang="en-US" altLang="ja-JP" sz="3200" dirty="0">
                <a:hlinkClick r:id="rId3"/>
              </a:rPr>
              <a:t>】 - python.jp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5AB3E42-822A-4E9A-9F01-01AB18D7CEBC}"/>
              </a:ext>
            </a:extLst>
          </p:cNvPr>
          <p:cNvSpPr txBox="1"/>
          <p:nvPr/>
        </p:nvSpPr>
        <p:spPr>
          <a:xfrm>
            <a:off x="841756" y="2138764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↓のサイトを参考に</a:t>
            </a:r>
            <a:r>
              <a:rPr lang="en-US" altLang="ja-JP" sz="2800" dirty="0">
                <a:solidFill>
                  <a:srgbClr val="FF0000"/>
                </a:solidFill>
              </a:rPr>
              <a:t>Python</a:t>
            </a:r>
            <a:r>
              <a:rPr lang="ja-JP" altLang="en-US" sz="2800" dirty="0"/>
              <a:t>と</a:t>
            </a:r>
            <a:r>
              <a:rPr lang="en-US" altLang="ja-JP" sz="2800" dirty="0" err="1">
                <a:solidFill>
                  <a:srgbClr val="FF0000"/>
                </a:solidFill>
              </a:rPr>
              <a:t>VSCode</a:t>
            </a:r>
            <a:r>
              <a:rPr lang="ja-JP" altLang="en-US" sz="2800" dirty="0"/>
              <a:t>をインストールして下さい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E1CD5-5EDF-4527-B45E-D302B7EA2B6B}"/>
              </a:ext>
            </a:extLst>
          </p:cNvPr>
          <p:cNvSpPr txBox="1"/>
          <p:nvPr/>
        </p:nvSpPr>
        <p:spPr>
          <a:xfrm>
            <a:off x="917171" y="1097657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/>
              <a:t>2.2 </a:t>
            </a:r>
            <a:r>
              <a:rPr lang="ja-JP" altLang="en-US" sz="3200" u="sng" dirty="0"/>
              <a:t>自分の</a:t>
            </a:r>
            <a:r>
              <a:rPr lang="en-US" altLang="ja-JP" sz="3200" u="sng" dirty="0"/>
              <a:t>PC</a:t>
            </a:r>
            <a:r>
              <a:rPr lang="ja-JP" altLang="en-US" sz="3200" u="sng" dirty="0"/>
              <a:t>で開きたい場合</a:t>
            </a:r>
            <a:r>
              <a:rPr lang="en-US" altLang="ja-JP" sz="3200" u="sng" dirty="0"/>
              <a:t>(</a:t>
            </a:r>
            <a:r>
              <a:rPr lang="ja-JP" altLang="en-US" sz="3200" u="sng" dirty="0"/>
              <a:t>個人的にはこっちがオススメ</a:t>
            </a:r>
            <a:r>
              <a:rPr lang="en-US" altLang="ja-JP" sz="3200" u="sng" dirty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7815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3 </a:t>
            </a:r>
            <a:r>
              <a:rPr lang="ja-JP" altLang="en-US" sz="3200" b="1" dirty="0"/>
              <a:t>コメント</a:t>
            </a:r>
            <a:endParaRPr kumimoji="1" lang="ja-JP" altLang="en-US" sz="32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B173525-D818-45A9-A698-19860B91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7"/>
          <a:stretch/>
        </p:blipFill>
        <p:spPr>
          <a:xfrm>
            <a:off x="3573830" y="4057094"/>
            <a:ext cx="8234033" cy="17139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655366" y="1120493"/>
            <a:ext cx="10637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コメントとはプログラミングで用いるメモのようなものです。</a:t>
            </a:r>
            <a:endParaRPr lang="en-US" altLang="ja-JP" sz="2800" dirty="0"/>
          </a:p>
          <a:p>
            <a:r>
              <a:rPr kumimoji="1" lang="ja-JP" altLang="en-US" sz="2800" dirty="0"/>
              <a:t>書いても書かなくてもプログラムの挙動に変化はありません。</a:t>
            </a:r>
            <a:endParaRPr kumimoji="1" lang="en-US" altLang="ja-JP" sz="2800" dirty="0"/>
          </a:p>
          <a:p>
            <a:r>
              <a:rPr lang="en-US" altLang="ja-JP" sz="2800" dirty="0"/>
              <a:t>※</a:t>
            </a:r>
            <a:r>
              <a:rPr lang="ja-JP" altLang="en-US" sz="2800" dirty="0"/>
              <a:t>書くと他の人がコードを読みやすくなるので書くことを</a:t>
            </a:r>
            <a:endParaRPr lang="en-US" altLang="ja-JP" sz="2800" dirty="0"/>
          </a:p>
          <a:p>
            <a:r>
              <a:rPr lang="ja-JP" altLang="en-US" sz="2800" dirty="0"/>
              <a:t>   オススメします。</a:t>
            </a:r>
            <a:endParaRPr kumimoji="1" lang="ja-JP" altLang="en-US" sz="28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2C35AEA-4E5D-4262-B968-325B747B1007}"/>
              </a:ext>
            </a:extLst>
          </p:cNvPr>
          <p:cNvCxnSpPr>
            <a:cxnSpLocks/>
          </p:cNvCxnSpPr>
          <p:nvPr/>
        </p:nvCxnSpPr>
        <p:spPr>
          <a:xfrm>
            <a:off x="3309376" y="3735641"/>
            <a:ext cx="941045" cy="4287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DF1E4CE-8FA5-4B8C-9ACB-46EA08EE53DA}"/>
              </a:ext>
            </a:extLst>
          </p:cNvPr>
          <p:cNvCxnSpPr>
            <a:cxnSpLocks/>
          </p:cNvCxnSpPr>
          <p:nvPr/>
        </p:nvCxnSpPr>
        <p:spPr>
          <a:xfrm flipV="1">
            <a:off x="3289705" y="5508125"/>
            <a:ext cx="942430" cy="404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61528A-D3A6-48DB-B1D3-CFA416A26A72}"/>
              </a:ext>
            </a:extLst>
          </p:cNvPr>
          <p:cNvSpPr txBox="1"/>
          <p:nvPr/>
        </p:nvSpPr>
        <p:spPr>
          <a:xfrm>
            <a:off x="764138" y="3245334"/>
            <a:ext cx="548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#</a:t>
            </a:r>
            <a:r>
              <a:rPr kumimoji="1" lang="ja-JP" altLang="en-US" sz="2400" dirty="0"/>
              <a:t>だと</a:t>
            </a:r>
            <a:r>
              <a:rPr lang="ja-JP" altLang="en-US" sz="2400" dirty="0"/>
              <a:t>、</a:t>
            </a:r>
            <a:r>
              <a:rPr kumimoji="1" lang="ja-JP" altLang="en-US" sz="2400" dirty="0"/>
              <a:t>その行がコメントになります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8E1125-BF90-4CB2-9631-E2744B62E304}"/>
              </a:ext>
            </a:extLst>
          </p:cNvPr>
          <p:cNvSpPr txBox="1"/>
          <p:nvPr/>
        </p:nvSpPr>
        <p:spPr>
          <a:xfrm>
            <a:off x="764138" y="6110517"/>
            <a:ext cx="63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””” </a:t>
            </a:r>
            <a:r>
              <a:rPr lang="ja-JP" altLang="en-US" sz="2400" dirty="0"/>
              <a:t>と</a:t>
            </a:r>
            <a:r>
              <a:rPr lang="en-US" altLang="ja-JP" sz="2400" dirty="0">
                <a:solidFill>
                  <a:srgbClr val="FF0000"/>
                </a:solidFill>
              </a:rPr>
              <a:t>”””</a:t>
            </a:r>
            <a:r>
              <a:rPr lang="ja-JP" altLang="en-US" sz="2400" dirty="0"/>
              <a:t>に挟まれ場所が</a:t>
            </a:r>
            <a:r>
              <a:rPr kumimoji="1" lang="ja-JP" altLang="en-US" sz="2400" dirty="0"/>
              <a:t>コメントとなります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183580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27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4 </a:t>
            </a:r>
            <a:r>
              <a:rPr lang="ja-JP" altLang="en-US" sz="3200" b="1" dirty="0"/>
              <a:t>出力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917170" y="1227209"/>
            <a:ext cx="898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61528A-D3A6-48DB-B1D3-CFA416A26A72}"/>
              </a:ext>
            </a:extLst>
          </p:cNvPr>
          <p:cNvSpPr txBox="1"/>
          <p:nvPr/>
        </p:nvSpPr>
        <p:spPr>
          <a:xfrm>
            <a:off x="917169" y="1201175"/>
            <a:ext cx="1035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何かを出力したいときは</a:t>
            </a:r>
            <a:r>
              <a:rPr lang="en-US" altLang="ja-JP" sz="3200" dirty="0">
                <a:solidFill>
                  <a:srgbClr val="FF0000"/>
                </a:solidFill>
              </a:rPr>
              <a:t>print</a:t>
            </a:r>
            <a:r>
              <a:rPr lang="ja-JP" altLang="en-US" sz="3200" dirty="0"/>
              <a:t>を使います。</a:t>
            </a:r>
            <a:endParaRPr kumimoji="1" lang="en-US" altLang="ja-JP" sz="32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8074FAD-17BA-4CA8-833C-428865461D39}"/>
              </a:ext>
            </a:extLst>
          </p:cNvPr>
          <p:cNvCxnSpPr>
            <a:cxnSpLocks/>
          </p:cNvCxnSpPr>
          <p:nvPr/>
        </p:nvCxnSpPr>
        <p:spPr>
          <a:xfrm>
            <a:off x="3978111" y="5637229"/>
            <a:ext cx="1220772" cy="331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1C1946-AE86-4B82-BC40-A77D51372C9D}"/>
              </a:ext>
            </a:extLst>
          </p:cNvPr>
          <p:cNvCxnSpPr>
            <a:cxnSpLocks/>
          </p:cNvCxnSpPr>
          <p:nvPr/>
        </p:nvCxnSpPr>
        <p:spPr>
          <a:xfrm>
            <a:off x="3978111" y="5656825"/>
            <a:ext cx="1220772" cy="536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F40E2A-9846-4DA4-8EB7-B4D479C53B02}"/>
              </a:ext>
            </a:extLst>
          </p:cNvPr>
          <p:cNvSpPr txBox="1"/>
          <p:nvPr/>
        </p:nvSpPr>
        <p:spPr>
          <a:xfrm>
            <a:off x="766339" y="4587024"/>
            <a:ext cx="3506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ここに出力内容が表示されています。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E044EBC4-EF7D-4408-9BBF-90085B0F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7" y="1784637"/>
            <a:ext cx="6493785" cy="4855713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0BD0AC2-5AC6-45ED-ADD1-2427B78C28FB}"/>
              </a:ext>
            </a:extLst>
          </p:cNvPr>
          <p:cNvSpPr txBox="1"/>
          <p:nvPr/>
        </p:nvSpPr>
        <p:spPr>
          <a:xfrm>
            <a:off x="788935" y="2594668"/>
            <a:ext cx="378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p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rint(</a:t>
            </a:r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入力したい文字</a:t>
            </a:r>
            <a:r>
              <a:rPr kumimoji="1" lang="en-US" altLang="ja-JP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)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3F188AB-C4D2-48A5-8ACE-1FE8CFA80E31}"/>
              </a:ext>
            </a:extLst>
          </p:cNvPr>
          <p:cNvSpPr/>
          <p:nvPr/>
        </p:nvSpPr>
        <p:spPr>
          <a:xfrm>
            <a:off x="766339" y="2576699"/>
            <a:ext cx="4154452" cy="1060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7E4E3B-1AA0-4736-BBA6-CF7691213BE0}"/>
              </a:ext>
            </a:extLst>
          </p:cNvPr>
          <p:cNvSpPr txBox="1"/>
          <p:nvPr/>
        </p:nvSpPr>
        <p:spPr>
          <a:xfrm>
            <a:off x="766339" y="2115034"/>
            <a:ext cx="85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</a:p>
        </p:txBody>
      </p:sp>
    </p:spTree>
    <p:extLst>
      <p:ext uri="{BB962C8B-B14F-4D97-AF65-F5344CB8AC3E}">
        <p14:creationId xmlns:p14="http://schemas.microsoft.com/office/powerpoint/2010/main" val="354803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00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5 </a:t>
            </a:r>
            <a:r>
              <a:rPr lang="ja-JP" altLang="en-US" sz="3200" b="1" dirty="0"/>
              <a:t>型・変数</a:t>
            </a:r>
            <a:endParaRPr kumimoji="1" lang="ja-JP" altLang="en-US" sz="3200" b="1" dirty="0"/>
          </a:p>
          <a:p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917170" y="1227209"/>
            <a:ext cx="898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61528A-D3A6-48DB-B1D3-CFA416A26A72}"/>
              </a:ext>
            </a:extLst>
          </p:cNvPr>
          <p:cNvSpPr txBox="1"/>
          <p:nvPr/>
        </p:nvSpPr>
        <p:spPr>
          <a:xfrm>
            <a:off x="917169" y="1222852"/>
            <a:ext cx="10904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型の種類は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つあります。</a:t>
            </a:r>
            <a:endParaRPr kumimoji="1" lang="en-US" altLang="ja-JP" sz="3200" dirty="0"/>
          </a:p>
          <a:p>
            <a:r>
              <a:rPr kumimoji="1" lang="ja-JP" altLang="en-US" sz="3200" dirty="0"/>
              <a:t>型によって使い方が異なってくるので気を付けましょう。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6070403-30FD-4A89-8A1B-84207D7F3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33"/>
          <a:stretch/>
        </p:blipFill>
        <p:spPr>
          <a:xfrm>
            <a:off x="917169" y="2363473"/>
            <a:ext cx="10480461" cy="283448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C20B14-380B-4007-A86E-D097192A9171}"/>
              </a:ext>
            </a:extLst>
          </p:cNvPr>
          <p:cNvSpPr txBox="1"/>
          <p:nvPr/>
        </p:nvSpPr>
        <p:spPr>
          <a:xfrm>
            <a:off x="917169" y="5399958"/>
            <a:ext cx="1035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↓数字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rgbClr val="FF0000"/>
                </a:solidFill>
              </a:rPr>
              <a:t>int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を文字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rgbClr val="FF0000"/>
                </a:solidFill>
              </a:rPr>
              <a:t>str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に変化させ</a:t>
            </a:r>
            <a:r>
              <a:rPr lang="ja-JP" altLang="en-US" sz="2400" dirty="0"/>
              <a:t>ています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ほかの変換もできます</a:t>
            </a:r>
            <a:r>
              <a:rPr kumimoji="1" lang="en-US" altLang="ja-JP" sz="2400" dirty="0"/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09E0D2-CC2B-4212-BCC7-CDB7FBA65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7408"/>
          <a:stretch/>
        </p:blipFill>
        <p:spPr>
          <a:xfrm>
            <a:off x="917169" y="5861623"/>
            <a:ext cx="11128716" cy="7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46D3F2-4347-4EBA-9DE6-00A1358406F9}"/>
              </a:ext>
            </a:extLst>
          </p:cNvPr>
          <p:cNvSpPr txBox="1"/>
          <p:nvPr/>
        </p:nvSpPr>
        <p:spPr>
          <a:xfrm>
            <a:off x="917170" y="516650"/>
            <a:ext cx="111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5 </a:t>
            </a:r>
            <a:r>
              <a:rPr lang="ja-JP" altLang="en-US" sz="3200" b="1" dirty="0"/>
              <a:t>型・変数</a:t>
            </a:r>
            <a:endParaRPr kumimoji="1" lang="ja-JP" altLang="en-US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C004A-DCD0-4327-8713-1A03D6175C7B}"/>
              </a:ext>
            </a:extLst>
          </p:cNvPr>
          <p:cNvSpPr txBox="1"/>
          <p:nvPr/>
        </p:nvSpPr>
        <p:spPr>
          <a:xfrm>
            <a:off x="540630" y="1311943"/>
            <a:ext cx="7050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変数とは名前の付いた箱のようなものです。</a:t>
            </a:r>
            <a:endParaRPr kumimoji="1" lang="en-US" altLang="ja-JP" sz="2800" dirty="0"/>
          </a:p>
          <a:p>
            <a:r>
              <a:rPr lang="ja-JP" altLang="en-US" sz="2800" dirty="0"/>
              <a:t>箱の中に文字や数字を入れるには下のようにします。</a:t>
            </a:r>
            <a:endParaRPr kumimoji="1" lang="ja-JP" altLang="en-US" sz="28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6B107B7-3450-41CC-8FA7-FD522620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" r="31592" b="-1"/>
          <a:stretch/>
        </p:blipFill>
        <p:spPr>
          <a:xfrm>
            <a:off x="835600" y="2623789"/>
            <a:ext cx="10815771" cy="1719192"/>
          </a:xfrm>
          <a:prstGeom prst="rect">
            <a:avLst/>
          </a:prstGeom>
        </p:spPr>
      </p:pic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89A40F59-0749-41BA-80F5-71B1E5E4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851647"/>
            <a:ext cx="2253517" cy="18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057410-DA25-461D-8454-BF23E9271B7E}"/>
              </a:ext>
            </a:extLst>
          </p:cNvPr>
          <p:cNvSpPr txBox="1"/>
          <p:nvPr/>
        </p:nvSpPr>
        <p:spPr>
          <a:xfrm>
            <a:off x="688115" y="4637897"/>
            <a:ext cx="2253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イメージ</a:t>
            </a:r>
            <a:endParaRPr kumimoji="1" lang="ja-JP" altLang="en-US" sz="40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C18B5565-2B85-449C-BECB-308CDE51BAF7}"/>
              </a:ext>
            </a:extLst>
          </p:cNvPr>
          <p:cNvSpPr/>
          <p:nvPr/>
        </p:nvSpPr>
        <p:spPr>
          <a:xfrm>
            <a:off x="6095999" y="5207000"/>
            <a:ext cx="2253517" cy="1134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AB730-E541-43AF-86E0-EB32EF8EBF25}"/>
              </a:ext>
            </a:extLst>
          </p:cNvPr>
          <p:cNvSpPr txBox="1"/>
          <p:nvPr/>
        </p:nvSpPr>
        <p:spPr>
          <a:xfrm>
            <a:off x="9042398" y="4851647"/>
            <a:ext cx="1553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</a:t>
            </a:r>
            <a:endParaRPr kumimoji="1" lang="ja-JP" altLang="en-US" sz="96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6B0327-8866-4500-BF05-1666AE35C8AC}"/>
              </a:ext>
            </a:extLst>
          </p:cNvPr>
          <p:cNvSpPr txBox="1"/>
          <p:nvPr/>
        </p:nvSpPr>
        <p:spPr>
          <a:xfrm>
            <a:off x="3431357" y="5553507"/>
            <a:ext cx="9992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Ｘ</a:t>
            </a:r>
            <a:endParaRPr kumimoji="1" lang="ja-JP" altLang="en-US" sz="66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F4C8D6-FE37-4D87-8F03-F0E4B34EECC2}"/>
              </a:ext>
            </a:extLst>
          </p:cNvPr>
          <p:cNvSpPr txBox="1"/>
          <p:nvPr/>
        </p:nvSpPr>
        <p:spPr>
          <a:xfrm>
            <a:off x="7591346" y="1261348"/>
            <a:ext cx="378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変数名　＝　入れたいもの</a:t>
            </a:r>
            <a:endParaRPr kumimoji="1"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E647DA-19DD-43A1-978D-4AB528E24A1D}"/>
              </a:ext>
            </a:extLst>
          </p:cNvPr>
          <p:cNvSpPr/>
          <p:nvPr/>
        </p:nvSpPr>
        <p:spPr>
          <a:xfrm>
            <a:off x="7591346" y="1261348"/>
            <a:ext cx="4154452" cy="1060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3CA974-643F-496E-A3FE-E5E46A052ABC}"/>
              </a:ext>
            </a:extLst>
          </p:cNvPr>
          <p:cNvSpPr txBox="1"/>
          <p:nvPr/>
        </p:nvSpPr>
        <p:spPr>
          <a:xfrm>
            <a:off x="7591345" y="799683"/>
            <a:ext cx="318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構文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(</a:t>
            </a:r>
            <a:r>
              <a:rPr kumimoji="1" lang="ja-JP" altLang="en-US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変数の定義</a:t>
            </a:r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80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1842</Words>
  <Application>Microsoft Office PowerPoint</Application>
  <PresentationFormat>ワイド画面</PresentationFormat>
  <Paragraphs>294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HG創英角ﾎﾟｯﾌﾟ体</vt:lpstr>
      <vt:lpstr>Yu Gothic UI Semibold</vt:lpstr>
      <vt:lpstr>游ゴシック</vt:lpstr>
      <vt:lpstr>游ゴシック Light</vt:lpstr>
      <vt:lpstr>Arial</vt:lpstr>
      <vt:lpstr>Office テーマ</vt:lpstr>
      <vt:lpstr>Pythonの教科書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OHYA Keishi</dc:creator>
  <cp:lastModifiedBy>OHYA Keishi</cp:lastModifiedBy>
  <cp:revision>112</cp:revision>
  <dcterms:created xsi:type="dcterms:W3CDTF">2022-04-13T01:14:27Z</dcterms:created>
  <dcterms:modified xsi:type="dcterms:W3CDTF">2022-05-01T13:03:14Z</dcterms:modified>
</cp:coreProperties>
</file>