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F345-D9B5-43DF-98E7-B68CCBC63ED3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FCED6-5603-4AE3-86BB-0BB07F98E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856-55F4-214C-0A39-7DC0E5925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FC90-A776-4372-690C-AFC1489EB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B282-AF34-7366-C3DF-33A0232C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2413-96E1-419C-BE0F-43F2EB97539D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4AF1-C91E-899D-A545-428D5E3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D861-5EF6-2FCC-F437-0D97069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FFE5-83C7-303C-7FCA-332D1F8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9E265-5E19-DE19-8393-FD04BC81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40EF-B7B1-AF68-2178-C7409B84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9DB-3FB7-492C-AB1C-3B68CFFB7ABA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FFD-D9BB-0EFF-74FF-A1B45944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9A10-F283-43CD-DC4C-B383FA3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E1A65-891B-131E-C83F-879265EC4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97A1B-679D-6FBA-87AC-DD9F79A4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DF0E-D9BB-B94A-4B16-29B0D4D6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ECC-D11E-4E64-B672-B6FF40DE0F6F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8C59-A107-19CD-0BF2-D0704FB0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AF28-294D-6CC0-D966-4CEAC8E4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3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9709-3127-D4DE-9920-63A830AD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08D5-4CEF-E9D6-EA02-DFCD8493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67BF-84C0-391E-7853-3300E9B4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C57-7CBB-4964-A4F5-60FED13D9026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794C-0F27-FD1E-1953-FE76438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C53-5945-003F-1D1D-D8B133EB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966C-6C35-5151-6208-015F91E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DD0-112C-7B7A-C24E-1DB631EF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CAB-BB0C-9B92-7C06-C11EBEF8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B2A5-3F3E-4FDF-8952-7F500A78E66B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CC54-2087-8823-1F7A-1C54E058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6B65-F8C2-BFA8-3FCC-E9DA0635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6E9B-2EE5-00F1-E5A3-BB7B56E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1C20-57CE-063A-4E6F-A1DF255E4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C7621-C130-FFD1-95B3-5E9979EB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B739B-05AC-1AC7-0C45-BC59A4C5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11DE-7747-4BE2-943D-F8E296C15637}" type="datetime1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2C99-15A0-3D99-1263-98F59B30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7433-A79C-1607-674E-35024737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700A-0C27-8C72-EFE5-BDEDE99D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3E2D-BC00-F599-1CA4-48D5F93C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8FCC3-D8F5-1872-B1F3-2FE7DC4B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E3B8-62ED-D4AE-2508-0A6EF2B1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378B-A9D7-9E02-D56A-9D4E481C7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47061-9145-5F7E-DEE1-EE4A555D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0CDA-4B05-47EC-9E37-96078231D575}" type="datetime1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8BAF-734C-87C2-002F-6B6FBC7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B582A-7889-55C5-FFB3-632BC4CD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9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5B4E-3852-1A90-296E-8F318806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990C5-F1C4-FEA3-02EA-1AEAE4B9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5FB3-C09D-4BBA-9E6F-8D79B498ABB3}" type="datetime1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51997-A684-93F9-F475-F0E300A2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A196-0A12-7D12-FCEC-30E3BA45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FF703-EC47-93E5-61FD-C446CE2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D70-2F10-426D-BAE3-DAFD57677E23}" type="datetime1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BF03A-5126-F6C2-B0B0-4E37FF9B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64FF7-EAD6-BCE8-63ED-899D404D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9FC-CE2D-4E54-05A1-00283EE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F7F0-6B3B-35CC-4C0C-05000787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E192-AED5-4F93-5D9F-837049BB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D98A-4092-A143-6E58-F82701B8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234E-1727-4E36-87C4-4FBE56FC1381}" type="datetime1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E1ECC-D42F-03E8-A482-242F5FE3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A655-5C62-79C8-34D3-91D1ABA9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1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A52-5EF2-4BF3-FEBA-FACB6FBF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BDEDB-CC28-3CC3-5AB1-1B55CE33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2A88-EAA8-0311-D772-F50ED692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998F-BFE2-5664-DB06-F88E9B6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63C3-083C-479C-89C3-8A379BC5F4F7}" type="datetime1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3599-14D1-9C07-3269-A07459AE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096B-8EEF-F43A-C5EB-1039E16E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7778A-0BE9-F7C4-E6D2-093D99F6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B8A3-D0B0-AFAB-F649-346E50E3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68EE-22F1-4F6B-76E0-E4C0A3A50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2952-D84E-4472-8BD3-D58ABBEDAA51}" type="datetime1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6ADA-584D-C9AC-AD83-6D8DE04F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DEE4-3D0F-978A-9797-62259CF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B7CD-61BC-4D41-A1AE-98673FD23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55DFF9-FA99-EEB7-FB34-0923323D563B}"/>
              </a:ext>
            </a:extLst>
          </p:cNvPr>
          <p:cNvSpPr txBox="1"/>
          <p:nvPr/>
        </p:nvSpPr>
        <p:spPr>
          <a:xfrm>
            <a:off x="154112" y="241915"/>
            <a:ext cx="11907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EAI International Conference on Intelligent Systems and Machine Learning (ICISML-2024)</a:t>
            </a:r>
          </a:p>
          <a:p>
            <a:pPr algn="ctr" fontAlgn="base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</a:p>
          <a:p>
            <a:pPr algn="ctr" fontAlgn="base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 fontAlgn="base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H RAISONI COLLEGE OF ENGINEERING &amp; MANAGEMENT, WAGHOLI, PUNE,5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January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3A2C5-A5A0-77A3-0E6D-FFA9591011E1}"/>
              </a:ext>
            </a:extLst>
          </p:cNvPr>
          <p:cNvSpPr txBox="1"/>
          <p:nvPr/>
        </p:nvSpPr>
        <p:spPr>
          <a:xfrm>
            <a:off x="874435" y="2717375"/>
            <a:ext cx="10920295" cy="270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Machine Learning based Diagnosis system for Multiple Disease Prediction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S, VIT-AP University, Andhra Pradesh, India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Pappuri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Jithendra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Sai, VIT-AP University, Andhra Pradesh, India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Deepthi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Godavarthi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VIT-AP University, Andhra Pradesh, India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Camera-ready Paper id: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32521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30161-3A4A-2DB0-3718-F483E830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" y="5323547"/>
            <a:ext cx="8456488" cy="14784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F71766-A01A-4E8A-215C-21F7AE33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357" y="4639780"/>
            <a:ext cx="19431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9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A99F3-6F77-01A8-4E8F-F5E1B54A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24361" cy="3094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6F8AD-3A8F-28CE-B405-D5B095C4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78090"/>
            <a:ext cx="8524361" cy="3260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E43C0A-7E77-A659-F374-F737034FB9B4}"/>
              </a:ext>
            </a:extLst>
          </p:cNvPr>
          <p:cNvSpPr txBox="1"/>
          <p:nvPr/>
        </p:nvSpPr>
        <p:spPr>
          <a:xfrm>
            <a:off x="8881927" y="3002738"/>
            <a:ext cx="2995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for stroke for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 and negative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43C0A-7E77-A659-F374-F737034FB9B4}"/>
              </a:ext>
            </a:extLst>
          </p:cNvPr>
          <p:cNvSpPr txBox="1"/>
          <p:nvPr/>
        </p:nvSpPr>
        <p:spPr>
          <a:xfrm>
            <a:off x="8610600" y="3099278"/>
            <a:ext cx="2995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for Chronic Kidney Disease for positive and negative case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D4F21-65BB-5F3C-71F4-ABFF6E97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1764"/>
            <a:ext cx="7579151" cy="336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12331-F58F-089F-7F85-618DF624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2937"/>
            <a:ext cx="7579151" cy="30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43C0A-7E77-A659-F374-F737034FB9B4}"/>
              </a:ext>
            </a:extLst>
          </p:cNvPr>
          <p:cNvSpPr txBox="1"/>
          <p:nvPr/>
        </p:nvSpPr>
        <p:spPr>
          <a:xfrm>
            <a:off x="8978245" y="2891897"/>
            <a:ext cx="2995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for Cancer for positive and negative case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88D31-E817-81E6-6EE0-497A96B7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8528302" cy="3078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5F426-1528-F841-0C99-8F9CBA15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8682087" cy="29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2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884-27DF-8A3E-E5F9-DBA62CB3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2" y="478798"/>
            <a:ext cx="10515600" cy="55075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Future scope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44686-0EB1-17E9-A5A6-58ECC904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3766B-1845-2BDC-41E8-FBD4B01414CC}"/>
              </a:ext>
            </a:extLst>
          </p:cNvPr>
          <p:cNvSpPr txBox="1"/>
          <p:nvPr/>
        </p:nvSpPr>
        <p:spPr>
          <a:xfrm>
            <a:off x="683443" y="1029551"/>
            <a:ext cx="11269745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presented machine learning-based diagnosis system for multiple diseases offers substantial potential for future advancements.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Integration of emerging classification and boosting algorithms, continual refinement of dataset curation, and incorporation of real-time health data streams can enhance predictive accuracy. Collaboration with healthcare institutions to access diverse and extensive datasets would further strengthen the model's robustness.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Additionally, expanding the web application's features to include personalized health recommendations and educational resources can empower users in proactive healthcare management.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Moreover, exploration of potential collaborations with telemedicine platforms can extend the system's reach, providing timely predictions and guidance to a broader population.</a:t>
            </a:r>
          </a:p>
        </p:txBody>
      </p:sp>
    </p:spTree>
    <p:extLst>
      <p:ext uri="{BB962C8B-B14F-4D97-AF65-F5344CB8AC3E}">
        <p14:creationId xmlns:p14="http://schemas.microsoft.com/office/powerpoint/2010/main" val="293866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A64D-A44B-80EC-115B-6EB5D10D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42" y="274569"/>
            <a:ext cx="10515600" cy="61385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1F191-2BE0-CC2B-DB71-AB73D144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C6FB6-842E-9887-5308-47D954BAEE09}"/>
              </a:ext>
            </a:extLst>
          </p:cNvPr>
          <p:cNvSpPr txBox="1"/>
          <p:nvPr/>
        </p:nvSpPr>
        <p:spPr>
          <a:xfrm>
            <a:off x="642399" y="1399117"/>
            <a:ext cx="11279821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multiple disease models into a unified interface enhances accuracy, surpassing existing algorithms and improving diagnostic outcomes.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machine learning, our approach prioritizes early detection, aiming to curb the prevalence of chronic diseases and mitigate their long-term impact.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Beyond diagnostics, our method not only contributes to a healthier society but also alleviates the financial burden associated with prolonged illness by emphasizing early intervention.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55A0-5D35-34D2-033B-3A01F801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24484-0BB4-0785-D4FC-17F90633118A}"/>
              </a:ext>
            </a:extLst>
          </p:cNvPr>
          <p:cNvSpPr txBox="1"/>
          <p:nvPr/>
        </p:nvSpPr>
        <p:spPr>
          <a:xfrm>
            <a:off x="303325" y="-30995"/>
            <a:ext cx="609771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1181C-43ED-686C-4DEA-6DEA53D5C5FA}"/>
              </a:ext>
            </a:extLst>
          </p:cNvPr>
          <p:cNvSpPr txBox="1"/>
          <p:nvPr/>
        </p:nvSpPr>
        <p:spPr>
          <a:xfrm>
            <a:off x="749087" y="1272619"/>
            <a:ext cx="10693826" cy="493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M. P. Keerthi, G. S. Reddy, V. S. Raghava, and K. B. Reddy, “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for Multiple Disease Diagnosis,”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Res. Appl. Sci. Eng. Technol.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11, no. 2, pp. 1159–1164, 2023,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10.22214/ijraset.2023.49166.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	F. J. Shaikh and D. S. Rao, “Prediction of Cancer Disease using Machine learning Approach,”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Mater. Today Proc.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50, no. April, pp. 40–47, 2021,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10.1016/j.matpr.2021.03.625.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	R.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Alanazi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“Identification and Prediction of Chronic Diseases Using Machine Learning Approach,”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Eng.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2022, 2022,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10.1155/2022/2826127.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K. Arumugam, M.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Naved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P. Shinde, O.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Leiva-Chauca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Huaman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-Osorio, and T. Gonzales-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Yanac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“Multiple disease prediction using Machine learning algorithms,”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Mater. Today Proc.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no. August, 2022,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10.1016/j.matpr.2021.07.361.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I. Mohit, K. S. Kumar, A. U. K. Reddy, and B. S. Kumar, “An Approach to detect multiple diseases using machine learning algorithm,”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Phys. Conf. Ser.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2089, no. 1, 2021,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10.1088/1742-6596/2089/1/012009.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N. Ahmed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“Machine learning based diabetes prediction and development of smart web application,”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Cogn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Eng.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2, no. December, pp. 229–241, 2021,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10.1016/j.ijcce.2021.12.001.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	G. M.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Ifraz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H. Rashid, T.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Tazin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Bourouis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M. M. Khan, “Comparative Analysis for Prediction of Kidney Disease Using Intelligent Machine Learning Methods,”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Math. Methods Med.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2021, 2021,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10.1155/2021/6141470.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	B. Shiva Shanta Mani and V. M. Manikandan, “Heart disease prediction using machine learning,”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Res. Dis. Predict. Through Data Anal. Mach. Learn.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no. April, pp. 373–381, 2020,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10.4018/978-1-7998-2742-9.ch018.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	H. Jindal, S. Agrawal, R. Khera, R. Jain, and P.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Nagrath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“Heart disease prediction using machine learning algorithms,”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IOP Conf. Ser. Mater. Sci. Eng.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1022, no. 1, 2021,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10.1088/1757-899X/1022/1/012072.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	R. A. Godse, S. S.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Gunjal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A. Jagtap, N. S.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Mahamuni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Wankhade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“Multiple Disease Prediction Using Different Machine Learning Algorithms Comparatively,”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Adv. Res.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Eng.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9, no. 4, pp. 140–144, 2020,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10.17148/IJARCCE.2020.9423.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	D. A.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Debal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T. M.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Sitote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“Chronic kidney disease prediction using machine learning techniques,”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Big Data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9, no. 1, pp. 4971–4976, 2022,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10.1186/s40537-022-00657-5.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	Z. Wang, J. Won Chung, X. Jiang, Y. Cui, M. Wang, and A. Zheng, “Machine Learning-Based Prediction System For Chronic Kidney Disease Using Associative Classification Technique,” </a:t>
            </a:r>
            <a:r>
              <a:rPr lang="en-IN" sz="1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Eng. Technol.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7, no. 4.36, p. 1161, 2018, </a:t>
            </a:r>
            <a:r>
              <a:rPr lang="en-IN" sz="1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10.14419/ijet.v7i4.36.25377.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	https://docs.streamlit.io/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8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B295-99B3-0697-08BA-BE429EB0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79310-156C-B7BA-84E6-61F1EF545464}"/>
              </a:ext>
            </a:extLst>
          </p:cNvPr>
          <p:cNvSpPr txBox="1"/>
          <p:nvPr/>
        </p:nvSpPr>
        <p:spPr>
          <a:xfrm>
            <a:off x="2967519" y="2659559"/>
            <a:ext cx="6256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41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8FCB-59D3-1BD6-2DAE-877791B5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128824"/>
            <a:ext cx="11107220" cy="73421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E167C-96BD-B5AA-5213-C15A37DC8974}"/>
              </a:ext>
            </a:extLst>
          </p:cNvPr>
          <p:cNvSpPr txBox="1"/>
          <p:nvPr/>
        </p:nvSpPr>
        <p:spPr>
          <a:xfrm>
            <a:off x="328774" y="780837"/>
            <a:ext cx="51884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69E4-439F-89CC-C9C2-0BC5A48A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389B-4AFD-4BD3-5C16-5BE6DE8D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3C692-65C3-B17B-A3AE-CA909D5FC24D}"/>
              </a:ext>
            </a:extLst>
          </p:cNvPr>
          <p:cNvSpPr txBox="1"/>
          <p:nvPr/>
        </p:nvSpPr>
        <p:spPr>
          <a:xfrm>
            <a:off x="303366" y="0"/>
            <a:ext cx="6218440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55002-CFF7-6841-AD3A-E4A601AC47DC}"/>
              </a:ext>
            </a:extLst>
          </p:cNvPr>
          <p:cNvSpPr txBox="1"/>
          <p:nvPr/>
        </p:nvSpPr>
        <p:spPr>
          <a:xfrm>
            <a:off x="685936" y="1695849"/>
            <a:ext cx="11279821" cy="374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research taps into vast medical data through advanced mining, revealing insights from complex datasets.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specialize in methods that dissect disease-specific datasets, enhancing predictive reliability in medical data.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Utilizing various algorithms, our research benchmarks accuracy to identify optimal models for disease detection.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Rigorous testing ensures precision, comparing algorithms for each disease to deliver reliable forecasts.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web application simplifies disease prediction, integrating top-performing algorithms for accurate detection in diabetes, cancer, heart disease, chronic kidney disease, and stroke.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5376-191B-5AF6-00E4-214CC0F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348792"/>
            <a:ext cx="3472662" cy="82955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Related work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97B2-AC80-8F15-6448-6693E7EF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F58C6-1B90-35C1-1752-EFE11FAD284B}"/>
              </a:ext>
            </a:extLst>
          </p:cNvPr>
          <p:cNvSpPr txBox="1"/>
          <p:nvPr/>
        </p:nvSpPr>
        <p:spPr>
          <a:xfrm>
            <a:off x="623546" y="1178351"/>
            <a:ext cx="112798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MS P Keerthi et al.[1]:</a:t>
            </a:r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Presented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embedding three disease prediction models (heart disease, diabetes, and pneumonia) utilizing logistic regression, SVM, and CNN. Enables user-friendly input for early intervention predictions.</a:t>
            </a:r>
          </a:p>
          <a:p>
            <a:pPr algn="just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Rayan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Alanazi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[3]:</a:t>
            </a:r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Proposed a system utilizing CNN for disease prediction and KNN for prognosis, with comparative analysis showcasing superior performance. Includes Naïve Bayes, decision tree, and logistic regression.</a:t>
            </a:r>
          </a:p>
          <a:p>
            <a:pPr algn="just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K. Arumugam et al.[4]:</a:t>
            </a:r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Demonstrated the decision tree model's superiority in accurately forecasting heart disease likelihood in diabetic individuals. Emphasized optimization for accessibility and usability in a disease-predicting web app using flask.</a:t>
            </a:r>
          </a:p>
          <a:p>
            <a:pPr algn="just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Nazin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Ahmed et al. [6]:</a:t>
            </a:r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Developed accurate ML models for diabetes diagnosis using diverse algorithms, integrated into a Flask web application for predicting diabetes based on clinical data.</a:t>
            </a:r>
          </a:p>
          <a:p>
            <a:pPr algn="just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Gazi Mohammed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Ifraz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[7]:</a:t>
            </a:r>
          </a:p>
          <a:p>
            <a:pPr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Utilized logistic regression, decision tree classification, and KNN algorithms to train models for predicting kidney disease, with logistic regression achieving the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63515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CE61-5D34-5892-EB67-F36323D7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9" y="-199950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BB8A4-DBB4-FAA5-326E-4184616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7F985-B5A1-DA15-8B22-5F51E49728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3"/>
          <a:stretch/>
        </p:blipFill>
        <p:spPr bwMode="auto">
          <a:xfrm>
            <a:off x="601395" y="1490945"/>
            <a:ext cx="5169378" cy="2136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3EBCF-3F37-A9A5-C75C-004DE04EBC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0"/>
          <a:stretch/>
        </p:blipFill>
        <p:spPr bwMode="auto">
          <a:xfrm>
            <a:off x="6877678" y="1523547"/>
            <a:ext cx="4522470" cy="1980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EC586-34B3-0B34-09AE-A7F0FCC89AB4}"/>
              </a:ext>
            </a:extLst>
          </p:cNvPr>
          <p:cNvSpPr txBox="1"/>
          <p:nvPr/>
        </p:nvSpPr>
        <p:spPr>
          <a:xfrm>
            <a:off x="5279008" y="4027578"/>
            <a:ext cx="7343482" cy="25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indent="457200" algn="just" hangingPunct="0">
              <a:lnSpc>
                <a:spcPts val="11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b.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Design for Interface flow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02CA7-F2C0-DC98-42EF-F5CB77EEC3B2}"/>
              </a:ext>
            </a:extLst>
          </p:cNvPr>
          <p:cNvSpPr txBox="1"/>
          <p:nvPr/>
        </p:nvSpPr>
        <p:spPr>
          <a:xfrm>
            <a:off x="-1671668" y="4111386"/>
            <a:ext cx="7972719" cy="25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indent="457200" algn="just" hangingPunct="0">
              <a:lnSpc>
                <a:spcPts val="11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a.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Architecture of proposed work.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9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CB2-DD5A-F159-E859-0FF0A23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" y="271919"/>
            <a:ext cx="5237111" cy="9191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&amp; Discussion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8488A-81C7-0141-98B0-6D8119816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393"/>
              </p:ext>
            </p:extLst>
          </p:nvPr>
        </p:nvGraphicFramePr>
        <p:xfrm>
          <a:off x="565608" y="914400"/>
          <a:ext cx="11246180" cy="5441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139">
                  <a:extLst>
                    <a:ext uri="{9D8B030D-6E8A-4147-A177-3AD203B41FA5}">
                      <a16:colId xmlns:a16="http://schemas.microsoft.com/office/drawing/2014/main" val="1011289595"/>
                    </a:ext>
                  </a:extLst>
                </a:gridCol>
                <a:gridCol w="1125139">
                  <a:extLst>
                    <a:ext uri="{9D8B030D-6E8A-4147-A177-3AD203B41FA5}">
                      <a16:colId xmlns:a16="http://schemas.microsoft.com/office/drawing/2014/main" val="3205026642"/>
                    </a:ext>
                  </a:extLst>
                </a:gridCol>
                <a:gridCol w="1125139">
                  <a:extLst>
                    <a:ext uri="{9D8B030D-6E8A-4147-A177-3AD203B41FA5}">
                      <a16:colId xmlns:a16="http://schemas.microsoft.com/office/drawing/2014/main" val="1585440075"/>
                    </a:ext>
                  </a:extLst>
                </a:gridCol>
                <a:gridCol w="1125139">
                  <a:extLst>
                    <a:ext uri="{9D8B030D-6E8A-4147-A177-3AD203B41FA5}">
                      <a16:colId xmlns:a16="http://schemas.microsoft.com/office/drawing/2014/main" val="1545879741"/>
                    </a:ext>
                  </a:extLst>
                </a:gridCol>
                <a:gridCol w="1125139">
                  <a:extLst>
                    <a:ext uri="{9D8B030D-6E8A-4147-A177-3AD203B41FA5}">
                      <a16:colId xmlns:a16="http://schemas.microsoft.com/office/drawing/2014/main" val="2520455011"/>
                    </a:ext>
                  </a:extLst>
                </a:gridCol>
                <a:gridCol w="1124097">
                  <a:extLst>
                    <a:ext uri="{9D8B030D-6E8A-4147-A177-3AD203B41FA5}">
                      <a16:colId xmlns:a16="http://schemas.microsoft.com/office/drawing/2014/main" val="1739013128"/>
                    </a:ext>
                  </a:extLst>
                </a:gridCol>
                <a:gridCol w="1124097">
                  <a:extLst>
                    <a:ext uri="{9D8B030D-6E8A-4147-A177-3AD203B41FA5}">
                      <a16:colId xmlns:a16="http://schemas.microsoft.com/office/drawing/2014/main" val="1390655750"/>
                    </a:ext>
                  </a:extLst>
                </a:gridCol>
                <a:gridCol w="1124097">
                  <a:extLst>
                    <a:ext uri="{9D8B030D-6E8A-4147-A177-3AD203B41FA5}">
                      <a16:colId xmlns:a16="http://schemas.microsoft.com/office/drawing/2014/main" val="3355049959"/>
                    </a:ext>
                  </a:extLst>
                </a:gridCol>
                <a:gridCol w="1124097">
                  <a:extLst>
                    <a:ext uri="{9D8B030D-6E8A-4147-A177-3AD203B41FA5}">
                      <a16:colId xmlns:a16="http://schemas.microsoft.com/office/drawing/2014/main" val="1009873494"/>
                    </a:ext>
                  </a:extLst>
                </a:gridCol>
                <a:gridCol w="1124097">
                  <a:extLst>
                    <a:ext uri="{9D8B030D-6E8A-4147-A177-3AD203B41FA5}">
                      <a16:colId xmlns:a16="http://schemas.microsoft.com/office/drawing/2014/main" val="3840422585"/>
                    </a:ext>
                  </a:extLst>
                </a:gridCol>
              </a:tblGrid>
              <a:tr h="286418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Disease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IN" sz="1600" kern="100">
                          <a:effectLst/>
                        </a:rPr>
                        <a:t>Machine Learning Algorithms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2331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Logistic</a:t>
                      </a:r>
                    </a:p>
                    <a:p>
                      <a:pPr algn="just"/>
                      <a:r>
                        <a:rPr lang="en-IN" sz="1600" kern="100" dirty="0">
                          <a:effectLst/>
                        </a:rPr>
                        <a:t>Regression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Decision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Trees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Random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Forest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KNN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SVM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GNB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Gradient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Boosting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XGBoost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AdaBoost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9481803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Diabetes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79.87%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69.48%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87.01%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82.46%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73.37%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80.51%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1" kern="100" dirty="0">
                          <a:effectLst/>
                        </a:rPr>
                        <a:t>87.01%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85.06%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83.11%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637839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Heart Disease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82.44%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79.02%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89.26%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95.12%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81.46%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78.53%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88.78%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1" kern="100" dirty="0">
                          <a:effectLst/>
                        </a:rPr>
                        <a:t>92.5%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kern="100" dirty="0">
                          <a:effectLst/>
                        </a:rPr>
                        <a:t>100%</a:t>
                      </a:r>
                      <a:endParaRPr lang="en-IN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320191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Chronic Kidney Disease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95.83%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95.83%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97.50%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63.33%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40.83%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65.00%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97.50%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97.50%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1" kern="100" dirty="0">
                          <a:effectLst/>
                        </a:rPr>
                        <a:t>100%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047217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Stroke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77.20%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73.38%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94.53%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81.50%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71.91%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74.85%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93.83%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1" kern="100" dirty="0">
                          <a:effectLst/>
                        </a:rPr>
                        <a:t>94.71%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92.75%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941108"/>
                  </a:ext>
                </a:extLst>
              </a:tr>
              <a:tr h="859255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Cancer</a:t>
                      </a: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95.74%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93.61%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96.27%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94.14%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90.95%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93.61%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95.74%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1" kern="100" dirty="0">
                          <a:effectLst/>
                        </a:rPr>
                        <a:t>97.34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94.14%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979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CB2-DD5A-F159-E859-0FF0A23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" y="271919"/>
            <a:ext cx="5237111" cy="9191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&amp; Discussion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59EF8-C5EF-6432-D285-35231AB7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6" y="1191060"/>
            <a:ext cx="10456627" cy="4021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44F9-DB29-D8AC-70AD-DF0D888E896D}"/>
              </a:ext>
            </a:extLst>
          </p:cNvPr>
          <p:cNvSpPr txBox="1"/>
          <p:nvPr/>
        </p:nvSpPr>
        <p:spPr>
          <a:xfrm>
            <a:off x="3575116" y="5391288"/>
            <a:ext cx="613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h.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Output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0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70048-F33F-F815-E3BF-ED526508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29"/>
          <a:stretch/>
        </p:blipFill>
        <p:spPr bwMode="auto">
          <a:xfrm>
            <a:off x="0" y="83097"/>
            <a:ext cx="9274504" cy="3203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C04B5-EA0F-1B81-4681-9D6858CAA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00"/>
          <a:stretch/>
        </p:blipFill>
        <p:spPr bwMode="auto">
          <a:xfrm>
            <a:off x="1" y="3434169"/>
            <a:ext cx="9274503" cy="3423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729EA-4A61-A6C1-DAD5-A1CF1595A798}"/>
              </a:ext>
            </a:extLst>
          </p:cNvPr>
          <p:cNvSpPr txBox="1"/>
          <p:nvPr/>
        </p:nvSpPr>
        <p:spPr>
          <a:xfrm>
            <a:off x="9654925" y="2963756"/>
            <a:ext cx="284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for diabetes for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 and negative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55B5-FE8D-978B-8B3B-0790C55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7CD-61BC-4D41-A1AE-98673FD230F0}" type="slidenum">
              <a:rPr lang="en-IN" smtClean="0"/>
              <a:t>9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12164-61B4-7C7E-9FCC-B6AA57B3F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47"/>
          <a:stretch/>
        </p:blipFill>
        <p:spPr bwMode="auto">
          <a:xfrm>
            <a:off x="0" y="0"/>
            <a:ext cx="8267307" cy="322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6F19F-7754-8D9D-1D91-151DE7109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37"/>
          <a:stretch/>
        </p:blipFill>
        <p:spPr bwMode="auto">
          <a:xfrm>
            <a:off x="0" y="3405970"/>
            <a:ext cx="8267308" cy="3315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DD952-0F24-339D-F4C1-A04316C12DF9}"/>
              </a:ext>
            </a:extLst>
          </p:cNvPr>
          <p:cNvSpPr txBox="1"/>
          <p:nvPr/>
        </p:nvSpPr>
        <p:spPr>
          <a:xfrm>
            <a:off x="8881927" y="3002738"/>
            <a:ext cx="2995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for Heart disease for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 and negative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89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1542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Plan of Presentation </vt:lpstr>
      <vt:lpstr>PowerPoint Presentation</vt:lpstr>
      <vt:lpstr>Related work </vt:lpstr>
      <vt:lpstr>Methodology</vt:lpstr>
      <vt:lpstr>Results &amp; Discussion </vt:lpstr>
      <vt:lpstr>Results &amp; Discussion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sachi nandan mohanty</dc:creator>
  <cp:lastModifiedBy>ADITH SREERAMJEY</cp:lastModifiedBy>
  <cp:revision>13</cp:revision>
  <dcterms:created xsi:type="dcterms:W3CDTF">2022-11-27T13:49:20Z</dcterms:created>
  <dcterms:modified xsi:type="dcterms:W3CDTF">2024-01-06T08:21:33Z</dcterms:modified>
</cp:coreProperties>
</file>