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3223" r:id="rId3"/>
    <p:sldId id="3172" r:id="rId4"/>
    <p:sldId id="3196" r:id="rId6"/>
    <p:sldId id="3231" r:id="rId7"/>
    <p:sldId id="3233" r:id="rId8"/>
    <p:sldId id="3234" r:id="rId9"/>
    <p:sldId id="3235" r:id="rId10"/>
    <p:sldId id="3236" r:id="rId11"/>
    <p:sldId id="3237" r:id="rId12"/>
    <p:sldId id="3238" r:id="rId13"/>
    <p:sldId id="3228" r:id="rId14"/>
    <p:sldId id="3229" r:id="rId15"/>
    <p:sldId id="3242" r:id="rId16"/>
    <p:sldId id="3243" r:id="rId17"/>
    <p:sldId id="3244" r:id="rId18"/>
    <p:sldId id="3245" r:id="rId19"/>
    <p:sldId id="3246" r:id="rId20"/>
    <p:sldId id="3247" r:id="rId21"/>
    <p:sldId id="3248" r:id="rId22"/>
    <p:sldId id="3249" r:id="rId23"/>
    <p:sldId id="3201" r:id="rId24"/>
  </p:sldIdLst>
  <p:sldSz cx="9001125" cy="5039995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2773" userDrawn="1">
          <p15:clr>
            <a:srgbClr val="A4A3A4"/>
          </p15:clr>
        </p15:guide>
        <p15:guide id="4" pos="380" userDrawn="1">
          <p15:clr>
            <a:srgbClr val="A4A3A4"/>
          </p15:clr>
        </p15:guide>
        <p15:guide id="5" pos="5271" userDrawn="1">
          <p15:clr>
            <a:srgbClr val="A4A3A4"/>
          </p15:clr>
        </p15:guide>
        <p15:guide id="6" pos="4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4E3"/>
    <a:srgbClr val="0070C0"/>
    <a:srgbClr val="07A9E6"/>
    <a:srgbClr val="00AEEF"/>
    <a:srgbClr val="015077"/>
    <a:srgbClr val="000F21"/>
    <a:srgbClr val="133E73"/>
    <a:srgbClr val="14427A"/>
    <a:srgbClr val="051931"/>
    <a:srgbClr val="04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5317" autoAdjust="0"/>
  </p:normalViewPr>
  <p:slideViewPr>
    <p:cSldViewPr showGuides="1">
      <p:cViewPr varScale="1">
        <p:scale>
          <a:sx n="152" d="100"/>
          <a:sy n="152" d="100"/>
        </p:scale>
        <p:origin x="558" y="126"/>
      </p:cViewPr>
      <p:guideLst>
        <p:guide orient="horz" pos="186"/>
        <p:guide orient="horz" pos="2928"/>
        <p:guide pos="2773"/>
        <p:guide pos="380"/>
        <p:guide pos="5271"/>
        <p:guide pos="4797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3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345D3C-23C6-432D-BC9E-8B62E4F27DC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2B898C-C619-43F1-BB3A-D7D7FE7EC80F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2B898C-C619-43F1-BB3A-D7D7FE7EC80F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912F663-DB0F-4E3C-9FC8-1AC94C39FE5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5141" y="824833"/>
            <a:ext cx="6750844" cy="1754665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5141" y="2647164"/>
            <a:ext cx="6750844" cy="1216832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7745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7955" indent="0" algn="ctr">
              <a:buNone/>
              <a:defRPr sz="1175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0DAE-24DF-E443-A1AD-2CFEEDF9BDD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7AAA-0CC9-A949-9703-715BEC74115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/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0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810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21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825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910" indent="-168910" algn="l" defTabSz="673100" rtl="0" eaLnBrk="0" fontAlgn="base" hangingPunct="0">
        <a:lnSpc>
          <a:spcPct val="90000"/>
        </a:lnSpc>
        <a:spcBef>
          <a:spcPts val="73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01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1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38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93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115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30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5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55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73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92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47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65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84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39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.xml"/><Relationship Id="rId7" Type="http://schemas.openxmlformats.org/officeDocument/2006/relationships/image" Target="../media/image4.png"/><Relationship Id="rId6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7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tags" Target="../tags/tag19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7.png"/><Relationship Id="rId2" Type="http://schemas.microsoft.com/office/2007/relationships/media" Target="../media/media2.mp3"/><Relationship Id="rId1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背景视频蓝" descr="背景视频蓝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067" y="2333"/>
            <a:ext cx="8959991" cy="5039995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17067" y="2333"/>
            <a:ext cx="8959991" cy="503999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1219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70" b="0" i="0" u="none" strike="noStrike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rot="16200000">
            <a:off x="1982316" y="-1964083"/>
            <a:ext cx="5039994" cy="8963492"/>
          </a:xfrm>
          <a:prstGeom prst="rect">
            <a:avLst/>
          </a:prstGeom>
          <a:gradFill flip="none" rotWithShape="1">
            <a:gsLst>
              <a:gs pos="55000">
                <a:srgbClr val="020A2C">
                  <a:alpha val="52000"/>
                </a:srgbClr>
              </a:gs>
              <a:gs pos="100000">
                <a:srgbClr val="030A2F"/>
              </a:gs>
              <a:gs pos="0">
                <a:srgbClr val="010929">
                  <a:alpha val="1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4" name="TextBox 3"/>
          <p:cNvSpPr txBox="1"/>
          <p:nvPr/>
        </p:nvSpPr>
        <p:spPr>
          <a:xfrm>
            <a:off x="2527302" y="4355227"/>
            <a:ext cx="3945586" cy="27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五个核桃队：徐思恬</a:t>
            </a:r>
            <a:r>
              <a:rPr lang="en-US" altLang="zh-CN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王雨萌</a:t>
            </a:r>
            <a:r>
              <a:rPr lang="en-US" altLang="zh-CN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符梓璇</a:t>
            </a:r>
            <a:r>
              <a:rPr lang="en-US" altLang="zh-CN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祁婕</a:t>
            </a:r>
            <a:r>
              <a:rPr lang="en-US" altLang="zh-CN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王子瑶</a:t>
            </a:r>
            <a:endParaRPr lang="zh-CN" altLang="en-US" sz="1175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2185" y="3128838"/>
            <a:ext cx="5111602" cy="40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60" b="1" dirty="0">
                <a:solidFill>
                  <a:schemeClr val="bg1"/>
                </a:solidFill>
                <a:latin typeface="Mongolian Baiti" panose="03000500000000000000" charset="0"/>
                <a:ea typeface="Microsoft YaHei UI" panose="020B0503020204020204" pitchFamily="34" charset="-122"/>
                <a:cs typeface="Mongolian Baiti" panose="03000500000000000000" charset="0"/>
              </a:rPr>
              <a:t>Intelligent Resume Parsing System</a:t>
            </a:r>
            <a:endParaRPr lang="zh-CN" altLang="en-US" sz="2060" b="1" dirty="0">
              <a:solidFill>
                <a:schemeClr val="bg1"/>
              </a:solidFill>
              <a:latin typeface="Mongolian Baiti" panose="03000500000000000000" charset="0"/>
              <a:ea typeface="Microsoft YaHei UI" panose="020B0503020204020204" pitchFamily="34" charset="-122"/>
              <a:cs typeface="Mongolian Baiti" panose="030005000000000000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765" y="2790664"/>
            <a:ext cx="5711061" cy="36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65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面向企业的HR团队和招聘经理的智能简历筛选系统</a:t>
            </a:r>
            <a:endParaRPr lang="zh-CN" altLang="en-US" sz="1765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83302" y="4053633"/>
            <a:ext cx="2433588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汇报人：</a:t>
            </a:r>
            <a:r>
              <a:rPr lang="en-US" altLang="zh-CN" sz="1175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XXX</a:t>
            </a:r>
            <a:endParaRPr lang="en-US" altLang="zh-CN" sz="1175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 descr="img168921586447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657698" y="744799"/>
            <a:ext cx="3441197" cy="1843332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pic>
        <p:nvPicPr>
          <p:cNvPr id="79" name="图片 78" descr="zhixua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33" y="268800"/>
            <a:ext cx="1650598" cy="617866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7902559" y="220733"/>
            <a:ext cx="762066" cy="665933"/>
            <a:chOff x="49074" y="83475"/>
            <a:chExt cx="1641078" cy="1517458"/>
          </a:xfrm>
        </p:grpSpPr>
        <p:pic>
          <p:nvPicPr>
            <p:cNvPr id="81" name="图片 8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19" y="215081"/>
              <a:ext cx="1236693" cy="1254246"/>
            </a:xfrm>
            <a:prstGeom prst="rect">
              <a:avLst/>
            </a:prstGeom>
          </p:spPr>
        </p:pic>
        <p:sp>
          <p:nvSpPr>
            <p:cNvPr id="85" name="平行四边形 10"/>
            <p:cNvSpPr/>
            <p:nvPr>
              <p:custDataLst>
                <p:tags r:id="rId8"/>
              </p:custDataLst>
            </p:nvPr>
          </p:nvSpPr>
          <p:spPr>
            <a:xfrm>
              <a:off x="49074" y="83475"/>
              <a:ext cx="1641078" cy="1517458"/>
            </a:xfrm>
            <a:custGeom>
              <a:avLst/>
              <a:gdLst>
                <a:gd name="connsiteX0" fmla="*/ 0 w 2759324"/>
                <a:gd name="connsiteY0" fmla="*/ 1757132 h 1757132"/>
                <a:gd name="connsiteX1" fmla="*/ 439283 w 2759324"/>
                <a:gd name="connsiteY1" fmla="*/ 0 h 1757132"/>
                <a:gd name="connsiteX2" fmla="*/ 2759324 w 2759324"/>
                <a:gd name="connsiteY2" fmla="*/ 0 h 1757132"/>
                <a:gd name="connsiteX3" fmla="*/ 2320041 w 2759324"/>
                <a:gd name="connsiteY3" fmla="*/ 1757132 h 1757132"/>
                <a:gd name="connsiteX4" fmla="*/ 0 w 2759324"/>
                <a:gd name="connsiteY4" fmla="*/ 1757132 h 1757132"/>
                <a:gd name="connsiteX0-1" fmla="*/ 117308 w 2876632"/>
                <a:gd name="connsiteY0-2" fmla="*/ 1836645 h 1836645"/>
                <a:gd name="connsiteX1-3" fmla="*/ 0 w 2876632"/>
                <a:gd name="connsiteY1-4" fmla="*/ 0 h 1836645"/>
                <a:gd name="connsiteX2-5" fmla="*/ 2876632 w 2876632"/>
                <a:gd name="connsiteY2-6" fmla="*/ 79513 h 1836645"/>
                <a:gd name="connsiteX3-7" fmla="*/ 2437349 w 2876632"/>
                <a:gd name="connsiteY3-8" fmla="*/ 1836645 h 1836645"/>
                <a:gd name="connsiteX4-9" fmla="*/ 117308 w 2876632"/>
                <a:gd name="connsiteY4-10" fmla="*/ 1836645 h 1836645"/>
                <a:gd name="connsiteX0-11" fmla="*/ 117308 w 2876632"/>
                <a:gd name="connsiteY0-12" fmla="*/ 1836645 h 1836645"/>
                <a:gd name="connsiteX1-13" fmla="*/ 0 w 2876632"/>
                <a:gd name="connsiteY1-14" fmla="*/ 0 h 1836645"/>
                <a:gd name="connsiteX2-15" fmla="*/ 2876632 w 2876632"/>
                <a:gd name="connsiteY2-16" fmla="*/ 79513 h 1836645"/>
                <a:gd name="connsiteX3-17" fmla="*/ 2304243 w 2876632"/>
                <a:gd name="connsiteY3-18" fmla="*/ 1812265 h 1836645"/>
                <a:gd name="connsiteX4-19" fmla="*/ 117308 w 2876632"/>
                <a:gd name="connsiteY4-20" fmla="*/ 1836645 h 1836645"/>
                <a:gd name="connsiteX0-21" fmla="*/ 117308 w 2344207"/>
                <a:gd name="connsiteY0-22" fmla="*/ 1903406 h 1903406"/>
                <a:gd name="connsiteX1-23" fmla="*/ 0 w 2344207"/>
                <a:gd name="connsiteY1-24" fmla="*/ 66761 h 1903406"/>
                <a:gd name="connsiteX2-25" fmla="*/ 2344207 w 2344207"/>
                <a:gd name="connsiteY2-26" fmla="*/ 0 h 1903406"/>
                <a:gd name="connsiteX3-27" fmla="*/ 2304243 w 2344207"/>
                <a:gd name="connsiteY3-28" fmla="*/ 1879026 h 1903406"/>
                <a:gd name="connsiteX4-29" fmla="*/ 117308 w 2344207"/>
                <a:gd name="connsiteY4-30" fmla="*/ 1903406 h 1903406"/>
                <a:gd name="connsiteX0-31" fmla="*/ 10823 w 2237722"/>
                <a:gd name="connsiteY0-32" fmla="*/ 1903406 h 1903406"/>
                <a:gd name="connsiteX1-33" fmla="*/ 0 w 2237722"/>
                <a:gd name="connsiteY1-34" fmla="*/ 42381 h 1903406"/>
                <a:gd name="connsiteX2-35" fmla="*/ 2237722 w 2237722"/>
                <a:gd name="connsiteY2-36" fmla="*/ 0 h 1903406"/>
                <a:gd name="connsiteX3-37" fmla="*/ 2197758 w 2237722"/>
                <a:gd name="connsiteY3-38" fmla="*/ 1879026 h 1903406"/>
                <a:gd name="connsiteX4-39" fmla="*/ 10823 w 2237722"/>
                <a:gd name="connsiteY4-40" fmla="*/ 1903406 h 1903406"/>
                <a:gd name="connsiteX0-41" fmla="*/ 10823 w 2197758"/>
                <a:gd name="connsiteY0-42" fmla="*/ 1861025 h 1861025"/>
                <a:gd name="connsiteX1-43" fmla="*/ 0 w 2197758"/>
                <a:gd name="connsiteY1-44" fmla="*/ 0 h 1861025"/>
                <a:gd name="connsiteX2-45" fmla="*/ 2184479 w 2197758"/>
                <a:gd name="connsiteY2-46" fmla="*/ 6377 h 1861025"/>
                <a:gd name="connsiteX3-47" fmla="*/ 2197758 w 2197758"/>
                <a:gd name="connsiteY3-48" fmla="*/ 1836645 h 1861025"/>
                <a:gd name="connsiteX4-49" fmla="*/ 10823 w 2197758"/>
                <a:gd name="connsiteY4-50" fmla="*/ 1861025 h 186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97758" h="1861025">
                  <a:moveTo>
                    <a:pt x="10823" y="1861025"/>
                  </a:moveTo>
                  <a:cubicBezTo>
                    <a:pt x="7215" y="1240683"/>
                    <a:pt x="3608" y="620342"/>
                    <a:pt x="0" y="0"/>
                  </a:cubicBezTo>
                  <a:lnTo>
                    <a:pt x="2184479" y="6377"/>
                  </a:lnTo>
                  <a:cubicBezTo>
                    <a:pt x="2188905" y="616466"/>
                    <a:pt x="2193332" y="1226556"/>
                    <a:pt x="2197758" y="1836645"/>
                  </a:cubicBezTo>
                  <a:lnTo>
                    <a:pt x="10823" y="186102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65098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0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6"/>
          <p:cNvGrpSpPr/>
          <p:nvPr/>
        </p:nvGrpSpPr>
        <p:grpSpPr>
          <a:xfrm>
            <a:off x="4843767" y="1583739"/>
            <a:ext cx="4296779" cy="2471249"/>
            <a:chOff x="4552949" y="1591929"/>
            <a:chExt cx="4366119" cy="2522498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247" flipV="1">
              <a:off x="7212990" y="3259838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8211649" y="3972668"/>
              <a:ext cx="558904" cy="6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2643" flipV="1">
              <a:off x="7672523" y="40134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8245135" y="3111865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733400" y="2357195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57140" flipV="1">
              <a:off x="7272375" y="1616057"/>
              <a:ext cx="563293" cy="62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1151" flipV="1">
              <a:off x="6626991" y="1711212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平行四边形 115"/>
            <p:cNvSpPr/>
            <p:nvPr/>
          </p:nvSpPr>
          <p:spPr>
            <a:xfrm rot="1200000">
              <a:off x="6825944" y="1597157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平行四边形 116"/>
            <p:cNvSpPr/>
            <p:nvPr/>
          </p:nvSpPr>
          <p:spPr>
            <a:xfrm rot="16200000">
              <a:off x="6645902" y="2019619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平行四边形 117"/>
            <p:cNvSpPr/>
            <p:nvPr/>
          </p:nvSpPr>
          <p:spPr>
            <a:xfrm rot="9071256">
              <a:off x="7074221" y="1950233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五边形 118"/>
            <p:cNvSpPr/>
            <p:nvPr/>
          </p:nvSpPr>
          <p:spPr>
            <a:xfrm flipH="1">
              <a:off x="5503720" y="3371869"/>
              <a:ext cx="2227320" cy="568209"/>
            </a:xfrm>
            <a:prstGeom prst="homePlate">
              <a:avLst>
                <a:gd name="adj" fmla="val 3744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>
                <a:sym typeface="Batang" panose="02030600000101010101" charset="-127"/>
              </a:endParaRPr>
            </a:p>
          </p:txBody>
        </p:sp>
        <p:sp>
          <p:nvSpPr>
            <p:cNvPr id="34" name="平行四边形 119"/>
            <p:cNvSpPr/>
            <p:nvPr/>
          </p:nvSpPr>
          <p:spPr>
            <a:xfrm rot="1200000">
              <a:off x="7302977" y="2335693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平行四边形 120"/>
            <p:cNvSpPr/>
            <p:nvPr/>
          </p:nvSpPr>
          <p:spPr>
            <a:xfrm rot="16200000">
              <a:off x="7122935" y="2758157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平行四边形 121"/>
            <p:cNvSpPr/>
            <p:nvPr/>
          </p:nvSpPr>
          <p:spPr>
            <a:xfrm rot="9071256">
              <a:off x="7551254" y="2688771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7" name="平行四边形 122"/>
            <p:cNvSpPr/>
            <p:nvPr/>
          </p:nvSpPr>
          <p:spPr>
            <a:xfrm rot="1200000">
              <a:off x="7780009" y="3083302"/>
              <a:ext cx="919687" cy="456299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平行四边形 123"/>
            <p:cNvSpPr/>
            <p:nvPr/>
          </p:nvSpPr>
          <p:spPr>
            <a:xfrm rot="16200000">
              <a:off x="7599968" y="3505766"/>
              <a:ext cx="740288" cy="477033"/>
            </a:xfrm>
            <a:prstGeom prst="parallelogram">
              <a:avLst>
                <a:gd name="adj" fmla="val 36484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平行四边形 124"/>
            <p:cNvSpPr/>
            <p:nvPr/>
          </p:nvSpPr>
          <p:spPr>
            <a:xfrm rot="9071256">
              <a:off x="8028285" y="3436379"/>
              <a:ext cx="890783" cy="502656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五边形 125"/>
            <p:cNvSpPr/>
            <p:nvPr/>
          </p:nvSpPr>
          <p:spPr>
            <a:xfrm flipH="1">
              <a:off x="5022115" y="2625012"/>
              <a:ext cx="2238255" cy="568209"/>
            </a:xfrm>
            <a:prstGeom prst="homePlate">
              <a:avLst>
                <a:gd name="adj" fmla="val 37444"/>
              </a:avLst>
            </a:pr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 dirty="0">
                <a:sym typeface="Batang" panose="02030600000101010101" charset="-127"/>
              </a:endParaRPr>
            </a:p>
          </p:txBody>
        </p:sp>
        <p:sp>
          <p:nvSpPr>
            <p:cNvPr id="41" name="五边形 126"/>
            <p:cNvSpPr/>
            <p:nvPr/>
          </p:nvSpPr>
          <p:spPr>
            <a:xfrm flipH="1">
              <a:off x="4552949" y="1883949"/>
              <a:ext cx="2227320" cy="568209"/>
            </a:xfrm>
            <a:prstGeom prst="homePlate">
              <a:avLst>
                <a:gd name="adj" fmla="val 40583"/>
              </a:avLst>
            </a:prstGeom>
            <a:solidFill>
              <a:srgbClr val="00AEEF"/>
            </a:solidFill>
            <a:ln w="14288" cap="flat">
              <a:noFill/>
              <a:prstDash val="solid"/>
              <a:miter lim="800000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>
                <a:sym typeface="Batang" panose="02030600000101010101" charset="-127"/>
              </a:endParaRPr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black">
            <a:xfrm>
              <a:off x="7563794" y="2376547"/>
              <a:ext cx="422573" cy="268028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61719" tIns="30859" rIns="61719" bIns="30859" numCol="1" anchor="t" anchorCtr="0" compatLnSpc="1"/>
            <a:lstStyle/>
            <a:p>
              <a:endParaRPr lang="en-US" sz="900" dirty="0"/>
            </a:p>
          </p:txBody>
        </p:sp>
        <p:sp>
          <p:nvSpPr>
            <p:cNvPr id="43" name="矩形 128"/>
            <p:cNvSpPr/>
            <p:nvPr/>
          </p:nvSpPr>
          <p:spPr>
            <a:xfrm rot="10800000">
              <a:off x="6626393" y="1888658"/>
              <a:ext cx="148050" cy="5635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4" name="矩形 129"/>
            <p:cNvSpPr/>
            <p:nvPr/>
          </p:nvSpPr>
          <p:spPr>
            <a:xfrm rot="10800000">
              <a:off x="7110671" y="2625011"/>
              <a:ext cx="148050" cy="56820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sp>
          <p:nvSpPr>
            <p:cNvPr id="45" name="矩形 130"/>
            <p:cNvSpPr/>
            <p:nvPr/>
          </p:nvSpPr>
          <p:spPr>
            <a:xfrm rot="10800000">
              <a:off x="7377911" y="3371869"/>
              <a:ext cx="354683" cy="568209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 sz="2400">
                <a:latin typeface="Batang" panose="02030600000101010101" charset="-127"/>
                <a:sym typeface="Batang" panose="02030600000101010101" charset="-127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637917" y="3214337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8225" flipV="1">
              <a:off x="7113625" y="2493408"/>
              <a:ext cx="765578" cy="85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" name="组合 133"/>
            <p:cNvGrpSpPr>
              <a:grpSpLocks noChangeAspect="1"/>
            </p:cNvGrpSpPr>
            <p:nvPr/>
          </p:nvGrpSpPr>
          <p:grpSpPr>
            <a:xfrm>
              <a:off x="7088733" y="1591929"/>
              <a:ext cx="339976" cy="286883"/>
              <a:chOff x="2162176" y="-104775"/>
              <a:chExt cx="1655763" cy="1417638"/>
            </a:xfrm>
            <a:solidFill>
              <a:srgbClr val="3666D7"/>
            </a:solidFill>
          </p:grpSpPr>
          <p:sp>
            <p:nvSpPr>
              <p:cNvPr id="71" name="Freeform 3767"/>
              <p:cNvSpPr/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82292" tIns="41145" rIns="82292" bIns="41145" numCol="1" anchor="t" anchorCtr="0" compatLnSpc="1"/>
              <a:lstStyle/>
              <a:p>
                <a:endParaRPr lang="zh-CN" altLang="en-US" sz="900" dirty="0"/>
              </a:p>
            </p:txBody>
          </p:sp>
          <p:sp>
            <p:nvSpPr>
              <p:cNvPr id="72" name="Freeform 3768"/>
              <p:cNvSpPr/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82292" tIns="41145" rIns="82292" bIns="41145" numCol="1" anchor="t" anchorCtr="0" compatLnSpc="1"/>
              <a:lstStyle/>
              <a:p>
                <a:endParaRPr lang="zh-CN" altLang="en-US" sz="900" dirty="0"/>
              </a:p>
            </p:txBody>
          </p:sp>
        </p:grpSp>
        <p:pic>
          <p:nvPicPr>
            <p:cNvPr id="49" name="Picture 5" descr="\\MAGNUM\Projects\Microsoft\Cloud Power FY12\Design\ICONS_PNG\Increas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rgbClr val="393F59">
                  <a:tint val="45000"/>
                  <a:satMod val="400000"/>
                </a:srgbClr>
              </a:duotone>
            </a:blip>
            <a:srcRect b="16251"/>
            <a:stretch>
              <a:fillRect/>
            </a:stretch>
          </p:blipFill>
          <p:spPr bwMode="auto">
            <a:xfrm>
              <a:off x="7816381" y="2782717"/>
              <a:ext cx="713153" cy="588490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50" name="文本框 137"/>
            <p:cNvSpPr txBox="1"/>
            <p:nvPr/>
          </p:nvSpPr>
          <p:spPr>
            <a:xfrm>
              <a:off x="5007689" y="1998337"/>
              <a:ext cx="649119" cy="374642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用户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51" name="文本框 138"/>
            <p:cNvSpPr txBox="1"/>
            <p:nvPr/>
          </p:nvSpPr>
          <p:spPr>
            <a:xfrm>
              <a:off x="5407901" y="2735217"/>
              <a:ext cx="1113697" cy="374642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招聘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经理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52" name="文本框 139"/>
            <p:cNvSpPr txBox="1"/>
            <p:nvPr/>
          </p:nvSpPr>
          <p:spPr>
            <a:xfrm>
              <a:off x="5808113" y="3472097"/>
              <a:ext cx="1578275" cy="374642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人力资源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经理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grpSp>
          <p:nvGrpSpPr>
            <p:cNvPr id="53" name="组合 140"/>
            <p:cNvGrpSpPr/>
            <p:nvPr/>
          </p:nvGrpSpPr>
          <p:grpSpPr>
            <a:xfrm>
              <a:off x="6901085" y="2030573"/>
              <a:ext cx="218826" cy="477753"/>
              <a:chOff x="5038767" y="1303073"/>
              <a:chExt cx="325210" cy="720403"/>
            </a:xfrm>
          </p:grpSpPr>
          <p:sp>
            <p:nvSpPr>
              <p:cNvPr id="66" name="Freeform 22"/>
              <p:cNvSpPr/>
              <p:nvPr/>
            </p:nvSpPr>
            <p:spPr bwMode="auto">
              <a:xfrm>
                <a:off x="5122540" y="1634458"/>
                <a:ext cx="100858" cy="389018"/>
              </a:xfrm>
              <a:custGeom>
                <a:avLst/>
                <a:gdLst>
                  <a:gd name="T0" fmla="*/ 14 w 21"/>
                  <a:gd name="T1" fmla="*/ 78 h 80"/>
                  <a:gd name="T2" fmla="*/ 7 w 21"/>
                  <a:gd name="T3" fmla="*/ 67 h 80"/>
                  <a:gd name="T4" fmla="*/ 7 w 21"/>
                  <a:gd name="T5" fmla="*/ 16 h 80"/>
                  <a:gd name="T6" fmla="*/ 0 w 21"/>
                  <a:gd name="T7" fmla="*/ 6 h 80"/>
                  <a:gd name="T8" fmla="*/ 7 w 21"/>
                  <a:gd name="T9" fmla="*/ 3 h 80"/>
                  <a:gd name="T10" fmla="*/ 14 w 21"/>
                  <a:gd name="T11" fmla="*/ 6 h 80"/>
                  <a:gd name="T12" fmla="*/ 21 w 21"/>
                  <a:gd name="T13" fmla="*/ 17 h 80"/>
                  <a:gd name="T14" fmla="*/ 21 w 21"/>
                  <a:gd name="T15" fmla="*/ 75 h 80"/>
                  <a:gd name="T16" fmla="*/ 14 w 21"/>
                  <a:gd name="T17" fmla="*/ 7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0">
                    <a:moveTo>
                      <a:pt x="14" y="78"/>
                    </a:moveTo>
                    <a:cubicBezTo>
                      <a:pt x="9" y="75"/>
                      <a:pt x="7" y="72"/>
                      <a:pt x="7" y="6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1"/>
                      <a:pt x="2" y="0"/>
                      <a:pt x="7" y="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9" y="9"/>
                      <a:pt x="21" y="13"/>
                      <a:pt x="21" y="17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9"/>
                      <a:pt x="19" y="80"/>
                      <a:pt x="14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23"/>
              <p:cNvSpPr/>
              <p:nvPr/>
            </p:nvSpPr>
            <p:spPr bwMode="auto">
              <a:xfrm>
                <a:off x="5038767" y="1303073"/>
                <a:ext cx="47341" cy="139964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7 h 29"/>
                  <a:gd name="T4" fmla="*/ 4 w 10"/>
                  <a:gd name="T5" fmla="*/ 21 h 29"/>
                  <a:gd name="T6" fmla="*/ 5 w 10"/>
                  <a:gd name="T7" fmla="*/ 25 h 29"/>
                  <a:gd name="T8" fmla="*/ 7 w 10"/>
                  <a:gd name="T9" fmla="*/ 23 h 29"/>
                  <a:gd name="T10" fmla="*/ 5 w 10"/>
                  <a:gd name="T11" fmla="*/ 17 h 29"/>
                  <a:gd name="T12" fmla="*/ 2 w 10"/>
                  <a:gd name="T13" fmla="*/ 10 h 29"/>
                  <a:gd name="T14" fmla="*/ 1 w 10"/>
                  <a:gd name="T15" fmla="*/ 4 h 29"/>
                  <a:gd name="T16" fmla="*/ 2 w 10"/>
                  <a:gd name="T17" fmla="*/ 1 h 29"/>
                  <a:gd name="T18" fmla="*/ 5 w 10"/>
                  <a:gd name="T19" fmla="*/ 1 h 29"/>
                  <a:gd name="T20" fmla="*/ 9 w 10"/>
                  <a:gd name="T21" fmla="*/ 4 h 29"/>
                  <a:gd name="T22" fmla="*/ 10 w 10"/>
                  <a:gd name="T23" fmla="*/ 8 h 29"/>
                  <a:gd name="T24" fmla="*/ 10 w 10"/>
                  <a:gd name="T25" fmla="*/ 13 h 29"/>
                  <a:gd name="T26" fmla="*/ 7 w 10"/>
                  <a:gd name="T27" fmla="*/ 11 h 29"/>
                  <a:gd name="T28" fmla="*/ 7 w 10"/>
                  <a:gd name="T29" fmla="*/ 6 h 29"/>
                  <a:gd name="T30" fmla="*/ 6 w 10"/>
                  <a:gd name="T31" fmla="*/ 4 h 29"/>
                  <a:gd name="T32" fmla="*/ 4 w 10"/>
                  <a:gd name="T33" fmla="*/ 4 h 29"/>
                  <a:gd name="T34" fmla="*/ 4 w 10"/>
                  <a:gd name="T35" fmla="*/ 5 h 29"/>
                  <a:gd name="T36" fmla="*/ 6 w 10"/>
                  <a:gd name="T37" fmla="*/ 12 h 29"/>
                  <a:gd name="T38" fmla="*/ 9 w 10"/>
                  <a:gd name="T39" fmla="*/ 18 h 29"/>
                  <a:gd name="T40" fmla="*/ 10 w 10"/>
                  <a:gd name="T41" fmla="*/ 25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6" y="26"/>
                      <a:pt x="7" y="25"/>
                      <a:pt x="7" y="23"/>
                    </a:cubicBezTo>
                    <a:cubicBezTo>
                      <a:pt x="7" y="21"/>
                      <a:pt x="6" y="19"/>
                      <a:pt x="5" y="1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8"/>
                      <a:pt x="1" y="6"/>
                      <a:pt x="1" y="4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7" y="2"/>
                      <a:pt x="8" y="3"/>
                      <a:pt x="9" y="4"/>
                    </a:cubicBezTo>
                    <a:cubicBezTo>
                      <a:pt x="10" y="5"/>
                      <a:pt x="10" y="7"/>
                      <a:pt x="10" y="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7"/>
                      <a:pt x="5" y="9"/>
                      <a:pt x="6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21"/>
                      <a:pt x="10" y="23"/>
                      <a:pt x="10" y="25"/>
                    </a:cubicBezTo>
                    <a:cubicBezTo>
                      <a:pt x="10" y="26"/>
                      <a:pt x="10" y="27"/>
                      <a:pt x="9" y="28"/>
                    </a:cubicBezTo>
                    <a:cubicBezTo>
                      <a:pt x="8" y="29"/>
                      <a:pt x="7" y="29"/>
                      <a:pt x="5" y="28"/>
                    </a:cubicBezTo>
                    <a:cubicBezTo>
                      <a:pt x="2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24"/>
              <p:cNvSpPr/>
              <p:nvPr/>
            </p:nvSpPr>
            <p:spPr bwMode="auto">
              <a:xfrm>
                <a:off x="5131390" y="1346297"/>
                <a:ext cx="53516" cy="146139"/>
              </a:xfrm>
              <a:custGeom>
                <a:avLst/>
                <a:gdLst>
                  <a:gd name="T0" fmla="*/ 26 w 26"/>
                  <a:gd name="T1" fmla="*/ 14 h 71"/>
                  <a:gd name="T2" fmla="*/ 26 w 26"/>
                  <a:gd name="T3" fmla="*/ 21 h 71"/>
                  <a:gd name="T4" fmla="*/ 16 w 26"/>
                  <a:gd name="T5" fmla="*/ 17 h 71"/>
                  <a:gd name="T6" fmla="*/ 16 w 26"/>
                  <a:gd name="T7" fmla="*/ 71 h 71"/>
                  <a:gd name="T8" fmla="*/ 7 w 26"/>
                  <a:gd name="T9" fmla="*/ 66 h 71"/>
                  <a:gd name="T10" fmla="*/ 7 w 26"/>
                  <a:gd name="T11" fmla="*/ 12 h 71"/>
                  <a:gd name="T12" fmla="*/ 0 w 26"/>
                  <a:gd name="T13" fmla="*/ 7 h 71"/>
                  <a:gd name="T14" fmla="*/ 0 w 26"/>
                  <a:gd name="T15" fmla="*/ 2 h 71"/>
                  <a:gd name="T16" fmla="*/ 0 w 26"/>
                  <a:gd name="T17" fmla="*/ 0 h 71"/>
                  <a:gd name="T18" fmla="*/ 26 w 26"/>
                  <a:gd name="T19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71">
                    <a:moveTo>
                      <a:pt x="26" y="14"/>
                    </a:moveTo>
                    <a:lnTo>
                      <a:pt x="26" y="21"/>
                    </a:lnTo>
                    <a:lnTo>
                      <a:pt x="16" y="17"/>
                    </a:lnTo>
                    <a:lnTo>
                      <a:pt x="16" y="71"/>
                    </a:lnTo>
                    <a:lnTo>
                      <a:pt x="7" y="66"/>
                    </a:lnTo>
                    <a:lnTo>
                      <a:pt x="7" y="12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9" name="Freeform 25"/>
              <p:cNvSpPr/>
              <p:nvPr/>
            </p:nvSpPr>
            <p:spPr bwMode="auto">
              <a:xfrm>
                <a:off x="5228129" y="1399813"/>
                <a:ext cx="43225" cy="150256"/>
              </a:xfrm>
              <a:custGeom>
                <a:avLst/>
                <a:gdLst>
                  <a:gd name="T0" fmla="*/ 0 w 21"/>
                  <a:gd name="T1" fmla="*/ 0 h 73"/>
                  <a:gd name="T2" fmla="*/ 21 w 21"/>
                  <a:gd name="T3" fmla="*/ 12 h 73"/>
                  <a:gd name="T4" fmla="*/ 21 w 21"/>
                  <a:gd name="T5" fmla="*/ 19 h 73"/>
                  <a:gd name="T6" fmla="*/ 10 w 21"/>
                  <a:gd name="T7" fmla="*/ 12 h 73"/>
                  <a:gd name="T8" fmla="*/ 10 w 21"/>
                  <a:gd name="T9" fmla="*/ 31 h 73"/>
                  <a:gd name="T10" fmla="*/ 19 w 21"/>
                  <a:gd name="T11" fmla="*/ 38 h 73"/>
                  <a:gd name="T12" fmla="*/ 19 w 21"/>
                  <a:gd name="T13" fmla="*/ 45 h 73"/>
                  <a:gd name="T14" fmla="*/ 10 w 21"/>
                  <a:gd name="T15" fmla="*/ 38 h 73"/>
                  <a:gd name="T16" fmla="*/ 10 w 21"/>
                  <a:gd name="T17" fmla="*/ 59 h 73"/>
                  <a:gd name="T18" fmla="*/ 21 w 21"/>
                  <a:gd name="T19" fmla="*/ 66 h 73"/>
                  <a:gd name="T20" fmla="*/ 21 w 21"/>
                  <a:gd name="T21" fmla="*/ 73 h 73"/>
                  <a:gd name="T22" fmla="*/ 0 w 21"/>
                  <a:gd name="T23" fmla="*/ 62 h 73"/>
                  <a:gd name="T24" fmla="*/ 0 w 21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73">
                    <a:moveTo>
                      <a:pt x="0" y="0"/>
                    </a:moveTo>
                    <a:lnTo>
                      <a:pt x="21" y="12"/>
                    </a:lnTo>
                    <a:lnTo>
                      <a:pt x="21" y="19"/>
                    </a:lnTo>
                    <a:lnTo>
                      <a:pt x="10" y="12"/>
                    </a:lnTo>
                    <a:lnTo>
                      <a:pt x="10" y="31"/>
                    </a:lnTo>
                    <a:lnTo>
                      <a:pt x="19" y="38"/>
                    </a:lnTo>
                    <a:lnTo>
                      <a:pt x="19" y="45"/>
                    </a:lnTo>
                    <a:lnTo>
                      <a:pt x="10" y="38"/>
                    </a:lnTo>
                    <a:lnTo>
                      <a:pt x="10" y="59"/>
                    </a:lnTo>
                    <a:lnTo>
                      <a:pt x="21" y="66"/>
                    </a:lnTo>
                    <a:lnTo>
                      <a:pt x="21" y="73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0" name="Freeform 26"/>
              <p:cNvSpPr>
                <a:spLocks noEditPoints="1"/>
              </p:cNvSpPr>
              <p:nvPr/>
            </p:nvSpPr>
            <p:spPr bwMode="auto">
              <a:xfrm>
                <a:off x="5316636" y="1449212"/>
                <a:ext cx="47341" cy="135847"/>
              </a:xfrm>
              <a:custGeom>
                <a:avLst/>
                <a:gdLst>
                  <a:gd name="T0" fmla="*/ 0 w 10"/>
                  <a:gd name="T1" fmla="*/ 0 h 28"/>
                  <a:gd name="T2" fmla="*/ 7 w 10"/>
                  <a:gd name="T3" fmla="*/ 4 h 28"/>
                  <a:gd name="T4" fmla="*/ 10 w 10"/>
                  <a:gd name="T5" fmla="*/ 10 h 28"/>
                  <a:gd name="T6" fmla="*/ 10 w 10"/>
                  <a:gd name="T7" fmla="*/ 17 h 28"/>
                  <a:gd name="T8" fmla="*/ 8 w 10"/>
                  <a:gd name="T9" fmla="*/ 18 h 28"/>
                  <a:gd name="T10" fmla="*/ 4 w 10"/>
                  <a:gd name="T11" fmla="*/ 16 h 28"/>
                  <a:gd name="T12" fmla="*/ 3 w 10"/>
                  <a:gd name="T13" fmla="*/ 16 h 28"/>
                  <a:gd name="T14" fmla="*/ 3 w 10"/>
                  <a:gd name="T15" fmla="*/ 28 h 28"/>
                  <a:gd name="T16" fmla="*/ 0 w 10"/>
                  <a:gd name="T17" fmla="*/ 26 h 28"/>
                  <a:gd name="T18" fmla="*/ 0 w 10"/>
                  <a:gd name="T19" fmla="*/ 0 h 28"/>
                  <a:gd name="T20" fmla="*/ 5 w 10"/>
                  <a:gd name="T21" fmla="*/ 14 h 28"/>
                  <a:gd name="T22" fmla="*/ 6 w 10"/>
                  <a:gd name="T23" fmla="*/ 14 h 28"/>
                  <a:gd name="T24" fmla="*/ 7 w 10"/>
                  <a:gd name="T25" fmla="*/ 14 h 28"/>
                  <a:gd name="T26" fmla="*/ 7 w 10"/>
                  <a:gd name="T27" fmla="*/ 8 h 28"/>
                  <a:gd name="T28" fmla="*/ 5 w 10"/>
                  <a:gd name="T29" fmla="*/ 6 h 28"/>
                  <a:gd name="T30" fmla="*/ 3 w 10"/>
                  <a:gd name="T31" fmla="*/ 5 h 28"/>
                  <a:gd name="T32" fmla="*/ 3 w 10"/>
                  <a:gd name="T33" fmla="*/ 13 h 28"/>
                  <a:gd name="T34" fmla="*/ 5 w 10"/>
                  <a:gd name="T3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9"/>
                      <a:pt x="9" y="19"/>
                      <a:pt x="8" y="18"/>
                    </a:cubicBezTo>
                    <a:cubicBezTo>
                      <a:pt x="7" y="18"/>
                      <a:pt x="6" y="18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0"/>
                    </a:lnTo>
                    <a:close/>
                    <a:moveTo>
                      <a:pt x="5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4" name="组合 147"/>
            <p:cNvGrpSpPr/>
            <p:nvPr/>
          </p:nvGrpSpPr>
          <p:grpSpPr>
            <a:xfrm>
              <a:off x="7386672" y="2749493"/>
              <a:ext cx="224012" cy="498227"/>
              <a:chOff x="5846145" y="2700653"/>
              <a:chExt cx="332915" cy="751275"/>
            </a:xfrm>
          </p:grpSpPr>
          <p:sp>
            <p:nvSpPr>
              <p:cNvPr id="61" name="Freeform 28"/>
              <p:cNvSpPr/>
              <p:nvPr/>
            </p:nvSpPr>
            <p:spPr bwMode="auto">
              <a:xfrm>
                <a:off x="5846145" y="2978521"/>
                <a:ext cx="253170" cy="473407"/>
              </a:xfrm>
              <a:custGeom>
                <a:avLst/>
                <a:gdLst>
                  <a:gd name="T0" fmla="*/ 7 w 52"/>
                  <a:gd name="T1" fmla="*/ 2 h 97"/>
                  <a:gd name="T2" fmla="*/ 31 w 52"/>
                  <a:gd name="T3" fmla="*/ 15 h 97"/>
                  <a:gd name="T4" fmla="*/ 52 w 52"/>
                  <a:gd name="T5" fmla="*/ 47 h 97"/>
                  <a:gd name="T6" fmla="*/ 52 w 52"/>
                  <a:gd name="T7" fmla="*/ 49 h 97"/>
                  <a:gd name="T8" fmla="*/ 31 w 52"/>
                  <a:gd name="T9" fmla="*/ 58 h 97"/>
                  <a:gd name="T10" fmla="*/ 15 w 52"/>
                  <a:gd name="T11" fmla="*/ 58 h 97"/>
                  <a:gd name="T12" fmla="*/ 15 w 52"/>
                  <a:gd name="T13" fmla="*/ 65 h 97"/>
                  <a:gd name="T14" fmla="*/ 46 w 52"/>
                  <a:gd name="T15" fmla="*/ 82 h 97"/>
                  <a:gd name="T16" fmla="*/ 52 w 52"/>
                  <a:gd name="T17" fmla="*/ 92 h 97"/>
                  <a:gd name="T18" fmla="*/ 46 w 52"/>
                  <a:gd name="T19" fmla="*/ 95 h 97"/>
                  <a:gd name="T20" fmla="*/ 7 w 52"/>
                  <a:gd name="T21" fmla="*/ 74 h 97"/>
                  <a:gd name="T22" fmla="*/ 1 w 52"/>
                  <a:gd name="T23" fmla="*/ 63 h 97"/>
                  <a:gd name="T24" fmla="*/ 1 w 52"/>
                  <a:gd name="T25" fmla="*/ 50 h 97"/>
                  <a:gd name="T26" fmla="*/ 31 w 52"/>
                  <a:gd name="T27" fmla="*/ 45 h 97"/>
                  <a:gd name="T28" fmla="*/ 38 w 52"/>
                  <a:gd name="T29" fmla="*/ 42 h 97"/>
                  <a:gd name="T30" fmla="*/ 38 w 52"/>
                  <a:gd name="T31" fmla="*/ 39 h 97"/>
                  <a:gd name="T32" fmla="*/ 31 w 52"/>
                  <a:gd name="T33" fmla="*/ 29 h 97"/>
                  <a:gd name="T34" fmla="*/ 8 w 52"/>
                  <a:gd name="T35" fmla="*/ 16 h 97"/>
                  <a:gd name="T36" fmla="*/ 0 w 52"/>
                  <a:gd name="T37" fmla="*/ 5 h 97"/>
                  <a:gd name="T38" fmla="*/ 7 w 52"/>
                  <a:gd name="T39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97">
                    <a:moveTo>
                      <a:pt x="7" y="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45" y="23"/>
                      <a:pt x="52" y="34"/>
                      <a:pt x="52" y="4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63"/>
                      <a:pt x="45" y="66"/>
                      <a:pt x="31" y="58"/>
                    </a:cubicBezTo>
                    <a:cubicBezTo>
                      <a:pt x="20" y="52"/>
                      <a:pt x="15" y="52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50" y="84"/>
                      <a:pt x="52" y="88"/>
                      <a:pt x="52" y="92"/>
                    </a:cubicBezTo>
                    <a:cubicBezTo>
                      <a:pt x="52" y="96"/>
                      <a:pt x="50" y="97"/>
                      <a:pt x="46" y="95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3" y="71"/>
                      <a:pt x="1" y="68"/>
                      <a:pt x="1" y="6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35"/>
                      <a:pt x="11" y="33"/>
                      <a:pt x="31" y="45"/>
                    </a:cubicBezTo>
                    <a:cubicBezTo>
                      <a:pt x="36" y="47"/>
                      <a:pt x="38" y="46"/>
                      <a:pt x="38" y="42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5"/>
                      <a:pt x="36" y="32"/>
                      <a:pt x="31" y="29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" y="13"/>
                      <a:pt x="0" y="10"/>
                      <a:pt x="0" y="5"/>
                    </a:cubicBezTo>
                    <a:cubicBezTo>
                      <a:pt x="0" y="1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5855909" y="2700653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6 h 29"/>
                  <a:gd name="T4" fmla="*/ 3 w 10"/>
                  <a:gd name="T5" fmla="*/ 21 h 29"/>
                  <a:gd name="T6" fmla="*/ 5 w 10"/>
                  <a:gd name="T7" fmla="*/ 25 h 29"/>
                  <a:gd name="T8" fmla="*/ 6 w 10"/>
                  <a:gd name="T9" fmla="*/ 23 h 29"/>
                  <a:gd name="T10" fmla="*/ 5 w 10"/>
                  <a:gd name="T11" fmla="*/ 16 h 29"/>
                  <a:gd name="T12" fmla="*/ 2 w 10"/>
                  <a:gd name="T13" fmla="*/ 10 h 29"/>
                  <a:gd name="T14" fmla="*/ 0 w 10"/>
                  <a:gd name="T15" fmla="*/ 4 h 29"/>
                  <a:gd name="T16" fmla="*/ 1 w 10"/>
                  <a:gd name="T17" fmla="*/ 0 h 29"/>
                  <a:gd name="T18" fmla="*/ 5 w 10"/>
                  <a:gd name="T19" fmla="*/ 1 h 29"/>
                  <a:gd name="T20" fmla="*/ 8 w 10"/>
                  <a:gd name="T21" fmla="*/ 4 h 29"/>
                  <a:gd name="T22" fmla="*/ 10 w 10"/>
                  <a:gd name="T23" fmla="*/ 8 h 29"/>
                  <a:gd name="T24" fmla="*/ 10 w 10"/>
                  <a:gd name="T25" fmla="*/ 12 h 29"/>
                  <a:gd name="T26" fmla="*/ 6 w 10"/>
                  <a:gd name="T27" fmla="*/ 11 h 29"/>
                  <a:gd name="T28" fmla="*/ 6 w 10"/>
                  <a:gd name="T29" fmla="*/ 6 h 29"/>
                  <a:gd name="T30" fmla="*/ 5 w 10"/>
                  <a:gd name="T31" fmla="*/ 4 h 29"/>
                  <a:gd name="T32" fmla="*/ 4 w 10"/>
                  <a:gd name="T33" fmla="*/ 3 h 29"/>
                  <a:gd name="T34" fmla="*/ 3 w 10"/>
                  <a:gd name="T35" fmla="*/ 5 h 29"/>
                  <a:gd name="T36" fmla="*/ 5 w 10"/>
                  <a:gd name="T37" fmla="*/ 11 h 29"/>
                  <a:gd name="T38" fmla="*/ 8 w 10"/>
                  <a:gd name="T39" fmla="*/ 18 h 29"/>
                  <a:gd name="T40" fmla="*/ 10 w 10"/>
                  <a:gd name="T41" fmla="*/ 24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3"/>
                      <a:pt x="3" y="24"/>
                      <a:pt x="5" y="25"/>
                    </a:cubicBezTo>
                    <a:cubicBezTo>
                      <a:pt x="6" y="25"/>
                      <a:pt x="6" y="25"/>
                      <a:pt x="6" y="23"/>
                    </a:cubicBezTo>
                    <a:cubicBezTo>
                      <a:pt x="6" y="21"/>
                      <a:pt x="6" y="19"/>
                      <a:pt x="5" y="1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7"/>
                      <a:pt x="4" y="9"/>
                      <a:pt x="5" y="1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20"/>
                      <a:pt x="10" y="22"/>
                      <a:pt x="10" y="24"/>
                    </a:cubicBezTo>
                    <a:cubicBezTo>
                      <a:pt x="10" y="26"/>
                      <a:pt x="9" y="27"/>
                      <a:pt x="9" y="28"/>
                    </a:cubicBezTo>
                    <a:cubicBezTo>
                      <a:pt x="8" y="29"/>
                      <a:pt x="6" y="28"/>
                      <a:pt x="5" y="28"/>
                    </a:cubicBezTo>
                    <a:cubicBezTo>
                      <a:pt x="1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5944415" y="2745935"/>
                <a:ext cx="53516" cy="139964"/>
              </a:xfrm>
              <a:custGeom>
                <a:avLst/>
                <a:gdLst>
                  <a:gd name="T0" fmla="*/ 26 w 26"/>
                  <a:gd name="T1" fmla="*/ 14 h 68"/>
                  <a:gd name="T2" fmla="*/ 26 w 26"/>
                  <a:gd name="T3" fmla="*/ 21 h 68"/>
                  <a:gd name="T4" fmla="*/ 17 w 26"/>
                  <a:gd name="T5" fmla="*/ 16 h 68"/>
                  <a:gd name="T6" fmla="*/ 17 w 26"/>
                  <a:gd name="T7" fmla="*/ 68 h 68"/>
                  <a:gd name="T8" fmla="*/ 10 w 26"/>
                  <a:gd name="T9" fmla="*/ 63 h 68"/>
                  <a:gd name="T10" fmla="*/ 10 w 26"/>
                  <a:gd name="T11" fmla="*/ 11 h 68"/>
                  <a:gd name="T12" fmla="*/ 0 w 26"/>
                  <a:gd name="T13" fmla="*/ 4 h 68"/>
                  <a:gd name="T14" fmla="*/ 0 w 26"/>
                  <a:gd name="T15" fmla="*/ 2 h 68"/>
                  <a:gd name="T16" fmla="*/ 0 w 26"/>
                  <a:gd name="T17" fmla="*/ 0 h 68"/>
                  <a:gd name="T18" fmla="*/ 26 w 26"/>
                  <a:gd name="T1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8">
                    <a:moveTo>
                      <a:pt x="26" y="14"/>
                    </a:moveTo>
                    <a:lnTo>
                      <a:pt x="26" y="21"/>
                    </a:lnTo>
                    <a:lnTo>
                      <a:pt x="17" y="16"/>
                    </a:lnTo>
                    <a:lnTo>
                      <a:pt x="17" y="68"/>
                    </a:lnTo>
                    <a:lnTo>
                      <a:pt x="10" y="63"/>
                    </a:lnTo>
                    <a:lnTo>
                      <a:pt x="10" y="11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31"/>
              <p:cNvSpPr/>
              <p:nvPr/>
            </p:nvSpPr>
            <p:spPr bwMode="auto">
              <a:xfrm>
                <a:off x="6041155" y="2799451"/>
                <a:ext cx="45282" cy="150256"/>
              </a:xfrm>
              <a:custGeom>
                <a:avLst/>
                <a:gdLst>
                  <a:gd name="T0" fmla="*/ 0 w 22"/>
                  <a:gd name="T1" fmla="*/ 0 h 73"/>
                  <a:gd name="T2" fmla="*/ 22 w 22"/>
                  <a:gd name="T3" fmla="*/ 11 h 73"/>
                  <a:gd name="T4" fmla="*/ 22 w 22"/>
                  <a:gd name="T5" fmla="*/ 19 h 73"/>
                  <a:gd name="T6" fmla="*/ 10 w 22"/>
                  <a:gd name="T7" fmla="*/ 11 h 73"/>
                  <a:gd name="T8" fmla="*/ 10 w 22"/>
                  <a:gd name="T9" fmla="*/ 30 h 73"/>
                  <a:gd name="T10" fmla="*/ 22 w 22"/>
                  <a:gd name="T11" fmla="*/ 35 h 73"/>
                  <a:gd name="T12" fmla="*/ 22 w 22"/>
                  <a:gd name="T13" fmla="*/ 42 h 73"/>
                  <a:gd name="T14" fmla="*/ 10 w 22"/>
                  <a:gd name="T15" fmla="*/ 37 h 73"/>
                  <a:gd name="T16" fmla="*/ 10 w 22"/>
                  <a:gd name="T17" fmla="*/ 56 h 73"/>
                  <a:gd name="T18" fmla="*/ 22 w 22"/>
                  <a:gd name="T19" fmla="*/ 64 h 73"/>
                  <a:gd name="T20" fmla="*/ 22 w 22"/>
                  <a:gd name="T21" fmla="*/ 73 h 73"/>
                  <a:gd name="T22" fmla="*/ 0 w 22"/>
                  <a:gd name="T23" fmla="*/ 61 h 73"/>
                  <a:gd name="T24" fmla="*/ 0 w 22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3">
                    <a:moveTo>
                      <a:pt x="0" y="0"/>
                    </a:moveTo>
                    <a:lnTo>
                      <a:pt x="22" y="11"/>
                    </a:lnTo>
                    <a:lnTo>
                      <a:pt x="22" y="19"/>
                    </a:lnTo>
                    <a:lnTo>
                      <a:pt x="10" y="11"/>
                    </a:lnTo>
                    <a:lnTo>
                      <a:pt x="10" y="30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0" y="37"/>
                    </a:lnTo>
                    <a:lnTo>
                      <a:pt x="10" y="56"/>
                    </a:lnTo>
                    <a:lnTo>
                      <a:pt x="22" y="64"/>
                    </a:lnTo>
                    <a:lnTo>
                      <a:pt x="22" y="73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32"/>
              <p:cNvSpPr>
                <a:spLocks noEditPoints="1"/>
              </p:cNvSpPr>
              <p:nvPr/>
            </p:nvSpPr>
            <p:spPr bwMode="auto">
              <a:xfrm>
                <a:off x="6129661" y="2846791"/>
                <a:ext cx="49399" cy="131731"/>
              </a:xfrm>
              <a:custGeom>
                <a:avLst/>
                <a:gdLst>
                  <a:gd name="T0" fmla="*/ 0 w 10"/>
                  <a:gd name="T1" fmla="*/ 0 h 27"/>
                  <a:gd name="T2" fmla="*/ 7 w 10"/>
                  <a:gd name="T3" fmla="*/ 4 h 27"/>
                  <a:gd name="T4" fmla="*/ 10 w 10"/>
                  <a:gd name="T5" fmla="*/ 9 h 27"/>
                  <a:gd name="T6" fmla="*/ 10 w 10"/>
                  <a:gd name="T7" fmla="*/ 17 h 27"/>
                  <a:gd name="T8" fmla="*/ 8 w 10"/>
                  <a:gd name="T9" fmla="*/ 18 h 27"/>
                  <a:gd name="T10" fmla="*/ 4 w 10"/>
                  <a:gd name="T11" fmla="*/ 16 h 27"/>
                  <a:gd name="T12" fmla="*/ 3 w 10"/>
                  <a:gd name="T13" fmla="*/ 16 h 27"/>
                  <a:gd name="T14" fmla="*/ 3 w 10"/>
                  <a:gd name="T15" fmla="*/ 27 h 27"/>
                  <a:gd name="T16" fmla="*/ 0 w 10"/>
                  <a:gd name="T17" fmla="*/ 25 h 27"/>
                  <a:gd name="T18" fmla="*/ 0 w 10"/>
                  <a:gd name="T19" fmla="*/ 0 h 27"/>
                  <a:gd name="T20" fmla="*/ 6 w 10"/>
                  <a:gd name="T21" fmla="*/ 14 h 27"/>
                  <a:gd name="T22" fmla="*/ 7 w 10"/>
                  <a:gd name="T23" fmla="*/ 14 h 27"/>
                  <a:gd name="T24" fmla="*/ 7 w 10"/>
                  <a:gd name="T25" fmla="*/ 14 h 27"/>
                  <a:gd name="T26" fmla="*/ 7 w 10"/>
                  <a:gd name="T27" fmla="*/ 8 h 27"/>
                  <a:gd name="T28" fmla="*/ 5 w 10"/>
                  <a:gd name="T29" fmla="*/ 6 h 27"/>
                  <a:gd name="T30" fmla="*/ 3 w 10"/>
                  <a:gd name="T31" fmla="*/ 5 h 27"/>
                  <a:gd name="T32" fmla="*/ 3 w 10"/>
                  <a:gd name="T33" fmla="*/ 13 h 27"/>
                  <a:gd name="T34" fmla="*/ 6 w 10"/>
                  <a:gd name="T3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8" y="18"/>
                    </a:cubicBezTo>
                    <a:cubicBezTo>
                      <a:pt x="7" y="18"/>
                      <a:pt x="6" y="17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0"/>
                    </a:lnTo>
                    <a:close/>
                    <a:moveTo>
                      <a:pt x="6" y="14"/>
                    </a:move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  <p:grpSp>
          <p:nvGrpSpPr>
            <p:cNvPr id="55" name="组合 154"/>
            <p:cNvGrpSpPr/>
            <p:nvPr/>
          </p:nvGrpSpPr>
          <p:grpSpPr>
            <a:xfrm>
              <a:off x="7866225" y="3512668"/>
              <a:ext cx="224026" cy="495498"/>
              <a:chOff x="6669441" y="4079707"/>
              <a:chExt cx="332935" cy="747160"/>
            </a:xfrm>
          </p:grpSpPr>
          <p:sp>
            <p:nvSpPr>
              <p:cNvPr id="56" name="Freeform 34"/>
              <p:cNvSpPr/>
              <p:nvPr/>
            </p:nvSpPr>
            <p:spPr bwMode="auto">
              <a:xfrm>
                <a:off x="6669441" y="4363751"/>
                <a:ext cx="253169" cy="463116"/>
              </a:xfrm>
              <a:custGeom>
                <a:avLst/>
                <a:gdLst>
                  <a:gd name="T0" fmla="*/ 7 w 52"/>
                  <a:gd name="T1" fmla="*/ 60 h 95"/>
                  <a:gd name="T2" fmla="*/ 31 w 52"/>
                  <a:gd name="T3" fmla="*/ 73 h 95"/>
                  <a:gd name="T4" fmla="*/ 38 w 52"/>
                  <a:gd name="T5" fmla="*/ 70 h 95"/>
                  <a:gd name="T6" fmla="*/ 38 w 52"/>
                  <a:gd name="T7" fmla="*/ 59 h 95"/>
                  <a:gd name="T8" fmla="*/ 17 w 52"/>
                  <a:gd name="T9" fmla="*/ 48 h 95"/>
                  <a:gd name="T10" fmla="*/ 10 w 52"/>
                  <a:gd name="T11" fmla="*/ 37 h 95"/>
                  <a:gd name="T12" fmla="*/ 17 w 52"/>
                  <a:gd name="T13" fmla="*/ 34 h 95"/>
                  <a:gd name="T14" fmla="*/ 38 w 52"/>
                  <a:gd name="T15" fmla="*/ 46 h 95"/>
                  <a:gd name="T16" fmla="*/ 38 w 52"/>
                  <a:gd name="T17" fmla="*/ 33 h 95"/>
                  <a:gd name="T18" fmla="*/ 7 w 52"/>
                  <a:gd name="T19" fmla="*/ 16 h 95"/>
                  <a:gd name="T20" fmla="*/ 0 w 52"/>
                  <a:gd name="T21" fmla="*/ 5 h 95"/>
                  <a:gd name="T22" fmla="*/ 8 w 52"/>
                  <a:gd name="T23" fmla="*/ 3 h 95"/>
                  <a:gd name="T24" fmla="*/ 45 w 52"/>
                  <a:gd name="T25" fmla="*/ 23 h 95"/>
                  <a:gd name="T26" fmla="*/ 52 w 52"/>
                  <a:gd name="T27" fmla="*/ 34 h 95"/>
                  <a:gd name="T28" fmla="*/ 52 w 52"/>
                  <a:gd name="T29" fmla="*/ 54 h 95"/>
                  <a:gd name="T30" fmla="*/ 45 w 52"/>
                  <a:gd name="T31" fmla="*/ 56 h 95"/>
                  <a:gd name="T32" fmla="*/ 52 w 52"/>
                  <a:gd name="T33" fmla="*/ 67 h 95"/>
                  <a:gd name="T34" fmla="*/ 52 w 52"/>
                  <a:gd name="T35" fmla="*/ 78 h 95"/>
                  <a:gd name="T36" fmla="*/ 31 w 52"/>
                  <a:gd name="T37" fmla="*/ 87 h 95"/>
                  <a:gd name="T38" fmla="*/ 7 w 52"/>
                  <a:gd name="T39" fmla="*/ 74 h 95"/>
                  <a:gd name="T40" fmla="*/ 0 w 52"/>
                  <a:gd name="T41" fmla="*/ 63 h 95"/>
                  <a:gd name="T42" fmla="*/ 7 w 52"/>
                  <a:gd name="T43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95">
                    <a:moveTo>
                      <a:pt x="7" y="60"/>
                    </a:moveTo>
                    <a:cubicBezTo>
                      <a:pt x="31" y="73"/>
                      <a:pt x="31" y="73"/>
                      <a:pt x="31" y="73"/>
                    </a:cubicBezTo>
                    <a:cubicBezTo>
                      <a:pt x="35" y="76"/>
                      <a:pt x="38" y="75"/>
                      <a:pt x="38" y="70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2" y="45"/>
                      <a:pt x="10" y="41"/>
                      <a:pt x="10" y="37"/>
                    </a:cubicBezTo>
                    <a:cubicBezTo>
                      <a:pt x="10" y="33"/>
                      <a:pt x="12" y="32"/>
                      <a:pt x="17" y="3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9"/>
                      <a:pt x="0" y="5"/>
                    </a:cubicBezTo>
                    <a:cubicBezTo>
                      <a:pt x="0" y="1"/>
                      <a:pt x="3" y="0"/>
                      <a:pt x="8" y="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50" y="26"/>
                      <a:pt x="52" y="29"/>
                      <a:pt x="52" y="3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8"/>
                      <a:pt x="49" y="59"/>
                      <a:pt x="45" y="56"/>
                    </a:cubicBezTo>
                    <a:cubicBezTo>
                      <a:pt x="50" y="59"/>
                      <a:pt x="52" y="63"/>
                      <a:pt x="52" y="67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92"/>
                      <a:pt x="45" y="95"/>
                      <a:pt x="31" y="87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3" y="71"/>
                      <a:pt x="0" y="68"/>
                      <a:pt x="0" y="63"/>
                    </a:cubicBezTo>
                    <a:cubicBezTo>
                      <a:pt x="0" y="59"/>
                      <a:pt x="2" y="58"/>
                      <a:pt x="7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6675109" y="4079707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4 w 10"/>
                  <a:gd name="T3" fmla="*/ 17 h 29"/>
                  <a:gd name="T4" fmla="*/ 4 w 10"/>
                  <a:gd name="T5" fmla="*/ 21 h 29"/>
                  <a:gd name="T6" fmla="*/ 5 w 10"/>
                  <a:gd name="T7" fmla="*/ 25 h 29"/>
                  <a:gd name="T8" fmla="*/ 7 w 10"/>
                  <a:gd name="T9" fmla="*/ 23 h 29"/>
                  <a:gd name="T10" fmla="*/ 5 w 10"/>
                  <a:gd name="T11" fmla="*/ 17 h 29"/>
                  <a:gd name="T12" fmla="*/ 2 w 10"/>
                  <a:gd name="T13" fmla="*/ 11 h 29"/>
                  <a:gd name="T14" fmla="*/ 1 w 10"/>
                  <a:gd name="T15" fmla="*/ 4 h 29"/>
                  <a:gd name="T16" fmla="*/ 2 w 10"/>
                  <a:gd name="T17" fmla="*/ 1 h 29"/>
                  <a:gd name="T18" fmla="*/ 6 w 10"/>
                  <a:gd name="T19" fmla="*/ 1 h 29"/>
                  <a:gd name="T20" fmla="*/ 9 w 10"/>
                  <a:gd name="T21" fmla="*/ 4 h 29"/>
                  <a:gd name="T22" fmla="*/ 10 w 10"/>
                  <a:gd name="T23" fmla="*/ 9 h 29"/>
                  <a:gd name="T24" fmla="*/ 10 w 10"/>
                  <a:gd name="T25" fmla="*/ 13 h 29"/>
                  <a:gd name="T26" fmla="*/ 7 w 10"/>
                  <a:gd name="T27" fmla="*/ 11 h 29"/>
                  <a:gd name="T28" fmla="*/ 7 w 10"/>
                  <a:gd name="T29" fmla="*/ 7 h 29"/>
                  <a:gd name="T30" fmla="*/ 6 w 10"/>
                  <a:gd name="T31" fmla="*/ 4 h 29"/>
                  <a:gd name="T32" fmla="*/ 4 w 10"/>
                  <a:gd name="T33" fmla="*/ 4 h 29"/>
                  <a:gd name="T34" fmla="*/ 4 w 10"/>
                  <a:gd name="T35" fmla="*/ 6 h 29"/>
                  <a:gd name="T36" fmla="*/ 6 w 10"/>
                  <a:gd name="T37" fmla="*/ 12 h 29"/>
                  <a:gd name="T38" fmla="*/ 9 w 10"/>
                  <a:gd name="T39" fmla="*/ 18 h 29"/>
                  <a:gd name="T40" fmla="*/ 10 w 10"/>
                  <a:gd name="T41" fmla="*/ 25 h 29"/>
                  <a:gd name="T42" fmla="*/ 9 w 10"/>
                  <a:gd name="T43" fmla="*/ 29 h 29"/>
                  <a:gd name="T44" fmla="*/ 6 w 10"/>
                  <a:gd name="T45" fmla="*/ 28 h 29"/>
                  <a:gd name="T46" fmla="*/ 0 w 10"/>
                  <a:gd name="T47" fmla="*/ 20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5"/>
                      <a:pt x="5" y="25"/>
                    </a:cubicBezTo>
                    <a:cubicBezTo>
                      <a:pt x="6" y="26"/>
                      <a:pt x="7" y="25"/>
                      <a:pt x="7" y="23"/>
                    </a:cubicBezTo>
                    <a:cubicBezTo>
                      <a:pt x="7" y="22"/>
                      <a:pt x="6" y="20"/>
                      <a:pt x="5" y="1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8"/>
                      <a:pt x="1" y="6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3" y="0"/>
                      <a:pt x="4" y="0"/>
                      <a:pt x="6" y="1"/>
                    </a:cubicBezTo>
                    <a:cubicBezTo>
                      <a:pt x="7" y="2"/>
                      <a:pt x="9" y="3"/>
                      <a:pt x="9" y="4"/>
                    </a:cubicBezTo>
                    <a:cubicBezTo>
                      <a:pt x="10" y="6"/>
                      <a:pt x="10" y="7"/>
                      <a:pt x="10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4" y="7"/>
                      <a:pt x="5" y="9"/>
                      <a:pt x="6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21"/>
                      <a:pt x="10" y="23"/>
                      <a:pt x="10" y="25"/>
                    </a:cubicBezTo>
                    <a:cubicBezTo>
                      <a:pt x="10" y="27"/>
                      <a:pt x="10" y="28"/>
                      <a:pt x="9" y="29"/>
                    </a:cubicBezTo>
                    <a:cubicBezTo>
                      <a:pt x="8" y="29"/>
                      <a:pt x="7" y="29"/>
                      <a:pt x="6" y="28"/>
                    </a:cubicBezTo>
                    <a:cubicBezTo>
                      <a:pt x="2" y="26"/>
                      <a:pt x="0" y="24"/>
                      <a:pt x="0" y="2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6767731" y="4124990"/>
                <a:ext cx="53516" cy="146139"/>
              </a:xfrm>
              <a:custGeom>
                <a:avLst/>
                <a:gdLst>
                  <a:gd name="T0" fmla="*/ 26 w 26"/>
                  <a:gd name="T1" fmla="*/ 16 h 71"/>
                  <a:gd name="T2" fmla="*/ 26 w 26"/>
                  <a:gd name="T3" fmla="*/ 23 h 71"/>
                  <a:gd name="T4" fmla="*/ 17 w 26"/>
                  <a:gd name="T5" fmla="*/ 16 h 71"/>
                  <a:gd name="T6" fmla="*/ 17 w 26"/>
                  <a:gd name="T7" fmla="*/ 71 h 71"/>
                  <a:gd name="T8" fmla="*/ 10 w 26"/>
                  <a:gd name="T9" fmla="*/ 66 h 71"/>
                  <a:gd name="T10" fmla="*/ 10 w 26"/>
                  <a:gd name="T11" fmla="*/ 11 h 71"/>
                  <a:gd name="T12" fmla="*/ 0 w 26"/>
                  <a:gd name="T13" fmla="*/ 7 h 71"/>
                  <a:gd name="T14" fmla="*/ 0 w 26"/>
                  <a:gd name="T15" fmla="*/ 2 h 71"/>
                  <a:gd name="T16" fmla="*/ 0 w 26"/>
                  <a:gd name="T17" fmla="*/ 0 h 71"/>
                  <a:gd name="T18" fmla="*/ 26 w 26"/>
                  <a:gd name="T19" fmla="*/ 1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71">
                    <a:moveTo>
                      <a:pt x="26" y="16"/>
                    </a:moveTo>
                    <a:lnTo>
                      <a:pt x="26" y="23"/>
                    </a:lnTo>
                    <a:lnTo>
                      <a:pt x="17" y="16"/>
                    </a:lnTo>
                    <a:lnTo>
                      <a:pt x="17" y="71"/>
                    </a:lnTo>
                    <a:lnTo>
                      <a:pt x="10" y="66"/>
                    </a:lnTo>
                    <a:lnTo>
                      <a:pt x="10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6864471" y="4182622"/>
                <a:ext cx="45282" cy="146139"/>
              </a:xfrm>
              <a:custGeom>
                <a:avLst/>
                <a:gdLst>
                  <a:gd name="T0" fmla="*/ 0 w 22"/>
                  <a:gd name="T1" fmla="*/ 0 h 71"/>
                  <a:gd name="T2" fmla="*/ 22 w 22"/>
                  <a:gd name="T3" fmla="*/ 10 h 71"/>
                  <a:gd name="T4" fmla="*/ 22 w 22"/>
                  <a:gd name="T5" fmla="*/ 19 h 71"/>
                  <a:gd name="T6" fmla="*/ 10 w 22"/>
                  <a:gd name="T7" fmla="*/ 12 h 71"/>
                  <a:gd name="T8" fmla="*/ 10 w 22"/>
                  <a:gd name="T9" fmla="*/ 28 h 71"/>
                  <a:gd name="T10" fmla="*/ 19 w 22"/>
                  <a:gd name="T11" fmla="*/ 36 h 71"/>
                  <a:gd name="T12" fmla="*/ 19 w 22"/>
                  <a:gd name="T13" fmla="*/ 43 h 71"/>
                  <a:gd name="T14" fmla="*/ 10 w 22"/>
                  <a:gd name="T15" fmla="*/ 38 h 71"/>
                  <a:gd name="T16" fmla="*/ 10 w 22"/>
                  <a:gd name="T17" fmla="*/ 57 h 71"/>
                  <a:gd name="T18" fmla="*/ 22 w 22"/>
                  <a:gd name="T19" fmla="*/ 64 h 71"/>
                  <a:gd name="T20" fmla="*/ 22 w 22"/>
                  <a:gd name="T21" fmla="*/ 71 h 71"/>
                  <a:gd name="T22" fmla="*/ 0 w 22"/>
                  <a:gd name="T23" fmla="*/ 59 h 71"/>
                  <a:gd name="T24" fmla="*/ 0 w 22"/>
                  <a:gd name="T2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1">
                    <a:moveTo>
                      <a:pt x="0" y="0"/>
                    </a:moveTo>
                    <a:lnTo>
                      <a:pt x="22" y="10"/>
                    </a:lnTo>
                    <a:lnTo>
                      <a:pt x="22" y="19"/>
                    </a:lnTo>
                    <a:lnTo>
                      <a:pt x="10" y="12"/>
                    </a:lnTo>
                    <a:lnTo>
                      <a:pt x="10" y="28"/>
                    </a:lnTo>
                    <a:lnTo>
                      <a:pt x="19" y="36"/>
                    </a:lnTo>
                    <a:lnTo>
                      <a:pt x="19" y="43"/>
                    </a:lnTo>
                    <a:lnTo>
                      <a:pt x="10" y="38"/>
                    </a:lnTo>
                    <a:lnTo>
                      <a:pt x="10" y="57"/>
                    </a:lnTo>
                    <a:lnTo>
                      <a:pt x="22" y="64"/>
                    </a:lnTo>
                    <a:lnTo>
                      <a:pt x="22" y="71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0" name="Freeform 38"/>
              <p:cNvSpPr>
                <a:spLocks noEditPoints="1"/>
              </p:cNvSpPr>
              <p:nvPr/>
            </p:nvSpPr>
            <p:spPr bwMode="auto">
              <a:xfrm>
                <a:off x="6952977" y="4225845"/>
                <a:ext cx="49399" cy="137906"/>
              </a:xfrm>
              <a:custGeom>
                <a:avLst/>
                <a:gdLst>
                  <a:gd name="T0" fmla="*/ 0 w 10"/>
                  <a:gd name="T1" fmla="*/ 0 h 28"/>
                  <a:gd name="T2" fmla="*/ 7 w 10"/>
                  <a:gd name="T3" fmla="*/ 4 h 28"/>
                  <a:gd name="T4" fmla="*/ 10 w 10"/>
                  <a:gd name="T5" fmla="*/ 10 h 28"/>
                  <a:gd name="T6" fmla="*/ 10 w 10"/>
                  <a:gd name="T7" fmla="*/ 18 h 28"/>
                  <a:gd name="T8" fmla="*/ 8 w 10"/>
                  <a:gd name="T9" fmla="*/ 19 h 28"/>
                  <a:gd name="T10" fmla="*/ 4 w 10"/>
                  <a:gd name="T11" fmla="*/ 17 h 28"/>
                  <a:gd name="T12" fmla="*/ 3 w 10"/>
                  <a:gd name="T13" fmla="*/ 16 h 28"/>
                  <a:gd name="T14" fmla="*/ 3 w 10"/>
                  <a:gd name="T15" fmla="*/ 28 h 28"/>
                  <a:gd name="T16" fmla="*/ 0 w 10"/>
                  <a:gd name="T17" fmla="*/ 26 h 28"/>
                  <a:gd name="T18" fmla="*/ 0 w 10"/>
                  <a:gd name="T19" fmla="*/ 0 h 28"/>
                  <a:gd name="T20" fmla="*/ 6 w 10"/>
                  <a:gd name="T21" fmla="*/ 15 h 28"/>
                  <a:gd name="T22" fmla="*/ 6 w 10"/>
                  <a:gd name="T23" fmla="*/ 15 h 28"/>
                  <a:gd name="T24" fmla="*/ 7 w 10"/>
                  <a:gd name="T25" fmla="*/ 14 h 28"/>
                  <a:gd name="T26" fmla="*/ 7 w 10"/>
                  <a:gd name="T27" fmla="*/ 9 h 28"/>
                  <a:gd name="T28" fmla="*/ 5 w 10"/>
                  <a:gd name="T29" fmla="*/ 6 h 28"/>
                  <a:gd name="T30" fmla="*/ 3 w 10"/>
                  <a:gd name="T31" fmla="*/ 5 h 28"/>
                  <a:gd name="T32" fmla="*/ 3 w 10"/>
                  <a:gd name="T33" fmla="*/ 13 h 28"/>
                  <a:gd name="T34" fmla="*/ 6 w 10"/>
                  <a:gd name="T35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9"/>
                      <a:pt x="9" y="19"/>
                      <a:pt x="8" y="19"/>
                    </a:cubicBezTo>
                    <a:cubicBezTo>
                      <a:pt x="7" y="19"/>
                      <a:pt x="6" y="18"/>
                      <a:pt x="4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0"/>
                    </a:ln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7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85" name="平行四边形 8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5" name="611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2" name="TextBox 10"/>
          <p:cNvSpPr txBox="1"/>
          <p:nvPr>
            <p:custDataLst>
              <p:tags r:id="rId8"/>
            </p:custDataLst>
          </p:nvPr>
        </p:nvSpPr>
        <p:spPr>
          <a:xfrm>
            <a:off x="3624944" y="475177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用户故事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TextBox 11"/>
          <p:cNvSpPr txBox="1"/>
          <p:nvPr>
            <p:custDataLst>
              <p:tags r:id="rId9"/>
            </p:custDataLst>
          </p:nvPr>
        </p:nvSpPr>
        <p:spPr>
          <a:xfrm>
            <a:off x="468630" y="-146685"/>
            <a:ext cx="4229100" cy="335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endParaRPr lang="zh-CN" sz="2400" b="1" dirty="0">
              <a:solidFill>
                <a:srgbClr val="00B0F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人力资源经理</a:t>
            </a:r>
            <a:endParaRPr lang="zh-CN" sz="2400" b="1" dirty="0">
              <a:solidFill>
                <a:srgbClr val="00B0F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 dirty="0">
              <a:solidFill>
                <a:srgbClr val="00B0F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作为人力资源经理，我希望能够查看每个简历的关键信息，以快速筛选应聘者。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作为人力资源经理，我希望能够查看应聘者在招聘流程中各项考试的得分，以分析应聘者能力。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作为人力资源经理，我希望系统能分析简历并评分，以提供参考。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1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  <p:bldLst>
      <p:bldP spid="87" grpId="0" bldLvl="0" animBg="1"/>
      <p:bldP spid="90" grpId="0"/>
      <p:bldP spid="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1188194" y="3005020"/>
            <a:ext cx="3726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产品设计应用的</a:t>
            </a:r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原则</a:t>
            </a:r>
            <a:endParaRPr lang="zh-CN" altLang="en-US" sz="28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8194" y="1306180"/>
            <a:ext cx="248793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02.</a:t>
            </a:r>
            <a:endParaRPr lang="en-US" altLang="zh-CN" sz="115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1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1188194" y="3005020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实现</a:t>
            </a:r>
            <a:endParaRPr lang="zh-CN" altLang="en-US" sz="28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8194" y="1306180"/>
            <a:ext cx="248793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03.</a:t>
            </a:r>
            <a:endParaRPr lang="en-US" altLang="zh-CN" sz="115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TextBox 11"/>
          <p:cNvSpPr txBox="1"/>
          <p:nvPr>
            <p:custDataLst>
              <p:tags r:id="rId2"/>
            </p:custDataLst>
          </p:nvPr>
        </p:nvSpPr>
        <p:spPr>
          <a:xfrm>
            <a:off x="1260292" y="3564725"/>
            <a:ext cx="4593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用户体验设计</a:t>
            </a:r>
            <a:r>
              <a:rPr 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编程语言及IDE、平台、框架</a:t>
            </a:r>
            <a:endParaRPr sz="1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algn="l"/>
            <a:r>
              <a:rPr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软件概要设计 </a:t>
            </a:r>
            <a:r>
              <a:rPr 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</a:t>
            </a:r>
            <a:r>
              <a:rPr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软件质量工具</a:t>
            </a:r>
            <a:r>
              <a:rPr 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</a:t>
            </a:r>
            <a:r>
              <a:rPr lang="zh-CN" alt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统计</a:t>
            </a:r>
            <a:endParaRPr lang="zh-CN" altLang="en-US" sz="1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1" grpId="3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/>
          <p:cNvSpPr/>
          <p:nvPr/>
        </p:nvSpPr>
        <p:spPr bwMode="auto">
          <a:xfrm>
            <a:off x="4351267" y="1755243"/>
            <a:ext cx="576815" cy="913035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4" name="Freeform 8"/>
          <p:cNvSpPr/>
          <p:nvPr/>
        </p:nvSpPr>
        <p:spPr bwMode="auto">
          <a:xfrm>
            <a:off x="3774452" y="1755243"/>
            <a:ext cx="576815" cy="913035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5" name="Freeform 10"/>
          <p:cNvSpPr/>
          <p:nvPr/>
        </p:nvSpPr>
        <p:spPr bwMode="auto">
          <a:xfrm>
            <a:off x="4440422" y="2755817"/>
            <a:ext cx="927185" cy="566380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6" name="Freeform 12"/>
          <p:cNvSpPr/>
          <p:nvPr/>
        </p:nvSpPr>
        <p:spPr bwMode="auto">
          <a:xfrm>
            <a:off x="4440422" y="2186812"/>
            <a:ext cx="927185" cy="56900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4"/>
          <p:cNvSpPr/>
          <p:nvPr/>
        </p:nvSpPr>
        <p:spPr bwMode="auto">
          <a:xfrm>
            <a:off x="3774452" y="2841606"/>
            <a:ext cx="576815" cy="912159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6"/>
          <p:cNvSpPr/>
          <p:nvPr/>
        </p:nvSpPr>
        <p:spPr bwMode="auto">
          <a:xfrm>
            <a:off x="4351267" y="2841606"/>
            <a:ext cx="576815" cy="912159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20"/>
          <p:cNvSpPr/>
          <p:nvPr/>
        </p:nvSpPr>
        <p:spPr bwMode="auto">
          <a:xfrm>
            <a:off x="3334933" y="2755817"/>
            <a:ext cx="927185" cy="566380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22"/>
          <p:cNvSpPr/>
          <p:nvPr/>
        </p:nvSpPr>
        <p:spPr bwMode="auto">
          <a:xfrm>
            <a:off x="3809224" y="1833152"/>
            <a:ext cx="1153632" cy="913035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1" name="Freeform 26"/>
          <p:cNvSpPr>
            <a:spLocks noEditPoints="1"/>
          </p:cNvSpPr>
          <p:nvPr/>
        </p:nvSpPr>
        <p:spPr bwMode="auto">
          <a:xfrm>
            <a:off x="3369700" y="2265598"/>
            <a:ext cx="2032674" cy="1134509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2" name="Freeform 27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3" name="Freeform 28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4" name="Freeform 31"/>
          <p:cNvSpPr/>
          <p:nvPr/>
        </p:nvSpPr>
        <p:spPr bwMode="auto">
          <a:xfrm>
            <a:off x="3404469" y="2777701"/>
            <a:ext cx="834466" cy="544494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6" name="文本框 11"/>
          <p:cNvSpPr txBox="1"/>
          <p:nvPr/>
        </p:nvSpPr>
        <p:spPr>
          <a:xfrm>
            <a:off x="3107145" y="6562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2000" dirty="0">
              <a:solidFill>
                <a:srgbClr val="00A4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11"/>
          <p:cNvSpPr txBox="1"/>
          <p:nvPr/>
        </p:nvSpPr>
        <p:spPr>
          <a:xfrm>
            <a:off x="5807126" y="23115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en-US" altLang="zh-CN" sz="2000" dirty="0">
              <a:solidFill>
                <a:srgbClr val="00A4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11"/>
          <p:cNvSpPr txBox="1"/>
          <p:nvPr/>
        </p:nvSpPr>
        <p:spPr>
          <a:xfrm>
            <a:off x="1619723" y="21834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2000" dirty="0">
              <a:solidFill>
                <a:srgbClr val="00A4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11"/>
          <p:cNvSpPr txBox="1"/>
          <p:nvPr/>
        </p:nvSpPr>
        <p:spPr>
          <a:xfrm>
            <a:off x="3788698" y="379490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endParaRPr lang="en-US" altLang="zh-CN" sz="2000" dirty="0">
              <a:solidFill>
                <a:srgbClr val="00A4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89"/>
          <p:cNvGrpSpPr/>
          <p:nvPr/>
        </p:nvGrpSpPr>
        <p:grpSpPr>
          <a:xfrm>
            <a:off x="3774455" y="1755243"/>
            <a:ext cx="1153630" cy="913035"/>
            <a:chOff x="3834171" y="1790972"/>
            <a:chExt cx="1172247" cy="931969"/>
          </a:xfrm>
        </p:grpSpPr>
        <p:sp>
          <p:nvSpPr>
            <p:cNvPr id="78" name="Freeform 5"/>
            <p:cNvSpPr/>
            <p:nvPr/>
          </p:nvSpPr>
          <p:spPr bwMode="auto">
            <a:xfrm>
              <a:off x="4420294" y="1790972"/>
              <a:ext cx="586124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7"/>
            <p:cNvSpPr/>
            <p:nvPr/>
          </p:nvSpPr>
          <p:spPr bwMode="auto">
            <a:xfrm>
              <a:off x="3834171" y="1790972"/>
              <a:ext cx="586124" cy="931969"/>
            </a:xfrm>
            <a:custGeom>
              <a:avLst/>
              <a:gdLst>
                <a:gd name="T0" fmla="*/ 0 w 647"/>
                <a:gd name="T1" fmla="*/ 0 h 1043"/>
                <a:gd name="T2" fmla="*/ 647 w 647"/>
                <a:gd name="T3" fmla="*/ 290 h 1043"/>
                <a:gd name="T4" fmla="*/ 647 w 647"/>
                <a:gd name="T5" fmla="*/ 1043 h 1043"/>
                <a:gd name="T6" fmla="*/ 0 w 647"/>
                <a:gd name="T7" fmla="*/ 396 h 1043"/>
                <a:gd name="T8" fmla="*/ 0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0" y="0"/>
                  </a:moveTo>
                  <a:lnTo>
                    <a:pt x="647" y="290"/>
                  </a:lnTo>
                  <a:lnTo>
                    <a:pt x="647" y="1043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34"/>
            <p:cNvSpPr>
              <a:spLocks noEditPoints="1"/>
            </p:cNvSpPr>
            <p:nvPr/>
          </p:nvSpPr>
          <p:spPr bwMode="auto">
            <a:xfrm>
              <a:off x="4033471" y="2057249"/>
              <a:ext cx="313445" cy="281467"/>
            </a:xfrm>
            <a:custGeom>
              <a:avLst/>
              <a:gdLst>
                <a:gd name="T0" fmla="*/ 23 w 124"/>
                <a:gd name="T1" fmla="*/ 38 h 113"/>
                <a:gd name="T2" fmla="*/ 0 w 124"/>
                <a:gd name="T3" fmla="*/ 66 h 113"/>
                <a:gd name="T4" fmla="*/ 47 w 124"/>
                <a:gd name="T5" fmla="*/ 98 h 113"/>
                <a:gd name="T6" fmla="*/ 61 w 124"/>
                <a:gd name="T7" fmla="*/ 96 h 113"/>
                <a:gd name="T8" fmla="*/ 78 w 124"/>
                <a:gd name="T9" fmla="*/ 113 h 113"/>
                <a:gd name="T10" fmla="*/ 74 w 124"/>
                <a:gd name="T11" fmla="*/ 92 h 113"/>
                <a:gd name="T12" fmla="*/ 93 w 124"/>
                <a:gd name="T13" fmla="*/ 71 h 113"/>
                <a:gd name="T14" fmla="*/ 74 w 124"/>
                <a:gd name="T15" fmla="*/ 74 h 113"/>
                <a:gd name="T16" fmla="*/ 61 w 124"/>
                <a:gd name="T17" fmla="*/ 73 h 113"/>
                <a:gd name="T18" fmla="*/ 43 w 124"/>
                <a:gd name="T19" fmla="*/ 85 h 113"/>
                <a:gd name="T20" fmla="*/ 43 w 124"/>
                <a:gd name="T21" fmla="*/ 66 h 113"/>
                <a:gd name="T22" fmla="*/ 23 w 124"/>
                <a:gd name="T23" fmla="*/ 38 h 113"/>
                <a:gd name="T24" fmla="*/ 77 w 124"/>
                <a:gd name="T25" fmla="*/ 0 h 113"/>
                <a:gd name="T26" fmla="*/ 30 w 124"/>
                <a:gd name="T27" fmla="*/ 33 h 113"/>
                <a:gd name="T28" fmla="*/ 50 w 124"/>
                <a:gd name="T29" fmla="*/ 59 h 113"/>
                <a:gd name="T30" fmla="*/ 50 w 124"/>
                <a:gd name="T31" fmla="*/ 72 h 113"/>
                <a:gd name="T32" fmla="*/ 63 w 124"/>
                <a:gd name="T33" fmla="*/ 64 h 113"/>
                <a:gd name="T34" fmla="*/ 77 w 124"/>
                <a:gd name="T35" fmla="*/ 65 h 113"/>
                <a:gd name="T36" fmla="*/ 124 w 124"/>
                <a:gd name="T37" fmla="*/ 33 h 113"/>
                <a:gd name="T38" fmla="*/ 77 w 124"/>
                <a:gd name="T3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13">
                  <a:moveTo>
                    <a:pt x="23" y="38"/>
                  </a:moveTo>
                  <a:cubicBezTo>
                    <a:pt x="9" y="43"/>
                    <a:pt x="0" y="54"/>
                    <a:pt x="0" y="66"/>
                  </a:cubicBezTo>
                  <a:cubicBezTo>
                    <a:pt x="0" y="83"/>
                    <a:pt x="21" y="98"/>
                    <a:pt x="47" y="98"/>
                  </a:cubicBezTo>
                  <a:cubicBezTo>
                    <a:pt x="52" y="98"/>
                    <a:pt x="57" y="97"/>
                    <a:pt x="61" y="9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84" y="87"/>
                    <a:pt x="91" y="80"/>
                    <a:pt x="93" y="71"/>
                  </a:cubicBezTo>
                  <a:cubicBezTo>
                    <a:pt x="87" y="73"/>
                    <a:pt x="81" y="74"/>
                    <a:pt x="74" y="74"/>
                  </a:cubicBezTo>
                  <a:cubicBezTo>
                    <a:pt x="70" y="74"/>
                    <a:pt x="65" y="74"/>
                    <a:pt x="61" y="73"/>
                  </a:cubicBezTo>
                  <a:cubicBezTo>
                    <a:pt x="59" y="74"/>
                    <a:pt x="43" y="85"/>
                    <a:pt x="43" y="85"/>
                  </a:cubicBezTo>
                  <a:cubicBezTo>
                    <a:pt x="43" y="85"/>
                    <a:pt x="43" y="70"/>
                    <a:pt x="43" y="66"/>
                  </a:cubicBezTo>
                  <a:cubicBezTo>
                    <a:pt x="31" y="60"/>
                    <a:pt x="23" y="49"/>
                    <a:pt x="23" y="38"/>
                  </a:cubicBezTo>
                  <a:moveTo>
                    <a:pt x="77" y="0"/>
                  </a:moveTo>
                  <a:cubicBezTo>
                    <a:pt x="51" y="0"/>
                    <a:pt x="30" y="15"/>
                    <a:pt x="30" y="33"/>
                  </a:cubicBezTo>
                  <a:cubicBezTo>
                    <a:pt x="30" y="44"/>
                    <a:pt x="38" y="53"/>
                    <a:pt x="50" y="59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7" y="65"/>
                    <a:pt x="72" y="65"/>
                    <a:pt x="77" y="65"/>
                  </a:cubicBezTo>
                  <a:cubicBezTo>
                    <a:pt x="103" y="65"/>
                    <a:pt x="124" y="51"/>
                    <a:pt x="124" y="33"/>
                  </a:cubicBezTo>
                  <a:cubicBezTo>
                    <a:pt x="124" y="15"/>
                    <a:pt x="103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05771" y="2053960"/>
              <a:ext cx="379853" cy="28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Group 93"/>
          <p:cNvGrpSpPr/>
          <p:nvPr/>
        </p:nvGrpSpPr>
        <p:grpSpPr>
          <a:xfrm>
            <a:off x="3344305" y="2183472"/>
            <a:ext cx="933832" cy="1135385"/>
            <a:chOff x="3397082" y="2228084"/>
            <a:chExt cx="948902" cy="1158930"/>
          </a:xfrm>
        </p:grpSpPr>
        <p:sp>
          <p:nvSpPr>
            <p:cNvPr id="83" name="Freeform 19"/>
            <p:cNvSpPr/>
            <p:nvPr/>
          </p:nvSpPr>
          <p:spPr bwMode="auto">
            <a:xfrm>
              <a:off x="3397082" y="2802771"/>
              <a:ext cx="942147" cy="578125"/>
            </a:xfrm>
            <a:custGeom>
              <a:avLst/>
              <a:gdLst>
                <a:gd name="T0" fmla="*/ 0 w 1040"/>
                <a:gd name="T1" fmla="*/ 647 h 647"/>
                <a:gd name="T2" fmla="*/ 287 w 1040"/>
                <a:gd name="T3" fmla="*/ 0 h 647"/>
                <a:gd name="T4" fmla="*/ 1040 w 1040"/>
                <a:gd name="T5" fmla="*/ 0 h 647"/>
                <a:gd name="T6" fmla="*/ 393 w 1040"/>
                <a:gd name="T7" fmla="*/ 647 h 647"/>
                <a:gd name="T8" fmla="*/ 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0" y="647"/>
                  </a:moveTo>
                  <a:lnTo>
                    <a:pt x="287" y="0"/>
                  </a:lnTo>
                  <a:lnTo>
                    <a:pt x="1040" y="0"/>
                  </a:lnTo>
                  <a:lnTo>
                    <a:pt x="393" y="647"/>
                  </a:lnTo>
                  <a:lnTo>
                    <a:pt x="0" y="647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84" name="Group 90"/>
            <p:cNvGrpSpPr/>
            <p:nvPr/>
          </p:nvGrpSpPr>
          <p:grpSpPr>
            <a:xfrm>
              <a:off x="3403837" y="2228084"/>
              <a:ext cx="942147" cy="1158930"/>
              <a:chOff x="3387557" y="2231490"/>
              <a:chExt cx="942147" cy="1158930"/>
            </a:xfrm>
          </p:grpSpPr>
          <p:sp>
            <p:nvSpPr>
              <p:cNvPr id="85" name="Freeform 18"/>
              <p:cNvSpPr/>
              <p:nvPr/>
            </p:nvSpPr>
            <p:spPr bwMode="auto">
              <a:xfrm>
                <a:off x="3387557" y="2231490"/>
                <a:ext cx="942147" cy="580805"/>
              </a:xfrm>
              <a:custGeom>
                <a:avLst/>
                <a:gdLst>
                  <a:gd name="T0" fmla="*/ 0 w 1040"/>
                  <a:gd name="T1" fmla="*/ 0 h 650"/>
                  <a:gd name="T2" fmla="*/ 287 w 1040"/>
                  <a:gd name="T3" fmla="*/ 650 h 650"/>
                  <a:gd name="T4" fmla="*/ 1040 w 1040"/>
                  <a:gd name="T5" fmla="*/ 650 h 650"/>
                  <a:gd name="T6" fmla="*/ 393 w 1040"/>
                  <a:gd name="T7" fmla="*/ 0 h 650"/>
                  <a:gd name="T8" fmla="*/ 0 w 1040"/>
                  <a:gd name="T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50">
                    <a:moveTo>
                      <a:pt x="0" y="0"/>
                    </a:moveTo>
                    <a:lnTo>
                      <a:pt x="287" y="650"/>
                    </a:lnTo>
                    <a:lnTo>
                      <a:pt x="1040" y="650"/>
                    </a:lnTo>
                    <a:lnTo>
                      <a:pt x="39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6" name="Freeform 32"/>
              <p:cNvSpPr/>
              <p:nvPr/>
            </p:nvSpPr>
            <p:spPr bwMode="auto">
              <a:xfrm>
                <a:off x="3458218" y="2834634"/>
                <a:ext cx="847932" cy="555786"/>
              </a:xfrm>
              <a:custGeom>
                <a:avLst/>
                <a:gdLst>
                  <a:gd name="T0" fmla="*/ 936 w 936"/>
                  <a:gd name="T1" fmla="*/ 0 h 622"/>
                  <a:gd name="T2" fmla="*/ 315 w 936"/>
                  <a:gd name="T3" fmla="*/ 622 h 622"/>
                  <a:gd name="T4" fmla="*/ 0 w 936"/>
                  <a:gd name="T5" fmla="*/ 622 h 622"/>
                  <a:gd name="T6" fmla="*/ 315 w 936"/>
                  <a:gd name="T7" fmla="*/ 622 h 622"/>
                  <a:gd name="T8" fmla="*/ 936 w 936"/>
                  <a:gd name="T9" fmla="*/ 0 h 622"/>
                  <a:gd name="T10" fmla="*/ 936 w 936"/>
                  <a:gd name="T11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6" h="622">
                    <a:moveTo>
                      <a:pt x="936" y="0"/>
                    </a:moveTo>
                    <a:lnTo>
                      <a:pt x="315" y="622"/>
                    </a:lnTo>
                    <a:lnTo>
                      <a:pt x="0" y="622"/>
                    </a:lnTo>
                    <a:lnTo>
                      <a:pt x="315" y="622"/>
                    </a:lnTo>
                    <a:lnTo>
                      <a:pt x="936" y="0"/>
                    </a:lnTo>
                    <a:lnTo>
                      <a:pt x="9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" name="Freeform 33"/>
              <p:cNvSpPr>
                <a:spLocks noEditPoints="1"/>
              </p:cNvSpPr>
              <p:nvPr/>
            </p:nvSpPr>
            <p:spPr bwMode="auto">
              <a:xfrm>
                <a:off x="3722743" y="2463811"/>
                <a:ext cx="265432" cy="296658"/>
              </a:xfrm>
              <a:custGeom>
                <a:avLst/>
                <a:gdLst>
                  <a:gd name="T0" fmla="*/ 54 w 105"/>
                  <a:gd name="T1" fmla="*/ 33 h 119"/>
                  <a:gd name="T2" fmla="*/ 51 w 105"/>
                  <a:gd name="T3" fmla="*/ 33 h 119"/>
                  <a:gd name="T4" fmla="*/ 51 w 105"/>
                  <a:gd name="T5" fmla="*/ 66 h 119"/>
                  <a:gd name="T6" fmla="*/ 49 w 105"/>
                  <a:gd name="T7" fmla="*/ 69 h 119"/>
                  <a:gd name="T8" fmla="*/ 50 w 105"/>
                  <a:gd name="T9" fmla="*/ 71 h 119"/>
                  <a:gd name="T10" fmla="*/ 51 w 105"/>
                  <a:gd name="T11" fmla="*/ 70 h 119"/>
                  <a:gd name="T12" fmla="*/ 51 w 105"/>
                  <a:gd name="T13" fmla="*/ 73 h 119"/>
                  <a:gd name="T14" fmla="*/ 54 w 105"/>
                  <a:gd name="T15" fmla="*/ 73 h 119"/>
                  <a:gd name="T16" fmla="*/ 54 w 105"/>
                  <a:gd name="T17" fmla="*/ 67 h 119"/>
                  <a:gd name="T18" fmla="*/ 72 w 105"/>
                  <a:gd name="T19" fmla="*/ 49 h 119"/>
                  <a:gd name="T20" fmla="*/ 71 w 105"/>
                  <a:gd name="T21" fmla="*/ 47 h 119"/>
                  <a:gd name="T22" fmla="*/ 54 w 105"/>
                  <a:gd name="T23" fmla="*/ 64 h 119"/>
                  <a:gd name="T24" fmla="*/ 54 w 105"/>
                  <a:gd name="T25" fmla="*/ 33 h 119"/>
                  <a:gd name="T26" fmla="*/ 51 w 105"/>
                  <a:gd name="T27" fmla="*/ 31 h 119"/>
                  <a:gd name="T28" fmla="*/ 54 w 105"/>
                  <a:gd name="T29" fmla="*/ 31 h 119"/>
                  <a:gd name="T30" fmla="*/ 54 w 105"/>
                  <a:gd name="T31" fmla="*/ 21 h 119"/>
                  <a:gd name="T32" fmla="*/ 84 w 105"/>
                  <a:gd name="T33" fmla="*/ 34 h 119"/>
                  <a:gd name="T34" fmla="*/ 77 w 105"/>
                  <a:gd name="T35" fmla="*/ 40 h 119"/>
                  <a:gd name="T36" fmla="*/ 79 w 105"/>
                  <a:gd name="T37" fmla="*/ 42 h 119"/>
                  <a:gd name="T38" fmla="*/ 86 w 105"/>
                  <a:gd name="T39" fmla="*/ 35 h 119"/>
                  <a:gd name="T40" fmla="*/ 98 w 105"/>
                  <a:gd name="T41" fmla="*/ 65 h 119"/>
                  <a:gd name="T42" fmla="*/ 89 w 105"/>
                  <a:gd name="T43" fmla="*/ 65 h 119"/>
                  <a:gd name="T44" fmla="*/ 89 w 105"/>
                  <a:gd name="T45" fmla="*/ 68 h 119"/>
                  <a:gd name="T46" fmla="*/ 98 w 105"/>
                  <a:gd name="T47" fmla="*/ 68 h 119"/>
                  <a:gd name="T48" fmla="*/ 86 w 105"/>
                  <a:gd name="T49" fmla="*/ 98 h 119"/>
                  <a:gd name="T50" fmla="*/ 79 w 105"/>
                  <a:gd name="T51" fmla="*/ 91 h 119"/>
                  <a:gd name="T52" fmla="*/ 77 w 105"/>
                  <a:gd name="T53" fmla="*/ 93 h 119"/>
                  <a:gd name="T54" fmla="*/ 84 w 105"/>
                  <a:gd name="T55" fmla="*/ 100 h 119"/>
                  <a:gd name="T56" fmla="*/ 54 w 105"/>
                  <a:gd name="T57" fmla="*/ 112 h 119"/>
                  <a:gd name="T58" fmla="*/ 54 w 105"/>
                  <a:gd name="T59" fmla="*/ 103 h 119"/>
                  <a:gd name="T60" fmla="*/ 51 w 105"/>
                  <a:gd name="T61" fmla="*/ 103 h 119"/>
                  <a:gd name="T62" fmla="*/ 51 w 105"/>
                  <a:gd name="T63" fmla="*/ 112 h 119"/>
                  <a:gd name="T64" fmla="*/ 21 w 105"/>
                  <a:gd name="T65" fmla="*/ 100 h 119"/>
                  <a:gd name="T66" fmla="*/ 28 w 105"/>
                  <a:gd name="T67" fmla="*/ 93 h 119"/>
                  <a:gd name="T68" fmla="*/ 26 w 105"/>
                  <a:gd name="T69" fmla="*/ 91 h 119"/>
                  <a:gd name="T70" fmla="*/ 20 w 105"/>
                  <a:gd name="T71" fmla="*/ 98 h 119"/>
                  <a:gd name="T72" fmla="*/ 7 w 105"/>
                  <a:gd name="T73" fmla="*/ 68 h 119"/>
                  <a:gd name="T74" fmla="*/ 17 w 105"/>
                  <a:gd name="T75" fmla="*/ 68 h 119"/>
                  <a:gd name="T76" fmla="*/ 17 w 105"/>
                  <a:gd name="T77" fmla="*/ 65 h 119"/>
                  <a:gd name="T78" fmla="*/ 7 w 105"/>
                  <a:gd name="T79" fmla="*/ 65 h 119"/>
                  <a:gd name="T80" fmla="*/ 20 w 105"/>
                  <a:gd name="T81" fmla="*/ 35 h 119"/>
                  <a:gd name="T82" fmla="*/ 26 w 105"/>
                  <a:gd name="T83" fmla="*/ 42 h 119"/>
                  <a:gd name="T84" fmla="*/ 28 w 105"/>
                  <a:gd name="T85" fmla="*/ 40 h 119"/>
                  <a:gd name="T86" fmla="*/ 21 w 105"/>
                  <a:gd name="T87" fmla="*/ 34 h 119"/>
                  <a:gd name="T88" fmla="*/ 51 w 105"/>
                  <a:gd name="T89" fmla="*/ 21 h 119"/>
                  <a:gd name="T90" fmla="*/ 51 w 105"/>
                  <a:gd name="T91" fmla="*/ 31 h 119"/>
                  <a:gd name="T92" fmla="*/ 65 w 105"/>
                  <a:gd name="T93" fmla="*/ 0 h 119"/>
                  <a:gd name="T94" fmla="*/ 40 w 105"/>
                  <a:gd name="T95" fmla="*/ 0 h 119"/>
                  <a:gd name="T96" fmla="*/ 40 w 105"/>
                  <a:gd name="T97" fmla="*/ 10 h 119"/>
                  <a:gd name="T98" fmla="*/ 50 w 105"/>
                  <a:gd name="T99" fmla="*/ 10 h 119"/>
                  <a:gd name="T100" fmla="*/ 50 w 105"/>
                  <a:gd name="T101" fmla="*/ 14 h 119"/>
                  <a:gd name="T102" fmla="*/ 0 w 105"/>
                  <a:gd name="T103" fmla="*/ 67 h 119"/>
                  <a:gd name="T104" fmla="*/ 53 w 105"/>
                  <a:gd name="T105" fmla="*/ 119 h 119"/>
                  <a:gd name="T106" fmla="*/ 105 w 105"/>
                  <a:gd name="T107" fmla="*/ 67 h 119"/>
                  <a:gd name="T108" fmla="*/ 56 w 105"/>
                  <a:gd name="T109" fmla="*/ 14 h 119"/>
                  <a:gd name="T110" fmla="*/ 56 w 105"/>
                  <a:gd name="T111" fmla="*/ 10 h 119"/>
                  <a:gd name="T112" fmla="*/ 65 w 105"/>
                  <a:gd name="T113" fmla="*/ 10 h 119"/>
                  <a:gd name="T114" fmla="*/ 65 w 105"/>
                  <a:gd name="T1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19">
                    <a:moveTo>
                      <a:pt x="54" y="33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33"/>
                      <a:pt x="54" y="33"/>
                      <a:pt x="54" y="33"/>
                    </a:cubicBezTo>
                    <a:moveTo>
                      <a:pt x="51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66" y="21"/>
                      <a:pt x="76" y="26"/>
                      <a:pt x="84" y="34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3" y="43"/>
                      <a:pt x="98" y="54"/>
                      <a:pt x="98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79"/>
                      <a:pt x="93" y="90"/>
                      <a:pt x="86" y="98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76" y="107"/>
                      <a:pt x="66" y="112"/>
                      <a:pt x="54" y="112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40" y="112"/>
                      <a:pt x="29" y="107"/>
                      <a:pt x="21" y="100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2" y="90"/>
                      <a:pt x="8" y="79"/>
                      <a:pt x="7" y="68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8" y="54"/>
                      <a:pt x="12" y="43"/>
                      <a:pt x="20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9" y="26"/>
                      <a:pt x="40" y="21"/>
                      <a:pt x="51" y="21"/>
                    </a:cubicBezTo>
                    <a:cubicBezTo>
                      <a:pt x="51" y="31"/>
                      <a:pt x="51" y="31"/>
                      <a:pt x="51" y="31"/>
                    </a:cubicBezTo>
                    <a:moveTo>
                      <a:pt x="65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22" y="16"/>
                      <a:pt x="0" y="39"/>
                      <a:pt x="0" y="67"/>
                    </a:cubicBezTo>
                    <a:cubicBezTo>
                      <a:pt x="0" y="96"/>
                      <a:pt x="24" y="119"/>
                      <a:pt x="53" y="119"/>
                    </a:cubicBezTo>
                    <a:cubicBezTo>
                      <a:pt x="82" y="119"/>
                      <a:pt x="105" y="96"/>
                      <a:pt x="105" y="67"/>
                    </a:cubicBezTo>
                    <a:cubicBezTo>
                      <a:pt x="105" y="39"/>
                      <a:pt x="83" y="16"/>
                      <a:pt x="56" y="14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09161" y="2909388"/>
                <a:ext cx="379853" cy="282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Group 92"/>
          <p:cNvGrpSpPr/>
          <p:nvPr/>
        </p:nvGrpSpPr>
        <p:grpSpPr>
          <a:xfrm>
            <a:off x="3774455" y="2841606"/>
            <a:ext cx="1153630" cy="912159"/>
            <a:chOff x="3834171" y="2899863"/>
            <a:chExt cx="1172247" cy="931076"/>
          </a:xfrm>
        </p:grpSpPr>
        <p:sp>
          <p:nvSpPr>
            <p:cNvPr id="90" name="Freeform 13"/>
            <p:cNvSpPr/>
            <p:nvPr/>
          </p:nvSpPr>
          <p:spPr bwMode="auto">
            <a:xfrm>
              <a:off x="3834171" y="2899863"/>
              <a:ext cx="586124" cy="931076"/>
            </a:xfrm>
            <a:custGeom>
              <a:avLst/>
              <a:gdLst>
                <a:gd name="T0" fmla="*/ 0 w 647"/>
                <a:gd name="T1" fmla="*/ 1042 h 1042"/>
                <a:gd name="T2" fmla="*/ 647 w 647"/>
                <a:gd name="T3" fmla="*/ 752 h 1042"/>
                <a:gd name="T4" fmla="*/ 647 w 647"/>
                <a:gd name="T5" fmla="*/ 0 h 1042"/>
                <a:gd name="T6" fmla="*/ 0 w 647"/>
                <a:gd name="T7" fmla="*/ 649 h 1042"/>
                <a:gd name="T8" fmla="*/ 0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0" y="1042"/>
                  </a:moveTo>
                  <a:lnTo>
                    <a:pt x="647" y="752"/>
                  </a:lnTo>
                  <a:lnTo>
                    <a:pt x="647" y="0"/>
                  </a:lnTo>
                  <a:lnTo>
                    <a:pt x="0" y="649"/>
                  </a:lnTo>
                  <a:lnTo>
                    <a:pt x="0" y="104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5"/>
            <p:cNvSpPr/>
            <p:nvPr/>
          </p:nvSpPr>
          <p:spPr bwMode="auto">
            <a:xfrm>
              <a:off x="4420294" y="2899863"/>
              <a:ext cx="586124" cy="931076"/>
            </a:xfrm>
            <a:custGeom>
              <a:avLst/>
              <a:gdLst>
                <a:gd name="T0" fmla="*/ 647 w 647"/>
                <a:gd name="T1" fmla="*/ 1042 h 1042"/>
                <a:gd name="T2" fmla="*/ 0 w 647"/>
                <a:gd name="T3" fmla="*/ 752 h 1042"/>
                <a:gd name="T4" fmla="*/ 0 w 647"/>
                <a:gd name="T5" fmla="*/ 0 h 1042"/>
                <a:gd name="T6" fmla="*/ 647 w 647"/>
                <a:gd name="T7" fmla="*/ 649 h 1042"/>
                <a:gd name="T8" fmla="*/ 647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647" y="1042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647" y="649"/>
                  </a:lnTo>
                  <a:lnTo>
                    <a:pt x="647" y="1042"/>
                  </a:lnTo>
                  <a:close/>
                </a:path>
              </a:pathLst>
            </a:custGeom>
            <a:solidFill>
              <a:srgbClr val="00AEE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4056119" y="3255495"/>
              <a:ext cx="303480" cy="302019"/>
            </a:xfrm>
            <a:custGeom>
              <a:avLst/>
              <a:gdLst>
                <a:gd name="T0" fmla="*/ 67 w 120"/>
                <a:gd name="T1" fmla="*/ 53 h 121"/>
                <a:gd name="T2" fmla="*/ 67 w 120"/>
                <a:gd name="T3" fmla="*/ 26 h 121"/>
                <a:gd name="T4" fmla="*/ 53 w 120"/>
                <a:gd name="T5" fmla="*/ 26 h 121"/>
                <a:gd name="T6" fmla="*/ 53 w 120"/>
                <a:gd name="T7" fmla="*/ 53 h 121"/>
                <a:gd name="T8" fmla="*/ 27 w 120"/>
                <a:gd name="T9" fmla="*/ 53 h 121"/>
                <a:gd name="T10" fmla="*/ 27 w 120"/>
                <a:gd name="T11" fmla="*/ 68 h 121"/>
                <a:gd name="T12" fmla="*/ 53 w 120"/>
                <a:gd name="T13" fmla="*/ 68 h 121"/>
                <a:gd name="T14" fmla="*/ 53 w 120"/>
                <a:gd name="T15" fmla="*/ 94 h 121"/>
                <a:gd name="T16" fmla="*/ 67 w 120"/>
                <a:gd name="T17" fmla="*/ 94 h 121"/>
                <a:gd name="T18" fmla="*/ 67 w 120"/>
                <a:gd name="T19" fmla="*/ 68 h 121"/>
                <a:gd name="T20" fmla="*/ 93 w 120"/>
                <a:gd name="T21" fmla="*/ 68 h 121"/>
                <a:gd name="T22" fmla="*/ 93 w 120"/>
                <a:gd name="T23" fmla="*/ 53 h 121"/>
                <a:gd name="T24" fmla="*/ 67 w 120"/>
                <a:gd name="T25" fmla="*/ 53 h 121"/>
                <a:gd name="T26" fmla="*/ 60 w 120"/>
                <a:gd name="T27" fmla="*/ 0 h 121"/>
                <a:gd name="T28" fmla="*/ 0 w 120"/>
                <a:gd name="T29" fmla="*/ 61 h 121"/>
                <a:gd name="T30" fmla="*/ 60 w 120"/>
                <a:gd name="T31" fmla="*/ 121 h 121"/>
                <a:gd name="T32" fmla="*/ 120 w 120"/>
                <a:gd name="T33" fmla="*/ 61 h 121"/>
                <a:gd name="T34" fmla="*/ 60 w 120"/>
                <a:gd name="T35" fmla="*/ 0 h 121"/>
                <a:gd name="T36" fmla="*/ 60 w 120"/>
                <a:gd name="T37" fmla="*/ 107 h 121"/>
                <a:gd name="T38" fmla="*/ 13 w 120"/>
                <a:gd name="T39" fmla="*/ 61 h 121"/>
                <a:gd name="T40" fmla="*/ 60 w 120"/>
                <a:gd name="T41" fmla="*/ 14 h 121"/>
                <a:gd name="T42" fmla="*/ 107 w 120"/>
                <a:gd name="T43" fmla="*/ 61 h 121"/>
                <a:gd name="T44" fmla="*/ 60 w 120"/>
                <a:gd name="T45" fmla="*/ 10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21">
                  <a:moveTo>
                    <a:pt x="67" y="53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53"/>
                    <a:pt x="93" y="53"/>
                    <a:pt x="93" y="53"/>
                  </a:cubicBezTo>
                  <a:lnTo>
                    <a:pt x="67" y="53"/>
                  </a:lnTo>
                  <a:close/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0" y="94"/>
                    <a:pt x="120" y="61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60" y="107"/>
                  </a:moveTo>
                  <a:cubicBezTo>
                    <a:pt x="34" y="107"/>
                    <a:pt x="13" y="86"/>
                    <a:pt x="13" y="61"/>
                  </a:cubicBezTo>
                  <a:cubicBezTo>
                    <a:pt x="13" y="35"/>
                    <a:pt x="34" y="14"/>
                    <a:pt x="60" y="14"/>
                  </a:cubicBezTo>
                  <a:cubicBezTo>
                    <a:pt x="86" y="14"/>
                    <a:pt x="107" y="35"/>
                    <a:pt x="107" y="61"/>
                  </a:cubicBezTo>
                  <a:cubicBezTo>
                    <a:pt x="107" y="86"/>
                    <a:pt x="86" y="107"/>
                    <a:pt x="6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42446" y="3270970"/>
              <a:ext cx="379853" cy="282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91"/>
          <p:cNvGrpSpPr/>
          <p:nvPr/>
        </p:nvGrpSpPr>
        <p:grpSpPr>
          <a:xfrm>
            <a:off x="4440422" y="2186812"/>
            <a:ext cx="927185" cy="1135385"/>
            <a:chOff x="4510886" y="2231490"/>
            <a:chExt cx="942147" cy="1158931"/>
          </a:xfrm>
        </p:grpSpPr>
        <p:sp>
          <p:nvSpPr>
            <p:cNvPr id="95" name="Freeform 9"/>
            <p:cNvSpPr/>
            <p:nvPr/>
          </p:nvSpPr>
          <p:spPr bwMode="auto">
            <a:xfrm>
              <a:off x="4510886" y="2812296"/>
              <a:ext cx="942147" cy="578125"/>
            </a:xfrm>
            <a:custGeom>
              <a:avLst/>
              <a:gdLst>
                <a:gd name="T0" fmla="*/ 1040 w 1040"/>
                <a:gd name="T1" fmla="*/ 647 h 647"/>
                <a:gd name="T2" fmla="*/ 753 w 1040"/>
                <a:gd name="T3" fmla="*/ 0 h 647"/>
                <a:gd name="T4" fmla="*/ 0 w 1040"/>
                <a:gd name="T5" fmla="*/ 0 h 647"/>
                <a:gd name="T6" fmla="*/ 647 w 1040"/>
                <a:gd name="T7" fmla="*/ 647 h 647"/>
                <a:gd name="T8" fmla="*/ 104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1040" y="64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647" y="647"/>
                  </a:lnTo>
                  <a:lnTo>
                    <a:pt x="1040" y="647"/>
                  </a:lnTo>
                  <a:close/>
                </a:path>
              </a:pathLst>
            </a:custGeom>
            <a:solidFill>
              <a:srgbClr val="0070C0">
                <a:alpha val="80000"/>
              </a:srgb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4510886" y="2231490"/>
              <a:ext cx="942147" cy="580805"/>
            </a:xfrm>
            <a:custGeom>
              <a:avLst/>
              <a:gdLst>
                <a:gd name="T0" fmla="*/ 1040 w 1040"/>
                <a:gd name="T1" fmla="*/ 0 h 650"/>
                <a:gd name="T2" fmla="*/ 753 w 1040"/>
                <a:gd name="T3" fmla="*/ 650 h 650"/>
                <a:gd name="T4" fmla="*/ 0 w 1040"/>
                <a:gd name="T5" fmla="*/ 650 h 650"/>
                <a:gd name="T6" fmla="*/ 647 w 1040"/>
                <a:gd name="T7" fmla="*/ 0 h 650"/>
                <a:gd name="T8" fmla="*/ 1040 w 1040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50">
                  <a:moveTo>
                    <a:pt x="1040" y="0"/>
                  </a:moveTo>
                  <a:lnTo>
                    <a:pt x="753" y="650"/>
                  </a:lnTo>
                  <a:lnTo>
                    <a:pt x="0" y="650"/>
                  </a:lnTo>
                  <a:lnTo>
                    <a:pt x="647" y="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35"/>
            <p:cNvSpPr>
              <a:spLocks noEditPoints="1"/>
            </p:cNvSpPr>
            <p:nvPr/>
          </p:nvSpPr>
          <p:spPr bwMode="auto">
            <a:xfrm>
              <a:off x="4879591" y="2423603"/>
              <a:ext cx="343340" cy="278787"/>
            </a:xfrm>
            <a:custGeom>
              <a:avLst/>
              <a:gdLst>
                <a:gd name="T0" fmla="*/ 18 w 136"/>
                <a:gd name="T1" fmla="*/ 63 h 112"/>
                <a:gd name="T2" fmla="*/ 80 w 136"/>
                <a:gd name="T3" fmla="*/ 63 h 112"/>
                <a:gd name="T4" fmla="*/ 56 w 136"/>
                <a:gd name="T5" fmla="*/ 14 h 112"/>
                <a:gd name="T6" fmla="*/ 41 w 136"/>
                <a:gd name="T7" fmla="*/ 23 h 112"/>
                <a:gd name="T8" fmla="*/ 19 w 136"/>
                <a:gd name="T9" fmla="*/ 23 h 112"/>
                <a:gd name="T10" fmla="*/ 15 w 136"/>
                <a:gd name="T11" fmla="*/ 40 h 112"/>
                <a:gd name="T12" fmla="*/ 0 w 136"/>
                <a:gd name="T13" fmla="*/ 55 h 112"/>
                <a:gd name="T14" fmla="*/ 9 w 136"/>
                <a:gd name="T15" fmla="*/ 70 h 112"/>
                <a:gd name="T16" fmla="*/ 9 w 136"/>
                <a:gd name="T17" fmla="*/ 92 h 112"/>
                <a:gd name="T18" fmla="*/ 26 w 136"/>
                <a:gd name="T19" fmla="*/ 97 h 112"/>
                <a:gd name="T20" fmla="*/ 41 w 136"/>
                <a:gd name="T21" fmla="*/ 112 h 112"/>
                <a:gd name="T22" fmla="*/ 56 w 136"/>
                <a:gd name="T23" fmla="*/ 103 h 112"/>
                <a:gd name="T24" fmla="*/ 78 w 136"/>
                <a:gd name="T25" fmla="*/ 103 h 112"/>
                <a:gd name="T26" fmla="*/ 83 w 136"/>
                <a:gd name="T27" fmla="*/ 86 h 112"/>
                <a:gd name="T28" fmla="*/ 98 w 136"/>
                <a:gd name="T29" fmla="*/ 70 h 112"/>
                <a:gd name="T30" fmla="*/ 89 w 136"/>
                <a:gd name="T31" fmla="*/ 55 h 112"/>
                <a:gd name="T32" fmla="*/ 89 w 136"/>
                <a:gd name="T33" fmla="*/ 33 h 112"/>
                <a:gd name="T34" fmla="*/ 72 w 136"/>
                <a:gd name="T35" fmla="*/ 29 h 112"/>
                <a:gd name="T36" fmla="*/ 56 w 136"/>
                <a:gd name="T37" fmla="*/ 14 h 112"/>
                <a:gd name="T38" fmla="*/ 100 w 136"/>
                <a:gd name="T39" fmla="*/ 23 h 112"/>
                <a:gd name="T40" fmla="*/ 124 w 136"/>
                <a:gd name="T41" fmla="*/ 23 h 112"/>
                <a:gd name="T42" fmla="*/ 116 w 136"/>
                <a:gd name="T43" fmla="*/ 0 h 112"/>
                <a:gd name="T44" fmla="*/ 108 w 136"/>
                <a:gd name="T45" fmla="*/ 4 h 112"/>
                <a:gd name="T46" fmla="*/ 98 w 136"/>
                <a:gd name="T47" fmla="*/ 4 h 112"/>
                <a:gd name="T48" fmla="*/ 96 w 136"/>
                <a:gd name="T49" fmla="*/ 12 h 112"/>
                <a:gd name="T50" fmla="*/ 88 w 136"/>
                <a:gd name="T51" fmla="*/ 20 h 112"/>
                <a:gd name="T52" fmla="*/ 93 w 136"/>
                <a:gd name="T53" fmla="*/ 27 h 112"/>
                <a:gd name="T54" fmla="*/ 93 w 136"/>
                <a:gd name="T55" fmla="*/ 37 h 112"/>
                <a:gd name="T56" fmla="*/ 101 w 136"/>
                <a:gd name="T57" fmla="*/ 39 h 112"/>
                <a:gd name="T58" fmla="*/ 108 w 136"/>
                <a:gd name="T59" fmla="*/ 47 h 112"/>
                <a:gd name="T60" fmla="*/ 116 w 136"/>
                <a:gd name="T61" fmla="*/ 42 h 112"/>
                <a:gd name="T62" fmla="*/ 126 w 136"/>
                <a:gd name="T63" fmla="*/ 43 h 112"/>
                <a:gd name="T64" fmla="*/ 128 w 136"/>
                <a:gd name="T65" fmla="*/ 34 h 112"/>
                <a:gd name="T66" fmla="*/ 136 w 136"/>
                <a:gd name="T67" fmla="*/ 27 h 112"/>
                <a:gd name="T68" fmla="*/ 131 w 136"/>
                <a:gd name="T69" fmla="*/ 20 h 112"/>
                <a:gd name="T70" fmla="*/ 131 w 136"/>
                <a:gd name="T71" fmla="*/ 9 h 112"/>
                <a:gd name="T72" fmla="*/ 123 w 136"/>
                <a:gd name="T73" fmla="*/ 7 h 112"/>
                <a:gd name="T74" fmla="*/ 116 w 136"/>
                <a:gd name="T7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12">
                  <a:moveTo>
                    <a:pt x="49" y="94"/>
                  </a:moveTo>
                  <a:cubicBezTo>
                    <a:pt x="32" y="94"/>
                    <a:pt x="18" y="80"/>
                    <a:pt x="18" y="63"/>
                  </a:cubicBezTo>
                  <a:cubicBezTo>
                    <a:pt x="18" y="46"/>
                    <a:pt x="32" y="32"/>
                    <a:pt x="49" y="32"/>
                  </a:cubicBezTo>
                  <a:cubicBezTo>
                    <a:pt x="66" y="32"/>
                    <a:pt x="80" y="46"/>
                    <a:pt x="80" y="63"/>
                  </a:cubicBezTo>
                  <a:cubicBezTo>
                    <a:pt x="80" y="80"/>
                    <a:pt x="66" y="94"/>
                    <a:pt x="49" y="94"/>
                  </a:cubicBezTo>
                  <a:moveTo>
                    <a:pt x="56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6" y="24"/>
                    <a:pt x="30" y="26"/>
                    <a:pt x="26" y="29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2" y="44"/>
                    <a:pt x="10" y="50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0" y="76"/>
                    <a:pt x="12" y="81"/>
                    <a:pt x="15" y="86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30" y="100"/>
                    <a:pt x="36" y="102"/>
                    <a:pt x="41" y="103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62" y="102"/>
                    <a:pt x="67" y="100"/>
                    <a:pt x="72" y="97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6" y="81"/>
                    <a:pt x="88" y="76"/>
                    <a:pt x="89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0"/>
                    <a:pt x="86" y="44"/>
                    <a:pt x="83" y="40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6"/>
                    <a:pt x="62" y="24"/>
                    <a:pt x="56" y="23"/>
                  </a:cubicBezTo>
                  <a:cubicBezTo>
                    <a:pt x="56" y="14"/>
                    <a:pt x="56" y="14"/>
                    <a:pt x="56" y="14"/>
                  </a:cubicBezTo>
                  <a:moveTo>
                    <a:pt x="112" y="35"/>
                  </a:moveTo>
                  <a:cubicBezTo>
                    <a:pt x="105" y="35"/>
                    <a:pt x="100" y="30"/>
                    <a:pt x="100" y="23"/>
                  </a:cubicBezTo>
                  <a:cubicBezTo>
                    <a:pt x="100" y="16"/>
                    <a:pt x="105" y="11"/>
                    <a:pt x="112" y="11"/>
                  </a:cubicBezTo>
                  <a:cubicBezTo>
                    <a:pt x="119" y="11"/>
                    <a:pt x="124" y="16"/>
                    <a:pt x="124" y="23"/>
                  </a:cubicBezTo>
                  <a:cubicBezTo>
                    <a:pt x="124" y="30"/>
                    <a:pt x="119" y="35"/>
                    <a:pt x="112" y="35"/>
                  </a:cubicBezTo>
                  <a:moveTo>
                    <a:pt x="116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6" y="4"/>
                    <a:pt x="103" y="6"/>
                    <a:pt x="101" y="7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4" y="14"/>
                    <a:pt x="93" y="17"/>
                    <a:pt x="93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30"/>
                    <a:pt x="94" y="32"/>
                    <a:pt x="96" y="34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3" y="41"/>
                    <a:pt x="106" y="42"/>
                    <a:pt x="108" y="42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8" y="42"/>
                    <a:pt x="121" y="41"/>
                    <a:pt x="123" y="39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31" y="37"/>
                    <a:pt x="131" y="37"/>
                    <a:pt x="131" y="37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30" y="32"/>
                    <a:pt x="131" y="30"/>
                    <a:pt x="131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0" y="14"/>
                    <a:pt x="128" y="12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1" y="6"/>
                    <a:pt x="118" y="4"/>
                    <a:pt x="116" y="4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73417" y="2920359"/>
              <a:ext cx="379852" cy="282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平行四边形 4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"/>
          <p:cNvSpPr txBox="1"/>
          <p:nvPr/>
        </p:nvSpPr>
        <p:spPr>
          <a:xfrm>
            <a:off x="612290" y="-58010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用户体验设计考虑的因素</a:t>
            </a:r>
            <a:endParaRPr lang="zh-CN" altLang="en-US" sz="28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0" name="Group 7"/>
          <p:cNvGrpSpPr/>
          <p:nvPr/>
        </p:nvGrpSpPr>
        <p:grpSpPr bwMode="auto">
          <a:xfrm>
            <a:off x="56861" y="55873"/>
            <a:ext cx="576048" cy="320161"/>
            <a:chOff x="0" y="0"/>
            <a:chExt cx="1041399" cy="549275"/>
          </a:xfrm>
          <a:solidFill>
            <a:srgbClr val="133E73"/>
          </a:solidFill>
        </p:grpSpPr>
        <p:sp>
          <p:nvSpPr>
            <p:cNvPr id="101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4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2" name="Text Placeholder 2"/>
          <p:cNvSpPr txBox="1">
            <a:spLocks noChangeArrowheads="1"/>
          </p:cNvSpPr>
          <p:nvPr/>
        </p:nvSpPr>
        <p:spPr bwMode="auto">
          <a:xfrm>
            <a:off x="419567" y="2838420"/>
            <a:ext cx="2625045" cy="78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·</a:t>
            </a:r>
            <a:r>
              <a:rPr lang="zh-CN" altLang="zh-CN" sz="2000" dirty="0">
                <a:solidFill>
                  <a:schemeClr val="bg1"/>
                </a:solidFill>
              </a:rPr>
              <a:t>系统设计简单易懂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·</a:t>
            </a:r>
            <a:r>
              <a:rPr lang="zh-CN" altLang="zh-CN" sz="2000" dirty="0">
                <a:solidFill>
                  <a:schemeClr val="bg1"/>
                </a:solidFill>
              </a:rPr>
              <a:t>帮助界面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ChangeArrowheads="1"/>
          </p:cNvSpPr>
          <p:nvPr/>
        </p:nvSpPr>
        <p:spPr bwMode="auto">
          <a:xfrm>
            <a:off x="3103417" y="1042123"/>
            <a:ext cx="2788126" cy="8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sym typeface="Arial" panose="020B0604020202020204" pitchFamily="34" charset="0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sym typeface="Arial" panose="020B0604020202020204" pitchFamily="34" charset="0"/>
              </a:rPr>
              <a:t>同时上传大量简历数据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sym typeface="Arial" panose="020B0604020202020204" pitchFamily="34" charset="0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sym typeface="Arial" panose="020B0604020202020204" pitchFamily="34" charset="0"/>
              </a:rPr>
              <a:t>数据安全性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Text Placeholder 2"/>
          <p:cNvSpPr txBox="1">
            <a:spLocks noChangeArrowheads="1"/>
          </p:cNvSpPr>
          <p:nvPr/>
        </p:nvSpPr>
        <p:spPr bwMode="auto">
          <a:xfrm>
            <a:off x="2532802" y="4283643"/>
            <a:ext cx="3805173" cy="113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sym typeface="Arial" panose="020B0604020202020204" pitchFamily="34" charset="0"/>
              </a:rPr>
              <a:t>对特定领域或职位的个性化要求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Text Placeholder 2"/>
          <p:cNvSpPr txBox="1">
            <a:spLocks noChangeArrowheads="1"/>
          </p:cNvSpPr>
          <p:nvPr/>
        </p:nvSpPr>
        <p:spPr bwMode="auto">
          <a:xfrm>
            <a:off x="5822687" y="2811842"/>
            <a:ext cx="2881915" cy="113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sym typeface="Arial" panose="020B0604020202020204" pitchFamily="34" charset="0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sym typeface="Arial" panose="020B0604020202020204" pitchFamily="34" charset="0"/>
              </a:rPr>
              <a:t>增加新功能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sym typeface="Arial" panose="020B0604020202020204" pitchFamily="34" charset="0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sym typeface="Arial" panose="020B0604020202020204" pitchFamily="34" charset="0"/>
              </a:rPr>
              <a:t>优化算法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</p:childTnLst>
        </p:cTn>
      </p:par>
    </p:tnLst>
    <p:bldLst>
      <p:bldP spid="50" grpId="0" bldLvl="0" animBg="1"/>
      <p:bldP spid="99" grpId="0"/>
      <p:bldP spid="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9"/>
          <p:cNvSpPr>
            <a:spLocks noChangeArrowheads="1"/>
          </p:cNvSpPr>
          <p:nvPr/>
        </p:nvSpPr>
        <p:spPr bwMode="auto">
          <a:xfrm>
            <a:off x="1157923" y="3048969"/>
            <a:ext cx="1569085" cy="13541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3898" tIns="31949" rIns="63898" bIns="31949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1157923" y="2411739"/>
            <a:ext cx="1569085" cy="1353008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67376" tIns="33688" rIns="67376" bIns="3368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1157923" y="1773403"/>
            <a:ext cx="1569085" cy="13541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3898" tIns="31949" rIns="63898" bIns="31949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1157923" y="1136173"/>
            <a:ext cx="1569085" cy="135522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67376" tIns="33688" rIns="67376" bIns="3368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3004820" y="1326457"/>
            <a:ext cx="2229168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004820" y="2407314"/>
            <a:ext cx="2229168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3004820" y="3186150"/>
            <a:ext cx="2229168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004820" y="4061236"/>
            <a:ext cx="2229168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74005" y="1246803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365115" y="2303321"/>
            <a:ext cx="0" cy="2079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354003" y="3109816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345113" y="3927373"/>
            <a:ext cx="0" cy="209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1454627" y="1922753"/>
            <a:ext cx="990123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01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1446848" y="2556665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02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3" name="文本框 60"/>
          <p:cNvSpPr txBox="1"/>
          <p:nvPr/>
        </p:nvSpPr>
        <p:spPr>
          <a:xfrm>
            <a:off x="1446848" y="3191682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03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4" name="文本框 61"/>
          <p:cNvSpPr txBox="1"/>
          <p:nvPr/>
        </p:nvSpPr>
        <p:spPr>
          <a:xfrm>
            <a:off x="1446848" y="3817849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04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5" name="组合 62"/>
          <p:cNvGrpSpPr/>
          <p:nvPr/>
        </p:nvGrpSpPr>
        <p:grpSpPr>
          <a:xfrm>
            <a:off x="1676827" y="1350067"/>
            <a:ext cx="531875" cy="528640"/>
            <a:chOff x="3175" y="0"/>
            <a:chExt cx="971551" cy="969963"/>
          </a:xfrm>
          <a:solidFill>
            <a:schemeClr val="bg1"/>
          </a:solidFill>
        </p:grpSpPr>
        <p:sp>
          <p:nvSpPr>
            <p:cNvPr id="86" name="Freeform 47"/>
            <p:cNvSpPr/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7" name="Freeform 48"/>
            <p:cNvSpPr/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8" name="Freeform 49"/>
            <p:cNvSpPr/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Freeform 50"/>
            <p:cNvSpPr/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4" name="Freeform 55"/>
            <p:cNvSpPr/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5" name="Freeform 56"/>
            <p:cNvSpPr/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7" name="文本框 30"/>
          <p:cNvSpPr txBox="1">
            <a:spLocks noChangeArrowheads="1"/>
          </p:cNvSpPr>
          <p:nvPr/>
        </p:nvSpPr>
        <p:spPr bwMode="auto">
          <a:xfrm>
            <a:off x="5580652" y="1032641"/>
            <a:ext cx="2112486" cy="56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2500" b="1" dirty="0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Arial" panose="020B0604020202020204" pitchFamily="34" charset="0"/>
              </a:rPr>
              <a:t>Python 3.10</a:t>
            </a:r>
            <a:endParaRPr lang="en-US" altLang="zh-CN" sz="2500" b="1" dirty="0">
              <a:solidFill>
                <a:srgbClr val="FFFFFF"/>
              </a:solidFill>
              <a:latin typeface="Lato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平行四边形 37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平行四边形 38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平行四边形 39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684230" y="72748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产品所用编程语言及</a:t>
            </a:r>
            <a:r>
              <a:rPr lang="en-US" altLang="zh-CN" sz="20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IDE</a:t>
            </a:r>
            <a:r>
              <a:rPr lang="zh-CN" altLang="en-US" sz="20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、平台、框架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3" name="Group 7"/>
          <p:cNvGrpSpPr/>
          <p:nvPr/>
        </p:nvGrpSpPr>
        <p:grpSpPr bwMode="auto">
          <a:xfrm>
            <a:off x="108182" y="145950"/>
            <a:ext cx="576048" cy="250028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7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2" name="AutoShape 41"/>
          <p:cNvSpPr/>
          <p:nvPr/>
        </p:nvSpPr>
        <p:spPr bwMode="auto">
          <a:xfrm>
            <a:off x="4756473" y="2171230"/>
            <a:ext cx="3035290" cy="754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lang="en-US" altLang="zh-CN" dirty="0"/>
              <a:t>Pycharm2021.2</a:t>
            </a:r>
            <a:endParaRPr lang="zh-CN" altLang="zh-CN" dirty="0"/>
          </a:p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endParaRPr lang="es-ES" altLang="zh-CN" sz="600" b="0" noProof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AutoShape 38"/>
          <p:cNvSpPr/>
          <p:nvPr/>
        </p:nvSpPr>
        <p:spPr bwMode="auto">
          <a:xfrm>
            <a:off x="5102604" y="2981286"/>
            <a:ext cx="2343027" cy="8757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lang="en-US" altLang="zh-CN" dirty="0"/>
              <a:t>Django 4.2.3</a:t>
            </a:r>
            <a:endParaRPr lang="zh-CN" altLang="zh-CN" dirty="0"/>
          </a:p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endParaRPr lang="es-ES" altLang="zh-CN" sz="600" b="0" noProof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AutoShape 29"/>
          <p:cNvSpPr/>
          <p:nvPr/>
        </p:nvSpPr>
        <p:spPr bwMode="auto">
          <a:xfrm>
            <a:off x="5652658" y="3813863"/>
            <a:ext cx="2544597" cy="4286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lang="en-US" altLang="zh-CN" dirty="0" err="1"/>
              <a:t>Mysql</a:t>
            </a:r>
            <a:r>
              <a:rPr lang="en-US" altLang="zh-CN" dirty="0"/>
              <a:t> 8.0</a:t>
            </a:r>
            <a:endParaRPr lang="zh-CN" altLang="zh-CN" dirty="0"/>
          </a:p>
          <a:p>
            <a:pPr eaLnBrk="1" hangingPunct="1">
              <a:lnSpc>
                <a:spcPct val="120000"/>
              </a:lnSpc>
              <a:spcBef>
                <a:spcPts val="545"/>
              </a:spcBef>
              <a:defRPr/>
            </a:pPr>
            <a:endParaRPr lang="es-ES" altLang="zh-CN" sz="600" b="0" noProof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  <p:bldLst>
      <p:bldP spid="69" grpId="0" bldLvl="0" animBg="1"/>
      <p:bldP spid="70" grpId="0" bldLvl="0" animBg="1"/>
      <p:bldP spid="71" grpId="0" bldLvl="0" animBg="1"/>
      <p:bldP spid="72" grpId="0" bldLvl="0" animBg="1"/>
      <p:bldP spid="81" grpId="0" build="p"/>
      <p:bldP spid="82" grpId="0" build="p"/>
      <p:bldP spid="83" grpId="0" build="p"/>
      <p:bldP spid="84" grpId="0" build="p"/>
      <p:bldP spid="97" grpId="0"/>
      <p:bldP spid="39" grpId="0" bldLvl="0" animBg="1"/>
      <p:bldP spid="42" grpId="0"/>
      <p:bldP spid="2" grpId="0" bldLvl="0" animBg="1"/>
      <p:bldP spid="3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444892" y="1440066"/>
            <a:ext cx="248025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396220" y="936270"/>
            <a:ext cx="3023629" cy="44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295"/>
              </a:spcBef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https://github.com/mikasaili/zhixuan.git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95"/>
              </a:spcBef>
            </a:pP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95"/>
              </a:spcBef>
            </a:pP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540855" y="40275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代码仓库链接及代码提交历史截图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6" grpId="0"/>
      <p:bldP spid="18" grpId="0" bldLvl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540855" y="40275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安装、设计、开发中遇到的主要问题及解决方法汇总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127661" y="542907"/>
          <a:ext cx="8745802" cy="438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2901"/>
                <a:gridCol w="4372901"/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主要问题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解决方法</a:t>
                      </a:r>
                      <a:endParaRPr lang="zh-CN" altLang="en-US" sz="1800" dirty="0"/>
                    </a:p>
                  </a:txBody>
                  <a:tcPr/>
                </a:tc>
              </a:tr>
              <a:tr h="71739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网页接收到用户上传的简历文件如何保存至数据库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前端页面如何搭建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Django</a:t>
                      </a:r>
                      <a:r>
                        <a:rPr lang="zh-CN" altLang="en-US" sz="1800" dirty="0"/>
                        <a:t>中导入</a:t>
                      </a:r>
                      <a:r>
                        <a:rPr lang="en-US" altLang="zh-CN" sz="1800" dirty="0"/>
                        <a:t>bootstrap</a:t>
                      </a:r>
                      <a:r>
                        <a:rPr lang="zh-CN" altLang="en-US" sz="1800" dirty="0"/>
                        <a:t>模板</a:t>
                      </a:r>
                      <a:endParaRPr lang="zh-CN" altLang="en-US" sz="1800" dirty="0"/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简历中的姓名如何提取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Jieba</a:t>
                      </a:r>
                      <a:r>
                        <a:rPr lang="zh-CN" altLang="en-US" sz="1800" dirty="0"/>
                        <a:t>词性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正则表达式</a:t>
                      </a:r>
                      <a:endParaRPr lang="en-US" altLang="zh-CN" sz="1800" dirty="0"/>
                    </a:p>
                  </a:txBody>
                  <a:tcPr/>
                </a:tc>
              </a:tr>
              <a:tr h="48389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数据库解析的数据如何返回前端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/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如何搭建数据库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</a:t>
                      </a:r>
                      <a:r>
                        <a:rPr lang="en-US" altLang="zh-CN" sz="1800" dirty="0"/>
                        <a:t>Django</a:t>
                      </a:r>
                      <a:r>
                        <a:rPr lang="zh-CN" altLang="en-US" sz="1800" dirty="0"/>
                        <a:t>项目中配置</a:t>
                      </a:r>
                      <a:r>
                        <a:rPr lang="en-US" altLang="zh-CN" sz="1800" dirty="0" err="1"/>
                        <a:t>mysql</a:t>
                      </a:r>
                      <a:r>
                        <a:rPr lang="zh-CN" altLang="en-US" sz="1800" dirty="0"/>
                        <a:t>相关信息</a:t>
                      </a:r>
                      <a:endParaRPr lang="en-US" altLang="zh-CN" sz="1800" dirty="0"/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如何接收用户</a:t>
                      </a:r>
                      <a:r>
                        <a:rPr lang="en-US" altLang="zh-CN" sz="1800" dirty="0"/>
                        <a:t>post</a:t>
                      </a:r>
                      <a:r>
                        <a:rPr lang="zh-CN" altLang="en-US" sz="1800" dirty="0"/>
                        <a:t>的数据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接口设计</a:t>
                      </a:r>
                      <a:endParaRPr lang="en-US" altLang="zh-CN" sz="1800" dirty="0"/>
                    </a:p>
                  </a:txBody>
                  <a:tcPr/>
                </a:tc>
              </a:tr>
              <a:tr h="46483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数据库如何设计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反复分析系统功能和用户需求，绘制</a:t>
                      </a:r>
                      <a:r>
                        <a:rPr lang="en-US" altLang="zh-CN" sz="1800" dirty="0"/>
                        <a:t>ER</a:t>
                      </a:r>
                      <a:r>
                        <a:rPr lang="zh-CN" altLang="en-US" sz="1800" dirty="0"/>
                        <a:t>图</a:t>
                      </a:r>
                      <a:endParaRPr lang="en-US" altLang="zh-CN" sz="1800" dirty="0"/>
                    </a:p>
                  </a:txBody>
                  <a:tcPr/>
                </a:tc>
              </a:tr>
              <a:tr h="46483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如何匹配用户提出的岗位人才需求并给出应聘者的优先级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TF-IDF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Term Frequency-Inverse Document Frequency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9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99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8" grpId="0" bldLvl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540855" y="40275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软件概要设计</a:t>
            </a:r>
            <a:r>
              <a:rPr lang="en-US" altLang="zh-CN" b="1" spc="300" dirty="0">
                <a:solidFill>
                  <a:srgbClr val="0070C0"/>
                </a:solidFill>
                <a:latin typeface="+mj-ea"/>
                <a:ea typeface="+mj-ea"/>
              </a:rPr>
              <a:t>—</a:t>
            </a:r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系统架构图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1" y="684003"/>
            <a:ext cx="8191051" cy="3672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0712" y="4608330"/>
            <a:ext cx="28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https://blog.51cto.com/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49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8" grpId="0" bldLvl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540855" y="40275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软件概要设计</a:t>
            </a:r>
            <a:r>
              <a:rPr lang="en-US" altLang="zh-CN" b="1" spc="300" dirty="0">
                <a:solidFill>
                  <a:srgbClr val="0070C0"/>
                </a:solidFill>
                <a:latin typeface="+mj-ea"/>
                <a:ea typeface="+mj-ea"/>
              </a:rPr>
              <a:t>—ER</a:t>
            </a:r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图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81" y="470300"/>
            <a:ext cx="6482838" cy="460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8" grpId="0" bldLvl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540855" y="40275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软件概要设计</a:t>
            </a:r>
            <a:r>
              <a:rPr lang="en-US" altLang="zh-CN" b="1" spc="300" dirty="0">
                <a:solidFill>
                  <a:srgbClr val="0070C0"/>
                </a:solidFill>
                <a:latin typeface="+mj-ea"/>
                <a:ea typeface="+mj-ea"/>
              </a:rPr>
              <a:t>—</a:t>
            </a:r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接口设计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22814" y="627512"/>
            <a:ext cx="58194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20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接口链接</a:t>
            </a:r>
            <a:endParaRPr lang="zh-CN" altLang="zh-CN" sz="20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0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地址：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blog_single.html</a:t>
            </a:r>
            <a:endParaRPr lang="en-US" altLang="zh-CN" sz="20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0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0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请求参数</a:t>
            </a:r>
            <a:endParaRPr lang="zh-CN" altLang="zh-CN" sz="20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28479" y="1961080"/>
          <a:ext cx="7776649" cy="1598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07"/>
                <a:gridCol w="1152096"/>
                <a:gridCol w="1152096"/>
                <a:gridCol w="1296108"/>
                <a:gridCol w="2880242"/>
              </a:tblGrid>
              <a:tr h="227982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变量名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必填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类型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412230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用户名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username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已经注册的正确的用户名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5596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effectLst/>
                        </a:rPr>
                        <a:t>password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是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effectLst/>
                        </a:rPr>
                        <a:t>password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用户名对应的密码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</a:tr>
              <a:tr h="455964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简历文件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effectLst/>
                        </a:rPr>
                        <a:t>file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否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effectLst/>
                        </a:rPr>
                        <a:t>file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</a:rPr>
                        <a:t>用户上传的简历文件</a:t>
                      </a:r>
                      <a:endParaRPr lang="zh-CN" sz="18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94545" y="4113647"/>
          <a:ext cx="7901148" cy="72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858"/>
                <a:gridCol w="1579858"/>
                <a:gridCol w="1069126"/>
                <a:gridCol w="1008084"/>
                <a:gridCol w="2664222"/>
              </a:tblGrid>
              <a:tr h="400040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变量名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必填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类型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320020"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返回状态码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表示网页是否响应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73218" y="3692798"/>
            <a:ext cx="244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返回参数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8" grpId="0" bldLvl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80276" y="1796020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TextBox 10"/>
          <p:cNvSpPr txBox="1"/>
          <p:nvPr/>
        </p:nvSpPr>
        <p:spPr>
          <a:xfrm>
            <a:off x="2412330" y="172401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48B8F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产品设计</a:t>
            </a:r>
            <a:endParaRPr lang="zh-CN" altLang="en-US" sz="18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422749" y="2184657"/>
            <a:ext cx="1351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产品使命</a:t>
            </a:r>
            <a:r>
              <a:rPr lang="en-US" altLang="zh-CN" sz="1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1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口号</a:t>
            </a:r>
            <a:r>
              <a:rPr lang="en-US" altLang="zh-CN" sz="1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1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策略</a:t>
            </a:r>
            <a:endParaRPr lang="zh-CN" altLang="en-US" sz="1000" b="1" spc="3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89218" y="2659620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" name="TextBox 13"/>
          <p:cNvSpPr txBox="1"/>
          <p:nvPr/>
        </p:nvSpPr>
        <p:spPr>
          <a:xfrm>
            <a:off x="5221272" y="2631429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48B8F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产品应用的原则</a:t>
            </a:r>
            <a:endParaRPr lang="zh-CN" altLang="en-US" sz="2400" b="1" spc="300" dirty="0">
              <a:solidFill>
                <a:srgbClr val="48B8F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0116" y="3667704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TextBox 16"/>
          <p:cNvSpPr txBox="1"/>
          <p:nvPr/>
        </p:nvSpPr>
        <p:spPr>
          <a:xfrm>
            <a:off x="2412330" y="352775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48B8F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产品实现</a:t>
            </a:r>
            <a:endParaRPr lang="zh-CN" altLang="en-US" sz="2400" b="1" spc="300" dirty="0">
              <a:solidFill>
                <a:srgbClr val="48B8F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7"/>
          <p:cNvSpPr txBox="1"/>
          <p:nvPr>
            <p:custDataLst>
              <p:tags r:id="rId1"/>
            </p:custDataLst>
          </p:nvPr>
        </p:nvSpPr>
        <p:spPr>
          <a:xfrm>
            <a:off x="2412589" y="3945851"/>
            <a:ext cx="2388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用户体验设计</a:t>
            </a:r>
            <a:r>
              <a:rPr lang="en-US"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编程语言及IDE、平台、框架</a:t>
            </a:r>
            <a:endParaRPr sz="9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algn="l"/>
            <a:r>
              <a:rPr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软件概要设计 </a:t>
            </a:r>
            <a:r>
              <a:rPr lang="en-US"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</a:t>
            </a:r>
            <a:r>
              <a:rPr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软件质量工具</a:t>
            </a:r>
            <a:r>
              <a:rPr lang="en-US"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9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代码统计</a:t>
            </a:r>
            <a:endParaRPr lang="zh-CN" altLang="en-US" sz="900" b="1" spc="3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2049">
            <a:off x="-3710927" y="-3136785"/>
            <a:ext cx="7000252" cy="3866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3240216"/>
            <a:ext cx="7000252" cy="386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5652638" y="431729"/>
            <a:ext cx="2258664" cy="1539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9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9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89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89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9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4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94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4" grpId="1"/>
      <p:bldP spid="5" grpId="0"/>
      <p:bldP spid="6" grpId="0" bldLvl="0" animBg="1"/>
      <p:bldP spid="7" grpId="0"/>
      <p:bldP spid="7" grpId="1"/>
      <p:bldP spid="9" grpId="0" bldLvl="0" animBg="1"/>
      <p:bldP spid="10" grpId="0"/>
      <p:bldP spid="10" grpId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8060"/>
            <a:ext cx="9001125" cy="3022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868" y="802145"/>
            <a:ext cx="24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代码行数：</a:t>
            </a:r>
            <a:r>
              <a:rPr lang="en-US" altLang="zh-CN" dirty="0">
                <a:solidFill>
                  <a:schemeClr val="bg1"/>
                </a:solidFill>
              </a:rPr>
              <a:t>76x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540855" y="402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rgbClr val="0070C0"/>
                </a:solidFill>
                <a:latin typeface="+mj-ea"/>
                <a:ea typeface="+mj-ea"/>
              </a:rPr>
              <a:t>代码情况</a:t>
            </a:r>
            <a:endParaRPr lang="zh-CN" altLang="en-US" b="1" spc="3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6" name="Group 7"/>
          <p:cNvGrpSpPr/>
          <p:nvPr/>
        </p:nvGrpSpPr>
        <p:grpSpPr bwMode="auto">
          <a:xfrm>
            <a:off x="118037" y="129483"/>
            <a:ext cx="422818" cy="219306"/>
            <a:chOff x="0" y="0"/>
            <a:chExt cx="1041399" cy="549275"/>
          </a:xfrm>
          <a:solidFill>
            <a:srgbClr val="133E73"/>
          </a:solidFill>
        </p:grpSpPr>
        <p:sp>
          <p:nvSpPr>
            <p:cNvPr id="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平行四边形 9"/>
          <p:cNvSpPr/>
          <p:nvPr/>
        </p:nvSpPr>
        <p:spPr>
          <a:xfrm flipV="1">
            <a:off x="-179828" y="419129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716874" y="1727573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2023.7.14</a:t>
            </a:r>
            <a:endParaRPr lang="zh-CN" altLang="en-US" sz="54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298232" y="2519571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感谢</a:t>
            </a:r>
            <a:r>
              <a:rPr lang="zh-CN" altLang="en-US" sz="3200" dirty="0">
                <a:solidFill>
                  <a:srgbClr val="00AEE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观看！</a:t>
            </a:r>
            <a:endParaRPr lang="zh-CN" altLang="en-US" sz="3200" dirty="0">
              <a:solidFill>
                <a:srgbClr val="00AEE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445226" y="3163872"/>
            <a:ext cx="18517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Thanks for listening</a:t>
            </a:r>
            <a:endParaRPr lang="zh-CN" altLang="en-US" sz="1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7117" y="3599611"/>
            <a:ext cx="54005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6805474" y="3672284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ZHIXUAN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智选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99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1188194" y="3005020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产品设计</a:t>
            </a:r>
            <a:endParaRPr lang="zh-CN" altLang="en-US" sz="28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260292" y="3564725"/>
            <a:ext cx="2283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产品使命</a:t>
            </a:r>
            <a:r>
              <a:rPr lang="en-US" altLang="zh-CN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口号</a:t>
            </a:r>
            <a:r>
              <a:rPr lang="en-US" altLang="zh-CN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策略</a:t>
            </a:r>
            <a:endParaRPr lang="zh-CN" altLang="en-US" sz="1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汉仪细等线" panose="01010104010101010101" pitchFamily="2" charset="-122"/>
                <a:ea typeface="汉仪细等线" panose="01010104010101010101" pitchFamily="2" charset="-122"/>
              </a:rPr>
              <a:t> </a:t>
            </a:r>
            <a:endParaRPr lang="en-US" altLang="zh-CN" sz="1800" dirty="0">
              <a:solidFill>
                <a:schemeClr val="bg1"/>
              </a:solidFill>
              <a:latin typeface="汉仪细等线" panose="01010104010101010101" pitchFamily="2" charset="-122"/>
              <a:ea typeface="汉仪细等线" panose="01010104010101010101" pitchFamily="2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8194" y="1306180"/>
            <a:ext cx="25122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01.</a:t>
            </a:r>
            <a:endParaRPr lang="en-US" altLang="zh-CN" sz="115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1" grpId="0"/>
      <p:bldP spid="21" grpId="1"/>
      <p:bldP spid="2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9"/>
          <p:cNvSpPr>
            <a:spLocks noChangeArrowheads="1"/>
          </p:cNvSpPr>
          <p:nvPr/>
        </p:nvSpPr>
        <p:spPr bwMode="auto">
          <a:xfrm>
            <a:off x="611823" y="2950544"/>
            <a:ext cx="1569085" cy="13541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3898" tIns="31949" rIns="63898" bIns="31949"/>
          <a:lstStyle/>
          <a:p>
            <a:endParaRPr lang="zh-CN" altLang="en-US"/>
          </a:p>
        </p:txBody>
      </p:sp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611823" y="2313314"/>
            <a:ext cx="1569085" cy="1353008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67376" tIns="33688" rIns="67376" bIns="33688" anchor="ctr"/>
          <a:lstStyle/>
          <a:p>
            <a:endParaRPr lang="zh-CN" altLang="en-US"/>
          </a:p>
        </p:txBody>
      </p:sp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611823" y="1674978"/>
            <a:ext cx="1569085" cy="1354114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3898" tIns="31949" rIns="63898" bIns="31949"/>
          <a:lstStyle/>
          <a:p>
            <a:endParaRPr lang="zh-CN" alt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611823" y="1037748"/>
            <a:ext cx="1569085" cy="135522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lIns="67376" tIns="33688" rIns="67376" bIns="33688" anchor="ctr"/>
          <a:lstStyle/>
          <a:p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2282508" y="1184852"/>
            <a:ext cx="935990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365500" y="1098213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8"/>
          <p:cNvSpPr txBox="1"/>
          <p:nvPr/>
        </p:nvSpPr>
        <p:spPr>
          <a:xfrm>
            <a:off x="908527" y="1824328"/>
            <a:ext cx="990123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900748" y="2458240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60"/>
          <p:cNvSpPr txBox="1"/>
          <p:nvPr/>
        </p:nvSpPr>
        <p:spPr>
          <a:xfrm>
            <a:off x="900748" y="3093257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文本框 61"/>
          <p:cNvSpPr txBox="1"/>
          <p:nvPr/>
        </p:nvSpPr>
        <p:spPr>
          <a:xfrm>
            <a:off x="900748" y="3719424"/>
            <a:ext cx="991235" cy="424621"/>
          </a:xfrm>
          <a:prstGeom prst="rect">
            <a:avLst/>
          </a:prstGeom>
          <a:noFill/>
        </p:spPr>
        <p:txBody>
          <a:bodyPr lIns="63898" tIns="31949" rIns="63898" bIns="3194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5" name="组合 62"/>
          <p:cNvGrpSpPr/>
          <p:nvPr/>
        </p:nvGrpSpPr>
        <p:grpSpPr>
          <a:xfrm>
            <a:off x="1130727" y="1251642"/>
            <a:ext cx="531875" cy="528640"/>
            <a:chOff x="3175" y="0"/>
            <a:chExt cx="971551" cy="969963"/>
          </a:xfrm>
          <a:solidFill>
            <a:schemeClr val="bg1"/>
          </a:solidFill>
        </p:grpSpPr>
        <p:sp>
          <p:nvSpPr>
            <p:cNvPr id="86" name="Freeform 47"/>
            <p:cNvSpPr/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48"/>
            <p:cNvSpPr/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49"/>
            <p:cNvSpPr/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50"/>
            <p:cNvSpPr/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55"/>
            <p:cNvSpPr/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56"/>
            <p:cNvSpPr/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4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6" name="文本框 29"/>
          <p:cNvSpPr txBox="1">
            <a:spLocks noChangeArrowheads="1"/>
          </p:cNvSpPr>
          <p:nvPr/>
        </p:nvSpPr>
        <p:spPr bwMode="auto">
          <a:xfrm>
            <a:off x="3504407" y="788510"/>
            <a:ext cx="9398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898" tIns="31949" rIns="63898" bIns="31949">
            <a:spAutoFit/>
          </a:bodyPr>
          <a:lstStyle/>
          <a:p>
            <a:pPr eaLnBrk="1" hangingPunct="1"/>
            <a:r>
              <a:rPr lang="zh-CN" altLang="en-US" sz="1600" b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产品使命</a:t>
            </a:r>
            <a:endParaRPr lang="zh-CN" altLang="en-US" sz="1600" b="1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7" name="文本框 30"/>
          <p:cNvSpPr txBox="1">
            <a:spLocks noChangeArrowheads="1"/>
          </p:cNvSpPr>
          <p:nvPr/>
        </p:nvSpPr>
        <p:spPr bwMode="auto">
          <a:xfrm>
            <a:off x="3492500" y="1116965"/>
            <a:ext cx="53765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效筛选简历信息：传统的人工简历筛选和招聘方式效率低下、时间成本高昂，且存在主观性和误判率高的问题。智选可以快速、准确地筛选和招聘最合适的人才，在不同简历中筛选关键字建立求职者画像，为企业提供高效、精准的招聘解决方案，具有广阔的市场前景和商业价值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平行四边形 36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3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4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2296478" y="2144972"/>
            <a:ext cx="935990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2296478" y="2778702"/>
            <a:ext cx="935990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H="1">
            <a:off x="2296478" y="3397192"/>
            <a:ext cx="935990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3351530" y="2041188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90437" y="1859755"/>
            <a:ext cx="9398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898" tIns="31949" rIns="63898" bIns="31949">
            <a:spAutoFit/>
          </a:bodyPr>
          <a:p>
            <a:pPr eaLnBrk="1" hangingPunct="1"/>
            <a:r>
              <a:rPr lang="zh-CN" altLang="en-US" sz="1600" b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产品口号</a:t>
            </a:r>
            <a:endParaRPr lang="zh-CN" altLang="en-US" sz="1600" b="1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3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04407" y="2144783"/>
            <a:ext cx="2112486" cy="29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找人才，智选有道！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3339465" y="2700318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4407" y="2518885"/>
            <a:ext cx="9398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898" tIns="31949" rIns="63898" bIns="31949">
            <a:spAutoFit/>
          </a:bodyPr>
          <a:p>
            <a:pPr eaLnBrk="1" hangingPunct="1"/>
            <a:r>
              <a:rPr lang="zh-CN" altLang="en-US" sz="1600" b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目标用户</a:t>
            </a:r>
            <a:endParaRPr lang="zh-CN" altLang="en-US" sz="1600" b="1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3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64255" y="2778760"/>
            <a:ext cx="3756025" cy="29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希望快速准确选择招聘人才的企业HR团队。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3339465" y="3309918"/>
            <a:ext cx="0" cy="209091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78372" y="3128485"/>
            <a:ext cx="1549400" cy="3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898" tIns="31949" rIns="63898" bIns="31949">
            <a:spAutoFit/>
          </a:bodyPr>
          <a:p>
            <a:pPr eaLnBrk="1" hangingPunct="1"/>
            <a:r>
              <a:rPr lang="zh-CN" altLang="en-US" sz="1600" b="1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如何获得用户？</a:t>
            </a:r>
            <a:endParaRPr lang="zh-CN" altLang="en-US" sz="1600" b="1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文本框 3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64255" y="3413760"/>
            <a:ext cx="4944110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合理的定价策略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线上和线下多种渠道进行推广和营销：在招聘网站、社交媒体、互联网广告等平台上投放广告</a:t>
            </a:r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举办线下招聘活动和研讨会    与招聘媒体和行业协会合作推广等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与企业建立合作关系，通过推荐和口碑传播来获取更多用户。</a:t>
            </a:r>
            <a:endParaRPr lang="zh-CN" altLang="en-US" sz="1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  <p:bldP spid="71" grpId="0" bldLvl="0" animBg="1"/>
      <p:bldP spid="72" grpId="0" bldLvl="0" animBg="1"/>
      <p:bldP spid="81" grpId="0" build="p"/>
      <p:bldP spid="82" grpId="0" build="p"/>
      <p:bldP spid="83" grpId="0" build="p"/>
      <p:bldP spid="84" grpId="0" build="p"/>
      <p:bldP spid="96" grpId="0"/>
      <p:bldP spid="97" grpId="0"/>
      <p:bldP spid="39" grpId="0" bldLvl="0" animBg="1"/>
      <p:bldP spid="42" grpId="0"/>
      <p:bldP spid="10" grpId="0"/>
      <p:bldP spid="11" grpId="0"/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 bwMode="auto">
          <a:xfrm>
            <a:off x="3408204" y="1604139"/>
            <a:ext cx="2164715" cy="2152864"/>
            <a:chOff x="0" y="0"/>
            <a:chExt cx="6753151" cy="6746917"/>
          </a:xfrm>
          <a:solidFill>
            <a:srgbClr val="0070C0"/>
          </a:solidFill>
        </p:grpSpPr>
        <p:sp>
          <p:nvSpPr>
            <p:cNvPr id="67" name="AutoShape 2"/>
            <p:cNvSpPr/>
            <p:nvPr/>
          </p:nvSpPr>
          <p:spPr bwMode="auto">
            <a:xfrm>
              <a:off x="0" y="0"/>
              <a:ext cx="6753151" cy="6746917"/>
            </a:xfrm>
            <a:custGeom>
              <a:avLst/>
              <a:gdLst>
                <a:gd name="T0" fmla="*/ 3376405 w 19777"/>
                <a:gd name="T1" fmla="*/ 3680572 h 19739"/>
                <a:gd name="T2" fmla="*/ 3376405 w 19777"/>
                <a:gd name="T3" fmla="*/ 3680572 h 19739"/>
                <a:gd name="T4" fmla="*/ 3376405 w 19777"/>
                <a:gd name="T5" fmla="*/ 3680572 h 19739"/>
                <a:gd name="T6" fmla="*/ 3376405 w 19777"/>
                <a:gd name="T7" fmla="*/ 3680572 h 197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77" h="19739">
                  <a:moveTo>
                    <a:pt x="17933" y="-1"/>
                  </a:moveTo>
                  <a:lnTo>
                    <a:pt x="15856" y="2079"/>
                  </a:lnTo>
                  <a:cubicBezTo>
                    <a:pt x="11992" y="-899"/>
                    <a:pt x="6427" y="-621"/>
                    <a:pt x="2885" y="2921"/>
                  </a:cubicBezTo>
                  <a:cubicBezTo>
                    <a:pt x="-962" y="6768"/>
                    <a:pt x="-962" y="13006"/>
                    <a:pt x="2885" y="16853"/>
                  </a:cubicBezTo>
                  <a:cubicBezTo>
                    <a:pt x="6733" y="20700"/>
                    <a:pt x="12971" y="20701"/>
                    <a:pt x="16819" y="16853"/>
                  </a:cubicBezTo>
                  <a:cubicBezTo>
                    <a:pt x="20348" y="13324"/>
                    <a:pt x="20637" y="7786"/>
                    <a:pt x="17693" y="3924"/>
                  </a:cubicBezTo>
                  <a:lnTo>
                    <a:pt x="19777" y="1836"/>
                  </a:lnTo>
                  <a:lnTo>
                    <a:pt x="19694" y="76"/>
                  </a:lnTo>
                  <a:lnTo>
                    <a:pt x="17933" y="-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AutoShape 3"/>
            <p:cNvSpPr/>
            <p:nvPr/>
          </p:nvSpPr>
          <p:spPr bwMode="auto">
            <a:xfrm>
              <a:off x="246135" y="256563"/>
              <a:ext cx="6250479" cy="6251127"/>
            </a:xfrm>
            <a:custGeom>
              <a:avLst/>
              <a:gdLst>
                <a:gd name="T0" fmla="*/ 3125594 w 19679"/>
                <a:gd name="T1" fmla="*/ 3430938 h 19679"/>
                <a:gd name="T2" fmla="*/ 3125594 w 19679"/>
                <a:gd name="T3" fmla="*/ 3430938 h 19679"/>
                <a:gd name="T4" fmla="*/ 3125594 w 19679"/>
                <a:gd name="T5" fmla="*/ 3430938 h 19679"/>
                <a:gd name="T6" fmla="*/ 3125594 w 19679"/>
                <a:gd name="T7" fmla="*/ 34309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5525936" y="346707"/>
              <a:ext cx="870143" cy="870236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5"/>
          <p:cNvGrpSpPr/>
          <p:nvPr/>
        </p:nvGrpSpPr>
        <p:grpSpPr bwMode="auto">
          <a:xfrm>
            <a:off x="3574892" y="1774509"/>
            <a:ext cx="2438083" cy="1816548"/>
            <a:chOff x="-1" y="0"/>
            <a:chExt cx="7608239" cy="5691704"/>
          </a:xfrm>
          <a:solidFill>
            <a:srgbClr val="00AEEF"/>
          </a:solidFill>
        </p:grpSpPr>
        <p:sp>
          <p:nvSpPr>
            <p:cNvPr id="71" name="AutoShape 6"/>
            <p:cNvSpPr/>
            <p:nvPr/>
          </p:nvSpPr>
          <p:spPr bwMode="auto">
            <a:xfrm>
              <a:off x="-1" y="0"/>
              <a:ext cx="7608239" cy="5691704"/>
            </a:xfrm>
            <a:custGeom>
              <a:avLst/>
              <a:gdLst>
                <a:gd name="T0" fmla="*/ 3804119 w 20840"/>
                <a:gd name="T1" fmla="*/ 2845714 h 20595"/>
                <a:gd name="T2" fmla="*/ 3804119 w 20840"/>
                <a:gd name="T3" fmla="*/ 2845714 h 20595"/>
                <a:gd name="T4" fmla="*/ 3804119 w 20840"/>
                <a:gd name="T5" fmla="*/ 2845714 h 20595"/>
                <a:gd name="T6" fmla="*/ 3804119 w 20840"/>
                <a:gd name="T7" fmla="*/ 2845714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40" h="20595">
                  <a:moveTo>
                    <a:pt x="7788" y="0"/>
                  </a:moveTo>
                  <a:cubicBezTo>
                    <a:pt x="5795" y="0"/>
                    <a:pt x="3802" y="1004"/>
                    <a:pt x="2281" y="3015"/>
                  </a:cubicBezTo>
                  <a:cubicBezTo>
                    <a:pt x="-760" y="7037"/>
                    <a:pt x="-760" y="13557"/>
                    <a:pt x="2281" y="17578"/>
                  </a:cubicBezTo>
                  <a:cubicBezTo>
                    <a:pt x="5322" y="21600"/>
                    <a:pt x="10254" y="21599"/>
                    <a:pt x="13295" y="17578"/>
                  </a:cubicBezTo>
                  <a:cubicBezTo>
                    <a:pt x="14526" y="15951"/>
                    <a:pt x="15257" y="13915"/>
                    <a:pt x="15492" y="11801"/>
                  </a:cubicBezTo>
                  <a:lnTo>
                    <a:pt x="19726" y="11801"/>
                  </a:lnTo>
                  <a:lnTo>
                    <a:pt x="20839" y="10192"/>
                  </a:lnTo>
                  <a:lnTo>
                    <a:pt x="19726" y="8584"/>
                  </a:lnTo>
                  <a:lnTo>
                    <a:pt x="15466" y="8584"/>
                  </a:lnTo>
                  <a:cubicBezTo>
                    <a:pt x="15207" y="6545"/>
                    <a:pt x="14485" y="4589"/>
                    <a:pt x="13295" y="3015"/>
                  </a:cubicBezTo>
                  <a:cubicBezTo>
                    <a:pt x="11774" y="1004"/>
                    <a:pt x="9781" y="0"/>
                    <a:pt x="778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AutoShape 7"/>
            <p:cNvSpPr/>
            <p:nvPr/>
          </p:nvSpPr>
          <p:spPr bwMode="auto">
            <a:xfrm>
              <a:off x="201128" y="221845"/>
              <a:ext cx="5260573" cy="5258415"/>
            </a:xfrm>
            <a:custGeom>
              <a:avLst/>
              <a:gdLst>
                <a:gd name="T0" fmla="*/ 2629091 w 19679"/>
                <a:gd name="T1" fmla="*/ 2885787 h 19679"/>
                <a:gd name="T2" fmla="*/ 2629091 w 19679"/>
                <a:gd name="T3" fmla="*/ 2885787 h 19679"/>
                <a:gd name="T4" fmla="*/ 2629091 w 19679"/>
                <a:gd name="T5" fmla="*/ 2885787 h 19679"/>
                <a:gd name="T6" fmla="*/ 2629091 w 19679"/>
                <a:gd name="T7" fmla="*/ 288578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 flipV="1">
              <a:off x="5420088" y="2807722"/>
              <a:ext cx="1595164" cy="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9"/>
          <p:cNvGrpSpPr/>
          <p:nvPr/>
        </p:nvGrpSpPr>
        <p:grpSpPr bwMode="auto">
          <a:xfrm>
            <a:off x="3721577" y="1921648"/>
            <a:ext cx="1848008" cy="1916115"/>
            <a:chOff x="0" y="0"/>
            <a:chExt cx="5763342" cy="6005116"/>
          </a:xfrm>
          <a:solidFill>
            <a:srgbClr val="0070C0"/>
          </a:solidFill>
        </p:grpSpPr>
        <p:sp>
          <p:nvSpPr>
            <p:cNvPr id="75" name="AutoShape 10"/>
            <p:cNvSpPr/>
            <p:nvPr/>
          </p:nvSpPr>
          <p:spPr bwMode="auto">
            <a:xfrm>
              <a:off x="0" y="0"/>
              <a:ext cx="5763342" cy="6005116"/>
            </a:xfrm>
            <a:custGeom>
              <a:avLst/>
              <a:gdLst>
                <a:gd name="T0" fmla="*/ 2881532 w 20761"/>
                <a:gd name="T1" fmla="*/ 3002558 h 21600"/>
                <a:gd name="T2" fmla="*/ 2881532 w 20761"/>
                <a:gd name="T3" fmla="*/ 3002558 h 21600"/>
                <a:gd name="T4" fmla="*/ 2881532 w 20761"/>
                <a:gd name="T5" fmla="*/ 3002558 h 21600"/>
                <a:gd name="T6" fmla="*/ 2881532 w 20761"/>
                <a:gd name="T7" fmla="*/ 30025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61" h="21600">
                  <a:moveTo>
                    <a:pt x="8590" y="0"/>
                  </a:moveTo>
                  <a:cubicBezTo>
                    <a:pt x="6391" y="0"/>
                    <a:pt x="4192" y="837"/>
                    <a:pt x="2515" y="2513"/>
                  </a:cubicBezTo>
                  <a:cubicBezTo>
                    <a:pt x="-839" y="5866"/>
                    <a:pt x="-839" y="11302"/>
                    <a:pt x="2515" y="14655"/>
                  </a:cubicBezTo>
                  <a:cubicBezTo>
                    <a:pt x="5245" y="17383"/>
                    <a:pt x="9356" y="17890"/>
                    <a:pt x="12600" y="16178"/>
                  </a:cubicBezTo>
                  <a:lnTo>
                    <a:pt x="18602" y="21600"/>
                  </a:lnTo>
                  <a:lnTo>
                    <a:pt x="20761" y="21395"/>
                  </a:lnTo>
                  <a:lnTo>
                    <a:pt x="20750" y="19230"/>
                  </a:lnTo>
                  <a:lnTo>
                    <a:pt x="15123" y="14145"/>
                  </a:lnTo>
                  <a:cubicBezTo>
                    <a:pt x="18003" y="10772"/>
                    <a:pt x="17854" y="5703"/>
                    <a:pt x="14663" y="2513"/>
                  </a:cubicBezTo>
                  <a:cubicBezTo>
                    <a:pt x="12986" y="837"/>
                    <a:pt x="10788" y="0"/>
                    <a:pt x="85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AutoShape 11"/>
            <p:cNvSpPr/>
            <p:nvPr/>
          </p:nvSpPr>
          <p:spPr bwMode="auto">
            <a:xfrm>
              <a:off x="180213" y="225364"/>
              <a:ext cx="4384021" cy="4382487"/>
            </a:xfrm>
            <a:custGeom>
              <a:avLst/>
              <a:gdLst>
                <a:gd name="T0" fmla="*/ 2190911 w 19679"/>
                <a:gd name="T1" fmla="*/ 2405316 h 19679"/>
                <a:gd name="T2" fmla="*/ 2190911 w 19679"/>
                <a:gd name="T3" fmla="*/ 2405316 h 19679"/>
                <a:gd name="T4" fmla="*/ 2190911 w 19679"/>
                <a:gd name="T5" fmla="*/ 2405316 h 19679"/>
                <a:gd name="T6" fmla="*/ 2190911 w 19679"/>
                <a:gd name="T7" fmla="*/ 240531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 flipV="1">
              <a:off x="3735949" y="4101646"/>
              <a:ext cx="1580327" cy="1407666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13"/>
          <p:cNvGrpSpPr/>
          <p:nvPr/>
        </p:nvGrpSpPr>
        <p:grpSpPr bwMode="auto">
          <a:xfrm>
            <a:off x="3418205" y="2067679"/>
            <a:ext cx="1719104" cy="1768977"/>
            <a:chOff x="0" y="0"/>
            <a:chExt cx="5362063" cy="5542360"/>
          </a:xfrm>
          <a:solidFill>
            <a:srgbClr val="00AEEF"/>
          </a:solidFill>
        </p:grpSpPr>
        <p:sp>
          <p:nvSpPr>
            <p:cNvPr id="79" name="AutoShape 14"/>
            <p:cNvSpPr/>
            <p:nvPr/>
          </p:nvSpPr>
          <p:spPr bwMode="auto">
            <a:xfrm>
              <a:off x="0" y="0"/>
              <a:ext cx="5362063" cy="5542360"/>
            </a:xfrm>
            <a:custGeom>
              <a:avLst/>
              <a:gdLst>
                <a:gd name="T0" fmla="*/ 2680903 w 20853"/>
                <a:gd name="T1" fmla="*/ 2771180 h 21600"/>
                <a:gd name="T2" fmla="*/ 2680903 w 20853"/>
                <a:gd name="T3" fmla="*/ 2771180 h 21600"/>
                <a:gd name="T4" fmla="*/ 2680903 w 20853"/>
                <a:gd name="T5" fmla="*/ 2771180 h 21600"/>
                <a:gd name="T6" fmla="*/ 2680903 w 20853"/>
                <a:gd name="T7" fmla="*/ 277118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3" h="21600">
                  <a:moveTo>
                    <a:pt x="13197" y="0"/>
                  </a:moveTo>
                  <a:cubicBezTo>
                    <a:pt x="11238" y="0"/>
                    <a:pt x="9279" y="749"/>
                    <a:pt x="7784" y="2248"/>
                  </a:cubicBezTo>
                  <a:cubicBezTo>
                    <a:pt x="5095" y="4946"/>
                    <a:pt x="4835" y="9149"/>
                    <a:pt x="6985" y="12149"/>
                  </a:cubicBezTo>
                  <a:lnTo>
                    <a:pt x="0" y="19149"/>
                  </a:lnTo>
                  <a:lnTo>
                    <a:pt x="104" y="21493"/>
                  </a:lnTo>
                  <a:lnTo>
                    <a:pt x="2444" y="21600"/>
                  </a:lnTo>
                  <a:lnTo>
                    <a:pt x="9583" y="14446"/>
                  </a:lnTo>
                  <a:cubicBezTo>
                    <a:pt x="12480" y="16005"/>
                    <a:pt x="16165" y="15560"/>
                    <a:pt x="18610" y="13108"/>
                  </a:cubicBezTo>
                  <a:cubicBezTo>
                    <a:pt x="21599" y="10109"/>
                    <a:pt x="21599" y="5247"/>
                    <a:pt x="18610" y="2248"/>
                  </a:cubicBezTo>
                  <a:cubicBezTo>
                    <a:pt x="17115" y="749"/>
                    <a:pt x="15156" y="0"/>
                    <a:pt x="1319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AutoShape 15"/>
            <p:cNvSpPr/>
            <p:nvPr/>
          </p:nvSpPr>
          <p:spPr bwMode="auto">
            <a:xfrm>
              <a:off x="1611739" y="194104"/>
              <a:ext cx="3535425" cy="3535465"/>
            </a:xfrm>
            <a:custGeom>
              <a:avLst/>
              <a:gdLst>
                <a:gd name="T0" fmla="*/ 1767947 w 19679"/>
                <a:gd name="T1" fmla="*/ 1940691 h 19679"/>
                <a:gd name="T2" fmla="*/ 1767947 w 19679"/>
                <a:gd name="T3" fmla="*/ 1940691 h 19679"/>
                <a:gd name="T4" fmla="*/ 1767947 w 19679"/>
                <a:gd name="T5" fmla="*/ 1940691 h 19679"/>
                <a:gd name="T6" fmla="*/ 1767947 w 19679"/>
                <a:gd name="T7" fmla="*/ 194069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370874" y="3272038"/>
              <a:ext cx="1906357" cy="1906378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17"/>
          <p:cNvGrpSpPr/>
          <p:nvPr/>
        </p:nvGrpSpPr>
        <p:grpSpPr bwMode="auto">
          <a:xfrm>
            <a:off x="2969260" y="2218137"/>
            <a:ext cx="2018030" cy="958058"/>
            <a:chOff x="0" y="-1"/>
            <a:chExt cx="6292395" cy="3002312"/>
          </a:xfrm>
          <a:solidFill>
            <a:srgbClr val="0070C0"/>
          </a:solidFill>
        </p:grpSpPr>
        <p:sp>
          <p:nvSpPr>
            <p:cNvPr id="83" name="AutoShape 18"/>
            <p:cNvSpPr/>
            <p:nvPr/>
          </p:nvSpPr>
          <p:spPr bwMode="auto">
            <a:xfrm>
              <a:off x="0" y="-1"/>
              <a:ext cx="6292395" cy="3002312"/>
            </a:xfrm>
            <a:custGeom>
              <a:avLst/>
              <a:gdLst>
                <a:gd name="T0" fmla="*/ 3146048 w 21109"/>
                <a:gd name="T1" fmla="*/ 1501083 h 20595"/>
                <a:gd name="T2" fmla="*/ 3146048 w 21109"/>
                <a:gd name="T3" fmla="*/ 1501083 h 20595"/>
                <a:gd name="T4" fmla="*/ 3146048 w 21109"/>
                <a:gd name="T5" fmla="*/ 1501083 h 20595"/>
                <a:gd name="T6" fmla="*/ 3146048 w 21109"/>
                <a:gd name="T7" fmla="*/ 1501083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09" h="20595">
                  <a:moveTo>
                    <a:pt x="16077" y="0"/>
                  </a:moveTo>
                  <a:cubicBezTo>
                    <a:pt x="14790" y="0"/>
                    <a:pt x="13502" y="1005"/>
                    <a:pt x="12520" y="3016"/>
                  </a:cubicBezTo>
                  <a:cubicBezTo>
                    <a:pt x="11895" y="4295"/>
                    <a:pt x="11470" y="5826"/>
                    <a:pt x="11243" y="7451"/>
                  </a:cubicBezTo>
                  <a:lnTo>
                    <a:pt x="1363" y="7451"/>
                  </a:lnTo>
                  <a:lnTo>
                    <a:pt x="0" y="10500"/>
                  </a:lnTo>
                  <a:lnTo>
                    <a:pt x="1363" y="13549"/>
                  </a:lnTo>
                  <a:lnTo>
                    <a:pt x="11308" y="13549"/>
                  </a:lnTo>
                  <a:cubicBezTo>
                    <a:pt x="11547" y="15021"/>
                    <a:pt x="11947" y="16407"/>
                    <a:pt x="12520" y="17578"/>
                  </a:cubicBezTo>
                  <a:cubicBezTo>
                    <a:pt x="14485" y="21599"/>
                    <a:pt x="17670" y="21599"/>
                    <a:pt x="19635" y="17578"/>
                  </a:cubicBezTo>
                  <a:cubicBezTo>
                    <a:pt x="21599" y="13557"/>
                    <a:pt x="21600" y="7037"/>
                    <a:pt x="19635" y="3016"/>
                  </a:cubicBezTo>
                  <a:cubicBezTo>
                    <a:pt x="18652" y="1005"/>
                    <a:pt x="17365" y="0"/>
                    <a:pt x="160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AutoShape 19"/>
            <p:cNvSpPr/>
            <p:nvPr/>
          </p:nvSpPr>
          <p:spPr bwMode="auto">
            <a:xfrm>
              <a:off x="3561995" y="263481"/>
              <a:ext cx="2480922" cy="2482281"/>
            </a:xfrm>
            <a:custGeom>
              <a:avLst/>
              <a:gdLst>
                <a:gd name="T0" fmla="*/ 1240478 w 19679"/>
                <a:gd name="T1" fmla="*/ 1361896 h 19679"/>
                <a:gd name="T2" fmla="*/ 1240478 w 19679"/>
                <a:gd name="T3" fmla="*/ 1361896 h 19679"/>
                <a:gd name="T4" fmla="*/ 1240478 w 19679"/>
                <a:gd name="T5" fmla="*/ 1361896 h 19679"/>
                <a:gd name="T6" fmla="*/ 1240478 w 19679"/>
                <a:gd name="T7" fmla="*/ 136189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540536" y="1521955"/>
              <a:ext cx="3132338" cy="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Group 21"/>
          <p:cNvGrpSpPr/>
          <p:nvPr/>
        </p:nvGrpSpPr>
        <p:grpSpPr bwMode="auto">
          <a:xfrm>
            <a:off x="3418205" y="1601926"/>
            <a:ext cx="1421289" cy="1426024"/>
            <a:chOff x="0" y="0"/>
            <a:chExt cx="4433297" cy="4470884"/>
          </a:xfrm>
          <a:solidFill>
            <a:srgbClr val="00AEEF"/>
          </a:solidFill>
        </p:grpSpPr>
        <p:sp>
          <p:nvSpPr>
            <p:cNvPr id="87" name="AutoShape 22"/>
            <p:cNvSpPr/>
            <p:nvPr/>
          </p:nvSpPr>
          <p:spPr bwMode="auto">
            <a:xfrm>
              <a:off x="0" y="0"/>
              <a:ext cx="4433297" cy="4470884"/>
            </a:xfrm>
            <a:custGeom>
              <a:avLst/>
              <a:gdLst>
                <a:gd name="T0" fmla="*/ 2216544 w 21117"/>
                <a:gd name="T1" fmla="*/ 2235336 h 21121"/>
                <a:gd name="T2" fmla="*/ 2216544 w 21117"/>
                <a:gd name="T3" fmla="*/ 2235336 h 21121"/>
                <a:gd name="T4" fmla="*/ 2216544 w 21117"/>
                <a:gd name="T5" fmla="*/ 2235336 h 21121"/>
                <a:gd name="T6" fmla="*/ 2216544 w 21117"/>
                <a:gd name="T7" fmla="*/ 2235336 h 21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17" h="21121">
                  <a:moveTo>
                    <a:pt x="2994" y="0"/>
                  </a:moveTo>
                  <a:lnTo>
                    <a:pt x="128" y="127"/>
                  </a:lnTo>
                  <a:lnTo>
                    <a:pt x="0" y="2969"/>
                  </a:lnTo>
                  <a:lnTo>
                    <a:pt x="11559" y="14434"/>
                  </a:lnTo>
                  <a:cubicBezTo>
                    <a:pt x="10874" y="16192"/>
                    <a:pt x="11241" y="18263"/>
                    <a:pt x="12671" y="19682"/>
                  </a:cubicBezTo>
                  <a:cubicBezTo>
                    <a:pt x="14603" y="21600"/>
                    <a:pt x="17735" y="21599"/>
                    <a:pt x="19667" y="19682"/>
                  </a:cubicBezTo>
                  <a:cubicBezTo>
                    <a:pt x="21600" y="17764"/>
                    <a:pt x="21599" y="14653"/>
                    <a:pt x="19667" y="12735"/>
                  </a:cubicBezTo>
                  <a:cubicBezTo>
                    <a:pt x="18305" y="11383"/>
                    <a:pt x="16347" y="10989"/>
                    <a:pt x="14633" y="11543"/>
                  </a:cubicBezTo>
                  <a:lnTo>
                    <a:pt x="29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AutoShape 23"/>
            <p:cNvSpPr/>
            <p:nvPr/>
          </p:nvSpPr>
          <p:spPr bwMode="auto">
            <a:xfrm>
              <a:off x="2772976" y="2837224"/>
              <a:ext cx="1195847" cy="1196630"/>
            </a:xfrm>
            <a:custGeom>
              <a:avLst/>
              <a:gdLst>
                <a:gd name="T0" fmla="*/ 598377 w 19679"/>
                <a:gd name="T1" fmla="*/ 656981 h 19679"/>
                <a:gd name="T2" fmla="*/ 598377 w 19679"/>
                <a:gd name="T3" fmla="*/ 656981 h 19679"/>
                <a:gd name="T4" fmla="*/ 598377 w 19679"/>
                <a:gd name="T5" fmla="*/ 656981 h 19679"/>
                <a:gd name="T6" fmla="*/ 598377 w 19679"/>
                <a:gd name="T7" fmla="*/ 65698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120000"/>
                </a:lnSpc>
                <a:defRPr/>
              </a:pPr>
              <a:endParaRPr lang="zh-CN" altLang="en-US" sz="1100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 flipH="1" flipV="1">
              <a:off x="429811" y="447436"/>
              <a:ext cx="2963620" cy="2962090"/>
            </a:xfrm>
            <a:prstGeom prst="line">
              <a:avLst/>
            </a:prstGeom>
            <a:grpFill/>
            <a:ln w="63500" cap="flat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146050" eaLnBrk="1" hangingPunct="1">
                <a:defRPr/>
              </a:pPr>
              <a:endParaRPr lang="es-ES" sz="400" noProof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AutoShape 29"/>
          <p:cNvSpPr/>
          <p:nvPr/>
        </p:nvSpPr>
        <p:spPr bwMode="auto">
          <a:xfrm>
            <a:off x="5916295" y="1781175"/>
            <a:ext cx="2359025" cy="305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我们采用敏捷的开发方法，能够快速响应客户反馈和市场需求。我们注重与客户的密切合作，及时调整和优化产品，以确保我们的系统始终保持高质量和卓越性能。</a:t>
            </a:r>
            <a:endParaRPr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30"/>
          <p:cNvSpPr/>
          <p:nvPr/>
        </p:nvSpPr>
        <p:spPr bwMode="auto">
          <a:xfrm>
            <a:off x="5940425" y="1457325"/>
            <a:ext cx="2224405" cy="1638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s-ES" sz="2000" b="0" noProof="1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敏捷的开发流程</a:t>
            </a:r>
            <a:endParaRPr lang="zh-CN" altLang="es-ES" sz="2000" b="0" noProof="1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31"/>
          <p:cNvSpPr/>
          <p:nvPr/>
        </p:nvSpPr>
        <p:spPr bwMode="auto">
          <a:xfrm>
            <a:off x="5738495" y="1625159"/>
            <a:ext cx="137795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690" eaLnBrk="1" hangingPunct="1">
              <a:lnSpc>
                <a:spcPct val="120000"/>
              </a:lnSpc>
              <a:defRPr/>
            </a:pPr>
            <a:endParaRPr lang="es-ES" sz="8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pitchFamily="2" charset="0"/>
              <a:sym typeface="Arial" panose="020B0604020202020204" pitchFamily="34" charset="0"/>
            </a:endParaRPr>
          </a:p>
        </p:txBody>
      </p:sp>
      <p:sp>
        <p:nvSpPr>
          <p:cNvPr id="96" name="AutoShape 35"/>
          <p:cNvSpPr/>
          <p:nvPr/>
        </p:nvSpPr>
        <p:spPr bwMode="auto">
          <a:xfrm>
            <a:off x="5867400" y="3639820"/>
            <a:ext cx="2557780" cy="305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545"/>
              </a:spcBef>
              <a:buClrTx/>
              <a:buSzTx/>
              <a:buFontTx/>
              <a:defRPr/>
            </a:pPr>
            <a:r>
              <a:rPr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我们团队强调用户导向和用户体验，致力于提供简洁、直观、易用的界面和功能。我们注重用户反馈，并积极优化产品，以确保用户能够轻松上手并享受愉快的使用体验。</a:t>
            </a:r>
            <a:endParaRPr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AutoShape 36"/>
          <p:cNvSpPr/>
          <p:nvPr/>
        </p:nvSpPr>
        <p:spPr bwMode="auto">
          <a:xfrm>
            <a:off x="5861685" y="3361055"/>
            <a:ext cx="1881505" cy="1625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s-ES" sz="2000" b="0" noProof="1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用户导向和体验</a:t>
            </a:r>
            <a:endParaRPr lang="zh-CN" altLang="es-ES" sz="2000" b="0" noProof="1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AutoShape 37"/>
          <p:cNvSpPr/>
          <p:nvPr/>
        </p:nvSpPr>
        <p:spPr bwMode="auto">
          <a:xfrm>
            <a:off x="5631815" y="3609865"/>
            <a:ext cx="137795" cy="13718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690" eaLnBrk="1" hangingPunct="1">
              <a:lnSpc>
                <a:spcPct val="120000"/>
              </a:lnSpc>
              <a:defRPr/>
            </a:pPr>
            <a:endParaRPr lang="es-ES" sz="1300" noProof="1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pitchFamily="2" charset="0"/>
              <a:sym typeface="Arial" panose="020B0604020202020204" pitchFamily="34" charset="0"/>
            </a:endParaRPr>
          </a:p>
        </p:txBody>
      </p:sp>
      <p:sp>
        <p:nvSpPr>
          <p:cNvPr id="101" name="AutoShape 40"/>
          <p:cNvSpPr/>
          <p:nvPr/>
        </p:nvSpPr>
        <p:spPr bwMode="auto">
          <a:xfrm>
            <a:off x="3185477" y="3639695"/>
            <a:ext cx="138907" cy="13828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AEE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690" eaLnBrk="1" hangingPunct="1">
              <a:lnSpc>
                <a:spcPct val="120000"/>
              </a:lnSpc>
              <a:defRPr/>
            </a:pPr>
            <a:endParaRPr lang="es-ES" sz="8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pitchFamily="2" charset="0"/>
              <a:sym typeface="Arial" panose="020B0604020202020204" pitchFamily="34" charset="0"/>
            </a:endParaRPr>
          </a:p>
        </p:txBody>
      </p:sp>
      <p:sp>
        <p:nvSpPr>
          <p:cNvPr id="102" name="AutoShape 41"/>
          <p:cNvSpPr/>
          <p:nvPr/>
        </p:nvSpPr>
        <p:spPr bwMode="auto">
          <a:xfrm>
            <a:off x="903605" y="3647440"/>
            <a:ext cx="2197100" cy="2654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团队成员通过学习和实践具备对人才市场和招聘行业的深刻理解，了解不同行业的特点和需求。这使得我们能够为客户提供个性化的解决方案，并更好地满足他们的具体需求</a:t>
            </a:r>
            <a:r>
              <a:rPr sz="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AutoShape 42"/>
          <p:cNvSpPr/>
          <p:nvPr/>
        </p:nvSpPr>
        <p:spPr bwMode="auto">
          <a:xfrm>
            <a:off x="650875" y="3276600"/>
            <a:ext cx="2451735" cy="2501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r>
              <a:rPr lang="zh-CN" altLang="es-ES" sz="2000" b="0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行业理解和洞察力</a:t>
            </a:r>
            <a:endParaRPr lang="zh-CN" altLang="es-ES" sz="2000" b="0" noProof="1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AutoShape 44"/>
          <p:cNvSpPr/>
          <p:nvPr/>
        </p:nvSpPr>
        <p:spPr bwMode="auto">
          <a:xfrm>
            <a:off x="819785" y="1785620"/>
            <a:ext cx="2282825" cy="2813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545"/>
              </a:spcBef>
              <a:defRPr/>
            </a:pPr>
            <a:r>
              <a:rPr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我们拥有一支来自软件工程专业的技术团队，具备人工智能和数据科学的专业知识，在算法设计、机器学习和自然语言处理等领域有研究和实践</a:t>
            </a:r>
            <a:r>
              <a:rPr sz="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AutoShape 45"/>
          <p:cNvSpPr/>
          <p:nvPr/>
        </p:nvSpPr>
        <p:spPr bwMode="auto">
          <a:xfrm>
            <a:off x="1155700" y="1337945"/>
            <a:ext cx="2002790" cy="3746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2192" tIns="12192" rIns="12192" bIns="121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 hangingPunct="1">
              <a:lnSpc>
                <a:spcPct val="120000"/>
              </a:lnSpc>
              <a:defRPr/>
            </a:pPr>
            <a:r>
              <a:rPr lang="zh-CN" altLang="es-ES" sz="2000" b="0" noProof="1">
                <a:solidFill>
                  <a:srgbClr val="00A4E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专业技术团队</a:t>
            </a:r>
            <a:endParaRPr lang="zh-CN" altLang="es-ES" sz="800" b="0" noProof="1">
              <a:solidFill>
                <a:srgbClr val="00A4E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AutoShape 46"/>
          <p:cNvSpPr/>
          <p:nvPr/>
        </p:nvSpPr>
        <p:spPr bwMode="auto">
          <a:xfrm>
            <a:off x="3157062" y="1629584"/>
            <a:ext cx="137795" cy="1382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00AEE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186690" eaLnBrk="1" hangingPunct="1">
              <a:lnSpc>
                <a:spcPct val="120000"/>
              </a:lnSpc>
              <a:defRPr/>
            </a:pPr>
            <a:endParaRPr lang="es-ES" sz="8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pitchFamily="2" charset="0"/>
              <a:sym typeface="Arial" panose="020B0604020202020204" pitchFamily="34" charset="0"/>
            </a:endParaRPr>
          </a:p>
        </p:txBody>
      </p:sp>
      <p:sp>
        <p:nvSpPr>
          <p:cNvPr id="44" name="平行四边形 43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平行四边形 44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平行四边形 45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产品设计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51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0"/>
          <p:cNvSpPr txBox="1"/>
          <p:nvPr>
            <p:custDataLst>
              <p:tags r:id="rId1"/>
            </p:custDataLst>
          </p:nvPr>
        </p:nvSpPr>
        <p:spPr>
          <a:xfrm>
            <a:off x="3624944" y="647897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团队优势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49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49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49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49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49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49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49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849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449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949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49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149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49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49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849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349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949"/>
                            </p:stCondLst>
                            <p:childTnLst>
                              <p:par>
                                <p:cTn id="10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ldLvl="0" animBg="1"/>
      <p:bldP spid="91" grpId="0" bldLvl="0" animBg="1"/>
      <p:bldP spid="96" grpId="0" bldLvl="0" animBg="1"/>
      <p:bldP spid="97" grpId="0" bldLvl="0" animBg="1"/>
      <p:bldP spid="102" grpId="0" bldLvl="0" animBg="1"/>
      <p:bldP spid="103" grpId="0" bldLvl="0" animBg="1"/>
      <p:bldP spid="105" grpId="0" bldLvl="0" animBg="1"/>
      <p:bldP spid="106" grpId="0" bldLvl="0" animBg="1"/>
      <p:bldP spid="46" grpId="0" bldLvl="0" animBg="1"/>
      <p:bldP spid="4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4185908" y="4211927"/>
            <a:ext cx="591820" cy="25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5655" y="1007745"/>
            <a:ext cx="7226935" cy="2049780"/>
            <a:chOff x="1191" y="2303"/>
            <a:chExt cx="11381" cy="2146"/>
          </a:xfrm>
        </p:grpSpPr>
        <p:grpSp>
          <p:nvGrpSpPr>
            <p:cNvPr id="30" name="Group 114"/>
            <p:cNvGrpSpPr/>
            <p:nvPr/>
          </p:nvGrpSpPr>
          <p:grpSpPr>
            <a:xfrm>
              <a:off x="1191" y="2303"/>
              <a:ext cx="11381" cy="2146"/>
              <a:chOff x="850923" y="1554228"/>
              <a:chExt cx="8828902" cy="1542791"/>
            </a:xfrm>
          </p:grpSpPr>
          <p:sp>
            <p:nvSpPr>
              <p:cNvPr id="31" name="圆角矩形 9"/>
              <p:cNvSpPr/>
              <p:nvPr/>
            </p:nvSpPr>
            <p:spPr>
              <a:xfrm>
                <a:off x="1057275" y="1583888"/>
                <a:ext cx="1712098" cy="1513131"/>
              </a:xfrm>
              <a:prstGeom prst="roundRect">
                <a:avLst>
                  <a:gd name="adj" fmla="val 6371"/>
                </a:avLst>
              </a:prstGeom>
              <a:solidFill>
                <a:srgbClr val="00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圆角矩形 10"/>
              <p:cNvSpPr/>
              <p:nvPr/>
            </p:nvSpPr>
            <p:spPr>
              <a:xfrm>
                <a:off x="1097436" y="1622223"/>
                <a:ext cx="1620675" cy="1172170"/>
              </a:xfrm>
              <a:prstGeom prst="roundRect">
                <a:avLst>
                  <a:gd name="adj" fmla="val 63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Text Box 41"/>
              <p:cNvSpPr txBox="1">
                <a:spLocks noChangeArrowheads="1"/>
              </p:cNvSpPr>
              <p:nvPr/>
            </p:nvSpPr>
            <p:spPr bwMode="auto">
              <a:xfrm>
                <a:off x="1114502" y="1610297"/>
                <a:ext cx="1620675" cy="11766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采用目前最优越的算法和技术，，提高简历解析的准确性和速度，进一步提高匹配和推荐的质量和效率。</a:t>
                </a:r>
                <a:endParaRPr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27"/>
              <p:cNvSpPr/>
              <p:nvPr/>
            </p:nvSpPr>
            <p:spPr>
              <a:xfrm>
                <a:off x="850923" y="2810926"/>
                <a:ext cx="2091444" cy="184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机器学习算法、技术</a:t>
                </a:r>
                <a:endParaRPr lang="zh-CN" altLang="en-US" sz="1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" name="圆角矩形 9"/>
              <p:cNvSpPr/>
              <p:nvPr/>
            </p:nvSpPr>
            <p:spPr>
              <a:xfrm>
                <a:off x="7925061" y="1554416"/>
                <a:ext cx="1712098" cy="1513131"/>
              </a:xfrm>
              <a:prstGeom prst="roundRect">
                <a:avLst>
                  <a:gd name="adj" fmla="val 6371"/>
                </a:avLst>
              </a:prstGeom>
              <a:solidFill>
                <a:srgbClr val="00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圆角矩形 10"/>
              <p:cNvSpPr/>
              <p:nvPr/>
            </p:nvSpPr>
            <p:spPr>
              <a:xfrm>
                <a:off x="7965222" y="1592751"/>
                <a:ext cx="1620675" cy="1172170"/>
              </a:xfrm>
              <a:prstGeom prst="roundRect">
                <a:avLst>
                  <a:gd name="adj" fmla="val 63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" name="Text Box 41"/>
              <p:cNvSpPr txBox="1">
                <a:spLocks noChangeArrowheads="1"/>
              </p:cNvSpPr>
              <p:nvPr/>
            </p:nvSpPr>
            <p:spPr bwMode="auto">
              <a:xfrm>
                <a:off x="7987719" y="1554228"/>
                <a:ext cx="1620675" cy="11766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p>
                <a:pPr algn="just">
                  <a:lnSpc>
                    <a:spcPct val="114000"/>
                  </a:lnSpc>
                </a:pPr>
                <a:r>
                  <a:rPr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可以提供全天候、多渠道的客户服务和支持，为用户提供及时、专业的服务，进一步提高用户的满意度和忠诚度</a:t>
                </a:r>
                <a:endParaRPr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27"/>
              <p:cNvSpPr/>
              <p:nvPr/>
            </p:nvSpPr>
            <p:spPr>
              <a:xfrm>
                <a:off x="7964624" y="2776422"/>
                <a:ext cx="1715201" cy="207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客户服务和支持</a:t>
                </a:r>
                <a:endPara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5" name="Group 115"/>
            <p:cNvGrpSpPr/>
            <p:nvPr/>
          </p:nvGrpSpPr>
          <p:grpSpPr>
            <a:xfrm>
              <a:off x="3685" y="2303"/>
              <a:ext cx="2207" cy="2105"/>
              <a:chOff x="2830520" y="1591301"/>
              <a:chExt cx="1712098" cy="1513131"/>
            </a:xfrm>
          </p:grpSpPr>
          <p:sp>
            <p:nvSpPr>
              <p:cNvPr id="36" name="圆角矩形 11"/>
              <p:cNvSpPr/>
              <p:nvPr/>
            </p:nvSpPr>
            <p:spPr>
              <a:xfrm>
                <a:off x="2830520" y="1591301"/>
                <a:ext cx="1712098" cy="1513131"/>
              </a:xfrm>
              <a:prstGeom prst="roundRect">
                <a:avLst>
                  <a:gd name="adj" fmla="val 6371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圆角矩形 12"/>
              <p:cNvSpPr/>
              <p:nvPr/>
            </p:nvSpPr>
            <p:spPr>
              <a:xfrm>
                <a:off x="2870680" y="1629636"/>
                <a:ext cx="1620675" cy="1172170"/>
              </a:xfrm>
              <a:prstGeom prst="roundRect">
                <a:avLst>
                  <a:gd name="adj" fmla="val 63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矩形 28"/>
              <p:cNvSpPr/>
              <p:nvPr/>
            </p:nvSpPr>
            <p:spPr>
              <a:xfrm>
                <a:off x="2830520" y="2806119"/>
                <a:ext cx="1660898" cy="207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个性化推荐服务</a:t>
                </a:r>
                <a:endPara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2870511" y="1658571"/>
                <a:ext cx="1620675" cy="1018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可以根据用户的特定需求和偏好，提供个性化的招聘人才筛选功能，满足不同企业的招聘需求。</a:t>
                </a:r>
                <a:endParaRPr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117"/>
          <p:cNvGrpSpPr/>
          <p:nvPr/>
        </p:nvGrpSpPr>
        <p:grpSpPr>
          <a:xfrm>
            <a:off x="3524885" y="1008380"/>
            <a:ext cx="1980565" cy="2023110"/>
            <a:chOff x="4288030" y="1594274"/>
            <a:chExt cx="2419589" cy="1513131"/>
          </a:xfrm>
        </p:grpSpPr>
        <p:sp>
          <p:nvSpPr>
            <p:cNvPr id="41" name="圆角矩形 13"/>
            <p:cNvSpPr/>
            <p:nvPr/>
          </p:nvSpPr>
          <p:spPr>
            <a:xfrm>
              <a:off x="4603764" y="1594274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圆角矩形 14"/>
            <p:cNvSpPr/>
            <p:nvPr/>
          </p:nvSpPr>
          <p:spPr>
            <a:xfrm>
              <a:off x="4643925" y="1632610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29"/>
            <p:cNvSpPr/>
            <p:nvPr/>
          </p:nvSpPr>
          <p:spPr>
            <a:xfrm>
              <a:off x="4288030" y="2829937"/>
              <a:ext cx="2419589" cy="183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多维度人才画像构建</a:t>
              </a:r>
              <a:endParaRPr lang="zh-CN" altLang="en-US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606260" y="1672900"/>
              <a:ext cx="1620675" cy="1012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根据不同的维度，如技能、经验、教育背景、行业背景等，构建多维度的人才画像。</a:t>
              </a:r>
              <a:endParaRPr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118"/>
          <p:cNvGrpSpPr/>
          <p:nvPr/>
        </p:nvGrpSpPr>
        <p:grpSpPr>
          <a:xfrm>
            <a:off x="5160010" y="1008380"/>
            <a:ext cx="1426210" cy="2020776"/>
            <a:chOff x="6336871" y="1594274"/>
            <a:chExt cx="1742353" cy="1513131"/>
          </a:xfrm>
        </p:grpSpPr>
        <p:sp>
          <p:nvSpPr>
            <p:cNvPr id="46" name="圆角矩形 15"/>
            <p:cNvSpPr/>
            <p:nvPr/>
          </p:nvSpPr>
          <p:spPr>
            <a:xfrm>
              <a:off x="6367126" y="1594274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圆角矩形 16"/>
            <p:cNvSpPr/>
            <p:nvPr/>
          </p:nvSpPr>
          <p:spPr>
            <a:xfrm>
              <a:off x="6407286" y="1632610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矩形 30"/>
            <p:cNvSpPr/>
            <p:nvPr/>
          </p:nvSpPr>
          <p:spPr>
            <a:xfrm>
              <a:off x="6336871" y="2806216"/>
              <a:ext cx="1742353" cy="20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数据分析和统计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6407349" y="1656823"/>
              <a:ext cx="1620675" cy="1170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可以通过数据分析和统计，为企业提供更多的招聘决策支持和建议，如人才供需分析、招聘渠道</a:t>
              </a:r>
              <a:r>
                <a:rPr 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119"/>
          <p:cNvGrpSpPr/>
          <p:nvPr/>
        </p:nvGrpSpPr>
        <p:grpSpPr>
          <a:xfrm>
            <a:off x="2907878" y="3282112"/>
            <a:ext cx="3074260" cy="3029316"/>
            <a:chOff x="2953610" y="3349505"/>
            <a:chExt cx="3123871" cy="3092138"/>
          </a:xfrm>
        </p:grpSpPr>
        <p:grpSp>
          <p:nvGrpSpPr>
            <p:cNvPr id="51" name="Group 109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82" name="空心弧 6"/>
              <p:cNvSpPr/>
              <p:nvPr/>
            </p:nvSpPr>
            <p:spPr>
              <a:xfrm rot="13253830">
                <a:off x="2953610" y="3349506"/>
                <a:ext cx="3123870" cy="3092137"/>
              </a:xfrm>
              <a:prstGeom prst="blockArc">
                <a:avLst>
                  <a:gd name="adj1" fmla="val 19149915"/>
                  <a:gd name="adj2" fmla="val 0"/>
                  <a:gd name="adj3" fmla="val 25000"/>
                </a:avLst>
              </a:prstGeom>
              <a:solidFill>
                <a:srgbClr val="00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83" name="组合 41"/>
              <p:cNvGrpSpPr/>
              <p:nvPr/>
            </p:nvGrpSpPr>
            <p:grpSpPr>
              <a:xfrm>
                <a:off x="3241207" y="4327342"/>
                <a:ext cx="366085" cy="301752"/>
                <a:chOff x="5146675" y="766763"/>
                <a:chExt cx="1590676" cy="1338263"/>
              </a:xfrm>
              <a:solidFill>
                <a:schemeClr val="bg1"/>
              </a:solidFill>
            </p:grpSpPr>
            <p:sp>
              <p:nvSpPr>
                <p:cNvPr id="84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5" name="Freeform 19"/>
                <p:cNvSpPr/>
                <p:nvPr/>
              </p:nvSpPr>
              <p:spPr bwMode="auto">
                <a:xfrm>
                  <a:off x="5511800" y="1344613"/>
                  <a:ext cx="860425" cy="760413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6" name="Freeform 20"/>
                <p:cNvSpPr/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7" name="Freeform 21"/>
                <p:cNvSpPr/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8" name="Freeform 22"/>
                <p:cNvSpPr/>
                <p:nvPr/>
              </p:nvSpPr>
              <p:spPr bwMode="auto">
                <a:xfrm>
                  <a:off x="5432425" y="1427163"/>
                  <a:ext cx="71438" cy="96838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9" name="Freeform 23"/>
                <p:cNvSpPr/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0" name="Freeform 24"/>
                <p:cNvSpPr/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1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2" name="Freeform 26"/>
                <p:cNvSpPr/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7"/>
                <p:cNvSpPr/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4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5" name="Freeform 29"/>
                <p:cNvSpPr/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52" name="Group 110"/>
            <p:cNvGrpSpPr/>
            <p:nvPr/>
          </p:nvGrpSpPr>
          <p:grpSpPr>
            <a:xfrm>
              <a:off x="2953611" y="3349505"/>
              <a:ext cx="3123870" cy="3092137"/>
              <a:chOff x="2953611" y="3349505"/>
              <a:chExt cx="3123870" cy="3092137"/>
            </a:xfrm>
          </p:grpSpPr>
          <p:sp>
            <p:nvSpPr>
              <p:cNvPr id="76" name="空心弧 5"/>
              <p:cNvSpPr/>
              <p:nvPr/>
            </p:nvSpPr>
            <p:spPr>
              <a:xfrm rot="16200000">
                <a:off x="2969477" y="3333639"/>
                <a:ext cx="3092137" cy="3123870"/>
              </a:xfrm>
              <a:prstGeom prst="blockArc">
                <a:avLst>
                  <a:gd name="adj1" fmla="val 18701236"/>
                  <a:gd name="adj2" fmla="val 0"/>
                  <a:gd name="adj3" fmla="val 25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77" name="组合 55"/>
              <p:cNvGrpSpPr/>
              <p:nvPr/>
            </p:nvGrpSpPr>
            <p:grpSpPr>
              <a:xfrm>
                <a:off x="3878384" y="3722355"/>
                <a:ext cx="309455" cy="281349"/>
                <a:chOff x="5278438" y="2973388"/>
                <a:chExt cx="1344613" cy="1247775"/>
              </a:xfrm>
              <a:solidFill>
                <a:schemeClr val="bg1"/>
              </a:solidFill>
            </p:grpSpPr>
            <p:sp>
              <p:nvSpPr>
                <p:cNvPr id="78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79" name="Freeform 68"/>
                <p:cNvSpPr/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80" name="Freeform 69"/>
                <p:cNvSpPr/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81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>
                    <a:solidFill>
                      <a:srgbClr val="78A6B6"/>
                    </a:solidFill>
                  </a:endParaRPr>
                </a:p>
              </p:txBody>
            </p:sp>
          </p:grpSp>
        </p:grpSp>
        <p:grpSp>
          <p:nvGrpSpPr>
            <p:cNvPr id="53" name="Group 111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65" name="空心弧 4"/>
              <p:cNvSpPr/>
              <p:nvPr/>
            </p:nvSpPr>
            <p:spPr>
              <a:xfrm rot="19070819">
                <a:off x="2953610" y="3349506"/>
                <a:ext cx="3123870" cy="3092137"/>
              </a:xfrm>
              <a:prstGeom prst="blockArc">
                <a:avLst>
                  <a:gd name="adj1" fmla="val 18792979"/>
                  <a:gd name="adj2" fmla="val 0"/>
                  <a:gd name="adj3" fmla="val 25000"/>
                </a:avLst>
              </a:prstGeom>
              <a:solidFill>
                <a:srgbClr val="00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6" name="组合 60"/>
              <p:cNvGrpSpPr/>
              <p:nvPr/>
            </p:nvGrpSpPr>
            <p:grpSpPr>
              <a:xfrm>
                <a:off x="4881163" y="3654428"/>
                <a:ext cx="271828" cy="348560"/>
                <a:chOff x="2951163" y="2495550"/>
                <a:chExt cx="1208088" cy="1581150"/>
              </a:xfrm>
              <a:solidFill>
                <a:schemeClr val="bg1"/>
              </a:solidFill>
            </p:grpSpPr>
            <p:sp>
              <p:nvSpPr>
                <p:cNvPr id="67" name="Freeform 29"/>
                <p:cNvSpPr/>
                <p:nvPr/>
              </p:nvSpPr>
              <p:spPr bwMode="auto">
                <a:xfrm>
                  <a:off x="2978150" y="2911475"/>
                  <a:ext cx="230188" cy="306388"/>
                </a:xfrm>
                <a:custGeom>
                  <a:avLst/>
                  <a:gdLst>
                    <a:gd name="T0" fmla="*/ 69 w 79"/>
                    <a:gd name="T1" fmla="*/ 40 h 105"/>
                    <a:gd name="T2" fmla="*/ 70 w 79"/>
                    <a:gd name="T3" fmla="*/ 3 h 105"/>
                    <a:gd name="T4" fmla="*/ 52 w 79"/>
                    <a:gd name="T5" fmla="*/ 0 h 105"/>
                    <a:gd name="T6" fmla="*/ 0 w 79"/>
                    <a:gd name="T7" fmla="*/ 52 h 105"/>
                    <a:gd name="T8" fmla="*/ 52 w 79"/>
                    <a:gd name="T9" fmla="*/ 105 h 105"/>
                    <a:gd name="T10" fmla="*/ 79 w 79"/>
                    <a:gd name="T11" fmla="*/ 97 h 105"/>
                    <a:gd name="T12" fmla="*/ 69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69" y="40"/>
                      </a:moveTo>
                      <a:cubicBezTo>
                        <a:pt x="69" y="25"/>
                        <a:pt x="62" y="15"/>
                        <a:pt x="70" y="3"/>
                      </a:cubicBezTo>
                      <a:cubicBezTo>
                        <a:pt x="65" y="1"/>
                        <a:pt x="59" y="0"/>
                        <a:pt x="52" y="0"/>
                      </a:cubicBezTo>
                      <a:cubicBezTo>
                        <a:pt x="23" y="0"/>
                        <a:pt x="0" y="24"/>
                        <a:pt x="0" y="52"/>
                      </a:cubicBezTo>
                      <a:cubicBezTo>
                        <a:pt x="0" y="81"/>
                        <a:pt x="23" y="105"/>
                        <a:pt x="52" y="105"/>
                      </a:cubicBezTo>
                      <a:cubicBezTo>
                        <a:pt x="62" y="105"/>
                        <a:pt x="71" y="102"/>
                        <a:pt x="79" y="97"/>
                      </a:cubicBezTo>
                      <a:cubicBezTo>
                        <a:pt x="75" y="84"/>
                        <a:pt x="69" y="60"/>
                        <a:pt x="6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8" name="Freeform 30"/>
                <p:cNvSpPr/>
                <p:nvPr/>
              </p:nvSpPr>
              <p:spPr bwMode="auto">
                <a:xfrm>
                  <a:off x="3900488" y="2911475"/>
                  <a:ext cx="228600" cy="306388"/>
                </a:xfrm>
                <a:custGeom>
                  <a:avLst/>
                  <a:gdLst>
                    <a:gd name="T0" fmla="*/ 10 w 79"/>
                    <a:gd name="T1" fmla="*/ 40 h 105"/>
                    <a:gd name="T2" fmla="*/ 9 w 79"/>
                    <a:gd name="T3" fmla="*/ 3 h 105"/>
                    <a:gd name="T4" fmla="*/ 27 w 79"/>
                    <a:gd name="T5" fmla="*/ 0 h 105"/>
                    <a:gd name="T6" fmla="*/ 79 w 79"/>
                    <a:gd name="T7" fmla="*/ 52 h 105"/>
                    <a:gd name="T8" fmla="*/ 27 w 79"/>
                    <a:gd name="T9" fmla="*/ 105 h 105"/>
                    <a:gd name="T10" fmla="*/ 0 w 79"/>
                    <a:gd name="T11" fmla="*/ 97 h 105"/>
                    <a:gd name="T12" fmla="*/ 10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10" y="40"/>
                      </a:moveTo>
                      <a:cubicBezTo>
                        <a:pt x="10" y="25"/>
                        <a:pt x="17" y="15"/>
                        <a:pt x="9" y="3"/>
                      </a:cubicBezTo>
                      <a:cubicBezTo>
                        <a:pt x="15" y="1"/>
                        <a:pt x="21" y="0"/>
                        <a:pt x="27" y="0"/>
                      </a:cubicBezTo>
                      <a:cubicBezTo>
                        <a:pt x="56" y="0"/>
                        <a:pt x="79" y="24"/>
                        <a:pt x="79" y="52"/>
                      </a:cubicBezTo>
                      <a:cubicBezTo>
                        <a:pt x="79" y="81"/>
                        <a:pt x="56" y="105"/>
                        <a:pt x="27" y="105"/>
                      </a:cubicBezTo>
                      <a:cubicBezTo>
                        <a:pt x="17" y="105"/>
                        <a:pt x="8" y="102"/>
                        <a:pt x="0" y="97"/>
                      </a:cubicBezTo>
                      <a:cubicBezTo>
                        <a:pt x="4" y="84"/>
                        <a:pt x="10" y="60"/>
                        <a:pt x="1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9" name="Freeform 31"/>
                <p:cNvSpPr/>
                <p:nvPr/>
              </p:nvSpPr>
              <p:spPr bwMode="auto">
                <a:xfrm>
                  <a:off x="3481388" y="3570288"/>
                  <a:ext cx="147638" cy="328613"/>
                </a:xfrm>
                <a:custGeom>
                  <a:avLst/>
                  <a:gdLst>
                    <a:gd name="T0" fmla="*/ 25 w 93"/>
                    <a:gd name="T1" fmla="*/ 0 h 207"/>
                    <a:gd name="T2" fmla="*/ 0 w 93"/>
                    <a:gd name="T3" fmla="*/ 145 h 207"/>
                    <a:gd name="T4" fmla="*/ 47 w 93"/>
                    <a:gd name="T5" fmla="*/ 207 h 207"/>
                    <a:gd name="T6" fmla="*/ 93 w 93"/>
                    <a:gd name="T7" fmla="*/ 143 h 207"/>
                    <a:gd name="T8" fmla="*/ 68 w 93"/>
                    <a:gd name="T9" fmla="*/ 0 h 207"/>
                    <a:gd name="T10" fmla="*/ 25 w 93"/>
                    <a:gd name="T1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207">
                      <a:moveTo>
                        <a:pt x="25" y="0"/>
                      </a:moveTo>
                      <a:lnTo>
                        <a:pt x="0" y="145"/>
                      </a:lnTo>
                      <a:lnTo>
                        <a:pt x="47" y="207"/>
                      </a:lnTo>
                      <a:lnTo>
                        <a:pt x="93" y="143"/>
                      </a:lnTo>
                      <a:lnTo>
                        <a:pt x="6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0" name="Freeform 32"/>
                <p:cNvSpPr/>
                <p:nvPr/>
              </p:nvSpPr>
              <p:spPr bwMode="auto">
                <a:xfrm>
                  <a:off x="3471863" y="3433763"/>
                  <a:ext cx="166688" cy="115888"/>
                </a:xfrm>
                <a:custGeom>
                  <a:avLst/>
                  <a:gdLst>
                    <a:gd name="T0" fmla="*/ 21 w 57"/>
                    <a:gd name="T1" fmla="*/ 7 h 40"/>
                    <a:gd name="T2" fmla="*/ 0 w 57"/>
                    <a:gd name="T3" fmla="*/ 5 h 40"/>
                    <a:gd name="T4" fmla="*/ 0 w 57"/>
                    <a:gd name="T5" fmla="*/ 14 h 40"/>
                    <a:gd name="T6" fmla="*/ 1 w 57"/>
                    <a:gd name="T7" fmla="*/ 13 h 40"/>
                    <a:gd name="T8" fmla="*/ 18 w 57"/>
                    <a:gd name="T9" fmla="*/ 40 h 40"/>
                    <a:gd name="T10" fmla="*/ 40 w 57"/>
                    <a:gd name="T11" fmla="*/ 40 h 40"/>
                    <a:gd name="T12" fmla="*/ 56 w 57"/>
                    <a:gd name="T13" fmla="*/ 15 h 40"/>
                    <a:gd name="T14" fmla="*/ 57 w 57"/>
                    <a:gd name="T15" fmla="*/ 0 h 40"/>
                    <a:gd name="T16" fmla="*/ 21 w 57"/>
                    <a:gd name="T17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0">
                      <a:moveTo>
                        <a:pt x="21" y="7"/>
                      </a:moveTo>
                      <a:cubicBezTo>
                        <a:pt x="14" y="7"/>
                        <a:pt x="7" y="7"/>
                        <a:pt x="0" y="5"/>
                      </a:cubicBezTo>
                      <a:cubicBezTo>
                        <a:pt x="0" y="8"/>
                        <a:pt x="0" y="11"/>
                        <a:pt x="0" y="14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6" y="10"/>
                        <a:pt x="56" y="5"/>
                        <a:pt x="57" y="0"/>
                      </a:cubicBezTo>
                      <a:cubicBezTo>
                        <a:pt x="46" y="5"/>
                        <a:pt x="34" y="7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1" name="Freeform 33"/>
                <p:cNvSpPr>
                  <a:spLocks noEditPoints="1"/>
                </p:cNvSpPr>
                <p:nvPr/>
              </p:nvSpPr>
              <p:spPr bwMode="auto">
                <a:xfrm>
                  <a:off x="3140075" y="2582863"/>
                  <a:ext cx="827088" cy="827088"/>
                </a:xfrm>
                <a:custGeom>
                  <a:avLst/>
                  <a:gdLst>
                    <a:gd name="T0" fmla="*/ 0 w 284"/>
                    <a:gd name="T1" fmla="*/ 142 h 284"/>
                    <a:gd name="T2" fmla="*/ 142 w 284"/>
                    <a:gd name="T3" fmla="*/ 0 h 284"/>
                    <a:gd name="T4" fmla="*/ 142 w 284"/>
                    <a:gd name="T5" fmla="*/ 0 h 284"/>
                    <a:gd name="T6" fmla="*/ 284 w 284"/>
                    <a:gd name="T7" fmla="*/ 142 h 284"/>
                    <a:gd name="T8" fmla="*/ 284 w 284"/>
                    <a:gd name="T9" fmla="*/ 142 h 284"/>
                    <a:gd name="T10" fmla="*/ 142 w 284"/>
                    <a:gd name="T11" fmla="*/ 284 h 284"/>
                    <a:gd name="T12" fmla="*/ 142 w 284"/>
                    <a:gd name="T13" fmla="*/ 284 h 284"/>
                    <a:gd name="T14" fmla="*/ 0 w 284"/>
                    <a:gd name="T15" fmla="*/ 142 h 284"/>
                    <a:gd name="T16" fmla="*/ 25 w 284"/>
                    <a:gd name="T17" fmla="*/ 142 h 284"/>
                    <a:gd name="T18" fmla="*/ 142 w 284"/>
                    <a:gd name="T19" fmla="*/ 260 h 284"/>
                    <a:gd name="T20" fmla="*/ 142 w 284"/>
                    <a:gd name="T21" fmla="*/ 260 h 284"/>
                    <a:gd name="T22" fmla="*/ 260 w 284"/>
                    <a:gd name="T23" fmla="*/ 142 h 284"/>
                    <a:gd name="T24" fmla="*/ 260 w 284"/>
                    <a:gd name="T25" fmla="*/ 142 h 284"/>
                    <a:gd name="T26" fmla="*/ 142 w 284"/>
                    <a:gd name="T27" fmla="*/ 24 h 284"/>
                    <a:gd name="T28" fmla="*/ 142 w 284"/>
                    <a:gd name="T29" fmla="*/ 24 h 284"/>
                    <a:gd name="T30" fmla="*/ 25 w 284"/>
                    <a:gd name="T31" fmla="*/ 142 h 284"/>
                    <a:gd name="T32" fmla="*/ 25 w 284"/>
                    <a:gd name="T33" fmla="*/ 142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142"/>
                      </a:move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21" y="0"/>
                        <a:pt x="284" y="63"/>
                        <a:pt x="284" y="142"/>
                      </a:cubicBezTo>
                      <a:cubicBezTo>
                        <a:pt x="284" y="142"/>
                        <a:pt x="284" y="142"/>
                        <a:pt x="284" y="142"/>
                      </a:cubicBezTo>
                      <a:cubicBezTo>
                        <a:pt x="284" y="220"/>
                        <a:pt x="221" y="284"/>
                        <a:pt x="142" y="284"/>
                      </a:cubicBezTo>
                      <a:cubicBezTo>
                        <a:pt x="142" y="284"/>
                        <a:pt x="142" y="284"/>
                        <a:pt x="142" y="284"/>
                      </a:cubicBezTo>
                      <a:cubicBezTo>
                        <a:pt x="64" y="284"/>
                        <a:pt x="0" y="220"/>
                        <a:pt x="0" y="142"/>
                      </a:cubicBezTo>
                      <a:close/>
                      <a:moveTo>
                        <a:pt x="25" y="142"/>
                      </a:moveTo>
                      <a:cubicBezTo>
                        <a:pt x="25" y="207"/>
                        <a:pt x="77" y="259"/>
                        <a:pt x="142" y="260"/>
                      </a:cubicBezTo>
                      <a:cubicBezTo>
                        <a:pt x="142" y="260"/>
                        <a:pt x="142" y="260"/>
                        <a:pt x="142" y="260"/>
                      </a:cubicBezTo>
                      <a:cubicBezTo>
                        <a:pt x="207" y="259"/>
                        <a:pt x="260" y="207"/>
                        <a:pt x="260" y="142"/>
                      </a:cubicBezTo>
                      <a:cubicBezTo>
                        <a:pt x="260" y="142"/>
                        <a:pt x="260" y="142"/>
                        <a:pt x="260" y="142"/>
                      </a:cubicBezTo>
                      <a:cubicBezTo>
                        <a:pt x="260" y="77"/>
                        <a:pt x="207" y="24"/>
                        <a:pt x="142" y="24"/>
                      </a:cubicBezTo>
                      <a:cubicBezTo>
                        <a:pt x="142" y="24"/>
                        <a:pt x="142" y="24"/>
                        <a:pt x="142" y="24"/>
                      </a:cubicBezTo>
                      <a:cubicBezTo>
                        <a:pt x="77" y="24"/>
                        <a:pt x="25" y="77"/>
                        <a:pt x="25" y="142"/>
                      </a:cubicBezTo>
                      <a:cubicBezTo>
                        <a:pt x="25" y="142"/>
                        <a:pt x="25" y="142"/>
                        <a:pt x="25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2" name="Freeform 34"/>
                <p:cNvSpPr/>
                <p:nvPr/>
              </p:nvSpPr>
              <p:spPr bwMode="auto">
                <a:xfrm>
                  <a:off x="3068638" y="2495550"/>
                  <a:ext cx="971550" cy="454025"/>
                </a:xfrm>
                <a:custGeom>
                  <a:avLst/>
                  <a:gdLst>
                    <a:gd name="T0" fmla="*/ 0 w 334"/>
                    <a:gd name="T1" fmla="*/ 155 h 156"/>
                    <a:gd name="T2" fmla="*/ 167 w 334"/>
                    <a:gd name="T3" fmla="*/ 0 h 156"/>
                    <a:gd name="T4" fmla="*/ 167 w 334"/>
                    <a:gd name="T5" fmla="*/ 0 h 156"/>
                    <a:gd name="T6" fmla="*/ 334 w 334"/>
                    <a:gd name="T7" fmla="*/ 155 h 156"/>
                    <a:gd name="T8" fmla="*/ 334 w 334"/>
                    <a:gd name="T9" fmla="*/ 155 h 156"/>
                    <a:gd name="T10" fmla="*/ 322 w 334"/>
                    <a:gd name="T11" fmla="*/ 155 h 156"/>
                    <a:gd name="T12" fmla="*/ 167 w 334"/>
                    <a:gd name="T13" fmla="*/ 12 h 156"/>
                    <a:gd name="T14" fmla="*/ 167 w 334"/>
                    <a:gd name="T15" fmla="*/ 12 h 156"/>
                    <a:gd name="T16" fmla="*/ 12 w 334"/>
                    <a:gd name="T17" fmla="*/ 156 h 156"/>
                    <a:gd name="T18" fmla="*/ 12 w 334"/>
                    <a:gd name="T19" fmla="*/ 156 h 156"/>
                    <a:gd name="T20" fmla="*/ 0 w 334"/>
                    <a:gd name="T21" fmla="*/ 15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4" h="156">
                      <a:moveTo>
                        <a:pt x="0" y="155"/>
                      </a:moveTo>
                      <a:cubicBezTo>
                        <a:pt x="7" y="68"/>
                        <a:pt x="79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255" y="0"/>
                        <a:pt x="328" y="68"/>
                        <a:pt x="334" y="155"/>
                      </a:cubicBezTo>
                      <a:cubicBezTo>
                        <a:pt x="334" y="155"/>
                        <a:pt x="334" y="155"/>
                        <a:pt x="334" y="155"/>
                      </a:cubicBezTo>
                      <a:cubicBezTo>
                        <a:pt x="322" y="155"/>
                        <a:pt x="322" y="155"/>
                        <a:pt x="322" y="155"/>
                      </a:cubicBezTo>
                      <a:cubicBezTo>
                        <a:pt x="316" y="75"/>
                        <a:pt x="249" y="12"/>
                        <a:pt x="167" y="12"/>
                      </a:cubicBezTo>
                      <a:cubicBezTo>
                        <a:pt x="167" y="12"/>
                        <a:pt x="167" y="12"/>
                        <a:pt x="167" y="12"/>
                      </a:cubicBezTo>
                      <a:cubicBezTo>
                        <a:pt x="85" y="12"/>
                        <a:pt x="18" y="75"/>
                        <a:pt x="12" y="156"/>
                      </a:cubicBezTo>
                      <a:cubicBezTo>
                        <a:pt x="12" y="156"/>
                        <a:pt x="12" y="156"/>
                        <a:pt x="12" y="156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3" name="Freeform 35"/>
                <p:cNvSpPr/>
                <p:nvPr/>
              </p:nvSpPr>
              <p:spPr bwMode="auto">
                <a:xfrm>
                  <a:off x="2951163" y="3378200"/>
                  <a:ext cx="1208088" cy="698500"/>
                </a:xfrm>
                <a:custGeom>
                  <a:avLst/>
                  <a:gdLst>
                    <a:gd name="T0" fmla="*/ 382 w 415"/>
                    <a:gd name="T1" fmla="*/ 223 h 240"/>
                    <a:gd name="T2" fmla="*/ 326 w 415"/>
                    <a:gd name="T3" fmla="*/ 80 h 240"/>
                    <a:gd name="T4" fmla="*/ 326 w 415"/>
                    <a:gd name="T5" fmla="*/ 80 h 240"/>
                    <a:gd name="T6" fmla="*/ 207 w 415"/>
                    <a:gd name="T7" fmla="*/ 33 h 240"/>
                    <a:gd name="T8" fmla="*/ 207 w 415"/>
                    <a:gd name="T9" fmla="*/ 33 h 240"/>
                    <a:gd name="T10" fmla="*/ 161 w 415"/>
                    <a:gd name="T11" fmla="*/ 39 h 240"/>
                    <a:gd name="T12" fmla="*/ 161 w 415"/>
                    <a:gd name="T13" fmla="*/ 39 h 240"/>
                    <a:gd name="T14" fmla="*/ 60 w 415"/>
                    <a:gd name="T15" fmla="*/ 114 h 240"/>
                    <a:gd name="T16" fmla="*/ 60 w 415"/>
                    <a:gd name="T17" fmla="*/ 114 h 240"/>
                    <a:gd name="T18" fmla="*/ 33 w 415"/>
                    <a:gd name="T19" fmla="*/ 223 h 240"/>
                    <a:gd name="T20" fmla="*/ 33 w 415"/>
                    <a:gd name="T21" fmla="*/ 223 h 240"/>
                    <a:gd name="T22" fmla="*/ 16 w 415"/>
                    <a:gd name="T23" fmla="*/ 240 h 240"/>
                    <a:gd name="T24" fmla="*/ 16 w 415"/>
                    <a:gd name="T25" fmla="*/ 240 h 240"/>
                    <a:gd name="T26" fmla="*/ 0 w 415"/>
                    <a:gd name="T27" fmla="*/ 223 h 240"/>
                    <a:gd name="T28" fmla="*/ 0 w 415"/>
                    <a:gd name="T29" fmla="*/ 223 h 240"/>
                    <a:gd name="T30" fmla="*/ 32 w 415"/>
                    <a:gd name="T31" fmla="*/ 97 h 240"/>
                    <a:gd name="T32" fmla="*/ 32 w 415"/>
                    <a:gd name="T33" fmla="*/ 97 h 240"/>
                    <a:gd name="T34" fmla="*/ 152 w 415"/>
                    <a:gd name="T35" fmla="*/ 8 h 240"/>
                    <a:gd name="T36" fmla="*/ 152 w 415"/>
                    <a:gd name="T37" fmla="*/ 8 h 240"/>
                    <a:gd name="T38" fmla="*/ 207 w 415"/>
                    <a:gd name="T39" fmla="*/ 0 h 240"/>
                    <a:gd name="T40" fmla="*/ 207 w 415"/>
                    <a:gd name="T41" fmla="*/ 0 h 240"/>
                    <a:gd name="T42" fmla="*/ 349 w 415"/>
                    <a:gd name="T43" fmla="*/ 56 h 240"/>
                    <a:gd name="T44" fmla="*/ 349 w 415"/>
                    <a:gd name="T45" fmla="*/ 56 h 240"/>
                    <a:gd name="T46" fmla="*/ 414 w 415"/>
                    <a:gd name="T47" fmla="*/ 223 h 240"/>
                    <a:gd name="T48" fmla="*/ 414 w 415"/>
                    <a:gd name="T49" fmla="*/ 223 h 240"/>
                    <a:gd name="T50" fmla="*/ 398 w 415"/>
                    <a:gd name="T51" fmla="*/ 240 h 240"/>
                    <a:gd name="T52" fmla="*/ 398 w 415"/>
                    <a:gd name="T53" fmla="*/ 240 h 240"/>
                    <a:gd name="T54" fmla="*/ 382 w 415"/>
                    <a:gd name="T55" fmla="*/ 22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15" h="240">
                      <a:moveTo>
                        <a:pt x="382" y="223"/>
                      </a:moveTo>
                      <a:cubicBezTo>
                        <a:pt x="382" y="167"/>
                        <a:pt x="367" y="118"/>
                        <a:pt x="326" y="80"/>
                      </a:cubicBezTo>
                      <a:cubicBezTo>
                        <a:pt x="326" y="80"/>
                        <a:pt x="326" y="80"/>
                        <a:pt x="326" y="80"/>
                      </a:cubicBezTo>
                      <a:cubicBezTo>
                        <a:pt x="294" y="49"/>
                        <a:pt x="250" y="33"/>
                        <a:pt x="207" y="33"/>
                      </a:cubicBezTo>
                      <a:cubicBezTo>
                        <a:pt x="207" y="33"/>
                        <a:pt x="207" y="33"/>
                        <a:pt x="207" y="33"/>
                      </a:cubicBezTo>
                      <a:cubicBezTo>
                        <a:pt x="191" y="33"/>
                        <a:pt x="176" y="35"/>
                        <a:pt x="161" y="39"/>
                      </a:cubicBezTo>
                      <a:cubicBezTo>
                        <a:pt x="161" y="39"/>
                        <a:pt x="161" y="39"/>
                        <a:pt x="161" y="39"/>
                      </a:cubicBezTo>
                      <a:cubicBezTo>
                        <a:pt x="119" y="51"/>
                        <a:pt x="83" y="78"/>
                        <a:pt x="60" y="114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39" y="147"/>
                        <a:pt x="33" y="183"/>
                        <a:pt x="33" y="223"/>
                      </a:cubicBezTo>
                      <a:cubicBezTo>
                        <a:pt x="33" y="223"/>
                        <a:pt x="33" y="223"/>
                        <a:pt x="33" y="223"/>
                      </a:cubicBezTo>
                      <a:cubicBezTo>
                        <a:pt x="33" y="232"/>
                        <a:pt x="25" y="240"/>
                        <a:pt x="16" y="240"/>
                      </a:cubicBezTo>
                      <a:cubicBezTo>
                        <a:pt x="16" y="240"/>
                        <a:pt x="16" y="240"/>
                        <a:pt x="16" y="240"/>
                      </a:cubicBezTo>
                      <a:cubicBezTo>
                        <a:pt x="7" y="240"/>
                        <a:pt x="0" y="232"/>
                        <a:pt x="0" y="223"/>
                      </a:cubicBezTo>
                      <a:cubicBezTo>
                        <a:pt x="0" y="223"/>
                        <a:pt x="0" y="223"/>
                        <a:pt x="0" y="223"/>
                      </a:cubicBezTo>
                      <a:cubicBezTo>
                        <a:pt x="0" y="180"/>
                        <a:pt x="7" y="136"/>
                        <a:pt x="32" y="97"/>
                      </a:cubicBezTo>
                      <a:cubicBezTo>
                        <a:pt x="32" y="97"/>
                        <a:pt x="32" y="97"/>
                        <a:pt x="32" y="97"/>
                      </a:cubicBezTo>
                      <a:cubicBezTo>
                        <a:pt x="59" y="53"/>
                        <a:pt x="102" y="21"/>
                        <a:pt x="152" y="8"/>
                      </a:cubicBezTo>
                      <a:cubicBezTo>
                        <a:pt x="152" y="8"/>
                        <a:pt x="152" y="8"/>
                        <a:pt x="152" y="8"/>
                      </a:cubicBezTo>
                      <a:cubicBezTo>
                        <a:pt x="170" y="3"/>
                        <a:pt x="188" y="0"/>
                        <a:pt x="207" y="0"/>
                      </a:cubicBezTo>
                      <a:cubicBezTo>
                        <a:pt x="207" y="0"/>
                        <a:pt x="207" y="0"/>
                        <a:pt x="207" y="0"/>
                      </a:cubicBezTo>
                      <a:cubicBezTo>
                        <a:pt x="259" y="0"/>
                        <a:pt x="310" y="20"/>
                        <a:pt x="349" y="56"/>
                      </a:cubicBezTo>
                      <a:cubicBezTo>
                        <a:pt x="349" y="56"/>
                        <a:pt x="349" y="56"/>
                        <a:pt x="349" y="56"/>
                      </a:cubicBezTo>
                      <a:cubicBezTo>
                        <a:pt x="397" y="101"/>
                        <a:pt x="415" y="161"/>
                        <a:pt x="414" y="223"/>
                      </a:cubicBezTo>
                      <a:cubicBezTo>
                        <a:pt x="414" y="223"/>
                        <a:pt x="414" y="223"/>
                        <a:pt x="414" y="223"/>
                      </a:cubicBezTo>
                      <a:cubicBezTo>
                        <a:pt x="414" y="232"/>
                        <a:pt x="407" y="240"/>
                        <a:pt x="398" y="240"/>
                      </a:cubicBezTo>
                      <a:cubicBezTo>
                        <a:pt x="398" y="240"/>
                        <a:pt x="398" y="240"/>
                        <a:pt x="398" y="240"/>
                      </a:cubicBezTo>
                      <a:cubicBezTo>
                        <a:pt x="389" y="240"/>
                        <a:pt x="382" y="232"/>
                        <a:pt x="382" y="2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4" name="Freeform 36"/>
                <p:cNvSpPr/>
                <p:nvPr/>
              </p:nvSpPr>
              <p:spPr bwMode="auto">
                <a:xfrm>
                  <a:off x="3446463" y="3189288"/>
                  <a:ext cx="165100" cy="88900"/>
                </a:xfrm>
                <a:custGeom>
                  <a:avLst/>
                  <a:gdLst>
                    <a:gd name="T0" fmla="*/ 57 w 57"/>
                    <a:gd name="T1" fmla="*/ 15 h 31"/>
                    <a:gd name="T2" fmla="*/ 41 w 57"/>
                    <a:gd name="T3" fmla="*/ 31 h 31"/>
                    <a:gd name="T4" fmla="*/ 16 w 57"/>
                    <a:gd name="T5" fmla="*/ 31 h 31"/>
                    <a:gd name="T6" fmla="*/ 0 w 57"/>
                    <a:gd name="T7" fmla="*/ 15 h 31"/>
                    <a:gd name="T8" fmla="*/ 0 w 57"/>
                    <a:gd name="T9" fmla="*/ 15 h 31"/>
                    <a:gd name="T10" fmla="*/ 16 w 57"/>
                    <a:gd name="T11" fmla="*/ 0 h 31"/>
                    <a:gd name="T12" fmla="*/ 41 w 57"/>
                    <a:gd name="T13" fmla="*/ 0 h 31"/>
                    <a:gd name="T14" fmla="*/ 57 w 57"/>
                    <a:gd name="T15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" h="31">
                      <a:moveTo>
                        <a:pt x="57" y="15"/>
                      </a:moveTo>
                      <a:cubicBezTo>
                        <a:pt x="57" y="24"/>
                        <a:pt x="50" y="31"/>
                        <a:pt x="41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7" y="31"/>
                        <a:pt x="0" y="2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50" y="0"/>
                        <a:pt x="57" y="7"/>
                        <a:pt x="5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5" name="Freeform 37"/>
                <p:cNvSpPr/>
                <p:nvPr/>
              </p:nvSpPr>
              <p:spPr bwMode="auto">
                <a:xfrm>
                  <a:off x="3117850" y="3168650"/>
                  <a:ext cx="349250" cy="92075"/>
                </a:xfrm>
                <a:custGeom>
                  <a:avLst/>
                  <a:gdLst>
                    <a:gd name="T0" fmla="*/ 34 w 120"/>
                    <a:gd name="T1" fmla="*/ 32 h 32"/>
                    <a:gd name="T2" fmla="*/ 0 w 120"/>
                    <a:gd name="T3" fmla="*/ 2 h 32"/>
                    <a:gd name="T4" fmla="*/ 0 w 120"/>
                    <a:gd name="T5" fmla="*/ 2 h 32"/>
                    <a:gd name="T6" fmla="*/ 12 w 120"/>
                    <a:gd name="T7" fmla="*/ 0 h 32"/>
                    <a:gd name="T8" fmla="*/ 34 w 120"/>
                    <a:gd name="T9" fmla="*/ 20 h 32"/>
                    <a:gd name="T10" fmla="*/ 34 w 120"/>
                    <a:gd name="T11" fmla="*/ 20 h 32"/>
                    <a:gd name="T12" fmla="*/ 120 w 120"/>
                    <a:gd name="T13" fmla="*/ 20 h 32"/>
                    <a:gd name="T14" fmla="*/ 120 w 120"/>
                    <a:gd name="T15" fmla="*/ 20 h 32"/>
                    <a:gd name="T16" fmla="*/ 120 w 120"/>
                    <a:gd name="T17" fmla="*/ 32 h 32"/>
                    <a:gd name="T18" fmla="*/ 34 w 120"/>
                    <a:gd name="T1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0" h="32">
                      <a:moveTo>
                        <a:pt x="34" y="32"/>
                      </a:moveTo>
                      <a:cubicBezTo>
                        <a:pt x="16" y="32"/>
                        <a:pt x="2" y="19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11"/>
                        <a:pt x="22" y="20"/>
                        <a:pt x="34" y="20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54" name="Group 112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55" name="空心弧 3"/>
              <p:cNvSpPr/>
              <p:nvPr/>
            </p:nvSpPr>
            <p:spPr>
              <a:xfrm>
                <a:off x="2953610" y="3349506"/>
                <a:ext cx="3123870" cy="3092137"/>
              </a:xfrm>
              <a:prstGeom prst="blockArc">
                <a:avLst>
                  <a:gd name="adj1" fmla="val 19121810"/>
                  <a:gd name="adj2" fmla="val 0"/>
                  <a:gd name="adj3" fmla="val 25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6" name="组合 75"/>
              <p:cNvGrpSpPr/>
              <p:nvPr/>
            </p:nvGrpSpPr>
            <p:grpSpPr>
              <a:xfrm>
                <a:off x="5448768" y="4312063"/>
                <a:ext cx="337639" cy="371790"/>
                <a:chOff x="279401" y="2698750"/>
                <a:chExt cx="1473200" cy="1655763"/>
              </a:xfrm>
              <a:solidFill>
                <a:schemeClr val="bg1"/>
              </a:solidFill>
            </p:grpSpPr>
            <p:sp>
              <p:nvSpPr>
                <p:cNvPr id="57" name="Freeform 45"/>
                <p:cNvSpPr>
                  <a:spLocks noEditPoints="1"/>
                </p:cNvSpPr>
                <p:nvPr/>
              </p:nvSpPr>
              <p:spPr bwMode="auto">
                <a:xfrm>
                  <a:off x="279401" y="2884488"/>
                  <a:ext cx="1473200" cy="1470025"/>
                </a:xfrm>
                <a:custGeom>
                  <a:avLst/>
                  <a:gdLst>
                    <a:gd name="T0" fmla="*/ 250 w 501"/>
                    <a:gd name="T1" fmla="*/ 0 h 501"/>
                    <a:gd name="T2" fmla="*/ 0 w 501"/>
                    <a:gd name="T3" fmla="*/ 251 h 501"/>
                    <a:gd name="T4" fmla="*/ 250 w 501"/>
                    <a:gd name="T5" fmla="*/ 501 h 501"/>
                    <a:gd name="T6" fmla="*/ 501 w 501"/>
                    <a:gd name="T7" fmla="*/ 251 h 501"/>
                    <a:gd name="T8" fmla="*/ 250 w 501"/>
                    <a:gd name="T9" fmla="*/ 0 h 501"/>
                    <a:gd name="T10" fmla="*/ 455 w 501"/>
                    <a:gd name="T11" fmla="*/ 267 h 501"/>
                    <a:gd name="T12" fmla="*/ 446 w 501"/>
                    <a:gd name="T13" fmla="*/ 267 h 501"/>
                    <a:gd name="T14" fmla="*/ 389 w 501"/>
                    <a:gd name="T15" fmla="*/ 390 h 501"/>
                    <a:gd name="T16" fmla="*/ 267 w 501"/>
                    <a:gd name="T17" fmla="*/ 447 h 501"/>
                    <a:gd name="T18" fmla="*/ 267 w 501"/>
                    <a:gd name="T19" fmla="*/ 455 h 501"/>
                    <a:gd name="T20" fmla="*/ 250 w 501"/>
                    <a:gd name="T21" fmla="*/ 471 h 501"/>
                    <a:gd name="T22" fmla="*/ 234 w 501"/>
                    <a:gd name="T23" fmla="*/ 455 h 501"/>
                    <a:gd name="T24" fmla="*/ 234 w 501"/>
                    <a:gd name="T25" fmla="*/ 447 h 501"/>
                    <a:gd name="T26" fmla="*/ 111 w 501"/>
                    <a:gd name="T27" fmla="*/ 390 h 501"/>
                    <a:gd name="T28" fmla="*/ 54 w 501"/>
                    <a:gd name="T29" fmla="*/ 267 h 501"/>
                    <a:gd name="T30" fmla="*/ 46 w 501"/>
                    <a:gd name="T31" fmla="*/ 267 h 501"/>
                    <a:gd name="T32" fmla="*/ 30 w 501"/>
                    <a:gd name="T33" fmla="*/ 251 h 501"/>
                    <a:gd name="T34" fmla="*/ 46 w 501"/>
                    <a:gd name="T35" fmla="*/ 234 h 501"/>
                    <a:gd name="T36" fmla="*/ 54 w 501"/>
                    <a:gd name="T37" fmla="*/ 234 h 501"/>
                    <a:gd name="T38" fmla="*/ 111 w 501"/>
                    <a:gd name="T39" fmla="*/ 111 h 501"/>
                    <a:gd name="T40" fmla="*/ 234 w 501"/>
                    <a:gd name="T41" fmla="*/ 54 h 501"/>
                    <a:gd name="T42" fmla="*/ 234 w 501"/>
                    <a:gd name="T43" fmla="*/ 46 h 501"/>
                    <a:gd name="T44" fmla="*/ 250 w 501"/>
                    <a:gd name="T45" fmla="*/ 30 h 501"/>
                    <a:gd name="T46" fmla="*/ 267 w 501"/>
                    <a:gd name="T47" fmla="*/ 46 h 501"/>
                    <a:gd name="T48" fmla="*/ 267 w 501"/>
                    <a:gd name="T49" fmla="*/ 54 h 501"/>
                    <a:gd name="T50" fmla="*/ 389 w 501"/>
                    <a:gd name="T51" fmla="*/ 111 h 501"/>
                    <a:gd name="T52" fmla="*/ 446 w 501"/>
                    <a:gd name="T53" fmla="*/ 234 h 501"/>
                    <a:gd name="T54" fmla="*/ 455 w 501"/>
                    <a:gd name="T55" fmla="*/ 234 h 501"/>
                    <a:gd name="T56" fmla="*/ 471 w 501"/>
                    <a:gd name="T57" fmla="*/ 251 h 501"/>
                    <a:gd name="T58" fmla="*/ 455 w 501"/>
                    <a:gd name="T59" fmla="*/ 26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1" h="501">
                      <a:moveTo>
                        <a:pt x="250" y="0"/>
                      </a:moveTo>
                      <a:cubicBezTo>
                        <a:pt x="112" y="0"/>
                        <a:pt x="0" y="112"/>
                        <a:pt x="0" y="251"/>
                      </a:cubicBezTo>
                      <a:cubicBezTo>
                        <a:pt x="0" y="389"/>
                        <a:pt x="112" y="501"/>
                        <a:pt x="250" y="501"/>
                      </a:cubicBezTo>
                      <a:cubicBezTo>
                        <a:pt x="389" y="501"/>
                        <a:pt x="501" y="389"/>
                        <a:pt x="501" y="251"/>
                      </a:cubicBezTo>
                      <a:cubicBezTo>
                        <a:pt x="501" y="112"/>
                        <a:pt x="389" y="0"/>
                        <a:pt x="250" y="0"/>
                      </a:cubicBezTo>
                      <a:close/>
                      <a:moveTo>
                        <a:pt x="455" y="267"/>
                      </a:moveTo>
                      <a:cubicBezTo>
                        <a:pt x="446" y="267"/>
                        <a:pt x="446" y="267"/>
                        <a:pt x="446" y="267"/>
                      </a:cubicBezTo>
                      <a:cubicBezTo>
                        <a:pt x="442" y="315"/>
                        <a:pt x="421" y="358"/>
                        <a:pt x="389" y="390"/>
                      </a:cubicBezTo>
                      <a:cubicBezTo>
                        <a:pt x="357" y="422"/>
                        <a:pt x="315" y="443"/>
                        <a:pt x="267" y="447"/>
                      </a:cubicBezTo>
                      <a:cubicBezTo>
                        <a:pt x="267" y="455"/>
                        <a:pt x="267" y="455"/>
                        <a:pt x="267" y="455"/>
                      </a:cubicBezTo>
                      <a:cubicBezTo>
                        <a:pt x="267" y="464"/>
                        <a:pt x="259" y="471"/>
                        <a:pt x="250" y="471"/>
                      </a:cubicBezTo>
                      <a:cubicBezTo>
                        <a:pt x="241" y="471"/>
                        <a:pt x="234" y="464"/>
                        <a:pt x="234" y="455"/>
                      </a:cubicBezTo>
                      <a:cubicBezTo>
                        <a:pt x="234" y="447"/>
                        <a:pt x="234" y="447"/>
                        <a:pt x="234" y="447"/>
                      </a:cubicBezTo>
                      <a:cubicBezTo>
                        <a:pt x="186" y="443"/>
                        <a:pt x="143" y="422"/>
                        <a:pt x="111" y="390"/>
                      </a:cubicBezTo>
                      <a:cubicBezTo>
                        <a:pt x="79" y="358"/>
                        <a:pt x="58" y="315"/>
                        <a:pt x="54" y="267"/>
                      </a:cubicBezTo>
                      <a:cubicBezTo>
                        <a:pt x="46" y="267"/>
                        <a:pt x="46" y="267"/>
                        <a:pt x="46" y="267"/>
                      </a:cubicBezTo>
                      <a:cubicBezTo>
                        <a:pt x="37" y="267"/>
                        <a:pt x="30" y="260"/>
                        <a:pt x="30" y="251"/>
                      </a:cubicBezTo>
                      <a:cubicBezTo>
                        <a:pt x="30" y="241"/>
                        <a:pt x="37" y="234"/>
                        <a:pt x="46" y="234"/>
                      </a:cubicBezTo>
                      <a:cubicBezTo>
                        <a:pt x="54" y="234"/>
                        <a:pt x="54" y="234"/>
                        <a:pt x="54" y="234"/>
                      </a:cubicBezTo>
                      <a:cubicBezTo>
                        <a:pt x="58" y="186"/>
                        <a:pt x="79" y="143"/>
                        <a:pt x="111" y="111"/>
                      </a:cubicBezTo>
                      <a:cubicBezTo>
                        <a:pt x="143" y="79"/>
                        <a:pt x="186" y="58"/>
                        <a:pt x="234" y="54"/>
                      </a:cubicBezTo>
                      <a:cubicBezTo>
                        <a:pt x="234" y="46"/>
                        <a:pt x="234" y="46"/>
                        <a:pt x="234" y="46"/>
                      </a:cubicBezTo>
                      <a:cubicBezTo>
                        <a:pt x="234" y="37"/>
                        <a:pt x="241" y="30"/>
                        <a:pt x="250" y="30"/>
                      </a:cubicBezTo>
                      <a:cubicBezTo>
                        <a:pt x="259" y="30"/>
                        <a:pt x="267" y="37"/>
                        <a:pt x="267" y="46"/>
                      </a:cubicBezTo>
                      <a:cubicBezTo>
                        <a:pt x="267" y="54"/>
                        <a:pt x="267" y="54"/>
                        <a:pt x="267" y="54"/>
                      </a:cubicBezTo>
                      <a:cubicBezTo>
                        <a:pt x="315" y="58"/>
                        <a:pt x="357" y="79"/>
                        <a:pt x="389" y="111"/>
                      </a:cubicBezTo>
                      <a:cubicBezTo>
                        <a:pt x="421" y="143"/>
                        <a:pt x="442" y="186"/>
                        <a:pt x="446" y="234"/>
                      </a:cubicBezTo>
                      <a:cubicBezTo>
                        <a:pt x="455" y="234"/>
                        <a:pt x="455" y="234"/>
                        <a:pt x="455" y="234"/>
                      </a:cubicBezTo>
                      <a:cubicBezTo>
                        <a:pt x="464" y="234"/>
                        <a:pt x="471" y="241"/>
                        <a:pt x="471" y="251"/>
                      </a:cubicBezTo>
                      <a:cubicBezTo>
                        <a:pt x="471" y="260"/>
                        <a:pt x="464" y="267"/>
                        <a:pt x="455" y="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auto">
                <a:xfrm>
                  <a:off x="966788" y="3043238"/>
                  <a:ext cx="96838" cy="117475"/>
                </a:xfrm>
                <a:custGeom>
                  <a:avLst/>
                  <a:gdLst>
                    <a:gd name="T0" fmla="*/ 16 w 33"/>
                    <a:gd name="T1" fmla="*/ 40 h 40"/>
                    <a:gd name="T2" fmla="*/ 33 w 33"/>
                    <a:gd name="T3" fmla="*/ 24 h 40"/>
                    <a:gd name="T4" fmla="*/ 33 w 33"/>
                    <a:gd name="T5" fmla="*/ 0 h 40"/>
                    <a:gd name="T6" fmla="*/ 16 w 33"/>
                    <a:gd name="T7" fmla="*/ 0 h 40"/>
                    <a:gd name="T8" fmla="*/ 0 w 33"/>
                    <a:gd name="T9" fmla="*/ 0 h 40"/>
                    <a:gd name="T10" fmla="*/ 0 w 33"/>
                    <a:gd name="T11" fmla="*/ 24 h 40"/>
                    <a:gd name="T12" fmla="*/ 16 w 33"/>
                    <a:gd name="T1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40"/>
                      </a:moveTo>
                      <a:cubicBezTo>
                        <a:pt x="25" y="40"/>
                        <a:pt x="33" y="33"/>
                        <a:pt x="33" y="24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7" y="0"/>
                        <a:pt x="22" y="0"/>
                        <a:pt x="16" y="0"/>
                      </a:cubicBezTo>
                      <a:cubicBezTo>
                        <a:pt x="11" y="0"/>
                        <a:pt x="5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40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9" name="Freeform 47"/>
                <p:cNvSpPr/>
                <p:nvPr/>
              </p:nvSpPr>
              <p:spPr bwMode="auto">
                <a:xfrm>
                  <a:off x="966788" y="4079875"/>
                  <a:ext cx="96838" cy="115888"/>
                </a:xfrm>
                <a:custGeom>
                  <a:avLst/>
                  <a:gdLst>
                    <a:gd name="T0" fmla="*/ 16 w 33"/>
                    <a:gd name="T1" fmla="*/ 0 h 40"/>
                    <a:gd name="T2" fmla="*/ 0 w 33"/>
                    <a:gd name="T3" fmla="*/ 17 h 40"/>
                    <a:gd name="T4" fmla="*/ 0 w 33"/>
                    <a:gd name="T5" fmla="*/ 40 h 40"/>
                    <a:gd name="T6" fmla="*/ 16 w 33"/>
                    <a:gd name="T7" fmla="*/ 40 h 40"/>
                    <a:gd name="T8" fmla="*/ 33 w 33"/>
                    <a:gd name="T9" fmla="*/ 40 h 40"/>
                    <a:gd name="T10" fmla="*/ 33 w 33"/>
                    <a:gd name="T11" fmla="*/ 17 h 40"/>
                    <a:gd name="T12" fmla="*/ 16 w 33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5" y="40"/>
                        <a:pt x="11" y="40"/>
                        <a:pt x="16" y="40"/>
                      </a:cubicBezTo>
                      <a:cubicBezTo>
                        <a:pt x="22" y="40"/>
                        <a:pt x="27" y="40"/>
                        <a:pt x="33" y="4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0" name="Freeform 48"/>
                <p:cNvSpPr/>
                <p:nvPr/>
              </p:nvSpPr>
              <p:spPr bwMode="auto">
                <a:xfrm>
                  <a:off x="434976" y="3571875"/>
                  <a:ext cx="120650" cy="96838"/>
                </a:xfrm>
                <a:custGeom>
                  <a:avLst/>
                  <a:gdLst>
                    <a:gd name="T0" fmla="*/ 41 w 41"/>
                    <a:gd name="T1" fmla="*/ 17 h 33"/>
                    <a:gd name="T2" fmla="*/ 24 w 41"/>
                    <a:gd name="T3" fmla="*/ 0 h 33"/>
                    <a:gd name="T4" fmla="*/ 1 w 41"/>
                    <a:gd name="T5" fmla="*/ 0 h 33"/>
                    <a:gd name="T6" fmla="*/ 0 w 41"/>
                    <a:gd name="T7" fmla="*/ 17 h 33"/>
                    <a:gd name="T8" fmla="*/ 1 w 41"/>
                    <a:gd name="T9" fmla="*/ 33 h 33"/>
                    <a:gd name="T10" fmla="*/ 24 w 41"/>
                    <a:gd name="T11" fmla="*/ 33 h 33"/>
                    <a:gd name="T12" fmla="*/ 41 w 41"/>
                    <a:gd name="T13" fmla="*/ 1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33">
                      <a:moveTo>
                        <a:pt x="41" y="17"/>
                      </a:moveTo>
                      <a:cubicBezTo>
                        <a:pt x="41" y="7"/>
                        <a:pt x="33" y="0"/>
                        <a:pt x="2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0" y="11"/>
                        <a:pt x="0" y="17"/>
                      </a:cubicBezTo>
                      <a:cubicBezTo>
                        <a:pt x="0" y="22"/>
                        <a:pt x="1" y="28"/>
                        <a:pt x="1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3" y="33"/>
                        <a:pt x="41" y="26"/>
                        <a:pt x="4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1" name="Freeform 49"/>
                <p:cNvSpPr/>
                <p:nvPr/>
              </p:nvSpPr>
              <p:spPr bwMode="auto">
                <a:xfrm>
                  <a:off x="1474788" y="3571875"/>
                  <a:ext cx="119063" cy="96838"/>
                </a:xfrm>
                <a:custGeom>
                  <a:avLst/>
                  <a:gdLst>
                    <a:gd name="T0" fmla="*/ 39 w 40"/>
                    <a:gd name="T1" fmla="*/ 0 h 33"/>
                    <a:gd name="T2" fmla="*/ 16 w 40"/>
                    <a:gd name="T3" fmla="*/ 0 h 33"/>
                    <a:gd name="T4" fmla="*/ 0 w 40"/>
                    <a:gd name="T5" fmla="*/ 17 h 33"/>
                    <a:gd name="T6" fmla="*/ 16 w 40"/>
                    <a:gd name="T7" fmla="*/ 33 h 33"/>
                    <a:gd name="T8" fmla="*/ 39 w 40"/>
                    <a:gd name="T9" fmla="*/ 33 h 33"/>
                    <a:gd name="T10" fmla="*/ 40 w 40"/>
                    <a:gd name="T11" fmla="*/ 17 h 33"/>
                    <a:gd name="T12" fmla="*/ 39 w 40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3">
                      <a:moveTo>
                        <a:pt x="39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26"/>
                        <a:pt x="7" y="33"/>
                        <a:pt x="16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40" y="28"/>
                        <a:pt x="40" y="22"/>
                        <a:pt x="40" y="17"/>
                      </a:cubicBezTo>
                      <a:cubicBezTo>
                        <a:pt x="40" y="11"/>
                        <a:pt x="40" y="6"/>
                        <a:pt x="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2" name="Oval 50"/>
                <p:cNvSpPr>
                  <a:spLocks noChangeArrowheads="1"/>
                </p:cNvSpPr>
                <p:nvPr/>
              </p:nvSpPr>
              <p:spPr bwMode="auto">
                <a:xfrm>
                  <a:off x="925513" y="3532188"/>
                  <a:ext cx="176213" cy="174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3" name="Freeform 51"/>
                <p:cNvSpPr>
                  <a:spLocks noEditPoints="1"/>
                </p:cNvSpPr>
                <p:nvPr/>
              </p:nvSpPr>
              <p:spPr bwMode="auto">
                <a:xfrm>
                  <a:off x="652463" y="3254375"/>
                  <a:ext cx="723900" cy="730250"/>
                </a:xfrm>
                <a:custGeom>
                  <a:avLst/>
                  <a:gdLst>
                    <a:gd name="T0" fmla="*/ 106 w 246"/>
                    <a:gd name="T1" fmla="*/ 86 h 249"/>
                    <a:gd name="T2" fmla="*/ 109 w 246"/>
                    <a:gd name="T3" fmla="*/ 89 h 249"/>
                    <a:gd name="T4" fmla="*/ 123 w 246"/>
                    <a:gd name="T5" fmla="*/ 86 h 249"/>
                    <a:gd name="T6" fmla="*/ 162 w 246"/>
                    <a:gd name="T7" fmla="*/ 125 h 249"/>
                    <a:gd name="T8" fmla="*/ 159 w 246"/>
                    <a:gd name="T9" fmla="*/ 139 h 249"/>
                    <a:gd name="T10" fmla="*/ 162 w 246"/>
                    <a:gd name="T11" fmla="*/ 142 h 249"/>
                    <a:gd name="T12" fmla="*/ 246 w 246"/>
                    <a:gd name="T13" fmla="*/ 0 h 249"/>
                    <a:gd name="T14" fmla="*/ 106 w 246"/>
                    <a:gd name="T15" fmla="*/ 86 h 249"/>
                    <a:gd name="T16" fmla="*/ 123 w 246"/>
                    <a:gd name="T17" fmla="*/ 163 h 249"/>
                    <a:gd name="T18" fmla="*/ 84 w 246"/>
                    <a:gd name="T19" fmla="*/ 125 h 249"/>
                    <a:gd name="T20" fmla="*/ 87 w 246"/>
                    <a:gd name="T21" fmla="*/ 110 h 249"/>
                    <a:gd name="T22" fmla="*/ 85 w 246"/>
                    <a:gd name="T23" fmla="*/ 107 h 249"/>
                    <a:gd name="T24" fmla="*/ 0 w 246"/>
                    <a:gd name="T25" fmla="*/ 249 h 249"/>
                    <a:gd name="T26" fmla="*/ 140 w 246"/>
                    <a:gd name="T27" fmla="*/ 163 h 249"/>
                    <a:gd name="T28" fmla="*/ 138 w 246"/>
                    <a:gd name="T29" fmla="*/ 160 h 249"/>
                    <a:gd name="T30" fmla="*/ 123 w 246"/>
                    <a:gd name="T31" fmla="*/ 16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6" h="249">
                      <a:moveTo>
                        <a:pt x="106" y="86"/>
                      </a:move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13" y="87"/>
                        <a:pt x="118" y="86"/>
                        <a:pt x="123" y="86"/>
                      </a:cubicBezTo>
                      <a:cubicBezTo>
                        <a:pt x="145" y="86"/>
                        <a:pt x="162" y="103"/>
                        <a:pt x="162" y="125"/>
                      </a:cubicBezTo>
                      <a:cubicBezTo>
                        <a:pt x="162" y="130"/>
                        <a:pt x="161" y="135"/>
                        <a:pt x="159" y="139"/>
                      </a:cubicBezTo>
                      <a:cubicBezTo>
                        <a:pt x="162" y="142"/>
                        <a:pt x="162" y="142"/>
                        <a:pt x="162" y="142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lnTo>
                        <a:pt x="106" y="86"/>
                      </a:lnTo>
                      <a:close/>
                      <a:moveTo>
                        <a:pt x="123" y="163"/>
                      </a:moveTo>
                      <a:cubicBezTo>
                        <a:pt x="102" y="163"/>
                        <a:pt x="84" y="146"/>
                        <a:pt x="84" y="125"/>
                      </a:cubicBezTo>
                      <a:cubicBezTo>
                        <a:pt x="84" y="119"/>
                        <a:pt x="86" y="114"/>
                        <a:pt x="87" y="110"/>
                      </a:cubicBezTo>
                      <a:cubicBezTo>
                        <a:pt x="85" y="107"/>
                        <a:pt x="85" y="107"/>
                        <a:pt x="85" y="107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40" y="163"/>
                        <a:pt x="140" y="163"/>
                        <a:pt x="140" y="163"/>
                      </a:cubicBezTo>
                      <a:cubicBezTo>
                        <a:pt x="138" y="160"/>
                        <a:pt x="138" y="160"/>
                        <a:pt x="138" y="160"/>
                      </a:cubicBezTo>
                      <a:cubicBezTo>
                        <a:pt x="133" y="162"/>
                        <a:pt x="128" y="163"/>
                        <a:pt x="123" y="1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64" name="Freeform 52"/>
                <p:cNvSpPr/>
                <p:nvPr/>
              </p:nvSpPr>
              <p:spPr bwMode="auto">
                <a:xfrm>
                  <a:off x="935038" y="2698750"/>
                  <a:ext cx="158750" cy="158750"/>
                </a:xfrm>
                <a:custGeom>
                  <a:avLst/>
                  <a:gdLst>
                    <a:gd name="T0" fmla="*/ 27 w 54"/>
                    <a:gd name="T1" fmla="*/ 0 h 54"/>
                    <a:gd name="T2" fmla="*/ 0 w 54"/>
                    <a:gd name="T3" fmla="*/ 27 h 54"/>
                    <a:gd name="T4" fmla="*/ 0 w 54"/>
                    <a:gd name="T5" fmla="*/ 54 h 54"/>
                    <a:gd name="T6" fmla="*/ 29 w 54"/>
                    <a:gd name="T7" fmla="*/ 52 h 54"/>
                    <a:gd name="T8" fmla="*/ 29 w 54"/>
                    <a:gd name="T9" fmla="*/ 52 h 54"/>
                    <a:gd name="T10" fmla="*/ 54 w 54"/>
                    <a:gd name="T11" fmla="*/ 53 h 54"/>
                    <a:gd name="T12" fmla="*/ 54 w 54"/>
                    <a:gd name="T13" fmla="*/ 27 h 54"/>
                    <a:gd name="T14" fmla="*/ 27 w 54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54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3"/>
                        <a:pt x="19" y="52"/>
                        <a:pt x="29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8" y="52"/>
                        <a:pt x="46" y="52"/>
                        <a:pt x="54" y="53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</p:grpSp>
      <p:sp>
        <p:nvSpPr>
          <p:cNvPr id="96" name="平行四边形 95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平行四边形 9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平行四边形 9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2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0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705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29" grpId="0" bldLvl="0" animBg="1"/>
      <p:bldP spid="98" grpId="0" bldLvl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40855" y="1461982"/>
            <a:ext cx="1342074" cy="37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A4E3"/>
                </a:solidFill>
                <a:latin typeface="微软雅黑" panose="020B0503020204020204" pitchFamily="34" charset="-122"/>
              </a:rPr>
              <a:t>解决的</a:t>
            </a:r>
            <a:r>
              <a:rPr lang="zh-CN" altLang="en-US" sz="1400" b="1" dirty="0">
                <a:solidFill>
                  <a:srgbClr val="00A4E3"/>
                </a:solidFill>
                <a:latin typeface="微软雅黑" panose="020B0503020204020204" pitchFamily="34" charset="-122"/>
              </a:rPr>
              <a:t>问题</a:t>
            </a:r>
            <a:endParaRPr lang="zh-CN" altLang="en-US" sz="1400" b="1" dirty="0">
              <a:solidFill>
                <a:srgbClr val="00A4E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020" y="1803094"/>
            <a:ext cx="248025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540855" y="1863326"/>
            <a:ext cx="2684148" cy="26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295"/>
              </a:spcBef>
            </a:pP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解决了用户对快速准确选择招聘人才的需求。通过采用先进的人工智能算法和技术，我们的系统可以帮助企业快速、准确地了解求职者的实际素质，快速匹配合适的岗位，使企业招聘流程更高效、更有影响力。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95"/>
              </a:spcBef>
            </a:pP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95"/>
              </a:spcBef>
            </a:pP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2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2" name="图片 1" descr="v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08400" y="1189990"/>
            <a:ext cx="4864100" cy="31343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4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49"/>
                            </p:stCondLst>
                            <p:childTnLst>
                              <p:par>
                                <p:cTn id="3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4" grpId="0"/>
      <p:bldP spid="16" grpId="0"/>
      <p:bldP spid="18" grpId="0" bldLvl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平行四边形 8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5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2" name="TextBox 10"/>
          <p:cNvSpPr txBox="1"/>
          <p:nvPr>
            <p:custDataLst>
              <p:tags r:id="rId4"/>
            </p:custDataLst>
          </p:nvPr>
        </p:nvSpPr>
        <p:spPr>
          <a:xfrm>
            <a:off x="3624944" y="475177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用户故事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TextBox 11"/>
          <p:cNvSpPr txBox="1"/>
          <p:nvPr>
            <p:custDataLst>
              <p:tags r:id="rId5"/>
            </p:custDataLst>
          </p:nvPr>
        </p:nvSpPr>
        <p:spPr>
          <a:xfrm>
            <a:off x="396240" y="779145"/>
            <a:ext cx="418592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sz="2000" b="1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用户</a:t>
            </a:r>
            <a:endParaRPr lang="zh-CN" sz="2000" b="1" dirty="0">
              <a:solidFill>
                <a:srgbClr val="00B0F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作为一个新用户，我希望能够注册一个账户，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以便能够访问网站的特定功能和内容，方便地创建一个个人账户，使我能够保存个人设置、收到个性化推荐和与其他用户进行互动。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作为用户，我期望可以使用手机号和密码进行登录，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以便用户在不想输入密码、忘记密码或手机不在身边时也能快捷登录。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作为用户，我期望可以修改密码，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以便修改为自己容易记忆的密码，并且经常修改密码也能提高密码的安全性。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endParaRPr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3" name="TextBox 11"/>
          <p:cNvSpPr txBox="1"/>
          <p:nvPr>
            <p:custDataLst>
              <p:tags r:id="rId6"/>
            </p:custDataLst>
          </p:nvPr>
        </p:nvSpPr>
        <p:spPr>
          <a:xfrm>
            <a:off x="4860290" y="1151890"/>
            <a:ext cx="36404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作为用户，我期望可以设置头像、昵称和个人介绍,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以便更好的展示自己的形象。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作为用户，我期望可以编辑姓名、性别，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以便展示自己的正确信息。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作为用户，我期望通过手机号注册成为会员,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以便开始使用智选的所有功能。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作为一个网站会员HR，我希望能够一键分析收到简历，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以便能够提取关键词。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941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  <p:bldLst>
      <p:bldP spid="87" grpId="0" bldLvl="0" animBg="1"/>
      <p:bldP spid="90" grpId="0"/>
      <p:bldP spid="2" grpId="0"/>
      <p:bldP spid="2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平行四边形 8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4214" y="71952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产品</a:t>
            </a:r>
            <a:r>
              <a:rPr lang="zh-CN" altLang="en-US" sz="1200" spc="3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1200" spc="3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1" name="Group 7"/>
          <p:cNvGrpSpPr/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5" name="611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2" name="TextBox 10"/>
          <p:cNvSpPr txBox="1"/>
          <p:nvPr>
            <p:custDataLst>
              <p:tags r:id="rId4"/>
            </p:custDataLst>
          </p:nvPr>
        </p:nvSpPr>
        <p:spPr>
          <a:xfrm>
            <a:off x="3624944" y="475177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用户故事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TextBox 11"/>
          <p:cNvSpPr txBox="1"/>
          <p:nvPr>
            <p:custDataLst>
              <p:tags r:id="rId5"/>
            </p:custDataLst>
          </p:nvPr>
        </p:nvSpPr>
        <p:spPr>
          <a:xfrm>
            <a:off x="396240" y="935990"/>
            <a:ext cx="4337050" cy="335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b="1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招聘经理</a:t>
            </a:r>
            <a:endParaRPr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endParaRPr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作为招聘经理，我期望可以对简历进行模糊搜索，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以便我快速找到想要浏览的简历。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作为招聘经理，我期望有帮助文档，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以便在初期使用时解决操作问题。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作为招聘经理，我期望对不同的岗位按不同的优先级给出求职者的排序，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以便快速选择最优招聘者。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ts val="12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ts val="12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3" name="TextBox 11"/>
          <p:cNvSpPr txBox="1"/>
          <p:nvPr>
            <p:custDataLst>
              <p:tags r:id="rId6"/>
            </p:custDataLst>
          </p:nvPr>
        </p:nvSpPr>
        <p:spPr>
          <a:xfrm>
            <a:off x="4603750" y="935355"/>
            <a:ext cx="4397375" cy="335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latinLnBrk="0">
              <a:lnSpc>
                <a:spcPts val="12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作为招聘经理，我期望看到各个岗位的招聘进度，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以便动态调整招聘流程。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作为招聘经理，我期望上传多种格式的简历文件，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以便能够解析所有招聘者的简历。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作为招聘经理，我期望系统能够精准提取简历中的关键信息，以便提高匹配精度。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171450" indent="-17145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作为招聘经理，我期望看到人才画像，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以便多方位把握人才特征。</a:t>
            </a:r>
            <a:endParaRPr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  <p:bldLst>
      <p:bldP spid="87" grpId="0" bldLvl="0" animBg="1"/>
      <p:bldP spid="90" grpId="0"/>
      <p:bldP spid="2" grpId="0"/>
      <p:bldP spid="20" grpId="0"/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IMING" val="|3.4|1.1|0.8|0.9|1|0.8|1.3|1.2|1|1.4|0.8|0.5|0.7|0.4|0.6|0.6|0.7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PLACING_PICTURE_USER_VIEWPORT" val="{&quot;height&quot;:4196,&quot;width&quot;:7524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IMING" val="|4.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TIMING" val="|4.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483,&quot;width&quot;:2990}"/>
</p:tagLst>
</file>

<file path=ppt/tags/tag30.xml><?xml version="1.0" encoding="utf-8"?>
<p:tagLst xmlns:p="http://schemas.openxmlformats.org/presentationml/2006/main">
  <p:tag name="TIMING" val="|4.1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IMING" val="|3.4|1.1|0.8|0.9|1|0.8|1.3|1.2|1|1.4|0.8|0.5|0.7|0.4|0.6|0.6|0.7"/>
</p:tagLst>
</file>

<file path=ppt/tags/tag33.xml><?xml version="1.0" encoding="utf-8"?>
<p:tagLst xmlns:p="http://schemas.openxmlformats.org/presentationml/2006/main">
  <p:tag name="ISPRING_PRESENTATION_TITLE" val="bt578455"/>
  <p:tag name="KSO_WPP_MARK_KEY" val="4fb940ed-d923-4fda-a992-a9e3af771051"/>
  <p:tag name="COMMONDATA" val="eyJoZGlkIjoiMDg0ZGVlYjBlOGM4ODMzYjhkNzk5ZWMzZDFkODBhZD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2706</Words>
  <Application>WPS 演示</Application>
  <PresentationFormat>自定义</PresentationFormat>
  <Paragraphs>377</Paragraphs>
  <Slides>21</Slides>
  <Notes>29</Notes>
  <HiddenSlides>0</HiddenSlides>
  <MMClips>16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Calibri Light</vt:lpstr>
      <vt:lpstr>Arial Narrow</vt:lpstr>
      <vt:lpstr>微软雅黑</vt:lpstr>
      <vt:lpstr>Microsoft YaHei UI</vt:lpstr>
      <vt:lpstr>Mongolian Baiti</vt:lpstr>
      <vt:lpstr>黑体</vt:lpstr>
      <vt:lpstr>汉仪细等线</vt:lpstr>
      <vt:lpstr>Lato</vt:lpstr>
      <vt:lpstr>Segoe Print</vt:lpstr>
      <vt:lpstr>MS PGothic</vt:lpstr>
      <vt:lpstr>Gill Sans</vt:lpstr>
      <vt:lpstr>微软雅黑 Light</vt:lpstr>
      <vt:lpstr>Arial Narrow</vt:lpstr>
      <vt:lpstr>Wingdings</vt:lpstr>
      <vt:lpstr>Batang</vt:lpstr>
      <vt:lpstr>Tahoma</vt:lpstr>
      <vt:lpstr>Arial Unicode MS</vt:lpstr>
      <vt:lpstr>Calibri</vt:lpstr>
      <vt:lpstr>等线</vt:lpstr>
      <vt:lpstr>Times New Roman</vt:lpstr>
      <vt:lpstr>Constantia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黎光</cp:lastModifiedBy>
  <cp:revision>8</cp:revision>
  <dcterms:created xsi:type="dcterms:W3CDTF">2017-05-21T03:30:00Z</dcterms:created>
  <dcterms:modified xsi:type="dcterms:W3CDTF">2023-07-13T12:01:03Z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EC0ACD75CF8343C9A5749C68A7F3CCC2_13</vt:lpwstr>
  </property>
  <property fmtid="{D5CDD505-2E9C-101B-9397-08002B2CF9AE}" pid="3" name="KSOProductBuildVer">
    <vt:lpwstr>2052-11.1.0.14309</vt:lpwstr>
  </property>
</Properties>
</file>