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
  </p:handoutMasterIdLst>
  <p:sldIdLst>
    <p:sldId id="256" r:id="rId2"/>
  </p:sldIdLst>
  <p:sldSz cx="43891200" cy="32918400"/>
  <p:notesSz cx="32245300" cy="487045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A71830"/>
    <a:srgbClr val="95192D"/>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varScale="1">
        <p:scale>
          <a:sx n="24" d="100"/>
          <a:sy n="24" d="100"/>
        </p:scale>
        <p:origin x="2034" y="7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3974763" cy="2435225"/>
          </a:xfrm>
          <a:prstGeom prst="rect">
            <a:avLst/>
          </a:prstGeom>
          <a:noFill/>
          <a:ln w="9525">
            <a:noFill/>
            <a:miter lim="800000"/>
            <a:headEnd/>
            <a:tailEnd/>
          </a:ln>
          <a:effectLst/>
        </p:spPr>
        <p:txBody>
          <a:bodyPr vert="horz" wrap="square" lIns="462530" tIns="231263" rIns="462530" bIns="231263" numCol="1" anchor="t" anchorCtr="0" compatLnSpc="1">
            <a:prstTxWarp prst="textNoShape">
              <a:avLst/>
            </a:prstTxWarp>
          </a:bodyPr>
          <a:lstStyle>
            <a:lvl1pPr defTabSz="4624388">
              <a:defRPr sz="6000"/>
            </a:lvl1pPr>
          </a:lstStyle>
          <a:p>
            <a:pPr>
              <a:defRPr/>
            </a:pPr>
            <a:endParaRPr lang="en-US"/>
          </a:p>
        </p:txBody>
      </p:sp>
      <p:sp>
        <p:nvSpPr>
          <p:cNvPr id="4099" name="Rectangle 1027"/>
          <p:cNvSpPr>
            <a:spLocks noGrp="1" noChangeArrowheads="1"/>
          </p:cNvSpPr>
          <p:nvPr>
            <p:ph type="dt" sz="quarter" idx="1"/>
          </p:nvPr>
        </p:nvSpPr>
        <p:spPr bwMode="auto">
          <a:xfrm>
            <a:off x="18270538" y="0"/>
            <a:ext cx="13974762" cy="2435225"/>
          </a:xfrm>
          <a:prstGeom prst="rect">
            <a:avLst/>
          </a:prstGeom>
          <a:noFill/>
          <a:ln w="9525">
            <a:noFill/>
            <a:miter lim="800000"/>
            <a:headEnd/>
            <a:tailEnd/>
          </a:ln>
          <a:effectLst/>
        </p:spPr>
        <p:txBody>
          <a:bodyPr vert="horz" wrap="square" lIns="462530" tIns="231263" rIns="462530" bIns="231263" numCol="1" anchor="t" anchorCtr="0" compatLnSpc="1">
            <a:prstTxWarp prst="textNoShape">
              <a:avLst/>
            </a:prstTxWarp>
          </a:bodyPr>
          <a:lstStyle>
            <a:lvl1pPr algn="r" defTabSz="4624388">
              <a:defRPr sz="6000"/>
            </a:lvl1pPr>
          </a:lstStyle>
          <a:p>
            <a:pPr>
              <a:defRPr/>
            </a:pPr>
            <a:endParaRPr lang="en-US"/>
          </a:p>
        </p:txBody>
      </p:sp>
      <p:sp>
        <p:nvSpPr>
          <p:cNvPr id="4100" name="Rectangle 1028"/>
          <p:cNvSpPr>
            <a:spLocks noGrp="1" noChangeArrowheads="1"/>
          </p:cNvSpPr>
          <p:nvPr>
            <p:ph type="ftr" sz="quarter" idx="2"/>
          </p:nvPr>
        </p:nvSpPr>
        <p:spPr bwMode="auto">
          <a:xfrm>
            <a:off x="0" y="46269275"/>
            <a:ext cx="13974763" cy="2435225"/>
          </a:xfrm>
          <a:prstGeom prst="rect">
            <a:avLst/>
          </a:prstGeom>
          <a:noFill/>
          <a:ln w="9525">
            <a:noFill/>
            <a:miter lim="800000"/>
            <a:headEnd/>
            <a:tailEnd/>
          </a:ln>
          <a:effectLst/>
        </p:spPr>
        <p:txBody>
          <a:bodyPr vert="horz" wrap="square" lIns="462530" tIns="231263" rIns="462530" bIns="231263" numCol="1" anchor="b" anchorCtr="0" compatLnSpc="1">
            <a:prstTxWarp prst="textNoShape">
              <a:avLst/>
            </a:prstTxWarp>
          </a:bodyPr>
          <a:lstStyle>
            <a:lvl1pPr defTabSz="4624388">
              <a:defRPr sz="6000"/>
            </a:lvl1pPr>
          </a:lstStyle>
          <a:p>
            <a:pPr>
              <a:defRPr/>
            </a:pPr>
            <a:endParaRPr lang="en-US"/>
          </a:p>
        </p:txBody>
      </p:sp>
      <p:sp>
        <p:nvSpPr>
          <p:cNvPr id="4101" name="Rectangle 1029"/>
          <p:cNvSpPr>
            <a:spLocks noGrp="1" noChangeArrowheads="1"/>
          </p:cNvSpPr>
          <p:nvPr>
            <p:ph type="sldNum" sz="quarter" idx="3"/>
          </p:nvPr>
        </p:nvSpPr>
        <p:spPr bwMode="auto">
          <a:xfrm>
            <a:off x="18270538" y="46269275"/>
            <a:ext cx="13974762" cy="2435225"/>
          </a:xfrm>
          <a:prstGeom prst="rect">
            <a:avLst/>
          </a:prstGeom>
          <a:noFill/>
          <a:ln w="9525">
            <a:noFill/>
            <a:miter lim="800000"/>
            <a:headEnd/>
            <a:tailEnd/>
          </a:ln>
          <a:effectLst/>
        </p:spPr>
        <p:txBody>
          <a:bodyPr vert="horz" wrap="square" lIns="462530" tIns="231263" rIns="462530" bIns="231263" numCol="1" anchor="b" anchorCtr="0" compatLnSpc="1">
            <a:prstTxWarp prst="textNoShape">
              <a:avLst/>
            </a:prstTxWarp>
          </a:bodyPr>
          <a:lstStyle>
            <a:lvl1pPr algn="r" defTabSz="4624388">
              <a:defRPr sz="6000"/>
            </a:lvl1pPr>
          </a:lstStyle>
          <a:p>
            <a:pPr>
              <a:defRPr/>
            </a:pPr>
            <a:fld id="{B8B3CFD6-5F8B-4498-AEEF-4A7AE67F5226}" type="slidenum">
              <a:rPr lang="en-US"/>
              <a:pPr>
                <a:defRPr/>
              </a:pPr>
              <a:t>‹#›</a:t>
            </a:fld>
            <a:endParaRPr lang="en-US"/>
          </a:p>
        </p:txBody>
      </p:sp>
    </p:spTree>
    <p:extLst>
      <p:ext uri="{BB962C8B-B14F-4D97-AF65-F5344CB8AC3E}">
        <p14:creationId xmlns:p14="http://schemas.microsoft.com/office/powerpoint/2010/main" val="354942673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6B6357-F20F-43D2-9DCA-AC2B658ABB4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EEDE47-337B-4038-ABF4-59D8DCBFCBF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044" y="2925764"/>
            <a:ext cx="9326034"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123" y="2925764"/>
            <a:ext cx="27845455"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D24C8D-EC12-4379-A815-9D155092175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714E07-7810-4A3A-A4C4-60D252C37CC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6"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0B68B5-F073-441E-94A2-316235488B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123" y="9509126"/>
            <a:ext cx="18585744"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574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3B978E-4FA4-4F63-868C-F7D98696578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6" y="7369176"/>
            <a:ext cx="1940136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6" y="10439401"/>
            <a:ext cx="1940136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E140B1B-CC1E-4323-9E17-D3BE584E26E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102C7A-B6E2-41B6-8346-8EE4443879B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685800" y="5257800"/>
            <a:ext cx="13716000" cy="26974800"/>
          </a:xfrm>
          <a:prstGeom prst="rect">
            <a:avLst/>
          </a:prstGeom>
          <a:solidFill>
            <a:schemeClr val="bg1">
              <a:alpha val="80000"/>
            </a:schemeClr>
          </a:solidFill>
          <a:ln w="38100">
            <a:solidFill>
              <a:schemeClr val="tx1"/>
            </a:solidFill>
            <a:miter lim="800000"/>
            <a:headEnd/>
            <a:tailEnd/>
          </a:ln>
        </p:spPr>
        <p:txBody>
          <a:bodyPr wrap="none" anchor="ctr"/>
          <a:lstStyle/>
          <a:p>
            <a:endParaRPr lang="en-US"/>
          </a:p>
        </p:txBody>
      </p:sp>
      <p:sp>
        <p:nvSpPr>
          <p:cNvPr id="10" name="Rectangle 2"/>
          <p:cNvSpPr>
            <a:spLocks noChangeArrowheads="1"/>
          </p:cNvSpPr>
          <p:nvPr userDrawn="1"/>
        </p:nvSpPr>
        <p:spPr bwMode="auto">
          <a:xfrm>
            <a:off x="685800" y="457200"/>
            <a:ext cx="42519600" cy="4572000"/>
          </a:xfrm>
          <a:prstGeom prst="rect">
            <a:avLst/>
          </a:prstGeom>
          <a:solidFill>
            <a:schemeClr val="bg1"/>
          </a:solidFill>
          <a:ln w="101600">
            <a:solidFill>
              <a:schemeClr val="tx1"/>
            </a:solidFill>
            <a:miter lim="800000"/>
            <a:headEnd/>
            <a:tailEnd/>
          </a:ln>
        </p:spPr>
        <p:txBody>
          <a:bodyPr wrap="none" anchor="ctr"/>
          <a:lstStyle/>
          <a:p>
            <a:endParaRPr lang="en-US"/>
          </a:p>
        </p:txBody>
      </p:sp>
      <p:pic>
        <p:nvPicPr>
          <p:cNvPr id="11" name="Picture 10" descr="MSUM_Signature_Vert_Color.png"/>
          <p:cNvPicPr>
            <a:picLocks noChangeAspect="1"/>
          </p:cNvPicPr>
          <p:nvPr userDrawn="1"/>
        </p:nvPicPr>
        <p:blipFill>
          <a:blip r:embed="rId2" cstate="print"/>
          <a:srcRect l="11375" t="9065" r="8999" b="16606"/>
          <a:stretch>
            <a:fillRect/>
          </a:stretch>
        </p:blipFill>
        <p:spPr>
          <a:xfrm>
            <a:off x="762000" y="533400"/>
            <a:ext cx="6791092" cy="4419600"/>
          </a:xfrm>
          <a:prstGeom prst="rect">
            <a:avLst/>
          </a:prstGeom>
        </p:spPr>
      </p:pic>
      <p:pic>
        <p:nvPicPr>
          <p:cNvPr id="12" name="Picture 11" descr="MSUM_Signature_Vert_Color.png"/>
          <p:cNvPicPr>
            <a:picLocks noChangeAspect="1"/>
          </p:cNvPicPr>
          <p:nvPr userDrawn="1"/>
        </p:nvPicPr>
        <p:blipFill>
          <a:blip r:embed="rId2" cstate="print"/>
          <a:srcRect l="11375" t="9065" r="8999" b="16606"/>
          <a:stretch>
            <a:fillRect/>
          </a:stretch>
        </p:blipFill>
        <p:spPr>
          <a:xfrm>
            <a:off x="36338108" y="533400"/>
            <a:ext cx="6791092" cy="4419600"/>
          </a:xfrm>
          <a:prstGeom prst="rect">
            <a:avLst/>
          </a:prstGeom>
        </p:spPr>
      </p:pic>
      <p:sp>
        <p:nvSpPr>
          <p:cNvPr id="13" name="Rectangle 7"/>
          <p:cNvSpPr>
            <a:spLocks noChangeArrowheads="1"/>
          </p:cNvSpPr>
          <p:nvPr userDrawn="1"/>
        </p:nvSpPr>
        <p:spPr bwMode="auto">
          <a:xfrm>
            <a:off x="29489400" y="5257800"/>
            <a:ext cx="13716000" cy="26974800"/>
          </a:xfrm>
          <a:prstGeom prst="rect">
            <a:avLst/>
          </a:prstGeom>
          <a:solidFill>
            <a:schemeClr val="bg1">
              <a:alpha val="80000"/>
            </a:schemeClr>
          </a:solidFill>
          <a:ln w="38100">
            <a:solidFill>
              <a:schemeClr val="tx1"/>
            </a:solidFill>
            <a:miter lim="800000"/>
            <a:headEnd/>
            <a:tailEnd/>
          </a:ln>
        </p:spPr>
        <p:txBody>
          <a:bodyPr wrap="none" anchor="ctr"/>
          <a:lstStyle/>
          <a:p>
            <a:endParaRPr lang="en-US"/>
          </a:p>
        </p:txBody>
      </p:sp>
      <p:sp>
        <p:nvSpPr>
          <p:cNvPr id="14" name="Rectangle 7"/>
          <p:cNvSpPr>
            <a:spLocks noChangeArrowheads="1"/>
          </p:cNvSpPr>
          <p:nvPr userDrawn="1"/>
        </p:nvSpPr>
        <p:spPr bwMode="auto">
          <a:xfrm>
            <a:off x="15087600" y="5257800"/>
            <a:ext cx="13716000" cy="26974800"/>
          </a:xfrm>
          <a:prstGeom prst="rect">
            <a:avLst/>
          </a:prstGeom>
          <a:solidFill>
            <a:schemeClr val="bg1">
              <a:alpha val="80000"/>
            </a:schemeClr>
          </a:solidFill>
          <a:ln w="38100">
            <a:solidFill>
              <a:schemeClr val="tx1"/>
            </a:solidFill>
            <a:miter lim="800000"/>
            <a:headEnd/>
            <a:tailEnd/>
          </a:ln>
        </p:spPr>
        <p:txBody>
          <a:bodyPr wrap="none" anchor="ct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4177DB-811D-4D4B-A437-B6F5F13A24B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6"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6"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5063DD7-2FA8-4C7E-B189-5FBAFF32BD6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95192D"/>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123" y="2925763"/>
            <a:ext cx="37306956" cy="5486400"/>
          </a:xfrm>
          <a:prstGeom prst="rect">
            <a:avLst/>
          </a:prstGeom>
          <a:noFill/>
          <a:ln w="9525">
            <a:noFill/>
            <a:miter lim="800000"/>
            <a:headEnd/>
            <a:tailEnd/>
          </a:ln>
        </p:spPr>
        <p:txBody>
          <a:bodyPr vert="horz" wrap="square" lIns="491161" tIns="245580" rIns="491161" bIns="24558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92123" y="9509126"/>
            <a:ext cx="37306956" cy="19751675"/>
          </a:xfrm>
          <a:prstGeom prst="rect">
            <a:avLst/>
          </a:prstGeom>
          <a:noFill/>
          <a:ln w="9525">
            <a:noFill/>
            <a:miter lim="800000"/>
            <a:headEnd/>
            <a:tailEnd/>
          </a:ln>
        </p:spPr>
        <p:txBody>
          <a:bodyPr vert="horz" wrap="square" lIns="491161" tIns="245580" rIns="491161" bIns="24558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2123" y="29992639"/>
            <a:ext cx="9144000" cy="2193925"/>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defRPr sz="7500"/>
            </a:lvl1pPr>
          </a:lstStyle>
          <a:p>
            <a:pPr>
              <a:defRPr/>
            </a:pPr>
            <a:endParaRPr lang="en-US"/>
          </a:p>
        </p:txBody>
      </p:sp>
      <p:sp>
        <p:nvSpPr>
          <p:cNvPr id="1029" name="Rectangle 5"/>
          <p:cNvSpPr>
            <a:spLocks noGrp="1" noChangeArrowheads="1"/>
          </p:cNvSpPr>
          <p:nvPr>
            <p:ph type="ftr" sz="quarter" idx="3"/>
          </p:nvPr>
        </p:nvSpPr>
        <p:spPr bwMode="auto">
          <a:xfrm>
            <a:off x="14995879" y="29992639"/>
            <a:ext cx="13899444" cy="2193925"/>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lgn="ctr">
              <a:defRPr sz="7500"/>
            </a:lvl1pPr>
          </a:lstStyle>
          <a:p>
            <a:pPr>
              <a:defRPr/>
            </a:pPr>
            <a:endParaRPr lang="en-US"/>
          </a:p>
        </p:txBody>
      </p:sp>
      <p:sp>
        <p:nvSpPr>
          <p:cNvPr id="1030" name="Rectangle 6"/>
          <p:cNvSpPr>
            <a:spLocks noGrp="1" noChangeArrowheads="1"/>
          </p:cNvSpPr>
          <p:nvPr>
            <p:ph type="sldNum" sz="quarter" idx="4"/>
          </p:nvPr>
        </p:nvSpPr>
        <p:spPr bwMode="auto">
          <a:xfrm>
            <a:off x="31455078" y="29992639"/>
            <a:ext cx="9144000" cy="2193925"/>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lgn="r">
              <a:defRPr sz="7500"/>
            </a:lvl1pPr>
          </a:lstStyle>
          <a:p>
            <a:pPr>
              <a:defRPr/>
            </a:pPr>
            <a:fld id="{6D529940-573F-4198-ABEC-FC7DDCE849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911725" rtl="0" eaLnBrk="0" fontAlgn="base" hangingPunct="0">
        <a:spcBef>
          <a:spcPct val="0"/>
        </a:spcBef>
        <a:spcAft>
          <a:spcPct val="0"/>
        </a:spcAft>
        <a:defRPr sz="23600">
          <a:solidFill>
            <a:schemeClr val="tx2"/>
          </a:solidFill>
          <a:latin typeface="+mj-lt"/>
          <a:ea typeface="+mj-ea"/>
          <a:cs typeface="+mj-cs"/>
        </a:defRPr>
      </a:lvl1pPr>
      <a:lvl2pPr algn="ctr" defTabSz="4911725" rtl="0" eaLnBrk="0" fontAlgn="base" hangingPunct="0">
        <a:spcBef>
          <a:spcPct val="0"/>
        </a:spcBef>
        <a:spcAft>
          <a:spcPct val="0"/>
        </a:spcAft>
        <a:defRPr sz="23600">
          <a:solidFill>
            <a:schemeClr val="tx2"/>
          </a:solidFill>
          <a:latin typeface="Times New Roman" charset="0"/>
        </a:defRPr>
      </a:lvl2pPr>
      <a:lvl3pPr algn="ctr" defTabSz="4911725" rtl="0" eaLnBrk="0" fontAlgn="base" hangingPunct="0">
        <a:spcBef>
          <a:spcPct val="0"/>
        </a:spcBef>
        <a:spcAft>
          <a:spcPct val="0"/>
        </a:spcAft>
        <a:defRPr sz="23600">
          <a:solidFill>
            <a:schemeClr val="tx2"/>
          </a:solidFill>
          <a:latin typeface="Times New Roman" charset="0"/>
        </a:defRPr>
      </a:lvl3pPr>
      <a:lvl4pPr algn="ctr" defTabSz="4911725" rtl="0" eaLnBrk="0" fontAlgn="base" hangingPunct="0">
        <a:spcBef>
          <a:spcPct val="0"/>
        </a:spcBef>
        <a:spcAft>
          <a:spcPct val="0"/>
        </a:spcAft>
        <a:defRPr sz="23600">
          <a:solidFill>
            <a:schemeClr val="tx2"/>
          </a:solidFill>
          <a:latin typeface="Times New Roman" charset="0"/>
        </a:defRPr>
      </a:lvl4pPr>
      <a:lvl5pPr algn="ctr" defTabSz="4911725" rtl="0" eaLnBrk="0" fontAlgn="base" hangingPunct="0">
        <a:spcBef>
          <a:spcPct val="0"/>
        </a:spcBef>
        <a:spcAft>
          <a:spcPct val="0"/>
        </a:spcAft>
        <a:defRPr sz="23600">
          <a:solidFill>
            <a:schemeClr val="tx2"/>
          </a:solidFill>
          <a:latin typeface="Times New Roman" charset="0"/>
        </a:defRPr>
      </a:lvl5pPr>
      <a:lvl6pPr marL="457200" algn="ctr" defTabSz="4911725" rtl="0" eaLnBrk="0" fontAlgn="base" hangingPunct="0">
        <a:spcBef>
          <a:spcPct val="0"/>
        </a:spcBef>
        <a:spcAft>
          <a:spcPct val="0"/>
        </a:spcAft>
        <a:defRPr sz="23600">
          <a:solidFill>
            <a:schemeClr val="tx2"/>
          </a:solidFill>
          <a:latin typeface="Times New Roman" charset="0"/>
        </a:defRPr>
      </a:lvl6pPr>
      <a:lvl7pPr marL="914400" algn="ctr" defTabSz="4911725" rtl="0" eaLnBrk="0" fontAlgn="base" hangingPunct="0">
        <a:spcBef>
          <a:spcPct val="0"/>
        </a:spcBef>
        <a:spcAft>
          <a:spcPct val="0"/>
        </a:spcAft>
        <a:defRPr sz="23600">
          <a:solidFill>
            <a:schemeClr val="tx2"/>
          </a:solidFill>
          <a:latin typeface="Times New Roman" charset="0"/>
        </a:defRPr>
      </a:lvl7pPr>
      <a:lvl8pPr marL="1371600" algn="ctr" defTabSz="4911725" rtl="0" eaLnBrk="0" fontAlgn="base" hangingPunct="0">
        <a:spcBef>
          <a:spcPct val="0"/>
        </a:spcBef>
        <a:spcAft>
          <a:spcPct val="0"/>
        </a:spcAft>
        <a:defRPr sz="23600">
          <a:solidFill>
            <a:schemeClr val="tx2"/>
          </a:solidFill>
          <a:latin typeface="Times New Roman" charset="0"/>
        </a:defRPr>
      </a:lvl8pPr>
      <a:lvl9pPr marL="1828800" algn="ctr" defTabSz="4911725" rtl="0" eaLnBrk="0" fontAlgn="base" hangingPunct="0">
        <a:spcBef>
          <a:spcPct val="0"/>
        </a:spcBef>
        <a:spcAft>
          <a:spcPct val="0"/>
        </a:spcAft>
        <a:defRPr sz="23600">
          <a:solidFill>
            <a:schemeClr val="tx2"/>
          </a:solidFill>
          <a:latin typeface="Times New Roman" charset="0"/>
        </a:defRPr>
      </a:lvl9pPr>
    </p:titleStyle>
    <p:bodyStyle>
      <a:lvl1pPr marL="1841500" indent="-1841500" algn="l" defTabSz="4911725" rtl="0" eaLnBrk="0" fontAlgn="base" hangingPunct="0">
        <a:spcBef>
          <a:spcPct val="20000"/>
        </a:spcBef>
        <a:spcAft>
          <a:spcPct val="0"/>
        </a:spcAft>
        <a:buChar char="•"/>
        <a:defRPr sz="17200">
          <a:solidFill>
            <a:schemeClr val="tx1"/>
          </a:solidFill>
          <a:latin typeface="+mn-lt"/>
          <a:ea typeface="+mn-ea"/>
          <a:cs typeface="+mn-cs"/>
        </a:defRPr>
      </a:lvl1pPr>
      <a:lvl2pPr marL="3990975" indent="-1535113" algn="l" defTabSz="4911725" rtl="0" eaLnBrk="0" fontAlgn="base" hangingPunct="0">
        <a:spcBef>
          <a:spcPct val="20000"/>
        </a:spcBef>
        <a:spcAft>
          <a:spcPct val="0"/>
        </a:spcAft>
        <a:buChar char="–"/>
        <a:defRPr sz="15000">
          <a:solidFill>
            <a:schemeClr val="tx1"/>
          </a:solidFill>
          <a:latin typeface="+mn-lt"/>
        </a:defRPr>
      </a:lvl2pPr>
      <a:lvl3pPr marL="6138863" indent="-1227138" algn="l" defTabSz="4911725" rtl="0" eaLnBrk="0" fontAlgn="base" hangingPunct="0">
        <a:spcBef>
          <a:spcPct val="20000"/>
        </a:spcBef>
        <a:spcAft>
          <a:spcPct val="0"/>
        </a:spcAft>
        <a:buChar char="•"/>
        <a:defRPr sz="12900">
          <a:solidFill>
            <a:schemeClr val="tx1"/>
          </a:solidFill>
          <a:latin typeface="+mn-lt"/>
        </a:defRPr>
      </a:lvl3pPr>
      <a:lvl4pPr marL="8594725" indent="-1227138" algn="l" defTabSz="4911725" rtl="0" eaLnBrk="0" fontAlgn="base" hangingPunct="0">
        <a:spcBef>
          <a:spcPct val="20000"/>
        </a:spcBef>
        <a:spcAft>
          <a:spcPct val="0"/>
        </a:spcAft>
        <a:buChar char="–"/>
        <a:defRPr sz="10700">
          <a:solidFill>
            <a:schemeClr val="tx1"/>
          </a:solidFill>
          <a:latin typeface="+mn-lt"/>
        </a:defRPr>
      </a:lvl4pPr>
      <a:lvl5pPr marL="11050588" indent="-1227138" algn="l" defTabSz="4911725" rtl="0" eaLnBrk="0" fontAlgn="base" hangingPunct="0">
        <a:spcBef>
          <a:spcPct val="20000"/>
        </a:spcBef>
        <a:spcAft>
          <a:spcPct val="0"/>
        </a:spcAft>
        <a:buChar char="»"/>
        <a:defRPr sz="10700">
          <a:solidFill>
            <a:schemeClr val="tx1"/>
          </a:solidFill>
          <a:latin typeface="+mn-lt"/>
        </a:defRPr>
      </a:lvl5pPr>
      <a:lvl6pPr marL="11507788" indent="-1227138" algn="l" defTabSz="4911725" rtl="0" eaLnBrk="0" fontAlgn="base" hangingPunct="0">
        <a:spcBef>
          <a:spcPct val="20000"/>
        </a:spcBef>
        <a:spcAft>
          <a:spcPct val="0"/>
        </a:spcAft>
        <a:buChar char="»"/>
        <a:defRPr sz="10700">
          <a:solidFill>
            <a:schemeClr val="tx1"/>
          </a:solidFill>
          <a:latin typeface="+mn-lt"/>
        </a:defRPr>
      </a:lvl6pPr>
      <a:lvl7pPr marL="11964988" indent="-1227138" algn="l" defTabSz="4911725" rtl="0" eaLnBrk="0" fontAlgn="base" hangingPunct="0">
        <a:spcBef>
          <a:spcPct val="20000"/>
        </a:spcBef>
        <a:spcAft>
          <a:spcPct val="0"/>
        </a:spcAft>
        <a:buChar char="»"/>
        <a:defRPr sz="10700">
          <a:solidFill>
            <a:schemeClr val="tx1"/>
          </a:solidFill>
          <a:latin typeface="+mn-lt"/>
        </a:defRPr>
      </a:lvl7pPr>
      <a:lvl8pPr marL="12422188" indent="-1227138" algn="l" defTabSz="4911725" rtl="0" eaLnBrk="0" fontAlgn="base" hangingPunct="0">
        <a:spcBef>
          <a:spcPct val="20000"/>
        </a:spcBef>
        <a:spcAft>
          <a:spcPct val="0"/>
        </a:spcAft>
        <a:buChar char="»"/>
        <a:defRPr sz="10700">
          <a:solidFill>
            <a:schemeClr val="tx1"/>
          </a:solidFill>
          <a:latin typeface="+mn-lt"/>
        </a:defRPr>
      </a:lvl8pPr>
      <a:lvl9pPr marL="12879388" indent="-1227138" algn="l" defTabSz="4911725" rtl="0" eaLnBrk="0" fontAlgn="base" hangingPunct="0">
        <a:spcBef>
          <a:spcPct val="20000"/>
        </a:spcBef>
        <a:spcAft>
          <a:spcPct val="0"/>
        </a:spcAft>
        <a:buChar char="»"/>
        <a:defRPr sz="10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A71830">
                <a:alpha val="89804"/>
              </a:srgbClr>
            </a:gs>
            <a:gs pos="100000">
              <a:srgbClr val="FFFFFF"/>
            </a:gs>
          </a:gsLst>
          <a:lin ang="5400000" scaled="0"/>
          <a:tileRect/>
        </a:gradFill>
        <a:effectLst/>
      </p:bgPr>
    </p:bg>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6705600" y="609600"/>
            <a:ext cx="30708600" cy="4185761"/>
          </a:xfrm>
          <a:prstGeom prst="rect">
            <a:avLst/>
          </a:prstGeom>
          <a:noFill/>
          <a:ln w="9525">
            <a:noFill/>
            <a:miter lim="800000"/>
            <a:headEnd/>
            <a:tailEnd/>
          </a:ln>
        </p:spPr>
        <p:txBody>
          <a:bodyPr wrap="square">
            <a:spAutoFit/>
          </a:bodyPr>
          <a:lstStyle/>
          <a:p>
            <a:pPr algn="ctr">
              <a:spcBef>
                <a:spcPts val="600"/>
              </a:spcBef>
            </a:pPr>
            <a:r>
              <a:rPr lang="en-US" sz="8000" b="1" dirty="0"/>
              <a:t>Correlation Between COVID Cases and Vaccination Status Among Different Age Groups in the U.S.</a:t>
            </a:r>
          </a:p>
          <a:p>
            <a:pPr algn="ctr">
              <a:spcBef>
                <a:spcPts val="600"/>
              </a:spcBef>
            </a:pPr>
            <a:r>
              <a:rPr lang="en-US" sz="4800" dirty="0" err="1"/>
              <a:t>MiKayla</a:t>
            </a:r>
            <a:r>
              <a:rPr lang="en-US" sz="4800" dirty="0"/>
              <a:t> Bolduc, Shelby Pankratz</a:t>
            </a:r>
          </a:p>
          <a:p>
            <a:pPr algn="ctr">
              <a:spcBef>
                <a:spcPts val="600"/>
              </a:spcBef>
            </a:pPr>
            <a:r>
              <a:rPr lang="en-US" sz="4800" i="1" dirty="0"/>
              <a:t>Biosciences Department, Minnesota State University Moorhead, 1104 7th Avenue South, Moorhead, MN  56563</a:t>
            </a:r>
          </a:p>
        </p:txBody>
      </p:sp>
      <p:sp>
        <p:nvSpPr>
          <p:cNvPr id="2055" name="Text Box 11"/>
          <p:cNvSpPr txBox="1">
            <a:spLocks noChangeArrowheads="1"/>
          </p:cNvSpPr>
          <p:nvPr/>
        </p:nvSpPr>
        <p:spPr bwMode="auto">
          <a:xfrm>
            <a:off x="983698" y="5178981"/>
            <a:ext cx="13081000" cy="11518538"/>
          </a:xfrm>
          <a:prstGeom prst="rect">
            <a:avLst/>
          </a:prstGeom>
          <a:noFill/>
          <a:ln w="9525">
            <a:noFill/>
            <a:miter lim="800000"/>
            <a:headEnd/>
            <a:tailEnd/>
          </a:ln>
        </p:spPr>
        <p:txBody>
          <a:bodyPr wrap="square">
            <a:spAutoFit/>
          </a:bodyPr>
          <a:lstStyle/>
          <a:p>
            <a:pPr algn="just">
              <a:spcBef>
                <a:spcPct val="50000"/>
              </a:spcBef>
            </a:pPr>
            <a:r>
              <a:rPr lang="en-US" sz="6000" b="1" i="1" dirty="0"/>
              <a:t>Abstract</a:t>
            </a:r>
          </a:p>
          <a:p>
            <a:pPr algn="just">
              <a:spcBef>
                <a:spcPct val="50000"/>
              </a:spcBef>
            </a:pPr>
            <a:r>
              <a:rPr lang="en-US" sz="3500" dirty="0"/>
              <a:t>COVID-19 vaccinations in the U.S. first became available to select populations, such as the elderly and immunocompromised, back in June 2020, right after COVID-19 was declared a pandemic in March. Fast forward to present day where vaccinations are available to everyone, along with the development of a booster shot. However, since then, vaccines have become a very controversial topic. The COVID-19 vaccines were the fastest vaccines to get approved for use. This has led to many people wondering, how effective are these vaccines. In this project, we will be doing an exploratory data analysis on the relationship between the number of COVID-19 cases and the number of people vaccinated. This will help to show the effectiveness of the vaccine. We will be using data from COVID Data Tracker, which is a website managed by the CDC, to look for relationships between positive COVID-19 cases and vaccination status among different age groups. We will be looking at the whole population of the U.S. to get more accurate information on the effectiveness of the COVID-19 vaccine. If the vaccine is effective, we should see that as the number of vaccinated people goes up, the amount of COVID-19 cases will go down. </a:t>
            </a:r>
          </a:p>
        </p:txBody>
      </p:sp>
      <p:pic>
        <p:nvPicPr>
          <p:cNvPr id="107" name="Picture 106" descr="MSUM_Signature_Horiz_Color.png"/>
          <p:cNvPicPr>
            <a:picLocks noChangeAspect="1"/>
          </p:cNvPicPr>
          <p:nvPr/>
        </p:nvPicPr>
        <p:blipFill>
          <a:blip r:embed="rId2" cstate="print"/>
          <a:stretch>
            <a:fillRect/>
          </a:stretch>
        </p:blipFill>
        <p:spPr>
          <a:xfrm>
            <a:off x="29032199" y="28245536"/>
            <a:ext cx="7315201" cy="2766910"/>
          </a:xfrm>
          <a:prstGeom prst="rect">
            <a:avLst/>
          </a:prstGeom>
        </p:spPr>
      </p:pic>
      <p:grpSp>
        <p:nvGrpSpPr>
          <p:cNvPr id="4" name="Group 3">
            <a:extLst>
              <a:ext uri="{FF2B5EF4-FFF2-40B4-BE49-F238E27FC236}">
                <a16:creationId xmlns:a16="http://schemas.microsoft.com/office/drawing/2014/main" id="{E9E58202-5F05-1A4F-80C4-653C254FD70B}"/>
              </a:ext>
            </a:extLst>
          </p:cNvPr>
          <p:cNvGrpSpPr/>
          <p:nvPr/>
        </p:nvGrpSpPr>
        <p:grpSpPr>
          <a:xfrm>
            <a:off x="36042600" y="28727400"/>
            <a:ext cx="6851650" cy="3346450"/>
            <a:chOff x="36042600" y="28727400"/>
            <a:chExt cx="6851650" cy="3346450"/>
          </a:xfrm>
        </p:grpSpPr>
        <p:sp>
          <p:nvSpPr>
            <p:cNvPr id="9" name="Text Box 11">
              <a:extLst>
                <a:ext uri="{FF2B5EF4-FFF2-40B4-BE49-F238E27FC236}">
                  <a16:creationId xmlns:a16="http://schemas.microsoft.com/office/drawing/2014/main" id="{01A9F3A1-6E61-1E4E-845F-29C1A18A5633}"/>
                </a:ext>
              </a:extLst>
            </p:cNvPr>
            <p:cNvSpPr txBox="1">
              <a:spLocks noChangeArrowheads="1"/>
            </p:cNvSpPr>
            <p:nvPr/>
          </p:nvSpPr>
          <p:spPr bwMode="auto">
            <a:xfrm>
              <a:off x="36042600" y="28727400"/>
              <a:ext cx="5373111" cy="2492990"/>
            </a:xfrm>
            <a:prstGeom prst="rect">
              <a:avLst/>
            </a:prstGeom>
            <a:noFill/>
            <a:ln w="9525">
              <a:noFill/>
              <a:miter lim="800000"/>
              <a:headEnd/>
              <a:tailEnd/>
            </a:ln>
          </p:spPr>
          <p:txBody>
            <a:bodyPr wrap="square">
              <a:spAutoFit/>
            </a:bodyPr>
            <a:lstStyle/>
            <a:p>
              <a:pPr algn="just">
                <a:spcBef>
                  <a:spcPct val="50000"/>
                </a:spcBef>
              </a:pPr>
              <a:r>
                <a:rPr lang="en-US" sz="4800" b="1" i="1" dirty="0"/>
                <a:t>Evaluate this poster</a:t>
              </a:r>
            </a:p>
            <a:p>
              <a:pPr algn="just">
                <a:spcBef>
                  <a:spcPct val="50000"/>
                </a:spcBef>
              </a:pPr>
              <a:r>
                <a:rPr lang="en-US" dirty="0"/>
                <a:t>Presentation ID: FILL THIS IN</a:t>
              </a:r>
            </a:p>
            <a:p>
              <a:pPr algn="just">
                <a:spcBef>
                  <a:spcPct val="50000"/>
                </a:spcBef>
              </a:pPr>
              <a:r>
                <a:rPr lang="en-US" dirty="0"/>
                <a:t>Scan the QR Code or go to: </a:t>
              </a:r>
            </a:p>
            <a:p>
              <a:pPr algn="just">
                <a:spcBef>
                  <a:spcPct val="50000"/>
                </a:spcBef>
              </a:pPr>
              <a:r>
                <a:rPr lang="en-US" dirty="0"/>
                <a:t>https://</a:t>
              </a:r>
              <a:r>
                <a:rPr lang="en-US" dirty="0" err="1"/>
                <a:t>bit.ly</a:t>
              </a:r>
              <a:r>
                <a:rPr lang="en-US" dirty="0"/>
                <a:t>/sac2022-eval</a:t>
              </a:r>
            </a:p>
          </p:txBody>
        </p:sp>
        <p:pic>
          <p:nvPicPr>
            <p:cNvPr id="3" name="Picture 2" descr="Qr code&#10;&#10;Description automatically generated">
              <a:extLst>
                <a:ext uri="{FF2B5EF4-FFF2-40B4-BE49-F238E27FC236}">
                  <a16:creationId xmlns:a16="http://schemas.microsoft.com/office/drawing/2014/main" id="{0DF386AB-9E46-594F-8A85-14A3BDB191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09800" y="29489400"/>
              <a:ext cx="2584450" cy="2584450"/>
            </a:xfrm>
            <a:prstGeom prst="rect">
              <a:avLst/>
            </a:prstGeom>
          </p:spPr>
        </p:pic>
      </p:grpSp>
      <p:pic>
        <p:nvPicPr>
          <p:cNvPr id="5" name="Picture 4" descr="Chart, bar chart&#10;&#10;Description automatically generated">
            <a:extLst>
              <a:ext uri="{FF2B5EF4-FFF2-40B4-BE49-F238E27FC236}">
                <a16:creationId xmlns:a16="http://schemas.microsoft.com/office/drawing/2014/main" id="{52255ABC-26BF-4233-825A-98391ABBDC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72582" y="6217835"/>
            <a:ext cx="11546036" cy="6927621"/>
          </a:xfrm>
          <a:prstGeom prst="rect">
            <a:avLst/>
          </a:prstGeom>
        </p:spPr>
      </p:pic>
      <p:pic>
        <p:nvPicPr>
          <p:cNvPr id="7" name="Picture 6" descr="Chart, treemap chart&#10;&#10;Description automatically generated">
            <a:extLst>
              <a:ext uri="{FF2B5EF4-FFF2-40B4-BE49-F238E27FC236}">
                <a16:creationId xmlns:a16="http://schemas.microsoft.com/office/drawing/2014/main" id="{69DA98B3-5057-4BBF-846F-188F0602024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47572" y="23598094"/>
            <a:ext cx="11840317" cy="7893545"/>
          </a:xfrm>
          <a:prstGeom prst="rect">
            <a:avLst/>
          </a:prstGeom>
        </p:spPr>
      </p:pic>
      <p:sp>
        <p:nvSpPr>
          <p:cNvPr id="8" name="TextBox 7">
            <a:extLst>
              <a:ext uri="{FF2B5EF4-FFF2-40B4-BE49-F238E27FC236}">
                <a16:creationId xmlns:a16="http://schemas.microsoft.com/office/drawing/2014/main" id="{AD58A340-38EC-4BC1-8E34-BE73B82DA1A2}"/>
              </a:ext>
            </a:extLst>
          </p:cNvPr>
          <p:cNvSpPr txBox="1"/>
          <p:nvPr/>
        </p:nvSpPr>
        <p:spPr>
          <a:xfrm>
            <a:off x="983698" y="16604170"/>
            <a:ext cx="13081000" cy="4339650"/>
          </a:xfrm>
          <a:prstGeom prst="rect">
            <a:avLst/>
          </a:prstGeom>
          <a:noFill/>
        </p:spPr>
        <p:txBody>
          <a:bodyPr wrap="square" rtlCol="0">
            <a:spAutoFit/>
          </a:bodyPr>
          <a:lstStyle/>
          <a:p>
            <a:r>
              <a:rPr lang="en-US" sz="6000" b="1" i="1" dirty="0"/>
              <a:t>Introduction</a:t>
            </a:r>
          </a:p>
          <a:p>
            <a:pPr rtl="0">
              <a:spcBef>
                <a:spcPts val="0"/>
              </a:spcBef>
              <a:spcAft>
                <a:spcPts val="0"/>
              </a:spcAft>
            </a:pPr>
            <a:r>
              <a:rPr lang="en-US" sz="3500" b="0" i="0" u="none" strike="noStrike" dirty="0">
                <a:solidFill>
                  <a:srgbClr val="000000"/>
                </a:solidFill>
                <a:effectLst/>
                <a:latin typeface="Times New Roman" panose="02020603050405020304" pitchFamily="18" charset="0"/>
              </a:rPr>
              <a:t>-   Observed data sets of age groups, vaccination status, and number of COVID cases in the U.S.</a:t>
            </a:r>
            <a:br>
              <a:rPr lang="en-US" sz="3500" b="0" dirty="0">
                <a:effectLst/>
              </a:rPr>
            </a:br>
            <a:r>
              <a:rPr lang="en-US" sz="3500" b="0" i="0" u="none" strike="noStrike" dirty="0">
                <a:solidFill>
                  <a:srgbClr val="000000"/>
                </a:solidFill>
                <a:effectLst/>
                <a:latin typeface="Times New Roman" panose="02020603050405020304" pitchFamily="18" charset="0"/>
              </a:rPr>
              <a:t>-   Compared the correlation between vaccination status and number of COVID cases in the U.S.</a:t>
            </a:r>
            <a:br>
              <a:rPr lang="en-US" sz="3500" b="0" dirty="0">
                <a:effectLst/>
              </a:rPr>
            </a:br>
            <a:r>
              <a:rPr lang="en-US" sz="3500" b="0" i="0" u="none" strike="noStrike" dirty="0">
                <a:solidFill>
                  <a:srgbClr val="000000"/>
                </a:solidFill>
                <a:effectLst/>
                <a:latin typeface="Times New Roman" panose="02020603050405020304" pitchFamily="18" charset="0"/>
              </a:rPr>
              <a:t>-   Looked at the rates of vaccination status among different age groups in the U.S.</a:t>
            </a:r>
            <a:endParaRPr lang="en-US" sz="3500" b="0" dirty="0">
              <a:effectLst/>
            </a:endParaRPr>
          </a:p>
        </p:txBody>
      </p:sp>
      <p:sp>
        <p:nvSpPr>
          <p:cNvPr id="10" name="TextBox 9">
            <a:extLst>
              <a:ext uri="{FF2B5EF4-FFF2-40B4-BE49-F238E27FC236}">
                <a16:creationId xmlns:a16="http://schemas.microsoft.com/office/drawing/2014/main" id="{8A0AA6A8-D14B-49FF-A200-A6784072F051}"/>
              </a:ext>
            </a:extLst>
          </p:cNvPr>
          <p:cNvSpPr txBox="1"/>
          <p:nvPr/>
        </p:nvSpPr>
        <p:spPr>
          <a:xfrm>
            <a:off x="996950" y="20838716"/>
            <a:ext cx="13081000" cy="11541621"/>
          </a:xfrm>
          <a:prstGeom prst="rect">
            <a:avLst/>
          </a:prstGeom>
          <a:noFill/>
        </p:spPr>
        <p:txBody>
          <a:bodyPr wrap="square" rtlCol="0">
            <a:spAutoFit/>
          </a:bodyPr>
          <a:lstStyle/>
          <a:p>
            <a:r>
              <a:rPr lang="en-US" sz="6000" b="1" i="1" dirty="0"/>
              <a:t>Methods</a:t>
            </a:r>
            <a:endParaRPr lang="en-US" sz="3600" dirty="0"/>
          </a:p>
          <a:p>
            <a:r>
              <a:rPr lang="en-US" sz="3500" dirty="0"/>
              <a:t>COVID data: Cases</a:t>
            </a:r>
          </a:p>
          <a:p>
            <a:r>
              <a:rPr lang="en-US" sz="3500" dirty="0"/>
              <a:t>1.  Go to https://www.tn.gov/health/cedep/ncov/data/downloadable-datasets.html</a:t>
            </a:r>
          </a:p>
          <a:p>
            <a:r>
              <a:rPr lang="en-US" sz="3500" dirty="0"/>
              <a:t>2. Scroll to the "Daily Age Group Outcomes" download and click </a:t>
            </a:r>
          </a:p>
          <a:p>
            <a:r>
              <a:rPr lang="en-US" sz="3500" dirty="0"/>
              <a:t>3. Click on "Show in folder"</a:t>
            </a:r>
          </a:p>
          <a:p>
            <a:r>
              <a:rPr lang="en-US" sz="3500" dirty="0"/>
              <a:t>4. Copy data set</a:t>
            </a:r>
          </a:p>
          <a:p>
            <a:r>
              <a:rPr lang="en-US" sz="3500" dirty="0"/>
              <a:t>5. Paste in data folder (Public_Dataset_Age_1_)</a:t>
            </a:r>
          </a:p>
          <a:p>
            <a:r>
              <a:rPr lang="en-US" sz="3500" dirty="0"/>
              <a:t>COVID data: Vaccination Status</a:t>
            </a:r>
          </a:p>
          <a:p>
            <a:r>
              <a:rPr lang="en-US" sz="3500" dirty="0"/>
              <a:t>1. Go to https://data.cdc.gov/Vaccinations/COVID-19-Vaccination-Demographics-in-the-United-St/km4m-vcsb</a:t>
            </a:r>
          </a:p>
          <a:p>
            <a:r>
              <a:rPr lang="en-US" sz="3500" dirty="0"/>
              <a:t>2. Scroll to "View Data"</a:t>
            </a:r>
          </a:p>
          <a:p>
            <a:r>
              <a:rPr lang="en-US" sz="3500" dirty="0"/>
              <a:t>3. Click on the Export Tab</a:t>
            </a:r>
          </a:p>
          <a:p>
            <a:r>
              <a:rPr lang="en-US" sz="3500" dirty="0"/>
              <a:t>4. Click on CSV</a:t>
            </a:r>
          </a:p>
          <a:p>
            <a:r>
              <a:rPr lang="en-US" sz="3500" dirty="0"/>
              <a:t>5. Save to data folder (COVID_19_Vaccination_Demographics_in_the_United_States_National_1_.csv)</a:t>
            </a:r>
          </a:p>
          <a:p>
            <a:r>
              <a:rPr lang="en-US" sz="3500" dirty="0"/>
              <a:t>- Print both data sets into an </a:t>
            </a:r>
            <a:r>
              <a:rPr lang="en-US" sz="3500" dirty="0" err="1"/>
              <a:t>Rscript</a:t>
            </a:r>
            <a:r>
              <a:rPr lang="en-US" sz="3500" dirty="0"/>
              <a:t> in R</a:t>
            </a:r>
          </a:p>
          <a:p>
            <a:r>
              <a:rPr lang="en-US" sz="3500" dirty="0"/>
              <a:t>- Filter data set to get the variables that are needed for this project</a:t>
            </a:r>
          </a:p>
          <a:p>
            <a:r>
              <a:rPr lang="en-US" sz="3500" dirty="0"/>
              <a:t>- Graph the data sets </a:t>
            </a:r>
          </a:p>
        </p:txBody>
      </p:sp>
      <p:sp>
        <p:nvSpPr>
          <p:cNvPr id="11" name="TextBox 10">
            <a:extLst>
              <a:ext uri="{FF2B5EF4-FFF2-40B4-BE49-F238E27FC236}">
                <a16:creationId xmlns:a16="http://schemas.microsoft.com/office/drawing/2014/main" id="{071F8AC7-30E9-419D-8697-CA41BD092F6B}"/>
              </a:ext>
            </a:extLst>
          </p:cNvPr>
          <p:cNvSpPr txBox="1"/>
          <p:nvPr/>
        </p:nvSpPr>
        <p:spPr>
          <a:xfrm>
            <a:off x="17373583" y="13083901"/>
            <a:ext cx="9144019" cy="1077218"/>
          </a:xfrm>
          <a:prstGeom prst="rect">
            <a:avLst/>
          </a:prstGeom>
          <a:noFill/>
        </p:spPr>
        <p:txBody>
          <a:bodyPr wrap="square" rtlCol="0">
            <a:spAutoFit/>
          </a:bodyPr>
          <a:lstStyle/>
          <a:p>
            <a:pPr algn="ctr"/>
            <a:r>
              <a:rPr lang="en-US" sz="3200" dirty="0"/>
              <a:t>Figure 1. Percent of age groups that are fully vaccinated as of March 2022</a:t>
            </a:r>
          </a:p>
        </p:txBody>
      </p:sp>
      <p:sp>
        <p:nvSpPr>
          <p:cNvPr id="12" name="TextBox 11">
            <a:extLst>
              <a:ext uri="{FF2B5EF4-FFF2-40B4-BE49-F238E27FC236}">
                <a16:creationId xmlns:a16="http://schemas.microsoft.com/office/drawing/2014/main" id="{35DA94D1-0157-48B8-BA46-36D384CAC2D3}"/>
              </a:ext>
            </a:extLst>
          </p:cNvPr>
          <p:cNvSpPr txBox="1"/>
          <p:nvPr/>
        </p:nvSpPr>
        <p:spPr>
          <a:xfrm>
            <a:off x="15491791" y="5202172"/>
            <a:ext cx="5791200" cy="1015663"/>
          </a:xfrm>
          <a:prstGeom prst="rect">
            <a:avLst/>
          </a:prstGeom>
          <a:noFill/>
        </p:spPr>
        <p:txBody>
          <a:bodyPr wrap="square" rtlCol="0">
            <a:spAutoFit/>
          </a:bodyPr>
          <a:lstStyle/>
          <a:p>
            <a:r>
              <a:rPr lang="en-US" sz="6000" b="1" i="1" dirty="0"/>
              <a:t>Results</a:t>
            </a:r>
          </a:p>
        </p:txBody>
      </p:sp>
      <p:sp>
        <p:nvSpPr>
          <p:cNvPr id="13" name="TextBox 12">
            <a:extLst>
              <a:ext uri="{FF2B5EF4-FFF2-40B4-BE49-F238E27FC236}">
                <a16:creationId xmlns:a16="http://schemas.microsoft.com/office/drawing/2014/main" id="{E718EC18-8C01-4E94-B4C2-2CF9FAAF1BE9}"/>
              </a:ext>
            </a:extLst>
          </p:cNvPr>
          <p:cNvSpPr txBox="1"/>
          <p:nvPr/>
        </p:nvSpPr>
        <p:spPr>
          <a:xfrm>
            <a:off x="15840472" y="31231582"/>
            <a:ext cx="12054519" cy="1077218"/>
          </a:xfrm>
          <a:prstGeom prst="rect">
            <a:avLst/>
          </a:prstGeom>
          <a:noFill/>
        </p:spPr>
        <p:txBody>
          <a:bodyPr wrap="square" rtlCol="0">
            <a:spAutoFit/>
          </a:bodyPr>
          <a:lstStyle/>
          <a:p>
            <a:pPr algn="ctr"/>
            <a:r>
              <a:rPr lang="en-US" sz="3200" dirty="0"/>
              <a:t>Figure 3. Total COVID-19 cases among age groups from December 2021 to March 2022 </a:t>
            </a:r>
          </a:p>
        </p:txBody>
      </p:sp>
      <p:pic>
        <p:nvPicPr>
          <p:cNvPr id="15" name="Picture 14" descr="Chart&#10;&#10;Description automatically generated">
            <a:extLst>
              <a:ext uri="{FF2B5EF4-FFF2-40B4-BE49-F238E27FC236}">
                <a16:creationId xmlns:a16="http://schemas.microsoft.com/office/drawing/2014/main" id="{62CE9DFD-7A65-4C45-8EB5-0E8026098B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519400" y="14232336"/>
            <a:ext cx="13081000" cy="7848599"/>
          </a:xfrm>
          <a:prstGeom prst="rect">
            <a:avLst/>
          </a:prstGeom>
        </p:spPr>
      </p:pic>
      <p:sp>
        <p:nvSpPr>
          <p:cNvPr id="16" name="TextBox 15">
            <a:extLst>
              <a:ext uri="{FF2B5EF4-FFF2-40B4-BE49-F238E27FC236}">
                <a16:creationId xmlns:a16="http://schemas.microsoft.com/office/drawing/2014/main" id="{ECFC2F86-E7A9-4DAC-AE99-8010522A4429}"/>
              </a:ext>
            </a:extLst>
          </p:cNvPr>
          <p:cNvSpPr txBox="1"/>
          <p:nvPr/>
        </p:nvSpPr>
        <p:spPr>
          <a:xfrm>
            <a:off x="16392091" y="22272676"/>
            <a:ext cx="11107018" cy="1077218"/>
          </a:xfrm>
          <a:prstGeom prst="rect">
            <a:avLst/>
          </a:prstGeom>
          <a:noFill/>
        </p:spPr>
        <p:txBody>
          <a:bodyPr wrap="square" rtlCol="0">
            <a:spAutoFit/>
          </a:bodyPr>
          <a:lstStyle/>
          <a:p>
            <a:pPr algn="ctr"/>
            <a:r>
              <a:rPr lang="en-US" sz="3200" dirty="0"/>
              <a:t>Figure 2. Percent of age groups that are fully vaccinated as of March 2022 displayed in a line graph</a:t>
            </a:r>
          </a:p>
        </p:txBody>
      </p:sp>
      <p:sp>
        <p:nvSpPr>
          <p:cNvPr id="17" name="TextBox 16">
            <a:extLst>
              <a:ext uri="{FF2B5EF4-FFF2-40B4-BE49-F238E27FC236}">
                <a16:creationId xmlns:a16="http://schemas.microsoft.com/office/drawing/2014/main" id="{65681EFD-33B6-4E5C-8134-08CD4B26C7E7}"/>
              </a:ext>
            </a:extLst>
          </p:cNvPr>
          <p:cNvSpPr txBox="1"/>
          <p:nvPr/>
        </p:nvSpPr>
        <p:spPr>
          <a:xfrm>
            <a:off x="29843067" y="5416760"/>
            <a:ext cx="13100050" cy="2631490"/>
          </a:xfrm>
          <a:prstGeom prst="rect">
            <a:avLst/>
          </a:prstGeom>
          <a:noFill/>
        </p:spPr>
        <p:txBody>
          <a:bodyPr wrap="square" rtlCol="0">
            <a:spAutoFit/>
          </a:bodyPr>
          <a:lstStyle/>
          <a:p>
            <a:r>
              <a:rPr lang="en-US" sz="6000" b="1" i="1" dirty="0"/>
              <a:t>Discussion</a:t>
            </a:r>
          </a:p>
          <a:p>
            <a:pPr marL="457200" indent="-457200">
              <a:buFontTx/>
              <a:buChar char="-"/>
            </a:pPr>
            <a:r>
              <a:rPr lang="en-US" sz="3500" dirty="0"/>
              <a:t>Vaccination rates among all age groups, except for 75+, increased dramatically until the rates plateaued around May/June 2021</a:t>
            </a:r>
          </a:p>
          <a:p>
            <a:pPr marL="457200" indent="-457200">
              <a:buFontTx/>
              <a:buChar char="-"/>
            </a:pPr>
            <a:r>
              <a:rPr lang="en-US" sz="3500"/>
              <a:t>There was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1213</TotalTime>
  <Words>599</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Jeffrey Bodwin</dc:creator>
  <cp:lastModifiedBy>Shelby Pankratz</cp:lastModifiedBy>
  <cp:revision>114</cp:revision>
  <dcterms:created xsi:type="dcterms:W3CDTF">2008-02-25T01:30:43Z</dcterms:created>
  <dcterms:modified xsi:type="dcterms:W3CDTF">2022-04-04T14:41:07Z</dcterms:modified>
</cp:coreProperties>
</file>